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0.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2.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5.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2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2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2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5.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26.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7.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8.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30.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31.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32.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33.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34.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35.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36.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7.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38.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39.xml" ContentType="application/vnd.openxmlformats-officedocument.theme+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40.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4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42.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43.xml" ContentType="application/vnd.openxmlformats-officedocument.theme+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theme/theme44.xml" ContentType="application/vnd.openxmlformats-officedocument.theme+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theme/theme45.xml" ContentType="application/vnd.openxmlformats-officedocument.theme+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theme/theme46.xml" ContentType="application/vnd.openxmlformats-officedocument.theme+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theme/theme47.xml" ContentType="application/vnd.openxmlformats-officedocument.theme+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theme/theme48.xml" ContentType="application/vnd.openxmlformats-officedocument.theme+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49.xml" ContentType="application/vnd.openxmlformats-officedocument.theme+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50.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theme/theme51.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theme/theme52.xml" ContentType="application/vnd.openxmlformats-officedocument.theme+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53.xml" ContentType="application/vnd.openxmlformats-officedocument.theme+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theme/theme54.xml" ContentType="application/vnd.openxmlformats-officedocument.theme+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theme/theme55.xml" ContentType="application/vnd.openxmlformats-officedocument.theme+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56.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57.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theme/theme58.xml" ContentType="application/vnd.openxmlformats-officedocument.theme+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theme/theme59.xml" ContentType="application/vnd.openxmlformats-officedocument.theme+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theme/theme60.xml" ContentType="application/vnd.openxmlformats-officedocument.theme+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theme/theme61.xml" ContentType="application/vnd.openxmlformats-officedocument.theme+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theme/theme62.xml" ContentType="application/vnd.openxmlformats-officedocument.theme+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theme/theme63.xml" ContentType="application/vnd.openxmlformats-officedocument.theme+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theme/theme64.xml" ContentType="application/vnd.openxmlformats-officedocument.theme+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theme/theme65.xml" ContentType="application/vnd.openxmlformats-officedocument.theme+xml"/>
  <Override PartName="/ppt/theme/theme66.xml" ContentType="application/vnd.openxmlformats-officedocument.theme+xml"/>
  <Override PartName="/ppt/theme/theme6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notesSlides/notesSlide35.xml" ContentType="application/vnd.openxmlformats-officedocument.presentationml.notesSlide+xml"/>
  <Override PartName="/ppt/charts/chart5.xml" ContentType="application/vnd.openxmlformats-officedocument.drawingml.chart+xml"/>
  <Override PartName="/ppt/theme/themeOverride2.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6.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1.xml" ContentType="application/vnd.openxmlformats-officedocument.drawingml.chart+xml"/>
  <Override PartName="/ppt/notesSlides/notesSlide68.xml" ContentType="application/vnd.openxmlformats-officedocument.presentationml.notesSlide+xml"/>
  <Override PartName="/ppt/charts/chart12.xml" ContentType="application/vnd.openxmlformats-officedocument.drawingml.chart+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13.xml" ContentType="application/vnd.openxmlformats-officedocument.drawingml.chart+xml"/>
  <Override PartName="/ppt/notesSlides/notesSlide76.xml" ContentType="application/vnd.openxmlformats-officedocument.presentationml.notesSlide+xml"/>
  <Override PartName="/ppt/charts/chart14.xml" ContentType="application/vnd.openxmlformats-officedocument.drawingml.chart+xml"/>
  <Override PartName="/ppt/tags/tag10.xml" ContentType="application/vnd.openxmlformats-officedocument.presentationml.tags+xml"/>
  <Override PartName="/ppt/notesSlides/notesSlide77.xml" ContentType="application/vnd.openxmlformats-officedocument.presentationml.notesSlide+xml"/>
  <Override PartName="/ppt/tags/tag11.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2.xml" ContentType="application/vnd.openxmlformats-officedocument.presentationml.tags+xml"/>
  <Override PartName="/ppt/notesSlides/notesSlide81.xml" ContentType="application/vnd.openxmlformats-officedocument.presentationml.notesSlide+xml"/>
  <Override PartName="/ppt/charts/chart15.xml" ContentType="application/vnd.openxmlformats-officedocument.drawingml.chart+xml"/>
  <Override PartName="/ppt/theme/themeOverride3.xml" ContentType="application/vnd.openxmlformats-officedocument.themeOverride+xml"/>
  <Override PartName="/ppt/charts/chart16.xml" ContentType="application/vnd.openxmlformats-officedocument.drawingml.chart+xml"/>
  <Override PartName="/ppt/tags/tag13.xml" ContentType="application/vnd.openxmlformats-officedocument.presentationml.tags+xml"/>
  <Override PartName="/ppt/notesSlides/notesSlide82.xml" ContentType="application/vnd.openxmlformats-officedocument.presentationml.notesSlide+xml"/>
  <Override PartName="/ppt/tags/tag14.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15.xml" ContentType="application/vnd.openxmlformats-officedocument.presentationml.tags+xml"/>
  <Override PartName="/ppt/notesSlides/notesSlide86.xml" ContentType="application/vnd.openxmlformats-officedocument.presentationml.notesSlide+xml"/>
  <Override PartName="/ppt/charts/chart17.xml" ContentType="application/vnd.openxmlformats-officedocument.drawingml.chart+xml"/>
  <Override PartName="/ppt/theme/themeOverride4.xml" ContentType="application/vnd.openxmlformats-officedocument.themeOverride+xml"/>
  <Override PartName="/ppt/notesSlides/notesSlide87.xml" ContentType="application/vnd.openxmlformats-officedocument.presentationml.notesSlide+xml"/>
  <Override PartName="/ppt/tags/tag16.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17.xml" ContentType="application/vnd.openxmlformats-officedocument.presentationml.tags+xml"/>
  <Override PartName="/ppt/notesSlides/notesSlide90.xml" ContentType="application/vnd.openxmlformats-officedocument.presentationml.notesSlide+xml"/>
  <Override PartName="/ppt/tags/tag18.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19.xml" ContentType="application/vnd.openxmlformats-officedocument.presentationml.tags+xml"/>
  <Override PartName="/ppt/notesSlides/notesSlide93.xml" ContentType="application/vnd.openxmlformats-officedocument.presentationml.notesSlide+xml"/>
  <Override PartName="/ppt/tags/tag20.xml" ContentType="application/vnd.openxmlformats-officedocument.presentationml.tags+xml"/>
  <Override PartName="/ppt/notesSlides/notesSlide94.xml" ContentType="application/vnd.openxmlformats-officedocument.presentationml.notesSlide+xml"/>
  <Override PartName="/ppt/tags/tag21.xml" ContentType="application/vnd.openxmlformats-officedocument.presentationml.tags+xml"/>
  <Override PartName="/ppt/notesSlides/notesSlide95.xml" ContentType="application/vnd.openxmlformats-officedocument.presentationml.notesSlide+xml"/>
  <Override PartName="/ppt/tags/tag22.xml" ContentType="application/vnd.openxmlformats-officedocument.presentationml.tags+xml"/>
  <Override PartName="/ppt/notesSlides/notesSlide96.xml" ContentType="application/vnd.openxmlformats-officedocument.presentationml.notesSlide+xml"/>
  <Override PartName="/ppt/tags/tag23.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24.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25.xml" ContentType="application/vnd.openxmlformats-officedocument.presentationml.tags+xml"/>
  <Override PartName="/ppt/notesSlides/notesSlide101.xml" ContentType="application/vnd.openxmlformats-officedocument.presentationml.notesSlide+xml"/>
  <Override PartName="/ppt/tags/tag26.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27.xml" ContentType="application/vnd.openxmlformats-officedocument.presentationml.tags+xml"/>
  <Override PartName="/ppt/notesSlides/notesSlide104.xml" ContentType="application/vnd.openxmlformats-officedocument.presentationml.notesSlide+xml"/>
  <Override PartName="/ppt/charts/chart18.xml" ContentType="application/vnd.openxmlformats-officedocument.drawingml.chart+xml"/>
  <Override PartName="/ppt/theme/themeOverride5.xml" ContentType="application/vnd.openxmlformats-officedocument.themeOverride+xml"/>
  <Override PartName="/ppt/tags/tag28.xml" ContentType="application/vnd.openxmlformats-officedocument.presentationml.tags+xml"/>
  <Override PartName="/ppt/notesSlides/notesSlide105.xml" ContentType="application/vnd.openxmlformats-officedocument.presentationml.notesSlide+xml"/>
  <Override PartName="/ppt/charts/chart19.xml" ContentType="application/vnd.openxmlformats-officedocument.drawingml.chart+xml"/>
  <Override PartName="/ppt/theme/themeOverride6.xml" ContentType="application/vnd.openxmlformats-officedocument.themeOverride+xml"/>
  <Override PartName="/ppt/charts/chart20.xml" ContentType="application/vnd.openxmlformats-officedocument.drawingml.chart+xml"/>
  <Override PartName="/ppt/theme/themeOverride7.xml" ContentType="application/vnd.openxmlformats-officedocument.themeOverride+xml"/>
  <Override PartName="/ppt/charts/chart21.xml" ContentType="application/vnd.openxmlformats-officedocument.drawingml.chart+xml"/>
  <Override PartName="/ppt/theme/themeOverride8.xml" ContentType="application/vnd.openxmlformats-officedocument.themeOverride+xml"/>
  <Override PartName="/ppt/charts/chart22.xml" ContentType="application/vnd.openxmlformats-officedocument.drawingml.chart+xml"/>
  <Override PartName="/ppt/theme/themeOverride9.xml" ContentType="application/vnd.openxmlformats-officedocument.themeOverride+xml"/>
  <Override PartName="/ppt/charts/chart23.xml" ContentType="application/vnd.openxmlformats-officedocument.drawingml.chart+xml"/>
  <Override PartName="/ppt/theme/themeOverride10.xml" ContentType="application/vnd.openxmlformats-officedocument.themeOverride+xml"/>
  <Override PartName="/ppt/charts/chart24.xml" ContentType="application/vnd.openxmlformats-officedocument.drawingml.chart+xml"/>
  <Override PartName="/ppt/theme/themeOverride11.xml" ContentType="application/vnd.openxmlformats-officedocument.themeOverride+xml"/>
  <Override PartName="/ppt/notesSlides/notesSlide106.xml" ContentType="application/vnd.openxmlformats-officedocument.presentationml.notesSlide+xml"/>
  <Override PartName="/ppt/tags/tag29.xml" ContentType="application/vnd.openxmlformats-officedocument.presentationml.tags+xml"/>
  <Override PartName="/ppt/notesSlides/notesSlide107.xml" ContentType="application/vnd.openxmlformats-officedocument.presentationml.notesSlide+xml"/>
  <Override PartName="/ppt/tags/tag30.xml" ContentType="application/vnd.openxmlformats-officedocument.presentationml.tags+xml"/>
  <Override PartName="/ppt/notesSlides/notesSlide108.xml" ContentType="application/vnd.openxmlformats-officedocument.presentationml.notesSlide+xml"/>
  <Override PartName="/ppt/tags/tag31.xml" ContentType="application/vnd.openxmlformats-officedocument.presentationml.tags+xml"/>
  <Override PartName="/ppt/notesSlides/notesSlide109.xml" ContentType="application/vnd.openxmlformats-officedocument.presentationml.notesSlide+xml"/>
  <Override PartName="/ppt/tags/tag32.xml" ContentType="application/vnd.openxmlformats-officedocument.presentationml.tags+xml"/>
  <Override PartName="/ppt/notesSlides/notesSlide110.xml" ContentType="application/vnd.openxmlformats-officedocument.presentationml.notesSlide+xml"/>
  <Override PartName="/ppt/charts/chart25.xml" ContentType="application/vnd.openxmlformats-officedocument.drawingml.chart+xml"/>
  <Override PartName="/ppt/theme/themeOverride12.xml" ContentType="application/vnd.openxmlformats-officedocument.themeOverride+xml"/>
  <Override PartName="/ppt/tags/tag33.xml" ContentType="application/vnd.openxmlformats-officedocument.presentationml.tags+xml"/>
  <Override PartName="/ppt/tags/tag34.xml" ContentType="application/vnd.openxmlformats-officedocument.presentationml.tags+xml"/>
  <Override PartName="/ppt/charts/chart26.xml" ContentType="application/vnd.openxmlformats-officedocument.drawingml.chart+xml"/>
  <Override PartName="/ppt/theme/themeOverride13.xml" ContentType="application/vnd.openxmlformats-officedocument.themeOverride+xml"/>
  <Override PartName="/ppt/tags/tag35.xml" ContentType="application/vnd.openxmlformats-officedocument.presentationml.tags+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tags/tag36.xml" ContentType="application/vnd.openxmlformats-officedocument.presentationml.tags+xml"/>
  <Override PartName="/ppt/notesSlides/notesSlide119.xml" ContentType="application/vnd.openxmlformats-officedocument.presentationml.notesSlide+xml"/>
  <Override PartName="/ppt/tags/tag37.xml" ContentType="application/vnd.openxmlformats-officedocument.presentationml.tags+xml"/>
  <Override PartName="/ppt/notesSlides/notesSlide120.xml" ContentType="application/vnd.openxmlformats-officedocument.presentationml.notesSlide+xml"/>
  <Override PartName="/ppt/tags/tag38.xml" ContentType="application/vnd.openxmlformats-officedocument.presentationml.tags+xml"/>
  <Override PartName="/ppt/notesSlides/notesSlide121.xml" ContentType="application/vnd.openxmlformats-officedocument.presentationml.notesSlide+xml"/>
  <Override PartName="/ppt/tags/tag39.xml" ContentType="application/vnd.openxmlformats-officedocument.presentationml.tags+xml"/>
  <Override PartName="/ppt/notesSlides/notesSlide122.xml" ContentType="application/vnd.openxmlformats-officedocument.presentationml.notesSlide+xml"/>
  <Override PartName="/ppt/tags/tag40.xml" ContentType="application/vnd.openxmlformats-officedocument.presentationml.tags+xml"/>
  <Override PartName="/ppt/notesSlides/notesSlide123.xml" ContentType="application/vnd.openxmlformats-officedocument.presentationml.notesSlide+xml"/>
  <Override PartName="/ppt/tags/tag41.xml" ContentType="application/vnd.openxmlformats-officedocument.presentationml.tags+xml"/>
  <Override PartName="/ppt/notesSlides/notesSlide124.xml" ContentType="application/vnd.openxmlformats-officedocument.presentationml.notesSlide+xml"/>
  <Override PartName="/ppt/tags/tag42.xml" ContentType="application/vnd.openxmlformats-officedocument.presentationml.tags+xml"/>
  <Override PartName="/ppt/notesSlides/notesSlide125.xml" ContentType="application/vnd.openxmlformats-officedocument.presentationml.notesSlide+xml"/>
  <Override PartName="/ppt/tags/tag43.xml" ContentType="application/vnd.openxmlformats-officedocument.presentationml.tags+xml"/>
  <Override PartName="/ppt/notesSlides/notesSlide126.xml" ContentType="application/vnd.openxmlformats-officedocument.presentationml.notesSlide+xml"/>
  <Override PartName="/ppt/tags/tag44.xml" ContentType="application/vnd.openxmlformats-officedocument.presentationml.tags+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45.xml" ContentType="application/vnd.openxmlformats-officedocument.presentationml.tags+xml"/>
  <Override PartName="/ppt/notesSlides/notesSlide129.xml" ContentType="application/vnd.openxmlformats-officedocument.presentationml.notesSlide+xml"/>
  <Override PartName="/ppt/tags/tag46.xml" ContentType="application/vnd.openxmlformats-officedocument.presentationml.tags+xml"/>
  <Override PartName="/ppt/notesSlides/notesSlide130.xml" ContentType="application/vnd.openxmlformats-officedocument.presentationml.notesSlide+xml"/>
  <Override PartName="/ppt/charts/chart27.xml" ContentType="application/vnd.openxmlformats-officedocument.drawingml.chart+xml"/>
  <Override PartName="/ppt/theme/themeOverride14.xml" ContentType="application/vnd.openxmlformats-officedocument.themeOverride+xml"/>
  <Override PartName="/ppt/notesSlides/notesSlide131.xml" ContentType="application/vnd.openxmlformats-officedocument.presentationml.notesSlide+xml"/>
  <Override PartName="/ppt/tags/tag47.xml" ContentType="application/vnd.openxmlformats-officedocument.presentationml.tags+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charts/chart28.xml" ContentType="application/vnd.openxmlformats-officedocument.drawingml.chart+xml"/>
  <Override PartName="/ppt/charts/chart29.xml" ContentType="application/vnd.openxmlformats-officedocument.drawingml.chart+xml"/>
  <Override PartName="/ppt/drawings/drawing1.xml" ContentType="application/vnd.openxmlformats-officedocument.drawingml.chartshapes+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charts/chart30.xml" ContentType="application/vnd.openxmlformats-officedocument.drawingml.chart+xml"/>
  <Override PartName="/ppt/notesSlides/notesSlide147.xml" ContentType="application/vnd.openxmlformats-officedocument.presentationml.notesSlide+xml"/>
  <Override PartName="/ppt/charts/chart31.xml" ContentType="application/vnd.openxmlformats-officedocument.drawingml.chart+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charts/chart32.xml" ContentType="application/vnd.openxmlformats-officedocument.drawingml.chart+xml"/>
  <Override PartName="/ppt/drawings/drawing2.xml" ContentType="application/vnd.openxmlformats-officedocument.drawingml.chartshapes+xml"/>
  <Override PartName="/ppt/notesSlides/notesSlide158.xml" ContentType="application/vnd.openxmlformats-officedocument.presentationml.notesSlide+xml"/>
  <Override PartName="/ppt/charts/chart33.xml" ContentType="application/vnd.openxmlformats-officedocument.drawingml.chart+xml"/>
  <Override PartName="/ppt/theme/themeOverride15.xml" ContentType="application/vnd.openxmlformats-officedocument.themeOverride+xml"/>
  <Override PartName="/ppt/charts/chart34.xml" ContentType="application/vnd.openxmlformats-officedocument.drawingml.chart+xml"/>
  <Override PartName="/ppt/theme/themeOverride16.xml" ContentType="application/vnd.openxmlformats-officedocument.themeOverr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charts/chart35.xml" ContentType="application/vnd.openxmlformats-officedocument.drawingml.chart+xml"/>
  <Override PartName="/ppt/theme/themeOverride17.xml" ContentType="application/vnd.openxmlformats-officedocument.themeOverride+xml"/>
  <Override PartName="/ppt/charts/chart36.xml" ContentType="application/vnd.openxmlformats-officedocument.drawingml.chart+xml"/>
  <Override PartName="/ppt/theme/themeOverride18.xml" ContentType="application/vnd.openxmlformats-officedocument.themeOverride+xml"/>
  <Override PartName="/ppt/notesSlides/notesSlide181.xml" ContentType="application/vnd.openxmlformats-officedocument.presentationml.notesSlide+xml"/>
  <Override PartName="/ppt/charts/chart37.xml" ContentType="application/vnd.openxmlformats-officedocument.drawingml.chart+xml"/>
  <Override PartName="/ppt/charts/chart38.xml" ContentType="application/vnd.openxmlformats-officedocument.drawingml.chart+xml"/>
  <Override PartName="/ppt/notesSlides/notesSlide182.xml" ContentType="application/vnd.openxmlformats-officedocument.presentationml.notesSlide+xml"/>
  <Override PartName="/ppt/charts/chart39.xml" ContentType="application/vnd.openxmlformats-officedocument.drawingml.chart+xml"/>
  <Override PartName="/ppt/charts/chart40.xml" ContentType="application/vnd.openxmlformats-officedocument.drawingml.chart+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charts/chart41.xml" ContentType="application/vnd.openxmlformats-officedocument.drawingml.chart+xml"/>
  <Override PartName="/ppt/tags/tag51.xml" ContentType="application/vnd.openxmlformats-officedocument.presentationml.tags+xml"/>
  <Override PartName="/ppt/tags/tag52.xml" ContentType="application/vnd.openxmlformats-officedocument.presentationml.tags+xml"/>
  <Override PartName="/ppt/notesSlides/notesSlide185.xml" ContentType="application/vnd.openxmlformats-officedocument.presentationml.notesSlide+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tags/tag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74" r:id="rId9"/>
    <p:sldMasterId id="2147484087" r:id="rId10"/>
    <p:sldMasterId id="2147484099" r:id="rId11"/>
    <p:sldMasterId id="2147484281" r:id="rId12"/>
    <p:sldMasterId id="2147484522" r:id="rId13"/>
    <p:sldMasterId id="2147484571" r:id="rId14"/>
    <p:sldMasterId id="2147484777" r:id="rId15"/>
    <p:sldMasterId id="2147484837" r:id="rId16"/>
    <p:sldMasterId id="2147484849" r:id="rId17"/>
    <p:sldMasterId id="2147484861" r:id="rId18"/>
    <p:sldMasterId id="2147484873" r:id="rId19"/>
    <p:sldMasterId id="2147484969" r:id="rId20"/>
    <p:sldMasterId id="2147485410" r:id="rId21"/>
    <p:sldMasterId id="2147485520" r:id="rId22"/>
    <p:sldMasterId id="2147485532" r:id="rId23"/>
    <p:sldMasterId id="2147485665" r:id="rId24"/>
    <p:sldMasterId id="2147485714" r:id="rId25"/>
    <p:sldMasterId id="2147486472" r:id="rId26"/>
    <p:sldMasterId id="2147486594" r:id="rId27"/>
    <p:sldMasterId id="2147486871" r:id="rId28"/>
    <p:sldMasterId id="2147487120" r:id="rId29"/>
    <p:sldMasterId id="2147487144" r:id="rId30"/>
    <p:sldMasterId id="2147487194" r:id="rId31"/>
    <p:sldMasterId id="2147487206" r:id="rId32"/>
    <p:sldMasterId id="2147487258" r:id="rId33"/>
    <p:sldMasterId id="2147487574" r:id="rId34"/>
    <p:sldMasterId id="2147487623" r:id="rId35"/>
    <p:sldMasterId id="2147488076" r:id="rId36"/>
    <p:sldMasterId id="2147488152" r:id="rId37"/>
    <p:sldMasterId id="2147488164" r:id="rId38"/>
    <p:sldMasterId id="2147488215" r:id="rId39"/>
    <p:sldMasterId id="2147488264" r:id="rId40"/>
    <p:sldMasterId id="2147488277" r:id="rId41"/>
    <p:sldMasterId id="2147488289" r:id="rId42"/>
    <p:sldMasterId id="2147488302" r:id="rId43"/>
    <p:sldMasterId id="2147488328" r:id="rId44"/>
    <p:sldMasterId id="2147488341" r:id="rId45"/>
    <p:sldMasterId id="2147488354" r:id="rId46"/>
    <p:sldMasterId id="2147488366" r:id="rId47"/>
    <p:sldMasterId id="2147488378" r:id="rId48"/>
    <p:sldMasterId id="2147488390" r:id="rId49"/>
    <p:sldMasterId id="2147488402" r:id="rId50"/>
    <p:sldMasterId id="2147488414" r:id="rId51"/>
    <p:sldMasterId id="2147488426" r:id="rId52"/>
    <p:sldMasterId id="2147488438" r:id="rId53"/>
    <p:sldMasterId id="2147488450" r:id="rId54"/>
    <p:sldMasterId id="2147488463" r:id="rId55"/>
    <p:sldMasterId id="2147488475" r:id="rId56"/>
    <p:sldMasterId id="2147488487" r:id="rId57"/>
    <p:sldMasterId id="2147488499" r:id="rId58"/>
    <p:sldMasterId id="2147488511" r:id="rId59"/>
    <p:sldMasterId id="2147488523" r:id="rId60"/>
    <p:sldMasterId id="2147488543" r:id="rId61"/>
    <p:sldMasterId id="2147488556" r:id="rId62"/>
    <p:sldMasterId id="2147488562" r:id="rId63"/>
    <p:sldMasterId id="2147488574" r:id="rId64"/>
    <p:sldMasterId id="2147488668" r:id="rId65"/>
  </p:sldMasterIdLst>
  <p:notesMasterIdLst>
    <p:notesMasterId r:id="rId389"/>
  </p:notesMasterIdLst>
  <p:handoutMasterIdLst>
    <p:handoutMasterId r:id="rId390"/>
  </p:handoutMasterIdLst>
  <p:sldIdLst>
    <p:sldId id="4950" r:id="rId66"/>
    <p:sldId id="949" r:id="rId67"/>
    <p:sldId id="4716" r:id="rId68"/>
    <p:sldId id="951" r:id="rId69"/>
    <p:sldId id="952" r:id="rId70"/>
    <p:sldId id="957" r:id="rId71"/>
    <p:sldId id="961" r:id="rId72"/>
    <p:sldId id="962" r:id="rId73"/>
    <p:sldId id="963" r:id="rId74"/>
    <p:sldId id="964" r:id="rId75"/>
    <p:sldId id="965" r:id="rId76"/>
    <p:sldId id="966" r:id="rId77"/>
    <p:sldId id="967" r:id="rId78"/>
    <p:sldId id="968" r:id="rId79"/>
    <p:sldId id="969" r:id="rId80"/>
    <p:sldId id="977" r:id="rId81"/>
    <p:sldId id="978" r:id="rId82"/>
    <p:sldId id="972" r:id="rId83"/>
    <p:sldId id="979" r:id="rId84"/>
    <p:sldId id="980" r:id="rId85"/>
    <p:sldId id="973" r:id="rId86"/>
    <p:sldId id="974" r:id="rId87"/>
    <p:sldId id="975" r:id="rId88"/>
    <p:sldId id="976" r:id="rId89"/>
    <p:sldId id="981" r:id="rId90"/>
    <p:sldId id="982" r:id="rId91"/>
    <p:sldId id="983" r:id="rId92"/>
    <p:sldId id="984" r:id="rId93"/>
    <p:sldId id="985" r:id="rId94"/>
    <p:sldId id="986" r:id="rId95"/>
    <p:sldId id="987" r:id="rId96"/>
    <p:sldId id="988" r:id="rId97"/>
    <p:sldId id="989" r:id="rId98"/>
    <p:sldId id="990" r:id="rId99"/>
    <p:sldId id="991" r:id="rId100"/>
    <p:sldId id="992" r:id="rId101"/>
    <p:sldId id="993" r:id="rId102"/>
    <p:sldId id="994" r:id="rId103"/>
    <p:sldId id="995" r:id="rId104"/>
    <p:sldId id="996" r:id="rId105"/>
    <p:sldId id="997" r:id="rId106"/>
    <p:sldId id="998" r:id="rId107"/>
    <p:sldId id="999" r:id="rId108"/>
    <p:sldId id="1000" r:id="rId109"/>
    <p:sldId id="1001" r:id="rId110"/>
    <p:sldId id="1002" r:id="rId111"/>
    <p:sldId id="1003" r:id="rId112"/>
    <p:sldId id="1004" r:id="rId113"/>
    <p:sldId id="1005" r:id="rId114"/>
    <p:sldId id="1006" r:id="rId115"/>
    <p:sldId id="1007" r:id="rId116"/>
    <p:sldId id="1008" r:id="rId117"/>
    <p:sldId id="1009" r:id="rId118"/>
    <p:sldId id="1010" r:id="rId119"/>
    <p:sldId id="1011" r:id="rId120"/>
    <p:sldId id="1012" r:id="rId121"/>
    <p:sldId id="1013" r:id="rId122"/>
    <p:sldId id="1014" r:id="rId123"/>
    <p:sldId id="1015" r:id="rId124"/>
    <p:sldId id="1016" r:id="rId125"/>
    <p:sldId id="1017" r:id="rId126"/>
    <p:sldId id="1018" r:id="rId127"/>
    <p:sldId id="1019" r:id="rId128"/>
    <p:sldId id="1020" r:id="rId129"/>
    <p:sldId id="1021" r:id="rId130"/>
    <p:sldId id="1022" r:id="rId131"/>
    <p:sldId id="1023" r:id="rId132"/>
    <p:sldId id="1024" r:id="rId133"/>
    <p:sldId id="1025" r:id="rId134"/>
    <p:sldId id="1026" r:id="rId135"/>
    <p:sldId id="1027" r:id="rId136"/>
    <p:sldId id="1028" r:id="rId137"/>
    <p:sldId id="1029" r:id="rId138"/>
    <p:sldId id="1030" r:id="rId139"/>
    <p:sldId id="1031" r:id="rId140"/>
    <p:sldId id="1032" r:id="rId141"/>
    <p:sldId id="1033" r:id="rId142"/>
    <p:sldId id="1034" r:id="rId143"/>
    <p:sldId id="1035" r:id="rId144"/>
    <p:sldId id="1036" r:id="rId145"/>
    <p:sldId id="1037" r:id="rId146"/>
    <p:sldId id="1038" r:id="rId147"/>
    <p:sldId id="1039" r:id="rId148"/>
    <p:sldId id="1040" r:id="rId149"/>
    <p:sldId id="1041" r:id="rId150"/>
    <p:sldId id="1042" r:id="rId151"/>
    <p:sldId id="1043" r:id="rId152"/>
    <p:sldId id="1044" r:id="rId153"/>
    <p:sldId id="1045" r:id="rId154"/>
    <p:sldId id="1046" r:id="rId155"/>
    <p:sldId id="1047" r:id="rId156"/>
    <p:sldId id="1048" r:id="rId157"/>
    <p:sldId id="1049" r:id="rId158"/>
    <p:sldId id="4720" r:id="rId159"/>
    <p:sldId id="4721" r:id="rId160"/>
    <p:sldId id="4722" r:id="rId161"/>
    <p:sldId id="4723" r:id="rId162"/>
    <p:sldId id="4724" r:id="rId163"/>
    <p:sldId id="4725" r:id="rId164"/>
    <p:sldId id="4726" r:id="rId165"/>
    <p:sldId id="4727" r:id="rId166"/>
    <p:sldId id="4728" r:id="rId167"/>
    <p:sldId id="4729" r:id="rId168"/>
    <p:sldId id="4730" r:id="rId169"/>
    <p:sldId id="1061" r:id="rId170"/>
    <p:sldId id="1062" r:id="rId171"/>
    <p:sldId id="1063" r:id="rId172"/>
    <p:sldId id="1064" r:id="rId173"/>
    <p:sldId id="1065" r:id="rId174"/>
    <p:sldId id="1066" r:id="rId175"/>
    <p:sldId id="1067" r:id="rId176"/>
    <p:sldId id="1068" r:id="rId177"/>
    <p:sldId id="1069" r:id="rId178"/>
    <p:sldId id="1070" r:id="rId179"/>
    <p:sldId id="1071" r:id="rId180"/>
    <p:sldId id="1072" r:id="rId181"/>
    <p:sldId id="1073" r:id="rId182"/>
    <p:sldId id="1074" r:id="rId183"/>
    <p:sldId id="1075" r:id="rId184"/>
    <p:sldId id="1076" r:id="rId185"/>
    <p:sldId id="1077" r:id="rId186"/>
    <p:sldId id="1078" r:id="rId187"/>
    <p:sldId id="1079" r:id="rId188"/>
    <p:sldId id="4739" r:id="rId189"/>
    <p:sldId id="4740" r:id="rId190"/>
    <p:sldId id="4741" r:id="rId191"/>
    <p:sldId id="1355" r:id="rId192"/>
    <p:sldId id="4742" r:id="rId193"/>
    <p:sldId id="4743" r:id="rId194"/>
    <p:sldId id="1464" r:id="rId195"/>
    <p:sldId id="1465" r:id="rId196"/>
    <p:sldId id="1466" r:id="rId197"/>
    <p:sldId id="1467" r:id="rId198"/>
    <p:sldId id="1468" r:id="rId199"/>
    <p:sldId id="1469" r:id="rId200"/>
    <p:sldId id="1470" r:id="rId201"/>
    <p:sldId id="1471" r:id="rId202"/>
    <p:sldId id="1472" r:id="rId203"/>
    <p:sldId id="1473" r:id="rId204"/>
    <p:sldId id="1474" r:id="rId205"/>
    <p:sldId id="1475" r:id="rId206"/>
    <p:sldId id="1476" r:id="rId207"/>
    <p:sldId id="1477" r:id="rId208"/>
    <p:sldId id="1478" r:id="rId209"/>
    <p:sldId id="1479" r:id="rId210"/>
    <p:sldId id="1480" r:id="rId211"/>
    <p:sldId id="1481" r:id="rId212"/>
    <p:sldId id="1482" r:id="rId213"/>
    <p:sldId id="1483" r:id="rId214"/>
    <p:sldId id="1484" r:id="rId215"/>
    <p:sldId id="1485" r:id="rId216"/>
    <p:sldId id="1486" r:id="rId217"/>
    <p:sldId id="1487" r:id="rId218"/>
    <p:sldId id="1488" r:id="rId219"/>
    <p:sldId id="1489" r:id="rId220"/>
    <p:sldId id="1490" r:id="rId221"/>
    <p:sldId id="1491" r:id="rId222"/>
    <p:sldId id="1492" r:id="rId223"/>
    <p:sldId id="1493" r:id="rId224"/>
    <p:sldId id="1494" r:id="rId225"/>
    <p:sldId id="1495" r:id="rId226"/>
    <p:sldId id="1496" r:id="rId227"/>
    <p:sldId id="1497" r:id="rId228"/>
    <p:sldId id="1498" r:id="rId229"/>
    <p:sldId id="1499" r:id="rId230"/>
    <p:sldId id="1501" r:id="rId231"/>
    <p:sldId id="1500" r:id="rId232"/>
    <p:sldId id="4986" r:id="rId233"/>
    <p:sldId id="4744" r:id="rId234"/>
    <p:sldId id="4745" r:id="rId235"/>
    <p:sldId id="4746" r:id="rId236"/>
    <p:sldId id="4747" r:id="rId237"/>
    <p:sldId id="4748" r:id="rId238"/>
    <p:sldId id="4749" r:id="rId239"/>
    <p:sldId id="4750" r:id="rId240"/>
    <p:sldId id="1356" r:id="rId241"/>
    <p:sldId id="4751" r:id="rId242"/>
    <p:sldId id="4752" r:id="rId243"/>
    <p:sldId id="4753" r:id="rId244"/>
    <p:sldId id="4754" r:id="rId245"/>
    <p:sldId id="4755" r:id="rId246"/>
    <p:sldId id="4756" r:id="rId247"/>
    <p:sldId id="4757" r:id="rId248"/>
    <p:sldId id="4758" r:id="rId249"/>
    <p:sldId id="4759" r:id="rId250"/>
    <p:sldId id="4760" r:id="rId251"/>
    <p:sldId id="4761" r:id="rId252"/>
    <p:sldId id="4762" r:id="rId253"/>
    <p:sldId id="4763" r:id="rId254"/>
    <p:sldId id="4764" r:id="rId255"/>
    <p:sldId id="4765" r:id="rId256"/>
    <p:sldId id="4766" r:id="rId257"/>
    <p:sldId id="4767" r:id="rId258"/>
    <p:sldId id="4768" r:id="rId259"/>
    <p:sldId id="1463" r:id="rId260"/>
    <p:sldId id="4769" r:id="rId261"/>
    <p:sldId id="4770" r:id="rId262"/>
    <p:sldId id="4771" r:id="rId263"/>
    <p:sldId id="4772" r:id="rId264"/>
    <p:sldId id="4773" r:id="rId265"/>
    <p:sldId id="4774" r:id="rId266"/>
    <p:sldId id="1504" r:id="rId267"/>
    <p:sldId id="4775" r:id="rId268"/>
    <p:sldId id="1502" r:id="rId269"/>
    <p:sldId id="1503" r:id="rId270"/>
    <p:sldId id="4776" r:id="rId271"/>
    <p:sldId id="4777" r:id="rId272"/>
    <p:sldId id="4778" r:id="rId273"/>
    <p:sldId id="4779" r:id="rId274"/>
    <p:sldId id="4780" r:id="rId275"/>
    <p:sldId id="4781" r:id="rId276"/>
    <p:sldId id="4782" r:id="rId277"/>
    <p:sldId id="4783" r:id="rId278"/>
    <p:sldId id="1505" r:id="rId279"/>
    <p:sldId id="1506" r:id="rId280"/>
    <p:sldId id="1507" r:id="rId281"/>
    <p:sldId id="1508" r:id="rId282"/>
    <p:sldId id="4784" r:id="rId283"/>
    <p:sldId id="1509" r:id="rId284"/>
    <p:sldId id="1510" r:id="rId285"/>
    <p:sldId id="4785" r:id="rId286"/>
    <p:sldId id="4786" r:id="rId287"/>
    <p:sldId id="4787" r:id="rId288"/>
    <p:sldId id="4788" r:id="rId289"/>
    <p:sldId id="4789" r:id="rId290"/>
    <p:sldId id="4790" r:id="rId291"/>
    <p:sldId id="4791" r:id="rId292"/>
    <p:sldId id="4792" r:id="rId293"/>
    <p:sldId id="4793" r:id="rId294"/>
    <p:sldId id="4794" r:id="rId295"/>
    <p:sldId id="4795" r:id="rId296"/>
    <p:sldId id="4796" r:id="rId297"/>
    <p:sldId id="4797" r:id="rId298"/>
    <p:sldId id="4798" r:id="rId299"/>
    <p:sldId id="4803" r:id="rId300"/>
    <p:sldId id="4799" r:id="rId301"/>
    <p:sldId id="4800" r:id="rId302"/>
    <p:sldId id="4801" r:id="rId303"/>
    <p:sldId id="1145" r:id="rId304"/>
    <p:sldId id="4804" r:id="rId305"/>
    <p:sldId id="3349" r:id="rId306"/>
    <p:sldId id="3350" r:id="rId307"/>
    <p:sldId id="1519" r:id="rId308"/>
    <p:sldId id="4951" r:id="rId309"/>
    <p:sldId id="4952" r:id="rId310"/>
    <p:sldId id="4953" r:id="rId311"/>
    <p:sldId id="4954" r:id="rId312"/>
    <p:sldId id="4955" r:id="rId313"/>
    <p:sldId id="4956" r:id="rId314"/>
    <p:sldId id="4957" r:id="rId315"/>
    <p:sldId id="4958" r:id="rId316"/>
    <p:sldId id="4959" r:id="rId317"/>
    <p:sldId id="4960" r:id="rId318"/>
    <p:sldId id="4961" r:id="rId319"/>
    <p:sldId id="4962" r:id="rId320"/>
    <p:sldId id="4963" r:id="rId321"/>
    <p:sldId id="4964" r:id="rId322"/>
    <p:sldId id="4965" r:id="rId323"/>
    <p:sldId id="4966" r:id="rId324"/>
    <p:sldId id="4967" r:id="rId325"/>
    <p:sldId id="4968" r:id="rId326"/>
    <p:sldId id="4969" r:id="rId327"/>
    <p:sldId id="4970" r:id="rId328"/>
    <p:sldId id="4971" r:id="rId329"/>
    <p:sldId id="4972" r:id="rId330"/>
    <p:sldId id="4973" r:id="rId331"/>
    <p:sldId id="4974" r:id="rId332"/>
    <p:sldId id="4975" r:id="rId333"/>
    <p:sldId id="4976" r:id="rId334"/>
    <p:sldId id="4977" r:id="rId335"/>
    <p:sldId id="4978" r:id="rId336"/>
    <p:sldId id="4979" r:id="rId337"/>
    <p:sldId id="4980" r:id="rId338"/>
    <p:sldId id="4981" r:id="rId339"/>
    <p:sldId id="4982" r:id="rId340"/>
    <p:sldId id="4983" r:id="rId341"/>
    <p:sldId id="4984" r:id="rId342"/>
    <p:sldId id="4985" r:id="rId343"/>
    <p:sldId id="4987" r:id="rId344"/>
    <p:sldId id="4810" r:id="rId345"/>
    <p:sldId id="4806" r:id="rId346"/>
    <p:sldId id="4807" r:id="rId347"/>
    <p:sldId id="4808" r:id="rId348"/>
    <p:sldId id="4809" r:id="rId349"/>
    <p:sldId id="4822" r:id="rId350"/>
    <p:sldId id="4820" r:id="rId351"/>
    <p:sldId id="4821" r:id="rId352"/>
    <p:sldId id="4817" r:id="rId353"/>
    <p:sldId id="4811" r:id="rId354"/>
    <p:sldId id="4812" r:id="rId355"/>
    <p:sldId id="4813" r:id="rId356"/>
    <p:sldId id="4814" r:id="rId357"/>
    <p:sldId id="4815" r:id="rId358"/>
    <p:sldId id="4816" r:id="rId359"/>
    <p:sldId id="4818" r:id="rId360"/>
    <p:sldId id="4819" r:id="rId361"/>
    <p:sldId id="1146" r:id="rId362"/>
    <p:sldId id="1185" r:id="rId363"/>
    <p:sldId id="1186" r:id="rId364"/>
    <p:sldId id="1187" r:id="rId365"/>
    <p:sldId id="1188" r:id="rId366"/>
    <p:sldId id="1189" r:id="rId367"/>
    <p:sldId id="1190" r:id="rId368"/>
    <p:sldId id="1191" r:id="rId369"/>
    <p:sldId id="1192" r:id="rId370"/>
    <p:sldId id="1193" r:id="rId371"/>
    <p:sldId id="1194" r:id="rId372"/>
    <p:sldId id="1195" r:id="rId373"/>
    <p:sldId id="1196" r:id="rId374"/>
    <p:sldId id="1197" r:id="rId375"/>
    <p:sldId id="1198" r:id="rId376"/>
    <p:sldId id="1199" r:id="rId377"/>
    <p:sldId id="1200" r:id="rId378"/>
    <p:sldId id="1201" r:id="rId379"/>
    <p:sldId id="1202" r:id="rId380"/>
    <p:sldId id="1203" r:id="rId381"/>
    <p:sldId id="1204" r:id="rId382"/>
    <p:sldId id="1205" r:id="rId383"/>
    <p:sldId id="1206" r:id="rId384"/>
    <p:sldId id="1207" r:id="rId385"/>
    <p:sldId id="1208" r:id="rId386"/>
    <p:sldId id="1209" r:id="rId387"/>
    <p:sldId id="1210" r:id="rId38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432FF"/>
    <a:srgbClr val="FF00C4"/>
    <a:srgbClr val="1A5712"/>
    <a:srgbClr val="948A54"/>
    <a:srgbClr val="2A55D6"/>
    <a:srgbClr val="8C0000"/>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52" autoAdjust="0"/>
    <p:restoredTop sz="99433" autoAdjust="0"/>
  </p:normalViewPr>
  <p:slideViewPr>
    <p:cSldViewPr>
      <p:cViewPr varScale="1">
        <p:scale>
          <a:sx n="93" d="100"/>
          <a:sy n="93" d="100"/>
        </p:scale>
        <p:origin x="904"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52.xml"/><Relationship Id="rId299" Type="http://schemas.openxmlformats.org/officeDocument/2006/relationships/slide" Target="slides/slide234.xml"/><Relationship Id="rId21" Type="http://schemas.openxmlformats.org/officeDocument/2006/relationships/slideMaster" Target="slideMasters/slideMaster21.xml"/><Relationship Id="rId63" Type="http://schemas.openxmlformats.org/officeDocument/2006/relationships/slideMaster" Target="slideMasters/slideMaster63.xml"/><Relationship Id="rId159" Type="http://schemas.openxmlformats.org/officeDocument/2006/relationships/slide" Target="slides/slide94.xml"/><Relationship Id="rId324" Type="http://schemas.openxmlformats.org/officeDocument/2006/relationships/slide" Target="slides/slide259.xml"/><Relationship Id="rId366" Type="http://schemas.openxmlformats.org/officeDocument/2006/relationships/slide" Target="slides/slide301.xml"/><Relationship Id="rId170" Type="http://schemas.openxmlformats.org/officeDocument/2006/relationships/slide" Target="slides/slide105.xml"/><Relationship Id="rId226" Type="http://schemas.openxmlformats.org/officeDocument/2006/relationships/slide" Target="slides/slide161.xml"/><Relationship Id="rId268" Type="http://schemas.openxmlformats.org/officeDocument/2006/relationships/slide" Target="slides/slide203.xml"/><Relationship Id="rId32" Type="http://schemas.openxmlformats.org/officeDocument/2006/relationships/slideMaster" Target="slideMasters/slideMaster32.xml"/><Relationship Id="rId74" Type="http://schemas.openxmlformats.org/officeDocument/2006/relationships/slide" Target="slides/slide9.xml"/><Relationship Id="rId128" Type="http://schemas.openxmlformats.org/officeDocument/2006/relationships/slide" Target="slides/slide63.xml"/><Relationship Id="rId335" Type="http://schemas.openxmlformats.org/officeDocument/2006/relationships/slide" Target="slides/slide270.xml"/><Relationship Id="rId377" Type="http://schemas.openxmlformats.org/officeDocument/2006/relationships/slide" Target="slides/slide312.xml"/><Relationship Id="rId5" Type="http://schemas.openxmlformats.org/officeDocument/2006/relationships/slideMaster" Target="slideMasters/slideMaster5.xml"/><Relationship Id="rId181" Type="http://schemas.openxmlformats.org/officeDocument/2006/relationships/slide" Target="slides/slide116.xml"/><Relationship Id="rId237" Type="http://schemas.openxmlformats.org/officeDocument/2006/relationships/slide" Target="slides/slide172.xml"/><Relationship Id="rId279" Type="http://schemas.openxmlformats.org/officeDocument/2006/relationships/slide" Target="slides/slide214.xml"/><Relationship Id="rId43" Type="http://schemas.openxmlformats.org/officeDocument/2006/relationships/slideMaster" Target="slideMasters/slideMaster43.xml"/><Relationship Id="rId139" Type="http://schemas.openxmlformats.org/officeDocument/2006/relationships/slide" Target="slides/slide74.xml"/><Relationship Id="rId290" Type="http://schemas.openxmlformats.org/officeDocument/2006/relationships/slide" Target="slides/slide225.xml"/><Relationship Id="rId304" Type="http://schemas.openxmlformats.org/officeDocument/2006/relationships/slide" Target="slides/slide239.xml"/><Relationship Id="rId346" Type="http://schemas.openxmlformats.org/officeDocument/2006/relationships/slide" Target="slides/slide281.xml"/><Relationship Id="rId388" Type="http://schemas.openxmlformats.org/officeDocument/2006/relationships/slide" Target="slides/slide323.xml"/><Relationship Id="rId85" Type="http://schemas.openxmlformats.org/officeDocument/2006/relationships/slide" Target="slides/slide20.xml"/><Relationship Id="rId150" Type="http://schemas.openxmlformats.org/officeDocument/2006/relationships/slide" Target="slides/slide85.xml"/><Relationship Id="rId192" Type="http://schemas.openxmlformats.org/officeDocument/2006/relationships/slide" Target="slides/slide127.xml"/><Relationship Id="rId206" Type="http://schemas.openxmlformats.org/officeDocument/2006/relationships/slide" Target="slides/slide141.xml"/><Relationship Id="rId248" Type="http://schemas.openxmlformats.org/officeDocument/2006/relationships/slide" Target="slides/slide183.xml"/><Relationship Id="rId12" Type="http://schemas.openxmlformats.org/officeDocument/2006/relationships/slideMaster" Target="slideMasters/slideMaster12.xml"/><Relationship Id="rId108" Type="http://schemas.openxmlformats.org/officeDocument/2006/relationships/slide" Target="slides/slide43.xml"/><Relationship Id="rId315" Type="http://schemas.openxmlformats.org/officeDocument/2006/relationships/slide" Target="slides/slide250.xml"/><Relationship Id="rId357" Type="http://schemas.openxmlformats.org/officeDocument/2006/relationships/slide" Target="slides/slide292.xml"/><Relationship Id="rId54" Type="http://schemas.openxmlformats.org/officeDocument/2006/relationships/slideMaster" Target="slideMasters/slideMaster54.xml"/><Relationship Id="rId96" Type="http://schemas.openxmlformats.org/officeDocument/2006/relationships/slide" Target="slides/slide31.xml"/><Relationship Id="rId161" Type="http://schemas.openxmlformats.org/officeDocument/2006/relationships/slide" Target="slides/slide96.xml"/><Relationship Id="rId217" Type="http://schemas.openxmlformats.org/officeDocument/2006/relationships/slide" Target="slides/slide152.xml"/><Relationship Id="rId259" Type="http://schemas.openxmlformats.org/officeDocument/2006/relationships/slide" Target="slides/slide194.xml"/><Relationship Id="rId23" Type="http://schemas.openxmlformats.org/officeDocument/2006/relationships/slideMaster" Target="slideMasters/slideMaster23.xml"/><Relationship Id="rId119" Type="http://schemas.openxmlformats.org/officeDocument/2006/relationships/slide" Target="slides/slide54.xml"/><Relationship Id="rId270" Type="http://schemas.openxmlformats.org/officeDocument/2006/relationships/slide" Target="slides/slide205.xml"/><Relationship Id="rId326" Type="http://schemas.openxmlformats.org/officeDocument/2006/relationships/slide" Target="slides/slide261.xml"/><Relationship Id="rId65" Type="http://schemas.openxmlformats.org/officeDocument/2006/relationships/slideMaster" Target="slideMasters/slideMaster65.xml"/><Relationship Id="rId130" Type="http://schemas.openxmlformats.org/officeDocument/2006/relationships/slide" Target="slides/slide65.xml"/><Relationship Id="rId368" Type="http://schemas.openxmlformats.org/officeDocument/2006/relationships/slide" Target="slides/slide303.xml"/><Relationship Id="rId172" Type="http://schemas.openxmlformats.org/officeDocument/2006/relationships/slide" Target="slides/slide107.xml"/><Relationship Id="rId228" Type="http://schemas.openxmlformats.org/officeDocument/2006/relationships/slide" Target="slides/slide163.xml"/><Relationship Id="rId281" Type="http://schemas.openxmlformats.org/officeDocument/2006/relationships/slide" Target="slides/slide216.xml"/><Relationship Id="rId337" Type="http://schemas.openxmlformats.org/officeDocument/2006/relationships/slide" Target="slides/slide272.xml"/><Relationship Id="rId34" Type="http://schemas.openxmlformats.org/officeDocument/2006/relationships/slideMaster" Target="slideMasters/slideMaster34.xml"/><Relationship Id="rId76" Type="http://schemas.openxmlformats.org/officeDocument/2006/relationships/slide" Target="slides/slide11.xml"/><Relationship Id="rId141" Type="http://schemas.openxmlformats.org/officeDocument/2006/relationships/slide" Target="slides/slide76.xml"/><Relationship Id="rId379" Type="http://schemas.openxmlformats.org/officeDocument/2006/relationships/slide" Target="slides/slide314.xml"/><Relationship Id="rId7" Type="http://schemas.openxmlformats.org/officeDocument/2006/relationships/slideMaster" Target="slideMasters/slideMaster7.xml"/><Relationship Id="rId183" Type="http://schemas.openxmlformats.org/officeDocument/2006/relationships/slide" Target="slides/slide118.xml"/><Relationship Id="rId239" Type="http://schemas.openxmlformats.org/officeDocument/2006/relationships/slide" Target="slides/slide174.xml"/><Relationship Id="rId390" Type="http://schemas.openxmlformats.org/officeDocument/2006/relationships/handoutMaster" Target="handoutMasters/handoutMaster1.xml"/><Relationship Id="rId250" Type="http://schemas.openxmlformats.org/officeDocument/2006/relationships/slide" Target="slides/slide185.xml"/><Relationship Id="rId292" Type="http://schemas.openxmlformats.org/officeDocument/2006/relationships/slide" Target="slides/slide227.xml"/><Relationship Id="rId306" Type="http://schemas.openxmlformats.org/officeDocument/2006/relationships/slide" Target="slides/slide241.xml"/><Relationship Id="rId45" Type="http://schemas.openxmlformats.org/officeDocument/2006/relationships/slideMaster" Target="slideMasters/slideMaster45.xml"/><Relationship Id="rId87" Type="http://schemas.openxmlformats.org/officeDocument/2006/relationships/slide" Target="slides/slide22.xml"/><Relationship Id="rId110" Type="http://schemas.openxmlformats.org/officeDocument/2006/relationships/slide" Target="slides/slide45.xml"/><Relationship Id="rId348" Type="http://schemas.openxmlformats.org/officeDocument/2006/relationships/slide" Target="slides/slide283.xml"/><Relationship Id="rId152" Type="http://schemas.openxmlformats.org/officeDocument/2006/relationships/slide" Target="slides/slide87.xml"/><Relationship Id="rId194" Type="http://schemas.openxmlformats.org/officeDocument/2006/relationships/slide" Target="slides/slide129.xml"/><Relationship Id="rId208" Type="http://schemas.openxmlformats.org/officeDocument/2006/relationships/slide" Target="slides/slide143.xml"/><Relationship Id="rId261" Type="http://schemas.openxmlformats.org/officeDocument/2006/relationships/slide" Target="slides/slide196.xml"/><Relationship Id="rId14" Type="http://schemas.openxmlformats.org/officeDocument/2006/relationships/slideMaster" Target="slideMasters/slideMaster14.xml"/><Relationship Id="rId56" Type="http://schemas.openxmlformats.org/officeDocument/2006/relationships/slideMaster" Target="slideMasters/slideMaster56.xml"/><Relationship Id="rId317" Type="http://schemas.openxmlformats.org/officeDocument/2006/relationships/slide" Target="slides/slide252.xml"/><Relationship Id="rId359" Type="http://schemas.openxmlformats.org/officeDocument/2006/relationships/slide" Target="slides/slide294.xml"/><Relationship Id="rId98" Type="http://schemas.openxmlformats.org/officeDocument/2006/relationships/slide" Target="slides/slide33.xml"/><Relationship Id="rId121" Type="http://schemas.openxmlformats.org/officeDocument/2006/relationships/slide" Target="slides/slide56.xml"/><Relationship Id="rId163" Type="http://schemas.openxmlformats.org/officeDocument/2006/relationships/slide" Target="slides/slide98.xml"/><Relationship Id="rId219" Type="http://schemas.openxmlformats.org/officeDocument/2006/relationships/slide" Target="slides/slide154.xml"/><Relationship Id="rId370" Type="http://schemas.openxmlformats.org/officeDocument/2006/relationships/slide" Target="slides/slide305.xml"/><Relationship Id="rId230" Type="http://schemas.openxmlformats.org/officeDocument/2006/relationships/slide" Target="slides/slide165.xml"/><Relationship Id="rId25" Type="http://schemas.openxmlformats.org/officeDocument/2006/relationships/slideMaster" Target="slideMasters/slideMaster25.xml"/><Relationship Id="rId67" Type="http://schemas.openxmlformats.org/officeDocument/2006/relationships/slide" Target="slides/slide2.xml"/><Relationship Id="rId272" Type="http://schemas.openxmlformats.org/officeDocument/2006/relationships/slide" Target="slides/slide207.xml"/><Relationship Id="rId328" Type="http://schemas.openxmlformats.org/officeDocument/2006/relationships/slide" Target="slides/slide263.xml"/><Relationship Id="rId132" Type="http://schemas.openxmlformats.org/officeDocument/2006/relationships/slide" Target="slides/slide67.xml"/><Relationship Id="rId174" Type="http://schemas.openxmlformats.org/officeDocument/2006/relationships/slide" Target="slides/slide109.xml"/><Relationship Id="rId381" Type="http://schemas.openxmlformats.org/officeDocument/2006/relationships/slide" Target="slides/slide316.xml"/><Relationship Id="rId241" Type="http://schemas.openxmlformats.org/officeDocument/2006/relationships/slide" Target="slides/slide176.xml"/><Relationship Id="rId36" Type="http://schemas.openxmlformats.org/officeDocument/2006/relationships/slideMaster" Target="slideMasters/slideMaster36.xml"/><Relationship Id="rId283" Type="http://schemas.openxmlformats.org/officeDocument/2006/relationships/slide" Target="slides/slide218.xml"/><Relationship Id="rId339" Type="http://schemas.openxmlformats.org/officeDocument/2006/relationships/slide" Target="slides/slide274.xml"/><Relationship Id="rId78" Type="http://schemas.openxmlformats.org/officeDocument/2006/relationships/slide" Target="slides/slide13.xml"/><Relationship Id="rId101" Type="http://schemas.openxmlformats.org/officeDocument/2006/relationships/slide" Target="slides/slide36.xml"/><Relationship Id="rId143" Type="http://schemas.openxmlformats.org/officeDocument/2006/relationships/slide" Target="slides/slide78.xml"/><Relationship Id="rId185" Type="http://schemas.openxmlformats.org/officeDocument/2006/relationships/slide" Target="slides/slide120.xml"/><Relationship Id="rId350" Type="http://schemas.openxmlformats.org/officeDocument/2006/relationships/slide" Target="slides/slide285.xml"/><Relationship Id="rId9" Type="http://schemas.openxmlformats.org/officeDocument/2006/relationships/slideMaster" Target="slideMasters/slideMaster9.xml"/><Relationship Id="rId210" Type="http://schemas.openxmlformats.org/officeDocument/2006/relationships/slide" Target="slides/slide145.xml"/><Relationship Id="rId392" Type="http://schemas.openxmlformats.org/officeDocument/2006/relationships/viewProps" Target="viewProps.xml"/><Relationship Id="rId252" Type="http://schemas.openxmlformats.org/officeDocument/2006/relationships/slide" Target="slides/slide187.xml"/><Relationship Id="rId294" Type="http://schemas.openxmlformats.org/officeDocument/2006/relationships/slide" Target="slides/slide229.xml"/><Relationship Id="rId308" Type="http://schemas.openxmlformats.org/officeDocument/2006/relationships/slide" Target="slides/slide243.xml"/><Relationship Id="rId47" Type="http://schemas.openxmlformats.org/officeDocument/2006/relationships/slideMaster" Target="slideMasters/slideMaster47.xml"/><Relationship Id="rId89" Type="http://schemas.openxmlformats.org/officeDocument/2006/relationships/slide" Target="slides/slide24.xml"/><Relationship Id="rId112" Type="http://schemas.openxmlformats.org/officeDocument/2006/relationships/slide" Target="slides/slide47.xml"/><Relationship Id="rId154" Type="http://schemas.openxmlformats.org/officeDocument/2006/relationships/slide" Target="slides/slide89.xml"/><Relationship Id="rId361" Type="http://schemas.openxmlformats.org/officeDocument/2006/relationships/slide" Target="slides/slide296.xml"/><Relationship Id="rId196" Type="http://schemas.openxmlformats.org/officeDocument/2006/relationships/slide" Target="slides/slide131.xml"/><Relationship Id="rId16" Type="http://schemas.openxmlformats.org/officeDocument/2006/relationships/slideMaster" Target="slideMasters/slideMaster16.xml"/><Relationship Id="rId221" Type="http://schemas.openxmlformats.org/officeDocument/2006/relationships/slide" Target="slides/slide156.xml"/><Relationship Id="rId242" Type="http://schemas.openxmlformats.org/officeDocument/2006/relationships/slide" Target="slides/slide177.xml"/><Relationship Id="rId263" Type="http://schemas.openxmlformats.org/officeDocument/2006/relationships/slide" Target="slides/slide198.xml"/><Relationship Id="rId284" Type="http://schemas.openxmlformats.org/officeDocument/2006/relationships/slide" Target="slides/slide219.xml"/><Relationship Id="rId319" Type="http://schemas.openxmlformats.org/officeDocument/2006/relationships/slide" Target="slides/slide254.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 Target="slides/slide14.xml"/><Relationship Id="rId102" Type="http://schemas.openxmlformats.org/officeDocument/2006/relationships/slide" Target="slides/slide37.xml"/><Relationship Id="rId123" Type="http://schemas.openxmlformats.org/officeDocument/2006/relationships/slide" Target="slides/slide58.xml"/><Relationship Id="rId144" Type="http://schemas.openxmlformats.org/officeDocument/2006/relationships/slide" Target="slides/slide79.xml"/><Relationship Id="rId330" Type="http://schemas.openxmlformats.org/officeDocument/2006/relationships/slide" Target="slides/slide265.xml"/><Relationship Id="rId90" Type="http://schemas.openxmlformats.org/officeDocument/2006/relationships/slide" Target="slides/slide25.xml"/><Relationship Id="rId165" Type="http://schemas.openxmlformats.org/officeDocument/2006/relationships/slide" Target="slides/slide100.xml"/><Relationship Id="rId186" Type="http://schemas.openxmlformats.org/officeDocument/2006/relationships/slide" Target="slides/slide121.xml"/><Relationship Id="rId351" Type="http://schemas.openxmlformats.org/officeDocument/2006/relationships/slide" Target="slides/slide286.xml"/><Relationship Id="rId372" Type="http://schemas.openxmlformats.org/officeDocument/2006/relationships/slide" Target="slides/slide307.xml"/><Relationship Id="rId393" Type="http://schemas.openxmlformats.org/officeDocument/2006/relationships/theme" Target="theme/theme1.xml"/><Relationship Id="rId211" Type="http://schemas.openxmlformats.org/officeDocument/2006/relationships/slide" Target="slides/slide146.xml"/><Relationship Id="rId232" Type="http://schemas.openxmlformats.org/officeDocument/2006/relationships/slide" Target="slides/slide167.xml"/><Relationship Id="rId253" Type="http://schemas.openxmlformats.org/officeDocument/2006/relationships/slide" Target="slides/slide188.xml"/><Relationship Id="rId274" Type="http://schemas.openxmlformats.org/officeDocument/2006/relationships/slide" Target="slides/slide209.xml"/><Relationship Id="rId295" Type="http://schemas.openxmlformats.org/officeDocument/2006/relationships/slide" Target="slides/slide230.xml"/><Relationship Id="rId309" Type="http://schemas.openxmlformats.org/officeDocument/2006/relationships/slide" Target="slides/slide244.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4.xml"/><Relationship Id="rId113" Type="http://schemas.openxmlformats.org/officeDocument/2006/relationships/slide" Target="slides/slide48.xml"/><Relationship Id="rId134" Type="http://schemas.openxmlformats.org/officeDocument/2006/relationships/slide" Target="slides/slide69.xml"/><Relationship Id="rId320" Type="http://schemas.openxmlformats.org/officeDocument/2006/relationships/slide" Target="slides/slide255.xml"/><Relationship Id="rId80" Type="http://schemas.openxmlformats.org/officeDocument/2006/relationships/slide" Target="slides/slide15.xml"/><Relationship Id="rId155" Type="http://schemas.openxmlformats.org/officeDocument/2006/relationships/slide" Target="slides/slide90.xml"/><Relationship Id="rId176" Type="http://schemas.openxmlformats.org/officeDocument/2006/relationships/slide" Target="slides/slide111.xml"/><Relationship Id="rId197" Type="http://schemas.openxmlformats.org/officeDocument/2006/relationships/slide" Target="slides/slide132.xml"/><Relationship Id="rId341" Type="http://schemas.openxmlformats.org/officeDocument/2006/relationships/slide" Target="slides/slide276.xml"/><Relationship Id="rId362" Type="http://schemas.openxmlformats.org/officeDocument/2006/relationships/slide" Target="slides/slide297.xml"/><Relationship Id="rId383" Type="http://schemas.openxmlformats.org/officeDocument/2006/relationships/slide" Target="slides/slide318.xml"/><Relationship Id="rId201" Type="http://schemas.openxmlformats.org/officeDocument/2006/relationships/slide" Target="slides/slide136.xml"/><Relationship Id="rId222" Type="http://schemas.openxmlformats.org/officeDocument/2006/relationships/slide" Target="slides/slide157.xml"/><Relationship Id="rId243" Type="http://schemas.openxmlformats.org/officeDocument/2006/relationships/slide" Target="slides/slide178.xml"/><Relationship Id="rId264" Type="http://schemas.openxmlformats.org/officeDocument/2006/relationships/slide" Target="slides/slide199.xml"/><Relationship Id="rId285" Type="http://schemas.openxmlformats.org/officeDocument/2006/relationships/slide" Target="slides/slide220.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38.xml"/><Relationship Id="rId124" Type="http://schemas.openxmlformats.org/officeDocument/2006/relationships/slide" Target="slides/slide59.xml"/><Relationship Id="rId310" Type="http://schemas.openxmlformats.org/officeDocument/2006/relationships/slide" Target="slides/slide245.xml"/><Relationship Id="rId70" Type="http://schemas.openxmlformats.org/officeDocument/2006/relationships/slide" Target="slides/slide5.xml"/><Relationship Id="rId91" Type="http://schemas.openxmlformats.org/officeDocument/2006/relationships/slide" Target="slides/slide26.xml"/><Relationship Id="rId145" Type="http://schemas.openxmlformats.org/officeDocument/2006/relationships/slide" Target="slides/slide80.xml"/><Relationship Id="rId166" Type="http://schemas.openxmlformats.org/officeDocument/2006/relationships/slide" Target="slides/slide101.xml"/><Relationship Id="rId187" Type="http://schemas.openxmlformats.org/officeDocument/2006/relationships/slide" Target="slides/slide122.xml"/><Relationship Id="rId331" Type="http://schemas.openxmlformats.org/officeDocument/2006/relationships/slide" Target="slides/slide266.xml"/><Relationship Id="rId352" Type="http://schemas.openxmlformats.org/officeDocument/2006/relationships/slide" Target="slides/slide287.xml"/><Relationship Id="rId373" Type="http://schemas.openxmlformats.org/officeDocument/2006/relationships/slide" Target="slides/slide308.xml"/><Relationship Id="rId394"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147.xml"/><Relationship Id="rId233" Type="http://schemas.openxmlformats.org/officeDocument/2006/relationships/slide" Target="slides/slide168.xml"/><Relationship Id="rId254" Type="http://schemas.openxmlformats.org/officeDocument/2006/relationships/slide" Target="slides/slide189.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49.xml"/><Relationship Id="rId275" Type="http://schemas.openxmlformats.org/officeDocument/2006/relationships/slide" Target="slides/slide210.xml"/><Relationship Id="rId296" Type="http://schemas.openxmlformats.org/officeDocument/2006/relationships/slide" Target="slides/slide231.xml"/><Relationship Id="rId300" Type="http://schemas.openxmlformats.org/officeDocument/2006/relationships/slide" Target="slides/slide235.xml"/><Relationship Id="rId60" Type="http://schemas.openxmlformats.org/officeDocument/2006/relationships/slideMaster" Target="slideMasters/slideMaster60.xml"/><Relationship Id="rId81" Type="http://schemas.openxmlformats.org/officeDocument/2006/relationships/slide" Target="slides/slide16.xml"/><Relationship Id="rId135" Type="http://schemas.openxmlformats.org/officeDocument/2006/relationships/slide" Target="slides/slide70.xml"/><Relationship Id="rId156" Type="http://schemas.openxmlformats.org/officeDocument/2006/relationships/slide" Target="slides/slide91.xml"/><Relationship Id="rId177" Type="http://schemas.openxmlformats.org/officeDocument/2006/relationships/slide" Target="slides/slide112.xml"/><Relationship Id="rId198" Type="http://schemas.openxmlformats.org/officeDocument/2006/relationships/slide" Target="slides/slide133.xml"/><Relationship Id="rId321" Type="http://schemas.openxmlformats.org/officeDocument/2006/relationships/slide" Target="slides/slide256.xml"/><Relationship Id="rId342" Type="http://schemas.openxmlformats.org/officeDocument/2006/relationships/slide" Target="slides/slide277.xml"/><Relationship Id="rId363" Type="http://schemas.openxmlformats.org/officeDocument/2006/relationships/slide" Target="slides/slide298.xml"/><Relationship Id="rId384" Type="http://schemas.openxmlformats.org/officeDocument/2006/relationships/slide" Target="slides/slide319.xml"/><Relationship Id="rId202" Type="http://schemas.openxmlformats.org/officeDocument/2006/relationships/slide" Target="slides/slide137.xml"/><Relationship Id="rId223" Type="http://schemas.openxmlformats.org/officeDocument/2006/relationships/slide" Target="slides/slide158.xml"/><Relationship Id="rId244" Type="http://schemas.openxmlformats.org/officeDocument/2006/relationships/slide" Target="slides/slide179.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265" Type="http://schemas.openxmlformats.org/officeDocument/2006/relationships/slide" Target="slides/slide200.xml"/><Relationship Id="rId286" Type="http://schemas.openxmlformats.org/officeDocument/2006/relationships/slide" Target="slides/slide221.xml"/><Relationship Id="rId50" Type="http://schemas.openxmlformats.org/officeDocument/2006/relationships/slideMaster" Target="slideMasters/slideMaster50.xml"/><Relationship Id="rId104" Type="http://schemas.openxmlformats.org/officeDocument/2006/relationships/slide" Target="slides/slide39.xml"/><Relationship Id="rId125" Type="http://schemas.openxmlformats.org/officeDocument/2006/relationships/slide" Target="slides/slide60.xml"/><Relationship Id="rId146" Type="http://schemas.openxmlformats.org/officeDocument/2006/relationships/slide" Target="slides/slide81.xml"/><Relationship Id="rId167" Type="http://schemas.openxmlformats.org/officeDocument/2006/relationships/slide" Target="slides/slide102.xml"/><Relationship Id="rId188" Type="http://schemas.openxmlformats.org/officeDocument/2006/relationships/slide" Target="slides/slide123.xml"/><Relationship Id="rId311" Type="http://schemas.openxmlformats.org/officeDocument/2006/relationships/slide" Target="slides/slide246.xml"/><Relationship Id="rId332" Type="http://schemas.openxmlformats.org/officeDocument/2006/relationships/slide" Target="slides/slide267.xml"/><Relationship Id="rId353" Type="http://schemas.openxmlformats.org/officeDocument/2006/relationships/slide" Target="slides/slide288.xml"/><Relationship Id="rId374" Type="http://schemas.openxmlformats.org/officeDocument/2006/relationships/slide" Target="slides/slide309.xml"/><Relationship Id="rId71" Type="http://schemas.openxmlformats.org/officeDocument/2006/relationships/slide" Target="slides/slide6.xml"/><Relationship Id="rId92" Type="http://schemas.openxmlformats.org/officeDocument/2006/relationships/slide" Target="slides/slide27.xml"/><Relationship Id="rId213" Type="http://schemas.openxmlformats.org/officeDocument/2006/relationships/slide" Target="slides/slide148.xml"/><Relationship Id="rId234" Type="http://schemas.openxmlformats.org/officeDocument/2006/relationships/slide" Target="slides/slide169.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190.xml"/><Relationship Id="rId276" Type="http://schemas.openxmlformats.org/officeDocument/2006/relationships/slide" Target="slides/slide211.xml"/><Relationship Id="rId297" Type="http://schemas.openxmlformats.org/officeDocument/2006/relationships/slide" Target="slides/slide232.xml"/><Relationship Id="rId40" Type="http://schemas.openxmlformats.org/officeDocument/2006/relationships/slideMaster" Target="slideMasters/slideMaster40.xml"/><Relationship Id="rId115" Type="http://schemas.openxmlformats.org/officeDocument/2006/relationships/slide" Target="slides/slide50.xml"/><Relationship Id="rId136" Type="http://schemas.openxmlformats.org/officeDocument/2006/relationships/slide" Target="slides/slide71.xml"/><Relationship Id="rId157" Type="http://schemas.openxmlformats.org/officeDocument/2006/relationships/slide" Target="slides/slide92.xml"/><Relationship Id="rId178" Type="http://schemas.openxmlformats.org/officeDocument/2006/relationships/slide" Target="slides/slide113.xml"/><Relationship Id="rId301" Type="http://schemas.openxmlformats.org/officeDocument/2006/relationships/slide" Target="slides/slide236.xml"/><Relationship Id="rId322" Type="http://schemas.openxmlformats.org/officeDocument/2006/relationships/slide" Target="slides/slide257.xml"/><Relationship Id="rId343" Type="http://schemas.openxmlformats.org/officeDocument/2006/relationships/slide" Target="slides/slide278.xml"/><Relationship Id="rId364" Type="http://schemas.openxmlformats.org/officeDocument/2006/relationships/slide" Target="slides/slide299.xml"/><Relationship Id="rId61" Type="http://schemas.openxmlformats.org/officeDocument/2006/relationships/slideMaster" Target="slideMasters/slideMaster61.xml"/><Relationship Id="rId82" Type="http://schemas.openxmlformats.org/officeDocument/2006/relationships/slide" Target="slides/slide17.xml"/><Relationship Id="rId199" Type="http://schemas.openxmlformats.org/officeDocument/2006/relationships/slide" Target="slides/slide134.xml"/><Relationship Id="rId203" Type="http://schemas.openxmlformats.org/officeDocument/2006/relationships/slide" Target="slides/slide138.xml"/><Relationship Id="rId385" Type="http://schemas.openxmlformats.org/officeDocument/2006/relationships/slide" Target="slides/slide320.xml"/><Relationship Id="rId19" Type="http://schemas.openxmlformats.org/officeDocument/2006/relationships/slideMaster" Target="slideMasters/slideMaster19.xml"/><Relationship Id="rId224" Type="http://schemas.openxmlformats.org/officeDocument/2006/relationships/slide" Target="slides/slide159.xml"/><Relationship Id="rId245" Type="http://schemas.openxmlformats.org/officeDocument/2006/relationships/slide" Target="slides/slide180.xml"/><Relationship Id="rId266" Type="http://schemas.openxmlformats.org/officeDocument/2006/relationships/slide" Target="slides/slide201.xml"/><Relationship Id="rId287" Type="http://schemas.openxmlformats.org/officeDocument/2006/relationships/slide" Target="slides/slide222.xml"/><Relationship Id="rId30" Type="http://schemas.openxmlformats.org/officeDocument/2006/relationships/slideMaster" Target="slideMasters/slideMaster30.xml"/><Relationship Id="rId105" Type="http://schemas.openxmlformats.org/officeDocument/2006/relationships/slide" Target="slides/slide40.xml"/><Relationship Id="rId126" Type="http://schemas.openxmlformats.org/officeDocument/2006/relationships/slide" Target="slides/slide61.xml"/><Relationship Id="rId147" Type="http://schemas.openxmlformats.org/officeDocument/2006/relationships/slide" Target="slides/slide82.xml"/><Relationship Id="rId168" Type="http://schemas.openxmlformats.org/officeDocument/2006/relationships/slide" Target="slides/slide103.xml"/><Relationship Id="rId312" Type="http://schemas.openxmlformats.org/officeDocument/2006/relationships/slide" Target="slides/slide247.xml"/><Relationship Id="rId333" Type="http://schemas.openxmlformats.org/officeDocument/2006/relationships/slide" Target="slides/slide268.xml"/><Relationship Id="rId354" Type="http://schemas.openxmlformats.org/officeDocument/2006/relationships/slide" Target="slides/slide289.xml"/><Relationship Id="rId51" Type="http://schemas.openxmlformats.org/officeDocument/2006/relationships/slideMaster" Target="slideMasters/slideMaster51.xml"/><Relationship Id="rId72" Type="http://schemas.openxmlformats.org/officeDocument/2006/relationships/slide" Target="slides/slide7.xml"/><Relationship Id="rId93" Type="http://schemas.openxmlformats.org/officeDocument/2006/relationships/slide" Target="slides/slide28.xml"/><Relationship Id="rId189" Type="http://schemas.openxmlformats.org/officeDocument/2006/relationships/slide" Target="slides/slide124.xml"/><Relationship Id="rId375" Type="http://schemas.openxmlformats.org/officeDocument/2006/relationships/slide" Target="slides/slide310.xml"/><Relationship Id="rId3" Type="http://schemas.openxmlformats.org/officeDocument/2006/relationships/slideMaster" Target="slideMasters/slideMaster3.xml"/><Relationship Id="rId214" Type="http://schemas.openxmlformats.org/officeDocument/2006/relationships/slide" Target="slides/slide149.xml"/><Relationship Id="rId235" Type="http://schemas.openxmlformats.org/officeDocument/2006/relationships/slide" Target="slides/slide170.xml"/><Relationship Id="rId256" Type="http://schemas.openxmlformats.org/officeDocument/2006/relationships/slide" Target="slides/slide191.xml"/><Relationship Id="rId277" Type="http://schemas.openxmlformats.org/officeDocument/2006/relationships/slide" Target="slides/slide212.xml"/><Relationship Id="rId298" Type="http://schemas.openxmlformats.org/officeDocument/2006/relationships/slide" Target="slides/slide233.xml"/><Relationship Id="rId116" Type="http://schemas.openxmlformats.org/officeDocument/2006/relationships/slide" Target="slides/slide51.xml"/><Relationship Id="rId137" Type="http://schemas.openxmlformats.org/officeDocument/2006/relationships/slide" Target="slides/slide72.xml"/><Relationship Id="rId158" Type="http://schemas.openxmlformats.org/officeDocument/2006/relationships/slide" Target="slides/slide93.xml"/><Relationship Id="rId302" Type="http://schemas.openxmlformats.org/officeDocument/2006/relationships/slide" Target="slides/slide237.xml"/><Relationship Id="rId323" Type="http://schemas.openxmlformats.org/officeDocument/2006/relationships/slide" Target="slides/slide258.xml"/><Relationship Id="rId344" Type="http://schemas.openxmlformats.org/officeDocument/2006/relationships/slide" Target="slides/slide279.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 Target="slides/slide18.xml"/><Relationship Id="rId179" Type="http://schemas.openxmlformats.org/officeDocument/2006/relationships/slide" Target="slides/slide114.xml"/><Relationship Id="rId365" Type="http://schemas.openxmlformats.org/officeDocument/2006/relationships/slide" Target="slides/slide300.xml"/><Relationship Id="rId386" Type="http://schemas.openxmlformats.org/officeDocument/2006/relationships/slide" Target="slides/slide321.xml"/><Relationship Id="rId190" Type="http://schemas.openxmlformats.org/officeDocument/2006/relationships/slide" Target="slides/slide125.xml"/><Relationship Id="rId204" Type="http://schemas.openxmlformats.org/officeDocument/2006/relationships/slide" Target="slides/slide139.xml"/><Relationship Id="rId225" Type="http://schemas.openxmlformats.org/officeDocument/2006/relationships/slide" Target="slides/slide160.xml"/><Relationship Id="rId246" Type="http://schemas.openxmlformats.org/officeDocument/2006/relationships/slide" Target="slides/slide181.xml"/><Relationship Id="rId267" Type="http://schemas.openxmlformats.org/officeDocument/2006/relationships/slide" Target="slides/slide202.xml"/><Relationship Id="rId288" Type="http://schemas.openxmlformats.org/officeDocument/2006/relationships/slide" Target="slides/slide223.xml"/><Relationship Id="rId106" Type="http://schemas.openxmlformats.org/officeDocument/2006/relationships/slide" Target="slides/slide41.xml"/><Relationship Id="rId127" Type="http://schemas.openxmlformats.org/officeDocument/2006/relationships/slide" Target="slides/slide62.xml"/><Relationship Id="rId313" Type="http://schemas.openxmlformats.org/officeDocument/2006/relationships/slide" Target="slides/slide248.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8.xml"/><Relationship Id="rId94" Type="http://schemas.openxmlformats.org/officeDocument/2006/relationships/slide" Target="slides/slide29.xml"/><Relationship Id="rId148" Type="http://schemas.openxmlformats.org/officeDocument/2006/relationships/slide" Target="slides/slide83.xml"/><Relationship Id="rId169" Type="http://schemas.openxmlformats.org/officeDocument/2006/relationships/slide" Target="slides/slide104.xml"/><Relationship Id="rId334" Type="http://schemas.openxmlformats.org/officeDocument/2006/relationships/slide" Target="slides/slide269.xml"/><Relationship Id="rId355" Type="http://schemas.openxmlformats.org/officeDocument/2006/relationships/slide" Target="slides/slide290.xml"/><Relationship Id="rId376" Type="http://schemas.openxmlformats.org/officeDocument/2006/relationships/slide" Target="slides/slide311.xml"/><Relationship Id="rId4" Type="http://schemas.openxmlformats.org/officeDocument/2006/relationships/slideMaster" Target="slideMasters/slideMaster4.xml"/><Relationship Id="rId180" Type="http://schemas.openxmlformats.org/officeDocument/2006/relationships/slide" Target="slides/slide115.xml"/><Relationship Id="rId215" Type="http://schemas.openxmlformats.org/officeDocument/2006/relationships/slide" Target="slides/slide150.xml"/><Relationship Id="rId236" Type="http://schemas.openxmlformats.org/officeDocument/2006/relationships/slide" Target="slides/slide171.xml"/><Relationship Id="rId257" Type="http://schemas.openxmlformats.org/officeDocument/2006/relationships/slide" Target="slides/slide192.xml"/><Relationship Id="rId278" Type="http://schemas.openxmlformats.org/officeDocument/2006/relationships/slide" Target="slides/slide213.xml"/><Relationship Id="rId303" Type="http://schemas.openxmlformats.org/officeDocument/2006/relationships/slide" Target="slides/slide238.xml"/><Relationship Id="rId42" Type="http://schemas.openxmlformats.org/officeDocument/2006/relationships/slideMaster" Target="slideMasters/slideMaster42.xml"/><Relationship Id="rId84" Type="http://schemas.openxmlformats.org/officeDocument/2006/relationships/slide" Target="slides/slide19.xml"/><Relationship Id="rId138" Type="http://schemas.openxmlformats.org/officeDocument/2006/relationships/slide" Target="slides/slide73.xml"/><Relationship Id="rId345" Type="http://schemas.openxmlformats.org/officeDocument/2006/relationships/slide" Target="slides/slide280.xml"/><Relationship Id="rId387" Type="http://schemas.openxmlformats.org/officeDocument/2006/relationships/slide" Target="slides/slide322.xml"/><Relationship Id="rId191" Type="http://schemas.openxmlformats.org/officeDocument/2006/relationships/slide" Target="slides/slide126.xml"/><Relationship Id="rId205" Type="http://schemas.openxmlformats.org/officeDocument/2006/relationships/slide" Target="slides/slide140.xml"/><Relationship Id="rId247" Type="http://schemas.openxmlformats.org/officeDocument/2006/relationships/slide" Target="slides/slide182.xml"/><Relationship Id="rId107" Type="http://schemas.openxmlformats.org/officeDocument/2006/relationships/slide" Target="slides/slide42.xml"/><Relationship Id="rId289" Type="http://schemas.openxmlformats.org/officeDocument/2006/relationships/slide" Target="slides/slide224.xml"/><Relationship Id="rId11" Type="http://schemas.openxmlformats.org/officeDocument/2006/relationships/slideMaster" Target="slideMasters/slideMaster11.xml"/><Relationship Id="rId53" Type="http://schemas.openxmlformats.org/officeDocument/2006/relationships/slideMaster" Target="slideMasters/slideMaster53.xml"/><Relationship Id="rId149" Type="http://schemas.openxmlformats.org/officeDocument/2006/relationships/slide" Target="slides/slide84.xml"/><Relationship Id="rId314" Type="http://schemas.openxmlformats.org/officeDocument/2006/relationships/slide" Target="slides/slide249.xml"/><Relationship Id="rId356" Type="http://schemas.openxmlformats.org/officeDocument/2006/relationships/slide" Target="slides/slide291.xml"/><Relationship Id="rId95" Type="http://schemas.openxmlformats.org/officeDocument/2006/relationships/slide" Target="slides/slide30.xml"/><Relationship Id="rId160" Type="http://schemas.openxmlformats.org/officeDocument/2006/relationships/slide" Target="slides/slide95.xml"/><Relationship Id="rId216" Type="http://schemas.openxmlformats.org/officeDocument/2006/relationships/slide" Target="slides/slide151.xml"/><Relationship Id="rId258" Type="http://schemas.openxmlformats.org/officeDocument/2006/relationships/slide" Target="slides/slide193.xml"/><Relationship Id="rId22" Type="http://schemas.openxmlformats.org/officeDocument/2006/relationships/slideMaster" Target="slideMasters/slideMaster22.xml"/><Relationship Id="rId64" Type="http://schemas.openxmlformats.org/officeDocument/2006/relationships/slideMaster" Target="slideMasters/slideMaster64.xml"/><Relationship Id="rId118" Type="http://schemas.openxmlformats.org/officeDocument/2006/relationships/slide" Target="slides/slide53.xml"/><Relationship Id="rId325" Type="http://schemas.openxmlformats.org/officeDocument/2006/relationships/slide" Target="slides/slide260.xml"/><Relationship Id="rId367" Type="http://schemas.openxmlformats.org/officeDocument/2006/relationships/slide" Target="slides/slide302.xml"/><Relationship Id="rId171" Type="http://schemas.openxmlformats.org/officeDocument/2006/relationships/slide" Target="slides/slide106.xml"/><Relationship Id="rId227" Type="http://schemas.openxmlformats.org/officeDocument/2006/relationships/slide" Target="slides/slide162.xml"/><Relationship Id="rId269" Type="http://schemas.openxmlformats.org/officeDocument/2006/relationships/slide" Target="slides/slide204.xml"/><Relationship Id="rId33" Type="http://schemas.openxmlformats.org/officeDocument/2006/relationships/slideMaster" Target="slideMasters/slideMaster33.xml"/><Relationship Id="rId129" Type="http://schemas.openxmlformats.org/officeDocument/2006/relationships/slide" Target="slides/slide64.xml"/><Relationship Id="rId280" Type="http://schemas.openxmlformats.org/officeDocument/2006/relationships/slide" Target="slides/slide215.xml"/><Relationship Id="rId336" Type="http://schemas.openxmlformats.org/officeDocument/2006/relationships/slide" Target="slides/slide271.xml"/><Relationship Id="rId75" Type="http://schemas.openxmlformats.org/officeDocument/2006/relationships/slide" Target="slides/slide10.xml"/><Relationship Id="rId140" Type="http://schemas.openxmlformats.org/officeDocument/2006/relationships/slide" Target="slides/slide75.xml"/><Relationship Id="rId182" Type="http://schemas.openxmlformats.org/officeDocument/2006/relationships/slide" Target="slides/slide117.xml"/><Relationship Id="rId378" Type="http://schemas.openxmlformats.org/officeDocument/2006/relationships/slide" Target="slides/slide313.xml"/><Relationship Id="rId6" Type="http://schemas.openxmlformats.org/officeDocument/2006/relationships/slideMaster" Target="slideMasters/slideMaster6.xml"/><Relationship Id="rId238" Type="http://schemas.openxmlformats.org/officeDocument/2006/relationships/slide" Target="slides/slide173.xml"/><Relationship Id="rId291" Type="http://schemas.openxmlformats.org/officeDocument/2006/relationships/slide" Target="slides/slide226.xml"/><Relationship Id="rId305" Type="http://schemas.openxmlformats.org/officeDocument/2006/relationships/slide" Target="slides/slide240.xml"/><Relationship Id="rId347" Type="http://schemas.openxmlformats.org/officeDocument/2006/relationships/slide" Target="slides/slide282.xml"/><Relationship Id="rId44" Type="http://schemas.openxmlformats.org/officeDocument/2006/relationships/slideMaster" Target="slideMasters/slideMaster44.xml"/><Relationship Id="rId86" Type="http://schemas.openxmlformats.org/officeDocument/2006/relationships/slide" Target="slides/slide21.xml"/><Relationship Id="rId151" Type="http://schemas.openxmlformats.org/officeDocument/2006/relationships/slide" Target="slides/slide86.xml"/><Relationship Id="rId389" Type="http://schemas.openxmlformats.org/officeDocument/2006/relationships/notesMaster" Target="notesMasters/notesMaster1.xml"/><Relationship Id="rId193" Type="http://schemas.openxmlformats.org/officeDocument/2006/relationships/slide" Target="slides/slide128.xml"/><Relationship Id="rId207" Type="http://schemas.openxmlformats.org/officeDocument/2006/relationships/slide" Target="slides/slide142.xml"/><Relationship Id="rId249" Type="http://schemas.openxmlformats.org/officeDocument/2006/relationships/slide" Target="slides/slide184.xml"/><Relationship Id="rId13" Type="http://schemas.openxmlformats.org/officeDocument/2006/relationships/slideMaster" Target="slideMasters/slideMaster13.xml"/><Relationship Id="rId109" Type="http://schemas.openxmlformats.org/officeDocument/2006/relationships/slide" Target="slides/slide44.xml"/><Relationship Id="rId260" Type="http://schemas.openxmlformats.org/officeDocument/2006/relationships/slide" Target="slides/slide195.xml"/><Relationship Id="rId316" Type="http://schemas.openxmlformats.org/officeDocument/2006/relationships/slide" Target="slides/slide251.xml"/><Relationship Id="rId55" Type="http://schemas.openxmlformats.org/officeDocument/2006/relationships/slideMaster" Target="slideMasters/slideMaster55.xml"/><Relationship Id="rId97" Type="http://schemas.openxmlformats.org/officeDocument/2006/relationships/slide" Target="slides/slide32.xml"/><Relationship Id="rId120" Type="http://schemas.openxmlformats.org/officeDocument/2006/relationships/slide" Target="slides/slide55.xml"/><Relationship Id="rId358" Type="http://schemas.openxmlformats.org/officeDocument/2006/relationships/slide" Target="slides/slide293.xml"/><Relationship Id="rId162" Type="http://schemas.openxmlformats.org/officeDocument/2006/relationships/slide" Target="slides/slide97.xml"/><Relationship Id="rId218" Type="http://schemas.openxmlformats.org/officeDocument/2006/relationships/slide" Target="slides/slide153.xml"/><Relationship Id="rId271" Type="http://schemas.openxmlformats.org/officeDocument/2006/relationships/slide" Target="slides/slide206.xml"/><Relationship Id="rId24" Type="http://schemas.openxmlformats.org/officeDocument/2006/relationships/slideMaster" Target="slideMasters/slideMaster24.xml"/><Relationship Id="rId66" Type="http://schemas.openxmlformats.org/officeDocument/2006/relationships/slide" Target="slides/slide1.xml"/><Relationship Id="rId131" Type="http://schemas.openxmlformats.org/officeDocument/2006/relationships/slide" Target="slides/slide66.xml"/><Relationship Id="rId327" Type="http://schemas.openxmlformats.org/officeDocument/2006/relationships/slide" Target="slides/slide262.xml"/><Relationship Id="rId369" Type="http://schemas.openxmlformats.org/officeDocument/2006/relationships/slide" Target="slides/slide304.xml"/><Relationship Id="rId173" Type="http://schemas.openxmlformats.org/officeDocument/2006/relationships/slide" Target="slides/slide108.xml"/><Relationship Id="rId229" Type="http://schemas.openxmlformats.org/officeDocument/2006/relationships/slide" Target="slides/slide164.xml"/><Relationship Id="rId380" Type="http://schemas.openxmlformats.org/officeDocument/2006/relationships/slide" Target="slides/slide315.xml"/><Relationship Id="rId240" Type="http://schemas.openxmlformats.org/officeDocument/2006/relationships/slide" Target="slides/slide175.xml"/><Relationship Id="rId35" Type="http://schemas.openxmlformats.org/officeDocument/2006/relationships/slideMaster" Target="slideMasters/slideMaster35.xml"/><Relationship Id="rId77" Type="http://schemas.openxmlformats.org/officeDocument/2006/relationships/slide" Target="slides/slide12.xml"/><Relationship Id="rId100" Type="http://schemas.openxmlformats.org/officeDocument/2006/relationships/slide" Target="slides/slide35.xml"/><Relationship Id="rId282" Type="http://schemas.openxmlformats.org/officeDocument/2006/relationships/slide" Target="slides/slide217.xml"/><Relationship Id="rId338" Type="http://schemas.openxmlformats.org/officeDocument/2006/relationships/slide" Target="slides/slide273.xml"/><Relationship Id="rId8" Type="http://schemas.openxmlformats.org/officeDocument/2006/relationships/slideMaster" Target="slideMasters/slideMaster8.xml"/><Relationship Id="rId142" Type="http://schemas.openxmlformats.org/officeDocument/2006/relationships/slide" Target="slides/slide77.xml"/><Relationship Id="rId184" Type="http://schemas.openxmlformats.org/officeDocument/2006/relationships/slide" Target="slides/slide119.xml"/><Relationship Id="rId391" Type="http://schemas.openxmlformats.org/officeDocument/2006/relationships/presProps" Target="presProps.xml"/><Relationship Id="rId251" Type="http://schemas.openxmlformats.org/officeDocument/2006/relationships/slide" Target="slides/slide186.xml"/><Relationship Id="rId46" Type="http://schemas.openxmlformats.org/officeDocument/2006/relationships/slideMaster" Target="slideMasters/slideMaster46.xml"/><Relationship Id="rId293" Type="http://schemas.openxmlformats.org/officeDocument/2006/relationships/slide" Target="slides/slide228.xml"/><Relationship Id="rId307" Type="http://schemas.openxmlformats.org/officeDocument/2006/relationships/slide" Target="slides/slide242.xml"/><Relationship Id="rId349" Type="http://schemas.openxmlformats.org/officeDocument/2006/relationships/slide" Target="slides/slide284.xml"/><Relationship Id="rId88" Type="http://schemas.openxmlformats.org/officeDocument/2006/relationships/slide" Target="slides/slide23.xml"/><Relationship Id="rId111" Type="http://schemas.openxmlformats.org/officeDocument/2006/relationships/slide" Target="slides/slide46.xml"/><Relationship Id="rId153" Type="http://schemas.openxmlformats.org/officeDocument/2006/relationships/slide" Target="slides/slide88.xml"/><Relationship Id="rId195" Type="http://schemas.openxmlformats.org/officeDocument/2006/relationships/slide" Target="slides/slide130.xml"/><Relationship Id="rId209" Type="http://schemas.openxmlformats.org/officeDocument/2006/relationships/slide" Target="slides/slide144.xml"/><Relationship Id="rId360" Type="http://schemas.openxmlformats.org/officeDocument/2006/relationships/slide" Target="slides/slide295.xml"/><Relationship Id="rId220" Type="http://schemas.openxmlformats.org/officeDocument/2006/relationships/slide" Target="slides/slide155.xml"/><Relationship Id="rId15" Type="http://schemas.openxmlformats.org/officeDocument/2006/relationships/slideMaster" Target="slideMasters/slideMaster15.xml"/><Relationship Id="rId57" Type="http://schemas.openxmlformats.org/officeDocument/2006/relationships/slideMaster" Target="slideMasters/slideMaster57.xml"/><Relationship Id="rId262" Type="http://schemas.openxmlformats.org/officeDocument/2006/relationships/slide" Target="slides/slide197.xml"/><Relationship Id="rId318" Type="http://schemas.openxmlformats.org/officeDocument/2006/relationships/slide" Target="slides/slide253.xml"/><Relationship Id="rId99" Type="http://schemas.openxmlformats.org/officeDocument/2006/relationships/slide" Target="slides/slide34.xml"/><Relationship Id="rId122" Type="http://schemas.openxmlformats.org/officeDocument/2006/relationships/slide" Target="slides/slide57.xml"/><Relationship Id="rId164" Type="http://schemas.openxmlformats.org/officeDocument/2006/relationships/slide" Target="slides/slide99.xml"/><Relationship Id="rId371" Type="http://schemas.openxmlformats.org/officeDocument/2006/relationships/slide" Target="slides/slide306.xml"/><Relationship Id="rId26" Type="http://schemas.openxmlformats.org/officeDocument/2006/relationships/slideMaster" Target="slideMasters/slideMaster26.xml"/><Relationship Id="rId231" Type="http://schemas.openxmlformats.org/officeDocument/2006/relationships/slide" Target="slides/slide166.xml"/><Relationship Id="rId273" Type="http://schemas.openxmlformats.org/officeDocument/2006/relationships/slide" Target="slides/slide208.xml"/><Relationship Id="rId329" Type="http://schemas.openxmlformats.org/officeDocument/2006/relationships/slide" Target="slides/slide264.xml"/><Relationship Id="rId68" Type="http://schemas.openxmlformats.org/officeDocument/2006/relationships/slide" Target="slides/slide3.xml"/><Relationship Id="rId133" Type="http://schemas.openxmlformats.org/officeDocument/2006/relationships/slide" Target="slides/slide68.xml"/><Relationship Id="rId175" Type="http://schemas.openxmlformats.org/officeDocument/2006/relationships/slide" Target="slides/slide110.xml"/><Relationship Id="rId340" Type="http://schemas.openxmlformats.org/officeDocument/2006/relationships/slide" Target="slides/slide275.xml"/><Relationship Id="rId200" Type="http://schemas.openxmlformats.org/officeDocument/2006/relationships/slide" Target="slides/slide135.xml"/><Relationship Id="rId382" Type="http://schemas.openxmlformats.org/officeDocument/2006/relationships/slide" Target="slides/slide31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image" Target="../media/image26.png"/></Relationships>
</file>

<file path=ppt/charts/_rels/chart11.xml.rels><?xml version="1.0" encoding="UTF-8" standalone="yes"?>
<Relationships xmlns="http://schemas.openxmlformats.org/package/2006/relationships"><Relationship Id="rId1" Type="http://schemas.openxmlformats.org/officeDocument/2006/relationships/oleObject" Target="file:////C:\Users\Lavanya\Research\Simple_Scheduling_Plots.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Lavanya\Research\Simple_Scheduling_Plot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ZmILe\Desktop\Weighted_ALL_WS.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ZmILe\Desktop\Weighted_ALL_WS.xlsx" TargetMode="External"/></Relationships>
</file>

<file path=ppt/charts/_rels/chart15.xml.rels><?xml version="1.0" encoding="UTF-8" standalone="yes"?>
<Relationships xmlns="http://schemas.openxmlformats.org/package/2006/relationships"><Relationship Id="rId2" Type="http://schemas.openxmlformats.org/officeDocument/2006/relationships/oleObject" Target="file:////C:\Users\Lavanya\Research\HPCA_Talk\motivational-data-slowdown.xlsx" TargetMode="External"/><Relationship Id="rId1" Type="http://schemas.openxmlformats.org/officeDocument/2006/relationships/themeOverride" Target="../theme/themeOverride3.xml"/></Relationships>
</file>

<file path=ppt/charts/_rels/chart16.xml.rels><?xml version="1.0" encoding="UTF-8" standalone="yes"?>
<Relationships xmlns="http://schemas.openxmlformats.org/package/2006/relationships"><Relationship Id="rId1" Type="http://schemas.openxmlformats.org/officeDocument/2006/relationships/oleObject" Target="file:////C:\Users\Lavanya\Research\HPCA_Talk\motivational-data-slowdown.xlsx" TargetMode="External"/></Relationships>
</file>

<file path=ppt/charts/_rels/chart17.xml.rels><?xml version="1.0" encoding="UTF-8" standalone="yes"?>
<Relationships xmlns="http://schemas.openxmlformats.org/package/2006/relationships"><Relationship Id="rId2" Type="http://schemas.openxmlformats.org/officeDocument/2006/relationships/oleObject" Target="file:////C:\Users\lavanya\Research\GSRC-2012\observation1.xlsx" TargetMode="External"/><Relationship Id="rId1" Type="http://schemas.openxmlformats.org/officeDocument/2006/relationships/themeOverride" Target="../theme/themeOverride4.xml"/></Relationships>
</file>

<file path=ppt/charts/_rels/chart18.xml.rels><?xml version="1.0" encoding="UTF-8" standalone="yes"?>
<Relationships xmlns="http://schemas.openxmlformats.org/package/2006/relationships"><Relationship Id="rId2" Type="http://schemas.openxmlformats.org/officeDocument/2006/relationships/oleObject" Target="file:////C:\Users\Lavanya\Research\leslie_short.xlsx" TargetMode="External"/><Relationship Id="rId1" Type="http://schemas.openxmlformats.org/officeDocument/2006/relationships/themeOverride" Target="../theme/themeOverride5.xml"/></Relationships>
</file>

<file path=ppt/charts/_rels/chart19.xml.rels><?xml version="1.0" encoding="UTF-8" standalone="yes"?>
<Relationships xmlns="http://schemas.openxmlformats.org/package/2006/relationships"><Relationship Id="rId2" Type="http://schemas.openxmlformats.org/officeDocument/2006/relationships/oleObject" Target="file:////C:\Users\Lavanya\Research\HPCA_Talk_Slowdown_Plots.xlsx" TargetMode="External"/><Relationship Id="rId1" Type="http://schemas.openxmlformats.org/officeDocument/2006/relationships/themeOverride" Target="../theme/themeOverride6.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2" Type="http://schemas.openxmlformats.org/officeDocument/2006/relationships/oleObject" Target="file:////C:\Users\Lavanya\Research\HPCA_Talk_Slowdown_Plots.xlsx" TargetMode="External"/><Relationship Id="rId1" Type="http://schemas.openxmlformats.org/officeDocument/2006/relationships/themeOverride" Target="../theme/themeOverride7.xml"/></Relationships>
</file>

<file path=ppt/charts/_rels/chart21.xml.rels><?xml version="1.0" encoding="UTF-8" standalone="yes"?>
<Relationships xmlns="http://schemas.openxmlformats.org/package/2006/relationships"><Relationship Id="rId2" Type="http://schemas.openxmlformats.org/officeDocument/2006/relationships/oleObject" Target="file:////C:\Users\Lavanya\Research\HPCA_Talk_Slowdown_Plots.xlsx" TargetMode="External"/><Relationship Id="rId1" Type="http://schemas.openxmlformats.org/officeDocument/2006/relationships/themeOverride" Target="../theme/themeOverride8.xml"/></Relationships>
</file>

<file path=ppt/charts/_rels/chart22.xml.rels><?xml version="1.0" encoding="UTF-8" standalone="yes"?>
<Relationships xmlns="http://schemas.openxmlformats.org/package/2006/relationships"><Relationship Id="rId2" Type="http://schemas.openxmlformats.org/officeDocument/2006/relationships/oleObject" Target="file:////C:\Users\Lavanya\Research\HPCA_Talk_Slowdown_Plots.xlsx" TargetMode="External"/><Relationship Id="rId1" Type="http://schemas.openxmlformats.org/officeDocument/2006/relationships/themeOverride" Target="../theme/themeOverride9.xml"/></Relationships>
</file>

<file path=ppt/charts/_rels/chart23.xml.rels><?xml version="1.0" encoding="UTF-8" standalone="yes"?>
<Relationships xmlns="http://schemas.openxmlformats.org/package/2006/relationships"><Relationship Id="rId2" Type="http://schemas.openxmlformats.org/officeDocument/2006/relationships/oleObject" Target="file:////C:\Users\Lavanya\Research\HPCA_Talk_Slowdown_Plots.xlsx" TargetMode="External"/><Relationship Id="rId1" Type="http://schemas.openxmlformats.org/officeDocument/2006/relationships/themeOverride" Target="../theme/themeOverride10.xml"/></Relationships>
</file>

<file path=ppt/charts/_rels/chart24.xml.rels><?xml version="1.0" encoding="UTF-8" standalone="yes"?>
<Relationships xmlns="http://schemas.openxmlformats.org/package/2006/relationships"><Relationship Id="rId2" Type="http://schemas.openxmlformats.org/officeDocument/2006/relationships/oleObject" Target="file:////C:\Users\Lavanya\Research\HPCA_Talk_Slowdown_Plots.xlsx" TargetMode="External"/><Relationship Id="rId1" Type="http://schemas.openxmlformats.org/officeDocument/2006/relationships/themeOverride" Target="../theme/themeOverride11.xml"/></Relationships>
</file>

<file path=ppt/charts/_rels/chart25.xml.rels><?xml version="1.0" encoding="UTF-8" standalone="yes"?>
<Relationships xmlns="http://schemas.openxmlformats.org/package/2006/relationships"><Relationship Id="rId2" Type="http://schemas.openxmlformats.org/officeDocument/2006/relationships/oleObject" Target="file:////C:\Users\Lavanya\Research\HPCA_Talk\Ind_Workload_Plot.xlsx" TargetMode="External"/><Relationship Id="rId1" Type="http://schemas.openxmlformats.org/officeDocument/2006/relationships/themeOverride" Target="../theme/themeOverride12.xml"/></Relationships>
</file>

<file path=ppt/charts/_rels/chart26.xml.rels><?xml version="1.0" encoding="UTF-8" standalone="yes"?>
<Relationships xmlns="http://schemas.openxmlformats.org/package/2006/relationships"><Relationship Id="rId2" Type="http://schemas.openxmlformats.org/officeDocument/2006/relationships/oleObject" Target="file:////C:\Users\Lavanya\Research\HPCA_Talk\Avg_sys_perf_results.xlsx" TargetMode="External"/><Relationship Id="rId1" Type="http://schemas.openxmlformats.org/officeDocument/2006/relationships/themeOverride" Target="../theme/themeOverride13.xml"/></Relationships>
</file>

<file path=ppt/charts/_rels/chart27.xml.rels><?xml version="1.0" encoding="UTF-8" standalone="yes"?>
<Relationships xmlns="http://schemas.openxmlformats.org/package/2006/relationships"><Relationship Id="rId2" Type="http://schemas.openxmlformats.org/officeDocument/2006/relationships/oleObject" Target="file:////C:\Users\lavanya\Research\Quals\Excel_plots.xlsx" TargetMode="External"/><Relationship Id="rId1" Type="http://schemas.openxmlformats.org/officeDocument/2006/relationships/themeOverride" Target="../theme/themeOverride14.xml"/></Relationships>
</file>

<file path=ppt/charts/_rels/chart28.xml.rels><?xml version="1.0" encoding="UTF-8" standalone="yes"?>
<Relationships xmlns="http://schemas.openxmlformats.org/package/2006/relationships"><Relationship Id="rId1" Type="http://schemas.openxmlformats.org/officeDocument/2006/relationships/oleObject" Target="Macintosh%20HD:Users:reetuparnadas:Projects:PSU-Intel:par:a2c:isca11:FormattedResultsBL.xlsx" TargetMode="External"/></Relationships>
</file>

<file path=ppt/charts/_rels/chart29.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Macintosh%20HD:Users:reetuparnadas:Projects:PSU-Intel:par:a2c:isca11:FormattedResultsBL.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3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Aaron\Dropbox\Project\24_DRAM_DDMA\file_excel\ddma_motivation.xlsx" TargetMode="External"/></Relationships>
</file>

<file path=ppt/charts/_rels/chart33.xml.rels><?xml version="1.0" encoding="UTF-8" standalone="yes"?>
<Relationships xmlns="http://schemas.openxmlformats.org/package/2006/relationships"><Relationship Id="rId2" Type="http://schemas.openxmlformats.org/officeDocument/2006/relationships/oleObject" Target="file:////C:\Users\Aaron\Dropbox\Project\24_DRAM_DDMA\file_excel\ddma_motivation.xlsx" TargetMode="External"/><Relationship Id="rId1" Type="http://schemas.openxmlformats.org/officeDocument/2006/relationships/themeOverride" Target="../theme/themeOverride15.xml"/></Relationships>
</file>

<file path=ppt/charts/_rels/chart34.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6.xml"/></Relationships>
</file>

<file path=ppt/charts/_rels/chart35.xml.rels><?xml version="1.0" encoding="UTF-8" standalone="yes"?>
<Relationships xmlns="http://schemas.openxmlformats.org/package/2006/relationships"><Relationship Id="rId2" Type="http://schemas.openxmlformats.org/officeDocument/2006/relationships/oleObject" Target="file:////C:\Users\Aaron\Dropbox\Work\DP-DRAM\ddma_wld_slides.xlsx" TargetMode="External"/><Relationship Id="rId1" Type="http://schemas.openxmlformats.org/officeDocument/2006/relationships/themeOverride" Target="../theme/themeOverride17.xml"/></Relationships>
</file>

<file path=ppt/charts/_rels/chart36.xml.rels><?xml version="1.0" encoding="UTF-8" standalone="yes"?>
<Relationships xmlns="http://schemas.openxmlformats.org/package/2006/relationships"><Relationship Id="rId2" Type="http://schemas.openxmlformats.org/officeDocument/2006/relationships/oleObject" Target="file:////C:\Users\Aaron\Dropbox\Work\DP-DRAM\ddma_wld_slides.xlsx" TargetMode="External"/><Relationship Id="rId1" Type="http://schemas.openxmlformats.org/officeDocument/2006/relationships/themeOverride" Target="../theme/themeOverride18.xml"/></Relationships>
</file>

<file path=ppt/charts/_rels/chart37.xml.rels><?xml version="1.0" encoding="UTF-8" standalone="yes"?>
<Relationships xmlns="http://schemas.openxmlformats.org/package/2006/relationships"><Relationship Id="rId1" Type="http://schemas.openxmlformats.org/officeDocument/2006/relationships/oleObject" Target="file:////C:\Users\Aaron\Dropbox\Work\DP-DRAM\ddma_wld_slides.xlsx" TargetMode="External"/></Relationships>
</file>

<file path=ppt/charts/_rels/chart38.xml.rels><?xml version="1.0" encoding="UTF-8" standalone="yes"?>
<Relationships xmlns="http://schemas.openxmlformats.org/package/2006/relationships"><Relationship Id="rId1" Type="http://schemas.openxmlformats.org/officeDocument/2006/relationships/oleObject" Target="file:////C:\Users\Aaron\Dropbox\Work\DP-DRAM\ddma_wld_slides.xlsx" TargetMode="External"/></Relationships>
</file>

<file path=ppt/charts/_rels/chart39.xml.rels><?xml version="1.0" encoding="UTF-8" standalone="yes"?>
<Relationships xmlns="http://schemas.openxmlformats.org/package/2006/relationships"><Relationship Id="rId1" Type="http://schemas.openxmlformats.org/officeDocument/2006/relationships/oleObject" Target="file:////C:\Users\Aaron\Dropbox\Work\DP-DRAM\ddma_wld_slides.xlsx"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file:////C:\Documents%20and%20Settings\yoonguk\Desktop\bars_24_mcus.xls" TargetMode="External"/><Relationship Id="rId1" Type="http://schemas.openxmlformats.org/officeDocument/2006/relationships/themeOverride" Target="../theme/themeOverride1.xml"/></Relationships>
</file>

<file path=ppt/charts/_rels/chart40.xml.rels><?xml version="1.0" encoding="UTF-8" standalone="yes"?>
<Relationships xmlns="http://schemas.openxmlformats.org/package/2006/relationships"><Relationship Id="rId1" Type="http://schemas.openxmlformats.org/officeDocument/2006/relationships/oleObject" Target="file:////C:\Users\Aaron\Dropbox\Work\DP-DRAM\ddma_wld_slides.xlsx" TargetMode="External"/></Relationships>
</file>

<file path=ppt/charts/_rels/chart4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2.xml.rels><?xml version="1.0" encoding="UTF-8" standalone="yes"?>
<Relationships xmlns="http://schemas.openxmlformats.org/package/2006/relationships"><Relationship Id="rId1" Type="http://schemas.openxmlformats.org/officeDocument/2006/relationships/oleObject" Target="file:////C:\Users\Lavanya\Research\asm-plots.xlsx" TargetMode="External"/></Relationships>
</file>

<file path=ppt/charts/_rels/chart43.xml.rels><?xml version="1.0" encoding="UTF-8" standalone="yes"?>
<Relationships xmlns="http://schemas.openxmlformats.org/package/2006/relationships"><Relationship Id="rId1" Type="http://schemas.openxmlformats.org/officeDocument/2006/relationships/oleObject" Target="file:////C:\Users\Lavanya\Research\asm-plots.xlsx" TargetMode="External"/></Relationships>
</file>

<file path=ppt/charts/_rels/chart44.xml.rels><?xml version="1.0" encoding="UTF-8" standalone="yes"?>
<Relationships xmlns="http://schemas.openxmlformats.org/package/2006/relationships"><Relationship Id="rId1" Type="http://schemas.openxmlformats.org/officeDocument/2006/relationships/oleObject" Target="file:////C:\Users\Lavanya\Research\asm-plots.xlsx" TargetMode="External"/></Relationships>
</file>

<file path=ppt/charts/_rels/chart5.xml.rels><?xml version="1.0" encoding="UTF-8" standalone="yes"?>
<Relationships xmlns="http://schemas.openxmlformats.org/package/2006/relationships"><Relationship Id="rId2" Type="http://schemas.openxmlformats.org/officeDocument/2006/relationships/oleObject" Target="file:////C:\Documents%20and%20Settings\yoonguk\Desktop\bars_24_mcus.xls" TargetMode="External"/><Relationship Id="rId1" Type="http://schemas.openxmlformats.org/officeDocument/2006/relationships/themeOverride" Target="../theme/themeOverride2.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image" Target="../media/image26.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40223365341499"/>
          <c:y val="3.7804050364853597E-2"/>
          <c:w val="0.86080113772552702"/>
          <c:h val="0.829522842847769"/>
        </c:manualLayout>
      </c:layout>
      <c:barChart>
        <c:barDir val="col"/>
        <c:grouping val="clustered"/>
        <c:varyColors val="0"/>
        <c:ser>
          <c:idx val="0"/>
          <c:order val="0"/>
          <c:tx>
            <c:strRef>
              <c:f>Sheet1!$B$1</c:f>
              <c:strCache>
                <c:ptCount val="1"/>
                <c:pt idx="0">
                  <c:v>Column1</c:v>
                </c:pt>
              </c:strCache>
            </c:strRef>
          </c:tx>
          <c:spPr>
            <a:solidFill>
              <a:srgbClr val="FF0000"/>
            </a:solidFill>
            <a:ln>
              <a:solidFill>
                <a:srgbClr val="000000"/>
              </a:solidFill>
            </a:ln>
          </c:spPr>
          <c:invertIfNegative val="0"/>
          <c:dPt>
            <c:idx val="0"/>
            <c:invertIfNegative val="0"/>
            <c:bubble3D val="0"/>
            <c:spPr>
              <a:solidFill>
                <a:srgbClr val="0000FF"/>
              </a:solidFill>
              <a:ln>
                <a:solidFill>
                  <a:srgbClr val="000000"/>
                </a:solidFill>
              </a:ln>
            </c:spPr>
            <c:extLst>
              <c:ext xmlns:c16="http://schemas.microsoft.com/office/drawing/2014/chart" uri="{C3380CC4-5D6E-409C-BE32-E72D297353CC}">
                <c16:uniqueId val="{00000001-0E61-3142-A21E-CB2D378EDD28}"/>
              </c:ext>
            </c:extLst>
          </c:dPt>
          <c:cat>
            <c:strRef>
              <c:f>Sheet1!$A$2:$A$3</c:f>
              <c:strCache>
                <c:ptCount val="2"/>
                <c:pt idx="0">
                  <c:v>STREAM</c:v>
                </c:pt>
                <c:pt idx="1">
                  <c:v>RANDOM</c:v>
                </c:pt>
              </c:strCache>
            </c:strRef>
          </c:cat>
          <c:val>
            <c:numRef>
              <c:f>Sheet1!$B$2:$B$3</c:f>
              <c:numCache>
                <c:formatCode>General</c:formatCode>
                <c:ptCount val="2"/>
                <c:pt idx="0">
                  <c:v>1.1800000000000039</c:v>
                </c:pt>
                <c:pt idx="1">
                  <c:v>2.82</c:v>
                </c:pt>
              </c:numCache>
            </c:numRef>
          </c:val>
          <c:extLst>
            <c:ext xmlns:c16="http://schemas.microsoft.com/office/drawing/2014/chart" uri="{C3380CC4-5D6E-409C-BE32-E72D297353CC}">
              <c16:uniqueId val="{00000002-0E61-3142-A21E-CB2D378EDD28}"/>
            </c:ext>
          </c:extLst>
        </c:ser>
        <c:dLbls>
          <c:showLegendKey val="0"/>
          <c:showVal val="0"/>
          <c:showCatName val="0"/>
          <c:showSerName val="0"/>
          <c:showPercent val="0"/>
          <c:showBubbleSize val="0"/>
        </c:dLbls>
        <c:gapWidth val="150"/>
        <c:axId val="196797600"/>
        <c:axId val="196793680"/>
      </c:barChart>
      <c:catAx>
        <c:axId val="196797600"/>
        <c:scaling>
          <c:orientation val="minMax"/>
        </c:scaling>
        <c:delete val="0"/>
        <c:axPos val="b"/>
        <c:numFmt formatCode="General" sourceLinked="0"/>
        <c:majorTickMark val="out"/>
        <c:minorTickMark val="none"/>
        <c:tickLblPos val="nextTo"/>
        <c:crossAx val="196793680"/>
        <c:crosses val="autoZero"/>
        <c:auto val="1"/>
        <c:lblAlgn val="ctr"/>
        <c:lblOffset val="100"/>
        <c:noMultiLvlLbl val="0"/>
      </c:catAx>
      <c:valAx>
        <c:axId val="196793680"/>
        <c:scaling>
          <c:orientation val="minMax"/>
          <c:max val="3"/>
        </c:scaling>
        <c:delete val="0"/>
        <c:axPos val="l"/>
        <c:majorGridlines/>
        <c:numFmt formatCode="General" sourceLinked="1"/>
        <c:majorTickMark val="out"/>
        <c:minorTickMark val="none"/>
        <c:tickLblPos val="nextTo"/>
        <c:txPr>
          <a:bodyPr/>
          <a:lstStyle/>
          <a:p>
            <a:pPr>
              <a:defRPr sz="1600"/>
            </a:pPr>
            <a:endParaRPr lang="en-US"/>
          </a:p>
        </c:txPr>
        <c:crossAx val="19679760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Sheet1!$C$1</c:f>
              <c:strCache>
                <c:ptCount val="1"/>
                <c:pt idx="0">
                  <c:v>FRFCFS</c:v>
                </c:pt>
              </c:strCache>
            </c:strRef>
          </c:tx>
          <c:spPr>
            <a:ln w="28575">
              <a:solidFill>
                <a:schemeClr val="tx1"/>
              </a:solidFill>
            </a:ln>
          </c:spPr>
          <c:marker>
            <c:symbol val="diamond"/>
            <c:size val="12"/>
            <c:spPr>
              <a:solidFill>
                <a:prstClr val="black"/>
              </a:solidFill>
              <a:ln w="15875">
                <a:solidFill>
                  <a:schemeClr val="tx1"/>
                </a:solidFill>
              </a:ln>
            </c:spPr>
          </c:marker>
          <c:xVal>
            <c:numRef>
              <c:f>Sheet1!$A$3:$A$33</c:f>
              <c:numCache>
                <c:formatCode>General</c:formatCode>
                <c:ptCount val="31"/>
                <c:pt idx="0">
                  <c:v>12.73</c:v>
                </c:pt>
                <c:pt idx="1">
                  <c:v>13</c:v>
                </c:pt>
                <c:pt idx="2">
                  <c:v>13.03</c:v>
                </c:pt>
                <c:pt idx="3">
                  <c:v>13.04</c:v>
                </c:pt>
                <c:pt idx="4">
                  <c:v>12.97</c:v>
                </c:pt>
                <c:pt idx="5">
                  <c:v>12.81</c:v>
                </c:pt>
                <c:pt idx="6">
                  <c:v>12.66</c:v>
                </c:pt>
                <c:pt idx="7">
                  <c:v>12.48</c:v>
                </c:pt>
                <c:pt idx="8">
                  <c:v>13.11</c:v>
                </c:pt>
                <c:pt idx="9">
                  <c:v>13.21</c:v>
                </c:pt>
                <c:pt idx="10">
                  <c:v>13.21</c:v>
                </c:pt>
                <c:pt idx="11">
                  <c:v>13.19</c:v>
                </c:pt>
                <c:pt idx="12">
                  <c:v>13.16</c:v>
                </c:pt>
                <c:pt idx="13">
                  <c:v>13.06</c:v>
                </c:pt>
                <c:pt idx="14">
                  <c:v>13.6</c:v>
                </c:pt>
                <c:pt idx="15">
                  <c:v>13.76</c:v>
                </c:pt>
                <c:pt idx="16">
                  <c:v>13.61</c:v>
                </c:pt>
                <c:pt idx="17">
                  <c:v>13.68</c:v>
                </c:pt>
                <c:pt idx="18">
                  <c:v>13.65</c:v>
                </c:pt>
                <c:pt idx="19">
                  <c:v>13.62</c:v>
                </c:pt>
                <c:pt idx="20">
                  <c:v>14.49</c:v>
                </c:pt>
                <c:pt idx="21">
                  <c:v>14.58</c:v>
                </c:pt>
                <c:pt idx="22">
                  <c:v>14.8</c:v>
                </c:pt>
                <c:pt idx="23">
                  <c:v>14.84</c:v>
                </c:pt>
                <c:pt idx="24">
                  <c:v>14.83</c:v>
                </c:pt>
                <c:pt idx="25">
                  <c:v>14.43</c:v>
                </c:pt>
                <c:pt idx="26">
                  <c:v>14.04</c:v>
                </c:pt>
                <c:pt idx="27">
                  <c:v>14.4</c:v>
                </c:pt>
                <c:pt idx="28">
                  <c:v>14.63</c:v>
                </c:pt>
                <c:pt idx="29">
                  <c:v>14.79</c:v>
                </c:pt>
                <c:pt idx="30">
                  <c:v>14.92</c:v>
                </c:pt>
              </c:numCache>
            </c:numRef>
          </c:xVal>
          <c:yVal>
            <c:numRef>
              <c:f>Sheet1!$C$3:$C$33</c:f>
              <c:numCache>
                <c:formatCode>General</c:formatCode>
                <c:ptCount val="31"/>
                <c:pt idx="0">
                  <c:v>9.8249999999999993</c:v>
                </c:pt>
                <c:pt idx="1">
                  <c:v>6.73</c:v>
                </c:pt>
                <c:pt idx="2">
                  <c:v>5.84</c:v>
                </c:pt>
                <c:pt idx="3">
                  <c:v>5.38</c:v>
                </c:pt>
                <c:pt idx="4">
                  <c:v>5</c:v>
                </c:pt>
                <c:pt idx="5">
                  <c:v>5.07</c:v>
                </c:pt>
                <c:pt idx="6">
                  <c:v>5.5</c:v>
                </c:pt>
                <c:pt idx="7">
                  <c:v>5.73</c:v>
                </c:pt>
              </c:numCache>
            </c:numRef>
          </c:yVal>
          <c:smooth val="0"/>
          <c:extLst>
            <c:ext xmlns:c16="http://schemas.microsoft.com/office/drawing/2014/chart" uri="{C3380CC4-5D6E-409C-BE32-E72D297353CC}">
              <c16:uniqueId val="{00000000-C559-B74A-9C2D-2750F2DB2C6A}"/>
            </c:ext>
          </c:extLst>
        </c:ser>
        <c:ser>
          <c:idx val="1"/>
          <c:order val="1"/>
          <c:tx>
            <c:strRef>
              <c:f>Sheet1!$D$1</c:f>
              <c:strCache>
                <c:ptCount val="1"/>
                <c:pt idx="0">
                  <c:v>STFM</c:v>
                </c:pt>
              </c:strCache>
            </c:strRef>
          </c:tx>
          <c:spPr>
            <a:ln w="28575">
              <a:solidFill>
                <a:srgbClr val="00B050"/>
              </a:solidFill>
            </a:ln>
          </c:spPr>
          <c:marker>
            <c:symbol val="square"/>
            <c:size val="10"/>
            <c:spPr>
              <a:solidFill>
                <a:srgbClr val="00B050"/>
              </a:solidFill>
              <a:ln w="15875">
                <a:solidFill>
                  <a:schemeClr val="tx1"/>
                </a:solidFill>
              </a:ln>
            </c:spPr>
          </c:marker>
          <c:xVal>
            <c:numRef>
              <c:f>Sheet1!$A$3:$A$33</c:f>
              <c:numCache>
                <c:formatCode>General</c:formatCode>
                <c:ptCount val="31"/>
                <c:pt idx="0">
                  <c:v>12.73</c:v>
                </c:pt>
                <c:pt idx="1">
                  <c:v>13</c:v>
                </c:pt>
                <c:pt idx="2">
                  <c:v>13.03</c:v>
                </c:pt>
                <c:pt idx="3">
                  <c:v>13.04</c:v>
                </c:pt>
                <c:pt idx="4">
                  <c:v>12.97</c:v>
                </c:pt>
                <c:pt idx="5">
                  <c:v>12.81</c:v>
                </c:pt>
                <c:pt idx="6">
                  <c:v>12.66</c:v>
                </c:pt>
                <c:pt idx="7">
                  <c:v>12.48</c:v>
                </c:pt>
                <c:pt idx="8">
                  <c:v>13.11</c:v>
                </c:pt>
                <c:pt idx="9">
                  <c:v>13.21</c:v>
                </c:pt>
                <c:pt idx="10">
                  <c:v>13.21</c:v>
                </c:pt>
                <c:pt idx="11">
                  <c:v>13.19</c:v>
                </c:pt>
                <c:pt idx="12">
                  <c:v>13.16</c:v>
                </c:pt>
                <c:pt idx="13">
                  <c:v>13.06</c:v>
                </c:pt>
                <c:pt idx="14">
                  <c:v>13.6</c:v>
                </c:pt>
                <c:pt idx="15">
                  <c:v>13.76</c:v>
                </c:pt>
                <c:pt idx="16">
                  <c:v>13.61</c:v>
                </c:pt>
                <c:pt idx="17">
                  <c:v>13.68</c:v>
                </c:pt>
                <c:pt idx="18">
                  <c:v>13.65</c:v>
                </c:pt>
                <c:pt idx="19">
                  <c:v>13.62</c:v>
                </c:pt>
                <c:pt idx="20">
                  <c:v>14.49</c:v>
                </c:pt>
                <c:pt idx="21">
                  <c:v>14.58</c:v>
                </c:pt>
                <c:pt idx="22">
                  <c:v>14.8</c:v>
                </c:pt>
                <c:pt idx="23">
                  <c:v>14.84</c:v>
                </c:pt>
                <c:pt idx="24">
                  <c:v>14.83</c:v>
                </c:pt>
                <c:pt idx="25">
                  <c:v>14.43</c:v>
                </c:pt>
                <c:pt idx="26">
                  <c:v>14.04</c:v>
                </c:pt>
                <c:pt idx="27">
                  <c:v>14.4</c:v>
                </c:pt>
                <c:pt idx="28">
                  <c:v>14.63</c:v>
                </c:pt>
                <c:pt idx="29">
                  <c:v>14.79</c:v>
                </c:pt>
                <c:pt idx="30">
                  <c:v>14.92</c:v>
                </c:pt>
              </c:numCache>
            </c:numRef>
          </c:xVal>
          <c:yVal>
            <c:numRef>
              <c:f>Sheet1!$D$3:$D$33</c:f>
              <c:numCache>
                <c:formatCode>General</c:formatCode>
                <c:ptCount val="31"/>
                <c:pt idx="8">
                  <c:v>5.9489999999999998</c:v>
                </c:pt>
                <c:pt idx="9">
                  <c:v>6.2149999999999954</c:v>
                </c:pt>
                <c:pt idx="10">
                  <c:v>6.423</c:v>
                </c:pt>
                <c:pt idx="11">
                  <c:v>6.923</c:v>
                </c:pt>
                <c:pt idx="12">
                  <c:v>6.9530000000000003</c:v>
                </c:pt>
                <c:pt idx="13">
                  <c:v>7.2629999999999946</c:v>
                </c:pt>
              </c:numCache>
            </c:numRef>
          </c:yVal>
          <c:smooth val="0"/>
          <c:extLst>
            <c:ext xmlns:c16="http://schemas.microsoft.com/office/drawing/2014/chart" uri="{C3380CC4-5D6E-409C-BE32-E72D297353CC}">
              <c16:uniqueId val="{00000001-C559-B74A-9C2D-2750F2DB2C6A}"/>
            </c:ext>
          </c:extLst>
        </c:ser>
        <c:ser>
          <c:idx val="2"/>
          <c:order val="2"/>
          <c:tx>
            <c:strRef>
              <c:f>Sheet1!$E$1</c:f>
              <c:strCache>
                <c:ptCount val="1"/>
                <c:pt idx="0">
                  <c:v>PAR-BS</c:v>
                </c:pt>
              </c:strCache>
            </c:strRef>
          </c:tx>
          <c:spPr>
            <a:ln w="28575">
              <a:solidFill>
                <a:srgbClr val="1F497D"/>
              </a:solidFill>
            </a:ln>
          </c:spPr>
          <c:marker>
            <c:symbol val="triangle"/>
            <c:size val="10"/>
            <c:spPr>
              <a:solidFill>
                <a:schemeClr val="tx2"/>
              </a:solidFill>
              <a:ln w="15875">
                <a:solidFill>
                  <a:schemeClr val="tx1"/>
                </a:solidFill>
              </a:ln>
            </c:spPr>
          </c:marker>
          <c:xVal>
            <c:numRef>
              <c:f>Sheet1!$A$3:$A$33</c:f>
              <c:numCache>
                <c:formatCode>General</c:formatCode>
                <c:ptCount val="31"/>
                <c:pt idx="0">
                  <c:v>12.73</c:v>
                </c:pt>
                <c:pt idx="1">
                  <c:v>13</c:v>
                </c:pt>
                <c:pt idx="2">
                  <c:v>13.03</c:v>
                </c:pt>
                <c:pt idx="3">
                  <c:v>13.04</c:v>
                </c:pt>
                <c:pt idx="4">
                  <c:v>12.97</c:v>
                </c:pt>
                <c:pt idx="5">
                  <c:v>12.81</c:v>
                </c:pt>
                <c:pt idx="6">
                  <c:v>12.66</c:v>
                </c:pt>
                <c:pt idx="7">
                  <c:v>12.48</c:v>
                </c:pt>
                <c:pt idx="8">
                  <c:v>13.11</c:v>
                </c:pt>
                <c:pt idx="9">
                  <c:v>13.21</c:v>
                </c:pt>
                <c:pt idx="10">
                  <c:v>13.21</c:v>
                </c:pt>
                <c:pt idx="11">
                  <c:v>13.19</c:v>
                </c:pt>
                <c:pt idx="12">
                  <c:v>13.16</c:v>
                </c:pt>
                <c:pt idx="13">
                  <c:v>13.06</c:v>
                </c:pt>
                <c:pt idx="14">
                  <c:v>13.6</c:v>
                </c:pt>
                <c:pt idx="15">
                  <c:v>13.76</c:v>
                </c:pt>
                <c:pt idx="16">
                  <c:v>13.61</c:v>
                </c:pt>
                <c:pt idx="17">
                  <c:v>13.68</c:v>
                </c:pt>
                <c:pt idx="18">
                  <c:v>13.65</c:v>
                </c:pt>
                <c:pt idx="19">
                  <c:v>13.62</c:v>
                </c:pt>
                <c:pt idx="20">
                  <c:v>14.49</c:v>
                </c:pt>
                <c:pt idx="21">
                  <c:v>14.58</c:v>
                </c:pt>
                <c:pt idx="22">
                  <c:v>14.8</c:v>
                </c:pt>
                <c:pt idx="23">
                  <c:v>14.84</c:v>
                </c:pt>
                <c:pt idx="24">
                  <c:v>14.83</c:v>
                </c:pt>
                <c:pt idx="25">
                  <c:v>14.43</c:v>
                </c:pt>
                <c:pt idx="26">
                  <c:v>14.04</c:v>
                </c:pt>
                <c:pt idx="27">
                  <c:v>14.4</c:v>
                </c:pt>
                <c:pt idx="28">
                  <c:v>14.63</c:v>
                </c:pt>
                <c:pt idx="29">
                  <c:v>14.79</c:v>
                </c:pt>
                <c:pt idx="30">
                  <c:v>14.92</c:v>
                </c:pt>
              </c:numCache>
            </c:numRef>
          </c:xVal>
          <c:yVal>
            <c:numRef>
              <c:f>Sheet1!$E$3:$E$33</c:f>
              <c:numCache>
                <c:formatCode>General</c:formatCode>
                <c:ptCount val="31"/>
                <c:pt idx="14">
                  <c:v>5.9989999999999997</c:v>
                </c:pt>
                <c:pt idx="15">
                  <c:v>5.4489999999999998</c:v>
                </c:pt>
                <c:pt idx="16">
                  <c:v>5.423</c:v>
                </c:pt>
                <c:pt idx="17">
                  <c:v>5.0750000000000002</c:v>
                </c:pt>
                <c:pt idx="18">
                  <c:v>4.9050000000000002</c:v>
                </c:pt>
                <c:pt idx="19">
                  <c:v>4.8199999999999976</c:v>
                </c:pt>
              </c:numCache>
            </c:numRef>
          </c:yVal>
          <c:smooth val="0"/>
          <c:extLst>
            <c:ext xmlns:c16="http://schemas.microsoft.com/office/drawing/2014/chart" uri="{C3380CC4-5D6E-409C-BE32-E72D297353CC}">
              <c16:uniqueId val="{00000002-C559-B74A-9C2D-2750F2DB2C6A}"/>
            </c:ext>
          </c:extLst>
        </c:ser>
        <c:ser>
          <c:idx val="3"/>
          <c:order val="3"/>
          <c:tx>
            <c:strRef>
              <c:f>Sheet1!$F$1</c:f>
              <c:strCache>
                <c:ptCount val="1"/>
                <c:pt idx="0">
                  <c:v>ATLAS</c:v>
                </c:pt>
              </c:strCache>
            </c:strRef>
          </c:tx>
          <c:spPr>
            <a:ln w="28575">
              <a:solidFill>
                <a:srgbClr val="FF0000"/>
              </a:solidFill>
            </a:ln>
          </c:spPr>
          <c:marker>
            <c:symbol val="circle"/>
            <c:size val="10"/>
            <c:spPr>
              <a:solidFill>
                <a:srgbClr val="FF0000"/>
              </a:solidFill>
              <a:ln w="15875">
                <a:solidFill>
                  <a:schemeClr val="tx1"/>
                </a:solidFill>
              </a:ln>
            </c:spPr>
          </c:marker>
          <c:xVal>
            <c:numRef>
              <c:f>Sheet1!$A$3:$A$33</c:f>
              <c:numCache>
                <c:formatCode>General</c:formatCode>
                <c:ptCount val="31"/>
                <c:pt idx="0">
                  <c:v>12.73</c:v>
                </c:pt>
                <c:pt idx="1">
                  <c:v>13</c:v>
                </c:pt>
                <c:pt idx="2">
                  <c:v>13.03</c:v>
                </c:pt>
                <c:pt idx="3">
                  <c:v>13.04</c:v>
                </c:pt>
                <c:pt idx="4">
                  <c:v>12.97</c:v>
                </c:pt>
                <c:pt idx="5">
                  <c:v>12.81</c:v>
                </c:pt>
                <c:pt idx="6">
                  <c:v>12.66</c:v>
                </c:pt>
                <c:pt idx="7">
                  <c:v>12.48</c:v>
                </c:pt>
                <c:pt idx="8">
                  <c:v>13.11</c:v>
                </c:pt>
                <c:pt idx="9">
                  <c:v>13.21</c:v>
                </c:pt>
                <c:pt idx="10">
                  <c:v>13.21</c:v>
                </c:pt>
                <c:pt idx="11">
                  <c:v>13.19</c:v>
                </c:pt>
                <c:pt idx="12">
                  <c:v>13.16</c:v>
                </c:pt>
                <c:pt idx="13">
                  <c:v>13.06</c:v>
                </c:pt>
                <c:pt idx="14">
                  <c:v>13.6</c:v>
                </c:pt>
                <c:pt idx="15">
                  <c:v>13.76</c:v>
                </c:pt>
                <c:pt idx="16">
                  <c:v>13.61</c:v>
                </c:pt>
                <c:pt idx="17">
                  <c:v>13.68</c:v>
                </c:pt>
                <c:pt idx="18">
                  <c:v>13.65</c:v>
                </c:pt>
                <c:pt idx="19">
                  <c:v>13.62</c:v>
                </c:pt>
                <c:pt idx="20">
                  <c:v>14.49</c:v>
                </c:pt>
                <c:pt idx="21">
                  <c:v>14.58</c:v>
                </c:pt>
                <c:pt idx="22">
                  <c:v>14.8</c:v>
                </c:pt>
                <c:pt idx="23">
                  <c:v>14.84</c:v>
                </c:pt>
                <c:pt idx="24">
                  <c:v>14.83</c:v>
                </c:pt>
                <c:pt idx="25">
                  <c:v>14.43</c:v>
                </c:pt>
                <c:pt idx="26">
                  <c:v>14.04</c:v>
                </c:pt>
                <c:pt idx="27">
                  <c:v>14.4</c:v>
                </c:pt>
                <c:pt idx="28">
                  <c:v>14.63</c:v>
                </c:pt>
                <c:pt idx="29">
                  <c:v>14.79</c:v>
                </c:pt>
                <c:pt idx="30">
                  <c:v>14.92</c:v>
                </c:pt>
              </c:numCache>
            </c:numRef>
          </c:xVal>
          <c:yVal>
            <c:numRef>
              <c:f>Sheet1!$F$3:$F$33</c:f>
              <c:numCache>
                <c:formatCode>General</c:formatCode>
                <c:ptCount val="31"/>
                <c:pt idx="20">
                  <c:v>7.0179999999999936</c:v>
                </c:pt>
                <c:pt idx="21">
                  <c:v>7.1390000000000002</c:v>
                </c:pt>
                <c:pt idx="22">
                  <c:v>7.4219999999999997</c:v>
                </c:pt>
                <c:pt idx="23">
                  <c:v>7.5010000000000003</c:v>
                </c:pt>
                <c:pt idx="24">
                  <c:v>7.5519999999999996</c:v>
                </c:pt>
                <c:pt idx="25">
                  <c:v>7.4580000000000002</c:v>
                </c:pt>
              </c:numCache>
            </c:numRef>
          </c:yVal>
          <c:smooth val="0"/>
          <c:extLst>
            <c:ext xmlns:c16="http://schemas.microsoft.com/office/drawing/2014/chart" uri="{C3380CC4-5D6E-409C-BE32-E72D297353CC}">
              <c16:uniqueId val="{00000003-C559-B74A-9C2D-2750F2DB2C6A}"/>
            </c:ext>
          </c:extLst>
        </c:ser>
        <c:ser>
          <c:idx val="4"/>
          <c:order val="4"/>
          <c:tx>
            <c:strRef>
              <c:f>Sheet1!$G$1</c:f>
              <c:strCache>
                <c:ptCount val="1"/>
                <c:pt idx="0">
                  <c:v>TCM</c:v>
                </c:pt>
              </c:strCache>
            </c:strRef>
          </c:tx>
          <c:spPr>
            <a:ln w="28575">
              <a:solidFill>
                <a:schemeClr val="accent6">
                  <a:lumMod val="75000"/>
                </a:schemeClr>
              </a:solidFill>
            </a:ln>
          </c:spPr>
          <c:marker>
            <c:symbol val="square"/>
            <c:size val="23"/>
            <c:spPr>
              <a:blipFill>
                <a:blip xmlns:r="http://schemas.openxmlformats.org/officeDocument/2006/relationships" r:embed="rId1"/>
                <a:stretch>
                  <a:fillRect/>
                </a:stretch>
              </a:blipFill>
              <a:ln w="0">
                <a:noFill/>
              </a:ln>
            </c:spPr>
          </c:marker>
          <c:xVal>
            <c:numRef>
              <c:f>Sheet1!$A$3:$A$33</c:f>
              <c:numCache>
                <c:formatCode>General</c:formatCode>
                <c:ptCount val="31"/>
                <c:pt idx="0">
                  <c:v>12.73</c:v>
                </c:pt>
                <c:pt idx="1">
                  <c:v>13</c:v>
                </c:pt>
                <c:pt idx="2">
                  <c:v>13.03</c:v>
                </c:pt>
                <c:pt idx="3">
                  <c:v>13.04</c:v>
                </c:pt>
                <c:pt idx="4">
                  <c:v>12.97</c:v>
                </c:pt>
                <c:pt idx="5">
                  <c:v>12.81</c:v>
                </c:pt>
                <c:pt idx="6">
                  <c:v>12.66</c:v>
                </c:pt>
                <c:pt idx="7">
                  <c:v>12.48</c:v>
                </c:pt>
                <c:pt idx="8">
                  <c:v>13.11</c:v>
                </c:pt>
                <c:pt idx="9">
                  <c:v>13.21</c:v>
                </c:pt>
                <c:pt idx="10">
                  <c:v>13.21</c:v>
                </c:pt>
                <c:pt idx="11">
                  <c:v>13.19</c:v>
                </c:pt>
                <c:pt idx="12">
                  <c:v>13.16</c:v>
                </c:pt>
                <c:pt idx="13">
                  <c:v>13.06</c:v>
                </c:pt>
                <c:pt idx="14">
                  <c:v>13.6</c:v>
                </c:pt>
                <c:pt idx="15">
                  <c:v>13.76</c:v>
                </c:pt>
                <c:pt idx="16">
                  <c:v>13.61</c:v>
                </c:pt>
                <c:pt idx="17">
                  <c:v>13.68</c:v>
                </c:pt>
                <c:pt idx="18">
                  <c:v>13.65</c:v>
                </c:pt>
                <c:pt idx="19">
                  <c:v>13.62</c:v>
                </c:pt>
                <c:pt idx="20">
                  <c:v>14.49</c:v>
                </c:pt>
                <c:pt idx="21">
                  <c:v>14.58</c:v>
                </c:pt>
                <c:pt idx="22">
                  <c:v>14.8</c:v>
                </c:pt>
                <c:pt idx="23">
                  <c:v>14.84</c:v>
                </c:pt>
                <c:pt idx="24">
                  <c:v>14.83</c:v>
                </c:pt>
                <c:pt idx="25">
                  <c:v>14.43</c:v>
                </c:pt>
                <c:pt idx="26">
                  <c:v>14.04</c:v>
                </c:pt>
                <c:pt idx="27">
                  <c:v>14.4</c:v>
                </c:pt>
                <c:pt idx="28">
                  <c:v>14.63</c:v>
                </c:pt>
                <c:pt idx="29">
                  <c:v>14.79</c:v>
                </c:pt>
                <c:pt idx="30">
                  <c:v>14.92</c:v>
                </c:pt>
              </c:numCache>
            </c:numRef>
          </c:xVal>
          <c:yVal>
            <c:numRef>
              <c:f>Sheet1!$G$3:$G$33</c:f>
              <c:numCache>
                <c:formatCode>General</c:formatCode>
                <c:ptCount val="31"/>
                <c:pt idx="26">
                  <c:v>4.843</c:v>
                </c:pt>
                <c:pt idx="27">
                  <c:v>4.952</c:v>
                </c:pt>
                <c:pt idx="28">
                  <c:v>5.258</c:v>
                </c:pt>
                <c:pt idx="29">
                  <c:v>5.5030000000000001</c:v>
                </c:pt>
                <c:pt idx="30">
                  <c:v>5.7269999999999976</c:v>
                </c:pt>
              </c:numCache>
            </c:numRef>
          </c:yVal>
          <c:smooth val="0"/>
          <c:extLst>
            <c:ext xmlns:c16="http://schemas.microsoft.com/office/drawing/2014/chart" uri="{C3380CC4-5D6E-409C-BE32-E72D297353CC}">
              <c16:uniqueId val="{00000004-C559-B74A-9C2D-2750F2DB2C6A}"/>
            </c:ext>
          </c:extLst>
        </c:ser>
        <c:dLbls>
          <c:showLegendKey val="0"/>
          <c:showVal val="0"/>
          <c:showCatName val="0"/>
          <c:showSerName val="0"/>
          <c:showPercent val="0"/>
          <c:showBubbleSize val="0"/>
        </c:dLbls>
        <c:axId val="-489552720"/>
        <c:axId val="-489545296"/>
      </c:scatterChart>
      <c:valAx>
        <c:axId val="-489552720"/>
        <c:scaling>
          <c:orientation val="minMax"/>
          <c:max val="16"/>
          <c:min val="12"/>
        </c:scaling>
        <c:delete val="0"/>
        <c:axPos val="b"/>
        <c:title>
          <c:tx>
            <c:rich>
              <a:bodyPr/>
              <a:lstStyle/>
              <a:p>
                <a:pPr>
                  <a:defRPr b="0"/>
                </a:pPr>
                <a:r>
                  <a:rPr lang="en-US" b="0" dirty="0"/>
                  <a:t>Weighted Speedup</a:t>
                </a:r>
              </a:p>
            </c:rich>
          </c:tx>
          <c:layout>
            <c:manualLayout>
              <c:xMode val="edge"/>
              <c:yMode val="edge"/>
              <c:x val="0.40312157003101901"/>
              <c:y val="0.85603648293963197"/>
            </c:manualLayout>
          </c:layout>
          <c:overlay val="0"/>
        </c:title>
        <c:numFmt formatCode="General" sourceLinked="1"/>
        <c:majorTickMark val="out"/>
        <c:minorTickMark val="none"/>
        <c:tickLblPos val="nextTo"/>
        <c:spPr>
          <a:ln w="31750">
            <a:solidFill>
              <a:schemeClr val="tx1"/>
            </a:solidFill>
            <a:tailEnd type="triangle" w="lg" len="lg"/>
          </a:ln>
        </c:spPr>
        <c:txPr>
          <a:bodyPr/>
          <a:lstStyle/>
          <a:p>
            <a:pPr>
              <a:defRPr sz="1600"/>
            </a:pPr>
            <a:endParaRPr lang="en-US"/>
          </a:p>
        </c:txPr>
        <c:crossAx val="-489545296"/>
        <c:crosses val="autoZero"/>
        <c:crossBetween val="midCat"/>
      </c:valAx>
      <c:valAx>
        <c:axId val="-489545296"/>
        <c:scaling>
          <c:orientation val="minMax"/>
          <c:max val="12"/>
          <c:min val="2"/>
        </c:scaling>
        <c:delete val="0"/>
        <c:axPos val="l"/>
        <c:title>
          <c:tx>
            <c:rich>
              <a:bodyPr rot="-5400000" vert="horz"/>
              <a:lstStyle/>
              <a:p>
                <a:pPr>
                  <a:defRPr b="0"/>
                </a:pPr>
                <a:r>
                  <a:rPr lang="en-US" b="0" dirty="0"/>
                  <a:t>Maximum Slowdown</a:t>
                </a:r>
              </a:p>
            </c:rich>
          </c:tx>
          <c:overlay val="0"/>
        </c:title>
        <c:numFmt formatCode="General" sourceLinked="1"/>
        <c:majorTickMark val="out"/>
        <c:minorTickMark val="none"/>
        <c:tickLblPos val="nextTo"/>
        <c:spPr>
          <a:ln w="31750">
            <a:solidFill>
              <a:schemeClr val="tx1"/>
            </a:solidFill>
            <a:tailEnd type="triangle" w="lg" len="lg"/>
          </a:ln>
        </c:spPr>
        <c:txPr>
          <a:bodyPr/>
          <a:lstStyle/>
          <a:p>
            <a:pPr>
              <a:defRPr sz="1600"/>
            </a:pPr>
            <a:endParaRPr lang="en-US"/>
          </a:p>
        </c:txPr>
        <c:crossAx val="-489552720"/>
        <c:crosses val="autoZero"/>
        <c:crossBetween val="midCat"/>
        <c:majorUnit val="2"/>
      </c:valAx>
      <c:spPr>
        <a:solidFill>
          <a:schemeClr val="bg1">
            <a:lumMod val="95000"/>
          </a:schemeClr>
        </a:solidFill>
      </c:spPr>
    </c:plotArea>
    <c:plotVisOnly val="1"/>
    <c:dispBlanksAs val="gap"/>
    <c:showDLblsOverMax val="0"/>
  </c:chart>
  <c:txPr>
    <a:bodyPr/>
    <a:lstStyle/>
    <a:p>
      <a:pPr>
        <a:defRPr sz="18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scatterChart>
        <c:scatterStyle val="lineMarker"/>
        <c:varyColors val="0"/>
        <c:ser>
          <c:idx val="0"/>
          <c:order val="0"/>
          <c:tx>
            <c:strRef>
              <c:f>Pareto!$A$10</c:f>
              <c:strCache>
                <c:ptCount val="1"/>
                <c:pt idx="0">
                  <c:v>FRFCFS</c:v>
                </c:pt>
              </c:strCache>
            </c:strRef>
          </c:tx>
          <c:spPr>
            <a:ln w="28575">
              <a:noFill/>
            </a:ln>
          </c:spPr>
          <c:marker>
            <c:symbol val="diamond"/>
            <c:size val="12"/>
            <c:spPr>
              <a:solidFill>
                <a:srgbClr val="C00000"/>
              </a:solidFill>
            </c:spPr>
          </c:marker>
          <c:xVal>
            <c:numRef>
              <c:f>Pareto!$B$10</c:f>
              <c:numCache>
                <c:formatCode>General</c:formatCode>
                <c:ptCount val="1"/>
                <c:pt idx="0">
                  <c:v>7.7947186307350647</c:v>
                </c:pt>
              </c:numCache>
            </c:numRef>
          </c:xVal>
          <c:yVal>
            <c:numRef>
              <c:f>Pareto!$C$10</c:f>
              <c:numCache>
                <c:formatCode>General</c:formatCode>
                <c:ptCount val="1"/>
                <c:pt idx="0">
                  <c:v>8.2986520087810707</c:v>
                </c:pt>
              </c:numCache>
            </c:numRef>
          </c:yVal>
          <c:smooth val="0"/>
          <c:extLst>
            <c:ext xmlns:c16="http://schemas.microsoft.com/office/drawing/2014/chart" uri="{C3380CC4-5D6E-409C-BE32-E72D297353CC}">
              <c16:uniqueId val="{00000000-292F-C44D-9C4F-C51D8A1B01FD}"/>
            </c:ext>
          </c:extLst>
        </c:ser>
        <c:ser>
          <c:idx val="1"/>
          <c:order val="1"/>
          <c:tx>
            <c:strRef>
              <c:f>Pareto!$A$11</c:f>
              <c:strCache>
                <c:ptCount val="1"/>
                <c:pt idx="0">
                  <c:v>FRFCFS-Cap</c:v>
                </c:pt>
              </c:strCache>
            </c:strRef>
          </c:tx>
          <c:spPr>
            <a:ln w="28575">
              <a:noFill/>
            </a:ln>
          </c:spPr>
          <c:marker>
            <c:symbol val="diamond"/>
            <c:size val="12"/>
            <c:spPr>
              <a:solidFill>
                <a:schemeClr val="accent2">
                  <a:lumMod val="50000"/>
                </a:schemeClr>
              </a:solidFill>
              <a:ln>
                <a:noFill/>
              </a:ln>
            </c:spPr>
          </c:marker>
          <c:xVal>
            <c:numRef>
              <c:f>Pareto!$B$11</c:f>
              <c:numCache>
                <c:formatCode>General</c:formatCode>
                <c:ptCount val="1"/>
                <c:pt idx="0">
                  <c:v>8.5331675591016527</c:v>
                </c:pt>
              </c:numCache>
            </c:numRef>
          </c:xVal>
          <c:yVal>
            <c:numRef>
              <c:f>Pareto!$C$11</c:f>
              <c:numCache>
                <c:formatCode>General</c:formatCode>
                <c:ptCount val="1"/>
                <c:pt idx="0">
                  <c:v>6.1429637404877084</c:v>
                </c:pt>
              </c:numCache>
            </c:numRef>
          </c:yVal>
          <c:smooth val="0"/>
          <c:extLst>
            <c:ext xmlns:c16="http://schemas.microsoft.com/office/drawing/2014/chart" uri="{C3380CC4-5D6E-409C-BE32-E72D297353CC}">
              <c16:uniqueId val="{00000001-292F-C44D-9C4F-C51D8A1B01FD}"/>
            </c:ext>
          </c:extLst>
        </c:ser>
        <c:ser>
          <c:idx val="2"/>
          <c:order val="2"/>
          <c:tx>
            <c:strRef>
              <c:f>Pareto!$A$12</c:f>
              <c:strCache>
                <c:ptCount val="1"/>
                <c:pt idx="0">
                  <c:v>PARBS</c:v>
                </c:pt>
              </c:strCache>
            </c:strRef>
          </c:tx>
          <c:spPr>
            <a:ln w="28575">
              <a:noFill/>
            </a:ln>
          </c:spPr>
          <c:marker>
            <c:symbol val="triangle"/>
            <c:size val="12"/>
            <c:spPr>
              <a:solidFill>
                <a:schemeClr val="accent3">
                  <a:lumMod val="50000"/>
                </a:schemeClr>
              </a:solidFill>
            </c:spPr>
          </c:marker>
          <c:xVal>
            <c:numRef>
              <c:f>Pareto!$B$12</c:f>
              <c:numCache>
                <c:formatCode>General</c:formatCode>
                <c:ptCount val="1"/>
                <c:pt idx="0">
                  <c:v>8.5397090961674227</c:v>
                </c:pt>
              </c:numCache>
            </c:numRef>
          </c:xVal>
          <c:yVal>
            <c:numRef>
              <c:f>Pareto!$C$12</c:f>
              <c:numCache>
                <c:formatCode>General</c:formatCode>
                <c:ptCount val="1"/>
                <c:pt idx="0">
                  <c:v>5.6851946204962553</c:v>
                </c:pt>
              </c:numCache>
            </c:numRef>
          </c:yVal>
          <c:smooth val="0"/>
          <c:extLst>
            <c:ext xmlns:c16="http://schemas.microsoft.com/office/drawing/2014/chart" uri="{C3380CC4-5D6E-409C-BE32-E72D297353CC}">
              <c16:uniqueId val="{00000002-292F-C44D-9C4F-C51D8A1B01FD}"/>
            </c:ext>
          </c:extLst>
        </c:ser>
        <c:ser>
          <c:idx val="3"/>
          <c:order val="3"/>
          <c:tx>
            <c:strRef>
              <c:f>Pareto!$A$13</c:f>
              <c:strCache>
                <c:ptCount val="1"/>
                <c:pt idx="0">
                  <c:v>ATLAS</c:v>
                </c:pt>
              </c:strCache>
            </c:strRef>
          </c:tx>
          <c:spPr>
            <a:ln w="28575">
              <a:noFill/>
            </a:ln>
          </c:spPr>
          <c:marker>
            <c:symbol val="x"/>
            <c:size val="12"/>
            <c:spPr>
              <a:solidFill>
                <a:srgbClr val="92D050"/>
              </a:solidFill>
            </c:spPr>
          </c:marker>
          <c:xVal>
            <c:numRef>
              <c:f>Pareto!$B$13</c:f>
              <c:numCache>
                <c:formatCode>General</c:formatCode>
                <c:ptCount val="1"/>
                <c:pt idx="0">
                  <c:v>8.7650174543245001</c:v>
                </c:pt>
              </c:numCache>
            </c:numRef>
          </c:xVal>
          <c:yVal>
            <c:numRef>
              <c:f>Pareto!$C$13</c:f>
              <c:numCache>
                <c:formatCode>General</c:formatCode>
                <c:ptCount val="1"/>
                <c:pt idx="0">
                  <c:v>13.9188338670159</c:v>
                </c:pt>
              </c:numCache>
            </c:numRef>
          </c:yVal>
          <c:smooth val="0"/>
          <c:extLst>
            <c:ext xmlns:c16="http://schemas.microsoft.com/office/drawing/2014/chart" uri="{C3380CC4-5D6E-409C-BE32-E72D297353CC}">
              <c16:uniqueId val="{00000003-292F-C44D-9C4F-C51D8A1B01FD}"/>
            </c:ext>
          </c:extLst>
        </c:ser>
        <c:ser>
          <c:idx val="4"/>
          <c:order val="4"/>
          <c:tx>
            <c:strRef>
              <c:f>Pareto!$A$14</c:f>
              <c:strCache>
                <c:ptCount val="1"/>
                <c:pt idx="0">
                  <c:v>TCM</c:v>
                </c:pt>
              </c:strCache>
            </c:strRef>
          </c:tx>
          <c:spPr>
            <a:ln w="22225">
              <a:noFill/>
            </a:ln>
          </c:spPr>
          <c:marker>
            <c:symbol val="square"/>
            <c:size val="12"/>
            <c:spPr>
              <a:solidFill>
                <a:srgbClr val="FFC000"/>
              </a:solidFill>
            </c:spPr>
          </c:marker>
          <c:xVal>
            <c:numRef>
              <c:f>Pareto!$B$14</c:f>
              <c:numCache>
                <c:formatCode>General</c:formatCode>
                <c:ptCount val="1"/>
                <c:pt idx="0">
                  <c:v>8.7694173415517191</c:v>
                </c:pt>
              </c:numCache>
            </c:numRef>
          </c:xVal>
          <c:yVal>
            <c:numRef>
              <c:f>Pareto!$C$14</c:f>
              <c:numCache>
                <c:formatCode>General</c:formatCode>
                <c:ptCount val="1"/>
                <c:pt idx="0">
                  <c:v>8.3287023608634581</c:v>
                </c:pt>
              </c:numCache>
            </c:numRef>
          </c:yVal>
          <c:smooth val="0"/>
          <c:extLst>
            <c:ext xmlns:c16="http://schemas.microsoft.com/office/drawing/2014/chart" uri="{C3380CC4-5D6E-409C-BE32-E72D297353CC}">
              <c16:uniqueId val="{00000004-292F-C44D-9C4F-C51D8A1B01FD}"/>
            </c:ext>
          </c:extLst>
        </c:ser>
        <c:ser>
          <c:idx val="5"/>
          <c:order val="5"/>
          <c:tx>
            <c:strRef>
              <c:f>Pareto!$A$15</c:f>
              <c:strCache>
                <c:ptCount val="1"/>
                <c:pt idx="0">
                  <c:v>Blacklisting</c:v>
                </c:pt>
              </c:strCache>
            </c:strRef>
          </c:tx>
          <c:spPr>
            <a:ln w="28575">
              <a:noFill/>
            </a:ln>
          </c:spPr>
          <c:marker>
            <c:symbol val="circle"/>
            <c:size val="14"/>
            <c:spPr>
              <a:solidFill>
                <a:schemeClr val="tx1"/>
              </a:solidFill>
              <a:ln w="6350">
                <a:solidFill>
                  <a:schemeClr val="tx1"/>
                </a:solidFill>
              </a:ln>
            </c:spPr>
          </c:marker>
          <c:xVal>
            <c:numRef>
              <c:f>Pareto!$B$15</c:f>
              <c:numCache>
                <c:formatCode>General</c:formatCode>
                <c:ptCount val="1"/>
                <c:pt idx="0">
                  <c:v>9.1797781169080501</c:v>
                </c:pt>
              </c:numCache>
            </c:numRef>
          </c:xVal>
          <c:yVal>
            <c:numRef>
              <c:f>Pareto!$C$15</c:f>
              <c:numCache>
                <c:formatCode>General</c:formatCode>
                <c:ptCount val="1"/>
                <c:pt idx="0">
                  <c:v>6.5405371538693498</c:v>
                </c:pt>
              </c:numCache>
            </c:numRef>
          </c:yVal>
          <c:smooth val="0"/>
          <c:extLst>
            <c:ext xmlns:c16="http://schemas.microsoft.com/office/drawing/2014/chart" uri="{C3380CC4-5D6E-409C-BE32-E72D297353CC}">
              <c16:uniqueId val="{00000005-292F-C44D-9C4F-C51D8A1B01FD}"/>
            </c:ext>
          </c:extLst>
        </c:ser>
        <c:dLbls>
          <c:showLegendKey val="0"/>
          <c:showVal val="0"/>
          <c:showCatName val="0"/>
          <c:showSerName val="0"/>
          <c:showPercent val="0"/>
          <c:showBubbleSize val="0"/>
        </c:dLbls>
        <c:axId val="-473899536"/>
        <c:axId val="-473892352"/>
      </c:scatterChart>
      <c:valAx>
        <c:axId val="-473899536"/>
        <c:scaling>
          <c:orientation val="minMax"/>
          <c:max val="10"/>
          <c:min val="1"/>
        </c:scaling>
        <c:delete val="0"/>
        <c:axPos val="b"/>
        <c:title>
          <c:tx>
            <c:rich>
              <a:bodyPr/>
              <a:lstStyle/>
              <a:p>
                <a:pPr>
                  <a:defRPr/>
                </a:pPr>
                <a:r>
                  <a:rPr lang="en-US" dirty="0"/>
                  <a:t>Performance</a:t>
                </a:r>
              </a:p>
            </c:rich>
          </c:tx>
          <c:layout>
            <c:manualLayout>
              <c:xMode val="edge"/>
              <c:yMode val="edge"/>
              <c:x val="0.39235761154855903"/>
              <c:y val="0.88866924900516497"/>
            </c:manualLayout>
          </c:layout>
          <c:overlay val="0"/>
        </c:title>
        <c:numFmt formatCode="General" sourceLinked="1"/>
        <c:majorTickMark val="out"/>
        <c:minorTickMark val="none"/>
        <c:tickLblPos val="nextTo"/>
        <c:spPr>
          <a:ln w="25400">
            <a:solidFill>
              <a:schemeClr val="tx1"/>
            </a:solidFill>
            <a:tailEnd type="arrow"/>
          </a:ln>
        </c:spPr>
        <c:crossAx val="-473892352"/>
        <c:crosses val="autoZero"/>
        <c:crossBetween val="midCat"/>
      </c:valAx>
      <c:valAx>
        <c:axId val="-473892352"/>
        <c:scaling>
          <c:orientation val="minMax"/>
          <c:min val="1"/>
        </c:scaling>
        <c:delete val="0"/>
        <c:axPos val="l"/>
        <c:title>
          <c:tx>
            <c:rich>
              <a:bodyPr rot="-5400000" vert="horz"/>
              <a:lstStyle/>
              <a:p>
                <a:pPr>
                  <a:defRPr sz="2000"/>
                </a:pPr>
                <a:r>
                  <a:rPr lang="en-US" sz="2000" dirty="0"/>
                  <a:t>Unfairness</a:t>
                </a:r>
              </a:p>
            </c:rich>
          </c:tx>
          <c:layout>
            <c:manualLayout>
              <c:xMode val="edge"/>
              <c:yMode val="edge"/>
              <c:x val="0"/>
              <c:y val="0.37239543645753997"/>
            </c:manualLayout>
          </c:layout>
          <c:overlay val="0"/>
        </c:title>
        <c:numFmt formatCode="General" sourceLinked="1"/>
        <c:majorTickMark val="out"/>
        <c:minorTickMark val="none"/>
        <c:tickLblPos val="nextTo"/>
        <c:spPr>
          <a:ln w="25400">
            <a:solidFill>
              <a:prstClr val="black"/>
            </a:solidFill>
            <a:tailEnd type="arrow"/>
          </a:ln>
        </c:spPr>
        <c:crossAx val="-473899536"/>
        <c:crosses val="autoZero"/>
        <c:crossBetween val="midCat"/>
      </c:valAx>
    </c:plotArea>
    <c:legend>
      <c:legendPos val="t"/>
      <c:layout>
        <c:manualLayout>
          <c:xMode val="edge"/>
          <c:yMode val="edge"/>
          <c:x val="0.103976706036746"/>
          <c:y val="4.6594911523156403E-2"/>
          <c:w val="0.894119402587367"/>
          <c:h val="0.1715361621464"/>
        </c:manualLayout>
      </c:layout>
      <c:overlay val="0"/>
      <c:txPr>
        <a:bodyPr/>
        <a:lstStyle/>
        <a:p>
          <a:pPr>
            <a:defRPr sz="2400"/>
          </a:pPr>
          <a:endParaRPr lang="en-US"/>
        </a:p>
      </c:txPr>
    </c:legend>
    <c:plotVisOnly val="1"/>
    <c:dispBlanksAs val="gap"/>
    <c:showDLblsOverMax val="0"/>
  </c:chart>
  <c:spPr>
    <a:ln>
      <a:noFill/>
    </a:ln>
  </c:spPr>
  <c:txPr>
    <a:bodyPr/>
    <a:lstStyle/>
    <a:p>
      <a:pPr>
        <a:defRPr sz="2000">
          <a:latin typeface="+mj-lt"/>
          <a:cs typeface="Helvetica" pitchFamily="34" charset="0"/>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scatterChart>
        <c:scatterStyle val="lineMarker"/>
        <c:varyColors val="0"/>
        <c:ser>
          <c:idx val="0"/>
          <c:order val="0"/>
          <c:tx>
            <c:strRef>
              <c:f>'Pareto - Complexity'!$A$10</c:f>
              <c:strCache>
                <c:ptCount val="1"/>
                <c:pt idx="0">
                  <c:v>FRFCFS</c:v>
                </c:pt>
              </c:strCache>
            </c:strRef>
          </c:tx>
          <c:spPr>
            <a:ln w="28575">
              <a:noFill/>
            </a:ln>
          </c:spPr>
          <c:marker>
            <c:symbol val="diamond"/>
            <c:size val="12"/>
            <c:spPr>
              <a:solidFill>
                <a:srgbClr val="C00000"/>
              </a:solidFill>
            </c:spPr>
          </c:marker>
          <c:xVal>
            <c:numRef>
              <c:f>'Pareto - Complexity'!$B$10</c:f>
              <c:numCache>
                <c:formatCode>General</c:formatCode>
                <c:ptCount val="1"/>
                <c:pt idx="0">
                  <c:v>1</c:v>
                </c:pt>
              </c:numCache>
            </c:numRef>
          </c:xVal>
          <c:yVal>
            <c:numRef>
              <c:f>'Pareto - Complexity'!$C$10</c:f>
              <c:numCache>
                <c:formatCode>General</c:formatCode>
                <c:ptCount val="1"/>
                <c:pt idx="0">
                  <c:v>41000</c:v>
                </c:pt>
              </c:numCache>
            </c:numRef>
          </c:yVal>
          <c:smooth val="0"/>
          <c:extLst>
            <c:ext xmlns:c16="http://schemas.microsoft.com/office/drawing/2014/chart" uri="{C3380CC4-5D6E-409C-BE32-E72D297353CC}">
              <c16:uniqueId val="{00000000-78F5-344A-9788-203C76AAAE71}"/>
            </c:ext>
          </c:extLst>
        </c:ser>
        <c:ser>
          <c:idx val="1"/>
          <c:order val="1"/>
          <c:tx>
            <c:strRef>
              <c:f>'Pareto - Complexity'!$A$11</c:f>
              <c:strCache>
                <c:ptCount val="1"/>
                <c:pt idx="0">
                  <c:v>FRFCFS-Cap</c:v>
                </c:pt>
              </c:strCache>
            </c:strRef>
          </c:tx>
          <c:spPr>
            <a:ln w="28575">
              <a:noFill/>
            </a:ln>
          </c:spPr>
          <c:marker>
            <c:symbol val="diamond"/>
            <c:size val="12"/>
            <c:spPr>
              <a:solidFill>
                <a:schemeClr val="accent2">
                  <a:lumMod val="50000"/>
                </a:schemeClr>
              </a:solidFill>
              <a:ln>
                <a:noFill/>
              </a:ln>
            </c:spPr>
          </c:marker>
          <c:xVal>
            <c:numRef>
              <c:f>'Pareto - Complexity'!$B$11</c:f>
              <c:numCache>
                <c:formatCode>General</c:formatCode>
                <c:ptCount val="1"/>
                <c:pt idx="0">
                  <c:v>1</c:v>
                </c:pt>
              </c:numCache>
            </c:numRef>
          </c:xVal>
          <c:yVal>
            <c:numRef>
              <c:f>'Pareto - Complexity'!$C$11</c:f>
              <c:numCache>
                <c:formatCode>General</c:formatCode>
                <c:ptCount val="1"/>
                <c:pt idx="0">
                  <c:v>41003</c:v>
                </c:pt>
              </c:numCache>
            </c:numRef>
          </c:yVal>
          <c:smooth val="0"/>
          <c:extLst>
            <c:ext xmlns:c16="http://schemas.microsoft.com/office/drawing/2014/chart" uri="{C3380CC4-5D6E-409C-BE32-E72D297353CC}">
              <c16:uniqueId val="{00000001-78F5-344A-9788-203C76AAAE71}"/>
            </c:ext>
          </c:extLst>
        </c:ser>
        <c:ser>
          <c:idx val="2"/>
          <c:order val="2"/>
          <c:tx>
            <c:strRef>
              <c:f>'Pareto - Complexity'!$A$12</c:f>
              <c:strCache>
                <c:ptCount val="1"/>
                <c:pt idx="0">
                  <c:v>PARBS</c:v>
                </c:pt>
              </c:strCache>
            </c:strRef>
          </c:tx>
          <c:spPr>
            <a:ln w="28575">
              <a:noFill/>
            </a:ln>
          </c:spPr>
          <c:marker>
            <c:symbol val="triangle"/>
            <c:size val="12"/>
            <c:spPr>
              <a:solidFill>
                <a:schemeClr val="accent3">
                  <a:lumMod val="50000"/>
                </a:schemeClr>
              </a:solidFill>
            </c:spPr>
          </c:marker>
          <c:xVal>
            <c:numRef>
              <c:f>'Pareto - Complexity'!$B$12</c:f>
              <c:numCache>
                <c:formatCode>General</c:formatCode>
                <c:ptCount val="1"/>
                <c:pt idx="0">
                  <c:v>11</c:v>
                </c:pt>
              </c:numCache>
            </c:numRef>
          </c:xVal>
          <c:yVal>
            <c:numRef>
              <c:f>'Pareto - Complexity'!$C$12</c:f>
              <c:numCache>
                <c:formatCode>General</c:formatCode>
                <c:ptCount val="1"/>
                <c:pt idx="0">
                  <c:v>98464</c:v>
                </c:pt>
              </c:numCache>
            </c:numRef>
          </c:yVal>
          <c:smooth val="0"/>
          <c:extLst>
            <c:ext xmlns:c16="http://schemas.microsoft.com/office/drawing/2014/chart" uri="{C3380CC4-5D6E-409C-BE32-E72D297353CC}">
              <c16:uniqueId val="{00000002-78F5-344A-9788-203C76AAAE71}"/>
            </c:ext>
          </c:extLst>
        </c:ser>
        <c:ser>
          <c:idx val="3"/>
          <c:order val="3"/>
          <c:tx>
            <c:strRef>
              <c:f>'Pareto - Complexity'!$A$13</c:f>
              <c:strCache>
                <c:ptCount val="1"/>
                <c:pt idx="0">
                  <c:v>ATLAS</c:v>
                </c:pt>
              </c:strCache>
            </c:strRef>
          </c:tx>
          <c:spPr>
            <a:ln w="28575">
              <a:noFill/>
            </a:ln>
          </c:spPr>
          <c:marker>
            <c:symbol val="x"/>
            <c:size val="12"/>
            <c:spPr>
              <a:solidFill>
                <a:srgbClr val="92D050"/>
              </a:solidFill>
            </c:spPr>
          </c:marker>
          <c:xVal>
            <c:numRef>
              <c:f>'Pareto - Complexity'!$B$13</c:f>
              <c:numCache>
                <c:formatCode>General</c:formatCode>
                <c:ptCount val="1"/>
                <c:pt idx="0">
                  <c:v>5.3</c:v>
                </c:pt>
              </c:numCache>
            </c:numRef>
          </c:xVal>
          <c:yVal>
            <c:numRef>
              <c:f>'Pareto - Complexity'!$C$13</c:f>
              <c:numCache>
                <c:formatCode>General</c:formatCode>
                <c:ptCount val="1"/>
                <c:pt idx="0">
                  <c:v>68406</c:v>
                </c:pt>
              </c:numCache>
            </c:numRef>
          </c:yVal>
          <c:smooth val="0"/>
          <c:extLst>
            <c:ext xmlns:c16="http://schemas.microsoft.com/office/drawing/2014/chart" uri="{C3380CC4-5D6E-409C-BE32-E72D297353CC}">
              <c16:uniqueId val="{00000003-78F5-344A-9788-203C76AAAE71}"/>
            </c:ext>
          </c:extLst>
        </c:ser>
        <c:ser>
          <c:idx val="4"/>
          <c:order val="4"/>
          <c:tx>
            <c:strRef>
              <c:f>'Pareto - Complexity'!$A$14</c:f>
              <c:strCache>
                <c:ptCount val="1"/>
                <c:pt idx="0">
                  <c:v>TCM</c:v>
                </c:pt>
              </c:strCache>
            </c:strRef>
          </c:tx>
          <c:spPr>
            <a:ln w="28575">
              <a:noFill/>
            </a:ln>
          </c:spPr>
          <c:marker>
            <c:symbol val="square"/>
            <c:size val="12"/>
            <c:spPr>
              <a:solidFill>
                <a:srgbClr val="FFC000"/>
              </a:solidFill>
            </c:spPr>
          </c:marker>
          <c:xVal>
            <c:numRef>
              <c:f>'Pareto - Complexity'!$B$14</c:f>
              <c:numCache>
                <c:formatCode>General</c:formatCode>
                <c:ptCount val="1"/>
                <c:pt idx="0">
                  <c:v>8.1</c:v>
                </c:pt>
              </c:numCache>
            </c:numRef>
          </c:xVal>
          <c:yVal>
            <c:numRef>
              <c:f>'Pareto - Complexity'!$C$14</c:f>
              <c:numCache>
                <c:formatCode>General</c:formatCode>
                <c:ptCount val="1"/>
                <c:pt idx="0">
                  <c:v>73797</c:v>
                </c:pt>
              </c:numCache>
            </c:numRef>
          </c:yVal>
          <c:smooth val="0"/>
          <c:extLst>
            <c:ext xmlns:c16="http://schemas.microsoft.com/office/drawing/2014/chart" uri="{C3380CC4-5D6E-409C-BE32-E72D297353CC}">
              <c16:uniqueId val="{00000004-78F5-344A-9788-203C76AAAE71}"/>
            </c:ext>
          </c:extLst>
        </c:ser>
        <c:ser>
          <c:idx val="5"/>
          <c:order val="5"/>
          <c:tx>
            <c:strRef>
              <c:f>'Pareto - Complexity'!$A$15</c:f>
              <c:strCache>
                <c:ptCount val="1"/>
                <c:pt idx="0">
                  <c:v>Blacklisting</c:v>
                </c:pt>
              </c:strCache>
            </c:strRef>
          </c:tx>
          <c:spPr>
            <a:ln w="28575">
              <a:noFill/>
            </a:ln>
          </c:spPr>
          <c:marker>
            <c:symbol val="circle"/>
            <c:size val="14"/>
            <c:spPr>
              <a:solidFill>
                <a:schemeClr val="tx1"/>
              </a:solidFill>
              <a:ln>
                <a:noFill/>
              </a:ln>
            </c:spPr>
          </c:marker>
          <c:xVal>
            <c:numRef>
              <c:f>'Pareto - Complexity'!$B$15</c:f>
              <c:numCache>
                <c:formatCode>General</c:formatCode>
                <c:ptCount val="1"/>
                <c:pt idx="0">
                  <c:v>1.7</c:v>
                </c:pt>
              </c:numCache>
            </c:numRef>
          </c:xVal>
          <c:yVal>
            <c:numRef>
              <c:f>'Pareto - Complexity'!$C$15</c:f>
              <c:numCache>
                <c:formatCode>General</c:formatCode>
                <c:ptCount val="1"/>
                <c:pt idx="0">
                  <c:v>42331</c:v>
                </c:pt>
              </c:numCache>
            </c:numRef>
          </c:yVal>
          <c:smooth val="0"/>
          <c:extLst>
            <c:ext xmlns:c16="http://schemas.microsoft.com/office/drawing/2014/chart" uri="{C3380CC4-5D6E-409C-BE32-E72D297353CC}">
              <c16:uniqueId val="{00000005-78F5-344A-9788-203C76AAAE71}"/>
            </c:ext>
          </c:extLst>
        </c:ser>
        <c:dLbls>
          <c:showLegendKey val="0"/>
          <c:showVal val="0"/>
          <c:showCatName val="0"/>
          <c:showSerName val="0"/>
          <c:showPercent val="0"/>
          <c:showBubbleSize val="0"/>
        </c:dLbls>
        <c:axId val="-473684704"/>
        <c:axId val="-473677552"/>
      </c:scatterChart>
      <c:valAx>
        <c:axId val="-473684704"/>
        <c:scaling>
          <c:orientation val="minMax"/>
        </c:scaling>
        <c:delete val="0"/>
        <c:axPos val="b"/>
        <c:title>
          <c:tx>
            <c:rich>
              <a:bodyPr/>
              <a:lstStyle/>
              <a:p>
                <a:pPr>
                  <a:defRPr/>
                </a:pPr>
                <a:r>
                  <a:rPr lang="en-US" dirty="0"/>
                  <a:t>Critical Path Latency (ns)</a:t>
                </a:r>
              </a:p>
            </c:rich>
          </c:tx>
          <c:layout>
            <c:manualLayout>
              <c:xMode val="edge"/>
              <c:yMode val="edge"/>
              <c:x val="0.40275313502478899"/>
              <c:y val="0.89837291171936495"/>
            </c:manualLayout>
          </c:layout>
          <c:overlay val="0"/>
        </c:title>
        <c:numFmt formatCode="General" sourceLinked="1"/>
        <c:majorTickMark val="out"/>
        <c:minorTickMark val="none"/>
        <c:tickLblPos val="nextTo"/>
        <c:spPr>
          <a:ln w="25400">
            <a:solidFill>
              <a:schemeClr val="tx1"/>
            </a:solidFill>
            <a:tailEnd type="arrow"/>
          </a:ln>
        </c:spPr>
        <c:crossAx val="-473677552"/>
        <c:crosses val="autoZero"/>
        <c:crossBetween val="midCat"/>
      </c:valAx>
      <c:valAx>
        <c:axId val="-473677552"/>
        <c:scaling>
          <c:orientation val="minMax"/>
        </c:scaling>
        <c:delete val="0"/>
        <c:axPos val="l"/>
        <c:title>
          <c:tx>
            <c:rich>
              <a:bodyPr rot="-5400000" vert="horz"/>
              <a:lstStyle/>
              <a:p>
                <a:pPr>
                  <a:defRPr/>
                </a:pPr>
                <a:r>
                  <a:rPr lang="en-US" dirty="0"/>
                  <a:t>Scheduler Area (sq. um)</a:t>
                </a:r>
              </a:p>
            </c:rich>
          </c:tx>
          <c:layout>
            <c:manualLayout>
              <c:xMode val="edge"/>
              <c:yMode val="edge"/>
              <c:x val="9.2592592592593698E-3"/>
              <c:y val="0.20815106445027701"/>
            </c:manualLayout>
          </c:layout>
          <c:overlay val="0"/>
        </c:title>
        <c:numFmt formatCode="General" sourceLinked="1"/>
        <c:majorTickMark val="out"/>
        <c:minorTickMark val="none"/>
        <c:tickLblPos val="nextTo"/>
        <c:spPr>
          <a:ln w="25400">
            <a:solidFill>
              <a:prstClr val="black"/>
            </a:solidFill>
            <a:tailEnd type="arrow"/>
          </a:ln>
        </c:spPr>
        <c:crossAx val="-473684704"/>
        <c:crosses val="autoZero"/>
        <c:crossBetween val="midCat"/>
      </c:valAx>
    </c:plotArea>
    <c:legend>
      <c:legendPos val="t"/>
      <c:layout>
        <c:manualLayout>
          <c:xMode val="edge"/>
          <c:yMode val="edge"/>
          <c:x val="0.105880577427822"/>
          <c:y val="3.0423280423280501E-2"/>
          <c:w val="0.894119402587367"/>
          <c:h val="0.1715361621464"/>
        </c:manualLayout>
      </c:layout>
      <c:overlay val="0"/>
      <c:txPr>
        <a:bodyPr/>
        <a:lstStyle/>
        <a:p>
          <a:pPr>
            <a:defRPr sz="2400"/>
          </a:pPr>
          <a:endParaRPr lang="en-US"/>
        </a:p>
      </c:txPr>
    </c:legend>
    <c:plotVisOnly val="1"/>
    <c:dispBlanksAs val="gap"/>
    <c:showDLblsOverMax val="0"/>
  </c:chart>
  <c:spPr>
    <a:ln>
      <a:noFill/>
    </a:ln>
  </c:spPr>
  <c:txPr>
    <a:bodyPr/>
    <a:lstStyle/>
    <a:p>
      <a:pPr>
        <a:defRPr sz="2000">
          <a:latin typeface="+mn-lt"/>
          <a:cs typeface="Helvetica" pitchFamily="34" charset="0"/>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774816812146"/>
          <c:y val="6.8876334404387798E-2"/>
          <c:w val="0.77945856366309896"/>
          <c:h val="0.69767441860465695"/>
        </c:manualLayout>
      </c:layout>
      <c:scatterChart>
        <c:scatterStyle val="lineMarker"/>
        <c:varyColors val="0"/>
        <c:ser>
          <c:idx val="4"/>
          <c:order val="0"/>
          <c:tx>
            <c:v>Previous Best</c:v>
          </c:tx>
          <c:spPr>
            <a:ln w="63500">
              <a:solidFill>
                <a:srgbClr val="FF0000"/>
              </a:solidFill>
              <a:prstDash val="solid"/>
            </a:ln>
          </c:spPr>
          <c:marker>
            <c:symbol val="none"/>
          </c:marker>
          <c:xVal>
            <c:numRef>
              <c:f>Sheet1!$I$2:$I$1000</c:f>
              <c:numCache>
                <c:formatCode>General</c:formatCode>
                <c:ptCount val="999"/>
                <c:pt idx="0">
                  <c:v>5.4677236625771703E-4</c:v>
                </c:pt>
                <c:pt idx="1">
                  <c:v>5.55098848992606E-4</c:v>
                </c:pt>
                <c:pt idx="2">
                  <c:v>5.6355213095696005E-4</c:v>
                </c:pt>
                <c:pt idx="3">
                  <c:v>5.7213414310351295E-4</c:v>
                </c:pt>
                <c:pt idx="4">
                  <c:v>5.8084684579036796E-4</c:v>
                </c:pt>
                <c:pt idx="5">
                  <c:v>5.8969222922879995E-4</c:v>
                </c:pt>
                <c:pt idx="6">
                  <c:v>5.9867231393786904E-4</c:v>
                </c:pt>
                <c:pt idx="7">
                  <c:v>6.0778915120595798E-4</c:v>
                </c:pt>
                <c:pt idx="8">
                  <c:v>6.1704482355934797E-4</c:v>
                </c:pt>
                <c:pt idx="9">
                  <c:v>6.2644144523791602E-4</c:v>
                </c:pt>
                <c:pt idx="10">
                  <c:v>6.35981162678088E-4</c:v>
                </c:pt>
                <c:pt idx="11">
                  <c:v>6.4566615500313504E-4</c:v>
                </c:pt>
                <c:pt idx="12">
                  <c:v>6.5549863452094904E-4</c:v>
                </c:pt>
                <c:pt idx="13">
                  <c:v>6.6548084722939003E-4</c:v>
                </c:pt>
                <c:pt idx="14">
                  <c:v>6.7561507332932998E-4</c:v>
                </c:pt>
                <c:pt idx="15">
                  <c:v>6.8590362774551201E-4</c:v>
                </c:pt>
                <c:pt idx="16">
                  <c:v>6.9634886065534295E-4</c:v>
                </c:pt>
                <c:pt idx="17">
                  <c:v>7.0695315802572897E-4</c:v>
                </c:pt>
                <c:pt idx="18">
                  <c:v>7.1771894215810002E-4</c:v>
                </c:pt>
                <c:pt idx="19">
                  <c:v>7.2864867224172597E-4</c:v>
                </c:pt>
                <c:pt idx="20">
                  <c:v>7.3974484491545799E-4</c:v>
                </c:pt>
                <c:pt idx="21">
                  <c:v>7.51009994838028E-4</c:v>
                </c:pt>
                <c:pt idx="22">
                  <c:v>7.6244669526703401E-4</c:v>
                </c:pt>
                <c:pt idx="23">
                  <c:v>7.7405755864673497E-4</c:v>
                </c:pt>
                <c:pt idx="24">
                  <c:v>7.8584523720480698E-4</c:v>
                </c:pt>
                <c:pt idx="25">
                  <c:v>7.9781242355818002E-4</c:v>
                </c:pt>
                <c:pt idx="26">
                  <c:v>8.0996185132810197E-4</c:v>
                </c:pt>
                <c:pt idx="27">
                  <c:v>8.2229629576456998E-4</c:v>
                </c:pt>
                <c:pt idx="28">
                  <c:v>8.3481857438027303E-4</c:v>
                </c:pt>
                <c:pt idx="29">
                  <c:v>8.4753154759418701E-4</c:v>
                </c:pt>
                <c:pt idx="30">
                  <c:v>8.6043811938496095E-4</c:v>
                </c:pt>
                <c:pt idx="31">
                  <c:v>8.73541237954276E-4</c:v>
                </c:pt>
                <c:pt idx="32">
                  <c:v>8.8684389640027997E-4</c:v>
                </c:pt>
                <c:pt idx="33">
                  <c:v>9.0034913340130004E-4</c:v>
                </c:pt>
                <c:pt idx="34">
                  <c:v>9.1406003390994805E-4</c:v>
                </c:pt>
                <c:pt idx="35">
                  <c:v>9.27979729857816E-4</c:v>
                </c:pt>
                <c:pt idx="36">
                  <c:v>9.4211140087087895E-4</c:v>
                </c:pt>
                <c:pt idx="37">
                  <c:v>9.5645827499581603E-4</c:v>
                </c:pt>
                <c:pt idx="38">
                  <c:v>9.7102362943737701E-4</c:v>
                </c:pt>
                <c:pt idx="39">
                  <c:v>9.858107913069819E-4</c:v>
                </c:pt>
                <c:pt idx="40">
                  <c:v>1.0008231383827201E-3</c:v>
                </c:pt>
                <c:pt idx="41">
                  <c:v>1.01606409988094E-3</c:v>
                </c:pt>
                <c:pt idx="42">
                  <c:v>1.0315371572395299E-3</c:v>
                </c:pt>
                <c:pt idx="43">
                  <c:v>1.0472458449132299E-3</c:v>
                </c:pt>
                <c:pt idx="44">
                  <c:v>1.06319375118094E-3</c:v>
                </c:pt>
                <c:pt idx="45">
                  <c:v>1.07938451896542E-3</c:v>
                </c:pt>
                <c:pt idx="46">
                  <c:v>1.0958218466654E-3</c:v>
                </c:pt>
                <c:pt idx="47">
                  <c:v>1.1125094890004101E-3</c:v>
                </c:pt>
                <c:pt idx="48">
                  <c:v>1.12945125786844E-3</c:v>
                </c:pt>
                <c:pt idx="49">
                  <c:v>1.1466510232166899E-3</c:v>
                </c:pt>
                <c:pt idx="50">
                  <c:v>1.1641127139255701E-3</c:v>
                </c:pt>
                <c:pt idx="51">
                  <c:v>1.18184031870616E-3</c:v>
                </c:pt>
                <c:pt idx="52">
                  <c:v>1.1998378870113301E-3</c:v>
                </c:pt>
                <c:pt idx="53">
                  <c:v>1.21810952996075E-3</c:v>
                </c:pt>
                <c:pt idx="54">
                  <c:v>1.2366594212799399E-3</c:v>
                </c:pt>
                <c:pt idx="55">
                  <c:v>1.2554917982537501E-3</c:v>
                </c:pt>
                <c:pt idx="56">
                  <c:v>1.2746109626941601E-3</c:v>
                </c:pt>
                <c:pt idx="57">
                  <c:v>1.2940212819230099E-3</c:v>
                </c:pt>
                <c:pt idx="58">
                  <c:v>1.3137271897695499E-3</c:v>
                </c:pt>
                <c:pt idx="59">
                  <c:v>1.3337331875832999E-3</c:v>
                </c:pt>
                <c:pt idx="60">
                  <c:v>1.3540438452622301E-3</c:v>
                </c:pt>
                <c:pt idx="61">
                  <c:v>1.37466380229668E-3</c:v>
                </c:pt>
                <c:pt idx="62">
                  <c:v>1.3955977688291201E-3</c:v>
                </c:pt>
                <c:pt idx="63">
                  <c:v>1.41685052673007E-3</c:v>
                </c:pt>
                <c:pt idx="64">
                  <c:v>1.4384269306904299E-3</c:v>
                </c:pt>
                <c:pt idx="65">
                  <c:v>1.4603319093303799E-3</c:v>
                </c:pt>
                <c:pt idx="66">
                  <c:v>1.48257046632526E-3</c:v>
                </c:pt>
                <c:pt idx="67">
                  <c:v>1.50514768154849E-3</c:v>
                </c:pt>
                <c:pt idx="68">
                  <c:v>1.5280687122319701E-3</c:v>
                </c:pt>
                <c:pt idx="69">
                  <c:v>1.55133879414413E-3</c:v>
                </c:pt>
                <c:pt idx="70">
                  <c:v>1.57496324278592E-3</c:v>
                </c:pt>
                <c:pt idx="71">
                  <c:v>1.598947454605E-3</c:v>
                </c:pt>
                <c:pt idx="72">
                  <c:v>1.62329690822842E-3</c:v>
                </c:pt>
                <c:pt idx="73">
                  <c:v>1.64801716571414E-3</c:v>
                </c:pt>
                <c:pt idx="74">
                  <c:v>1.67311387382146E-3</c:v>
                </c:pt>
                <c:pt idx="75">
                  <c:v>1.69859276530097E-3</c:v>
                </c:pt>
                <c:pt idx="76">
                  <c:v>1.7244596602040299E-3</c:v>
                </c:pt>
                <c:pt idx="77">
                  <c:v>1.75072046721221E-3</c:v>
                </c:pt>
                <c:pt idx="78">
                  <c:v>1.77738118498702E-3</c:v>
                </c:pt>
                <c:pt idx="79">
                  <c:v>1.8044479035401199E-3</c:v>
                </c:pt>
                <c:pt idx="80">
                  <c:v>1.8319268056244901E-3</c:v>
                </c:pt>
                <c:pt idx="81">
                  <c:v>1.8598241681466901E-3</c:v>
                </c:pt>
                <c:pt idx="82">
                  <c:v>1.8881463636006999E-3</c:v>
                </c:pt>
                <c:pt idx="83">
                  <c:v>1.9168998615235501E-3</c:v>
                </c:pt>
                <c:pt idx="84">
                  <c:v>1.94609122997315E-3</c:v>
                </c:pt>
                <c:pt idx="85">
                  <c:v>1.9757271370285799E-3</c:v>
                </c:pt>
                <c:pt idx="86">
                  <c:v>2.00581435231328E-3</c:v>
                </c:pt>
                <c:pt idx="87">
                  <c:v>2.0363597485414E-3</c:v>
                </c:pt>
                <c:pt idx="88">
                  <c:v>2.0673703030877201E-3</c:v>
                </c:pt>
                <c:pt idx="89">
                  <c:v>2.0988530995814398E-3</c:v>
                </c:pt>
                <c:pt idx="90">
                  <c:v>2.1308153295243001E-3</c:v>
                </c:pt>
                <c:pt idx="91">
                  <c:v>2.1632642939332998E-3</c:v>
                </c:pt>
                <c:pt idx="92">
                  <c:v>2.1962074050084299E-3</c:v>
                </c:pt>
                <c:pt idx="93">
                  <c:v>2.22965218782581E-3</c:v>
                </c:pt>
                <c:pt idx="94">
                  <c:v>2.2636062820566702E-3</c:v>
                </c:pt>
                <c:pt idx="95">
                  <c:v>2.2980774437123502E-3</c:v>
                </c:pt>
                <c:pt idx="96">
                  <c:v>2.3330735469160899E-3</c:v>
                </c:pt>
                <c:pt idx="97">
                  <c:v>2.3686025857016201E-3</c:v>
                </c:pt>
                <c:pt idx="98">
                  <c:v>2.4046726758392002E-3</c:v>
                </c:pt>
                <c:pt idx="99">
                  <c:v>2.44129205668955E-3</c:v>
                </c:pt>
                <c:pt idx="100">
                  <c:v>2.4784690930858299E-3</c:v>
                </c:pt>
                <c:pt idx="101">
                  <c:v>2.5162122772444998E-3</c:v>
                </c:pt>
                <c:pt idx="102">
                  <c:v>2.5545302307050802E-3</c:v>
                </c:pt>
                <c:pt idx="103">
                  <c:v>2.5934317062995698E-3</c:v>
                </c:pt>
                <c:pt idx="104">
                  <c:v>2.6329255901518501E-3</c:v>
                </c:pt>
                <c:pt idx="105">
                  <c:v>2.6730209037074599E-3</c:v>
                </c:pt>
                <c:pt idx="106">
                  <c:v>2.7137268057943801E-3</c:v>
                </c:pt>
                <c:pt idx="107">
                  <c:v>2.7550525947151001E-3</c:v>
                </c:pt>
                <c:pt idx="108">
                  <c:v>2.7970077103706701E-3</c:v>
                </c:pt>
                <c:pt idx="109">
                  <c:v>2.8396017364169198E-3</c:v>
                </c:pt>
                <c:pt idx="110">
                  <c:v>2.8828444024537199E-3</c:v>
                </c:pt>
                <c:pt idx="111">
                  <c:v>2.92674558624744E-3</c:v>
                </c:pt>
                <c:pt idx="112">
                  <c:v>2.9713153159872398E-3</c:v>
                </c:pt>
                <c:pt idx="113">
                  <c:v>3.0165637725758799E-3</c:v>
                </c:pt>
                <c:pt idx="114">
                  <c:v>3.06250129195521E-3</c:v>
                </c:pt>
                <c:pt idx="115">
                  <c:v>3.1091383674672199E-3</c:v>
                </c:pt>
                <c:pt idx="116">
                  <c:v>3.1564856522509799E-3</c:v>
                </c:pt>
                <c:pt idx="117">
                  <c:v>3.20455396167613E-3</c:v>
                </c:pt>
                <c:pt idx="118">
                  <c:v>3.25335427581333E-3</c:v>
                </c:pt>
                <c:pt idx="119">
                  <c:v>3.3028977419424601E-3</c:v>
                </c:pt>
                <c:pt idx="120">
                  <c:v>3.35319567709895E-3</c:v>
                </c:pt>
                <c:pt idx="121">
                  <c:v>3.4042595706588298E-3</c:v>
                </c:pt>
                <c:pt idx="122">
                  <c:v>3.4561010869632799E-3</c:v>
                </c:pt>
                <c:pt idx="123">
                  <c:v>3.5087320679830199E-3</c:v>
                </c:pt>
                <c:pt idx="124">
                  <c:v>3.5621645360233798E-3</c:v>
                </c:pt>
                <c:pt idx="125">
                  <c:v>3.61641069647043E-3</c:v>
                </c:pt>
                <c:pt idx="126">
                  <c:v>3.67148294057912E-3</c:v>
                </c:pt>
                <c:pt idx="127">
                  <c:v>3.7273938483036802E-3</c:v>
                </c:pt>
                <c:pt idx="128">
                  <c:v>3.7841561911712402E-3</c:v>
                </c:pt>
                <c:pt idx="129">
                  <c:v>3.8417829351992299E-3</c:v>
                </c:pt>
                <c:pt idx="130">
                  <c:v>3.90028724385709E-3</c:v>
                </c:pt>
                <c:pt idx="131">
                  <c:v>3.9596824810731804E-3</c:v>
                </c:pt>
                <c:pt idx="132">
                  <c:v>4.0199822142875001E-3</c:v>
                </c:pt>
                <c:pt idx="133">
                  <c:v>4.0812002175507596E-3</c:v>
                </c:pt>
                <c:pt idx="134">
                  <c:v>4.1433504746708196E-3</c:v>
                </c:pt>
                <c:pt idx="135">
                  <c:v>4.2064471824069301E-3</c:v>
                </c:pt>
                <c:pt idx="136">
                  <c:v>4.2705047537126197E-3</c:v>
                </c:pt>
                <c:pt idx="137">
                  <c:v>4.3355378210280298E-3</c:v>
                </c:pt>
                <c:pt idx="138">
                  <c:v>4.4015612396223697E-3</c:v>
                </c:pt>
                <c:pt idx="139">
                  <c:v>4.4685900909871802E-3</c:v>
                </c:pt>
                <c:pt idx="140">
                  <c:v>4.5366396862814001E-3</c:v>
                </c:pt>
                <c:pt idx="141">
                  <c:v>4.6057255698288297E-3</c:v>
                </c:pt>
                <c:pt idx="142">
                  <c:v>4.6758635226688697E-3</c:v>
                </c:pt>
                <c:pt idx="143">
                  <c:v>4.7470695661612798E-3</c:v>
                </c:pt>
                <c:pt idx="144">
                  <c:v>4.8193599656459699E-3</c:v>
                </c:pt>
                <c:pt idx="145">
                  <c:v>4.8927512341583497E-3</c:v>
                </c:pt>
                <c:pt idx="146">
                  <c:v>4.9672601362013699E-3</c:v>
                </c:pt>
                <c:pt idx="147">
                  <c:v>5.042903691575E-3</c:v>
                </c:pt>
                <c:pt idx="148">
                  <c:v>5.1196991792639597E-3</c:v>
                </c:pt>
                <c:pt idx="149">
                  <c:v>5.1976641413847297E-3</c:v>
                </c:pt>
                <c:pt idx="150">
                  <c:v>5.2768163871926201E-3</c:v>
                </c:pt>
                <c:pt idx="151">
                  <c:v>5.3571739971498599E-3</c:v>
                </c:pt>
                <c:pt idx="152">
                  <c:v>5.4387553270557002E-3</c:v>
                </c:pt>
                <c:pt idx="153">
                  <c:v>5.5215790122392899E-3</c:v>
                </c:pt>
                <c:pt idx="154">
                  <c:v>5.6056639718165399E-3</c:v>
                </c:pt>
                <c:pt idx="155">
                  <c:v>5.6910294130117101E-3</c:v>
                </c:pt>
                <c:pt idx="156">
                  <c:v>5.7776948355448901E-3</c:v>
                </c:pt>
                <c:pt idx="157">
                  <c:v>5.8656800360861799E-3</c:v>
                </c:pt>
                <c:pt idx="158">
                  <c:v>5.9550051127778498E-3</c:v>
                </c:pt>
                <c:pt idx="159">
                  <c:v>6.0456904698252198E-3</c:v>
                </c:pt>
                <c:pt idx="160">
                  <c:v>6.1377568221575802E-3</c:v>
                </c:pt>
                <c:pt idx="161">
                  <c:v>6.2312252001599901E-3</c:v>
                </c:pt>
                <c:pt idx="162">
                  <c:v>6.3261169544771402E-3</c:v>
                </c:pt>
                <c:pt idx="163">
                  <c:v>6.4224537608904998E-3</c:v>
                </c:pt>
                <c:pt idx="164">
                  <c:v>6.5202576252695503E-3</c:v>
                </c:pt>
                <c:pt idx="165">
                  <c:v>6.6195508885985204E-3</c:v>
                </c:pt>
                <c:pt idx="166">
                  <c:v>6.7203562320797203E-3</c:v>
                </c:pt>
                <c:pt idx="167">
                  <c:v>6.8226966823144398E-3</c:v>
                </c:pt>
                <c:pt idx="168">
                  <c:v>6.9265956165628804E-3</c:v>
                </c:pt>
                <c:pt idx="169">
                  <c:v>7.0320767680841396E-3</c:v>
                </c:pt>
                <c:pt idx="170">
                  <c:v>7.1391642315574997E-3</c:v>
                </c:pt>
                <c:pt idx="171">
                  <c:v>7.2478824685862902E-3</c:v>
                </c:pt>
                <c:pt idx="172">
                  <c:v>7.3582563132855803E-3</c:v>
                </c:pt>
                <c:pt idx="173">
                  <c:v>7.4703109779549097E-3</c:v>
                </c:pt>
                <c:pt idx="174">
                  <c:v>7.5840720588374703E-3</c:v>
                </c:pt>
                <c:pt idx="175">
                  <c:v>7.6995655419669698E-3</c:v>
                </c:pt>
                <c:pt idx="176">
                  <c:v>7.8168178091035292E-3</c:v>
                </c:pt>
                <c:pt idx="177">
                  <c:v>7.9358556437599207E-3</c:v>
                </c:pt>
                <c:pt idx="178">
                  <c:v>8.0567062373197301E-3</c:v>
                </c:pt>
                <c:pt idx="179">
                  <c:v>8.1793971952484508E-3</c:v>
                </c:pt>
                <c:pt idx="180">
                  <c:v>8.3039565433994395E-3</c:v>
                </c:pt>
                <c:pt idx="181">
                  <c:v>8.4304127344156793E-3</c:v>
                </c:pt>
                <c:pt idx="182">
                  <c:v>8.5587946542291203E-3</c:v>
                </c:pt>
                <c:pt idx="183">
                  <c:v>8.6891316286590008E-3</c:v>
                </c:pt>
                <c:pt idx="184">
                  <c:v>8.8214534301106502E-3</c:v>
                </c:pt>
                <c:pt idx="185">
                  <c:v>8.9557902843763106E-3</c:v>
                </c:pt>
                <c:pt idx="186">
                  <c:v>9.0921728775393996E-3</c:v>
                </c:pt>
                <c:pt idx="187">
                  <c:v>9.2306323629841504E-3</c:v>
                </c:pt>
                <c:pt idx="188">
                  <c:v>9.3712003685118301E-3</c:v>
                </c:pt>
                <c:pt idx="189">
                  <c:v>9.5139090035653209E-3</c:v>
                </c:pt>
                <c:pt idx="190">
                  <c:v>9.6587908665637708E-3</c:v>
                </c:pt>
                <c:pt idx="191">
                  <c:v>9.8058790523490105E-3</c:v>
                </c:pt>
                <c:pt idx="192">
                  <c:v>9.9552071597451899E-3</c:v>
                </c:pt>
                <c:pt idx="193">
                  <c:v>1.01068092992337E-2</c:v>
                </c:pt>
                <c:pt idx="194">
                  <c:v>1.0260720100744899E-2</c:v>
                </c:pt>
                <c:pt idx="195">
                  <c:v>1.04169747215684E-2</c:v>
                </c:pt>
                <c:pt idx="196">
                  <c:v>1.05756088543841E-2</c:v>
                </c:pt>
                <c:pt idx="197">
                  <c:v>1.07366587354154E-2</c:v>
                </c:pt>
                <c:pt idx="198">
                  <c:v>1.0900161152706001E-2</c:v>
                </c:pt>
                <c:pt idx="199">
                  <c:v>1.1066153454523799E-2</c:v>
                </c:pt>
                <c:pt idx="200">
                  <c:v>1.12346735578922E-2</c:v>
                </c:pt>
                <c:pt idx="201">
                  <c:v>1.1405759957251E-2</c:v>
                </c:pt>
                <c:pt idx="202">
                  <c:v>1.15794517332497E-2</c:v>
                </c:pt>
                <c:pt idx="203">
                  <c:v>1.17557885616748E-2</c:v>
                </c:pt>
                <c:pt idx="204">
                  <c:v>1.19348107225125E-2</c:v>
                </c:pt>
                <c:pt idx="205">
                  <c:v>1.2116559109149799E-2</c:v>
                </c:pt>
                <c:pt idx="206">
                  <c:v>1.23010752377155E-2</c:v>
                </c:pt>
                <c:pt idx="207">
                  <c:v>1.2488401256564001E-2</c:v>
                </c:pt>
                <c:pt idx="208">
                  <c:v>1.26785799559025E-2</c:v>
                </c:pt>
                <c:pt idx="209">
                  <c:v>1.2871654777565999E-2</c:v>
                </c:pt>
                <c:pt idx="210">
                  <c:v>1.3067669824940099E-2</c:v>
                </c:pt>
                <c:pt idx="211">
                  <c:v>1.32666698730356E-2</c:v>
                </c:pt>
                <c:pt idx="212">
                  <c:v>1.34687003787164E-2</c:v>
                </c:pt>
                <c:pt idx="213">
                  <c:v>1.36738074910826E-2</c:v>
                </c:pt>
                <c:pt idx="214">
                  <c:v>1.38820380620128E-2</c:v>
                </c:pt>
                <c:pt idx="215">
                  <c:v>1.4093439656865801E-2</c:v>
                </c:pt>
                <c:pt idx="216">
                  <c:v>1.4308060565346E-2</c:v>
                </c:pt>
                <c:pt idx="217">
                  <c:v>1.4525949812534E-2</c:v>
                </c:pt>
                <c:pt idx="218">
                  <c:v>1.47471571700853E-2</c:v>
                </c:pt>
                <c:pt idx="219">
                  <c:v>1.49717331675993E-2</c:v>
                </c:pt>
                <c:pt idx="220">
                  <c:v>1.51997291041617E-2</c:v>
                </c:pt>
                <c:pt idx="221">
                  <c:v>1.54311970600626E-2</c:v>
                </c:pt>
                <c:pt idx="222">
                  <c:v>1.5666189908693E-2</c:v>
                </c:pt>
                <c:pt idx="223">
                  <c:v>1.59047613286224E-2</c:v>
                </c:pt>
                <c:pt idx="224">
                  <c:v>1.6146965815860299E-2</c:v>
                </c:pt>
                <c:pt idx="225">
                  <c:v>1.6392858696304899E-2</c:v>
                </c:pt>
                <c:pt idx="226">
                  <c:v>1.6642496138380598E-2</c:v>
                </c:pt>
                <c:pt idx="227">
                  <c:v>1.6895935165868601E-2</c:v>
                </c:pt>
                <c:pt idx="228">
                  <c:v>1.7153233670932602E-2</c:v>
                </c:pt>
                <c:pt idx="229">
                  <c:v>1.7414450427342701E-2</c:v>
                </c:pt>
                <c:pt idx="230">
                  <c:v>1.7679645103901201E-2</c:v>
                </c:pt>
                <c:pt idx="231">
                  <c:v>1.7948878278072299E-2</c:v>
                </c:pt>
                <c:pt idx="232">
                  <c:v>1.82222114498196E-2</c:v>
                </c:pt>
                <c:pt idx="233">
                  <c:v>1.8499707055654398E-2</c:v>
                </c:pt>
                <c:pt idx="234">
                  <c:v>1.8781428482897902E-2</c:v>
                </c:pt>
                <c:pt idx="235">
                  <c:v>1.9067440084160302E-2</c:v>
                </c:pt>
                <c:pt idx="236">
                  <c:v>1.9357807192040902E-2</c:v>
                </c:pt>
                <c:pt idx="237">
                  <c:v>1.9652596134051702E-2</c:v>
                </c:pt>
                <c:pt idx="238">
                  <c:v>1.99518742477682E-2</c:v>
                </c:pt>
                <c:pt idx="239">
                  <c:v>2.02557098962114E-2</c:v>
                </c:pt>
                <c:pt idx="240">
                  <c:v>2.05641724834634E-2</c:v>
                </c:pt>
                <c:pt idx="241">
                  <c:v>2.08773324705212E-2</c:v>
                </c:pt>
                <c:pt idx="242">
                  <c:v>2.1195261391391999E-2</c:v>
                </c:pt>
                <c:pt idx="243">
                  <c:v>2.1518031869433501E-2</c:v>
                </c:pt>
                <c:pt idx="244">
                  <c:v>2.1845717633942701E-2</c:v>
                </c:pt>
                <c:pt idx="245">
                  <c:v>2.21783935369976E-2</c:v>
                </c:pt>
                <c:pt idx="246">
                  <c:v>2.2516135570556001E-2</c:v>
                </c:pt>
                <c:pt idx="247">
                  <c:v>2.28590208838132E-2</c:v>
                </c:pt>
                <c:pt idx="248">
                  <c:v>2.3207127800825601E-2</c:v>
                </c:pt>
                <c:pt idx="249">
                  <c:v>2.3560535838401599E-2</c:v>
                </c:pt>
                <c:pt idx="250">
                  <c:v>2.3919325724265601E-2</c:v>
                </c:pt>
                <c:pt idx="251">
                  <c:v>2.4283579415498E-2</c:v>
                </c:pt>
                <c:pt idx="252">
                  <c:v>2.4653380117256901E-2</c:v>
                </c:pt>
                <c:pt idx="253">
                  <c:v>2.5028812301783599E-2</c:v>
                </c:pt>
                <c:pt idx="254">
                  <c:v>2.5409961727699201E-2</c:v>
                </c:pt>
                <c:pt idx="255">
                  <c:v>2.57969154595931E-2</c:v>
                </c:pt>
                <c:pt idx="256">
                  <c:v>2.6189761887911701E-2</c:v>
                </c:pt>
                <c:pt idx="257">
                  <c:v>2.6588590749148901E-2</c:v>
                </c:pt>
                <c:pt idx="258">
                  <c:v>2.69934931463441E-2</c:v>
                </c:pt>
                <c:pt idx="259">
                  <c:v>2.7404561569892499E-2</c:v>
                </c:pt>
                <c:pt idx="260">
                  <c:v>2.7821889918672599E-2</c:v>
                </c:pt>
                <c:pt idx="261">
                  <c:v>2.8245573521494999E-2</c:v>
                </c:pt>
                <c:pt idx="262">
                  <c:v>2.8675709158878199E-2</c:v>
                </c:pt>
                <c:pt idx="263">
                  <c:v>2.91123950851555E-2</c:v>
                </c:pt>
                <c:pt idx="264">
                  <c:v>2.9555731050919298E-2</c:v>
                </c:pt>
                <c:pt idx="265">
                  <c:v>3.0005818325806399E-2</c:v>
                </c:pt>
                <c:pt idx="266">
                  <c:v>3.0462759721630799E-2</c:v>
                </c:pt>
                <c:pt idx="267">
                  <c:v>3.09266596158689E-2</c:v>
                </c:pt>
                <c:pt idx="268">
                  <c:v>3.1397623975501401E-2</c:v>
                </c:pt>
                <c:pt idx="269">
                  <c:v>3.1875760381219698E-2</c:v>
                </c:pt>
                <c:pt idx="270">
                  <c:v>3.2361178051999701E-2</c:v>
                </c:pt>
                <c:pt idx="271">
                  <c:v>3.2853987870050498E-2</c:v>
                </c:pt>
                <c:pt idx="272">
                  <c:v>3.3354302406142601E-2</c:v>
                </c:pt>
                <c:pt idx="273">
                  <c:v>3.3862235945322401E-2</c:v>
                </c:pt>
                <c:pt idx="274">
                  <c:v>3.4377904513017699E-2</c:v>
                </c:pt>
                <c:pt idx="275">
                  <c:v>3.49014259015408E-2</c:v>
                </c:pt>
                <c:pt idx="276">
                  <c:v>3.5432919696995802E-2</c:v>
                </c:pt>
                <c:pt idx="277">
                  <c:v>3.5972507306594702E-2</c:v>
                </c:pt>
                <c:pt idx="278">
                  <c:v>3.6520311986390497E-2</c:v>
                </c:pt>
                <c:pt idx="279">
                  <c:v>3.7076458869431998E-2</c:v>
                </c:pt>
                <c:pt idx="280">
                  <c:v>3.7641074994347198E-2</c:v>
                </c:pt>
                <c:pt idx="281">
                  <c:v>3.8214289334362599E-2</c:v>
                </c:pt>
                <c:pt idx="282">
                  <c:v>3.8796232826764102E-2</c:v>
                </c:pt>
                <c:pt idx="283">
                  <c:v>3.9387038402806197E-2</c:v>
                </c:pt>
                <c:pt idx="284">
                  <c:v>3.9986841018077403E-2</c:v>
                </c:pt>
                <c:pt idx="285">
                  <c:v>4.0595777683327297E-2</c:v>
                </c:pt>
                <c:pt idx="286">
                  <c:v>4.1213987495763799E-2</c:v>
                </c:pt>
                <c:pt idx="287">
                  <c:v>4.1841611670826201E-2</c:v>
                </c:pt>
                <c:pt idx="288">
                  <c:v>4.24787935744428E-2</c:v>
                </c:pt>
                <c:pt idx="289">
                  <c:v>4.3125678755779398E-2</c:v>
                </c:pt>
                <c:pt idx="290">
                  <c:v>4.3782414980486802E-2</c:v>
                </c:pt>
                <c:pt idx="291">
                  <c:v>4.4449152264453499E-2</c:v>
                </c:pt>
                <c:pt idx="292">
                  <c:v>4.5126042908074697E-2</c:v>
                </c:pt>
                <c:pt idx="293">
                  <c:v>4.5813241531040397E-2</c:v>
                </c:pt>
                <c:pt idx="294">
                  <c:v>4.6510905107655098E-2</c:v>
                </c:pt>
                <c:pt idx="295">
                  <c:v>4.72191930026956E-2</c:v>
                </c:pt>
                <c:pt idx="296">
                  <c:v>4.7938267007812799E-2</c:v>
                </c:pt>
                <c:pt idx="297">
                  <c:v>4.8668291378490103E-2</c:v>
                </c:pt>
                <c:pt idx="298">
                  <c:v>4.9409432871563602E-2</c:v>
                </c:pt>
                <c:pt idx="299">
                  <c:v>5.0161860783313299E-2</c:v>
                </c:pt>
                <c:pt idx="300">
                  <c:v>5.0925746988135297E-2</c:v>
                </c:pt>
                <c:pt idx="301">
                  <c:v>5.1701265977802301E-2</c:v>
                </c:pt>
                <c:pt idx="302">
                  <c:v>5.2488594901322197E-2</c:v>
                </c:pt>
                <c:pt idx="303">
                  <c:v>5.3287913605403199E-2</c:v>
                </c:pt>
                <c:pt idx="304">
                  <c:v>5.4099404675536297E-2</c:v>
                </c:pt>
                <c:pt idx="305">
                  <c:v>5.49232534777018E-2</c:v>
                </c:pt>
                <c:pt idx="306">
                  <c:v>5.5759648200712497E-2</c:v>
                </c:pt>
                <c:pt idx="307">
                  <c:v>5.6608779899200497E-2</c:v>
                </c:pt>
                <c:pt idx="308">
                  <c:v>5.7470842537259301E-2</c:v>
                </c:pt>
                <c:pt idx="309">
                  <c:v>5.8346033032750703E-2</c:v>
                </c:pt>
                <c:pt idx="310">
                  <c:v>5.9234551302284902E-2</c:v>
                </c:pt>
                <c:pt idx="311">
                  <c:v>6.0136600306888298E-2</c:v>
                </c:pt>
                <c:pt idx="312">
                  <c:v>6.1052386098363699E-2</c:v>
                </c:pt>
                <c:pt idx="313">
                  <c:v>6.1982117866359099E-2</c:v>
                </c:pt>
                <c:pt idx="314">
                  <c:v>6.2926007986151403E-2</c:v>
                </c:pt>
                <c:pt idx="315">
                  <c:v>6.3884272067158701E-2</c:v>
                </c:pt>
                <c:pt idx="316">
                  <c:v>6.4857129002191705E-2</c:v>
                </c:pt>
                <c:pt idx="317">
                  <c:v>6.5844801017453394E-2</c:v>
                </c:pt>
                <c:pt idx="318">
                  <c:v>6.6847513723302901E-2</c:v>
                </c:pt>
                <c:pt idx="319">
                  <c:v>6.7865496165789796E-2</c:v>
                </c:pt>
                <c:pt idx="320">
                  <c:v>6.8898980878974406E-2</c:v>
                </c:pt>
                <c:pt idx="321">
                  <c:v>6.9948203938045198E-2</c:v>
                </c:pt>
                <c:pt idx="322">
                  <c:v>7.1013405013243797E-2</c:v>
                </c:pt>
                <c:pt idx="323">
                  <c:v>7.2094827424612998E-2</c:v>
                </c:pt>
                <c:pt idx="324">
                  <c:v>7.3192718197576695E-2</c:v>
                </c:pt>
                <c:pt idx="325">
                  <c:v>7.4307328119367105E-2</c:v>
                </c:pt>
                <c:pt idx="326">
                  <c:v>7.5438911796311806E-2</c:v>
                </c:pt>
                <c:pt idx="327">
                  <c:v>7.6587727711991696E-2</c:v>
                </c:pt>
                <c:pt idx="328">
                  <c:v>7.7754038286286006E-2</c:v>
                </c:pt>
                <c:pt idx="329">
                  <c:v>7.8938109935315706E-2</c:v>
                </c:pt>
                <c:pt idx="330">
                  <c:v>8.01402131323002E-2</c:v>
                </c:pt>
                <c:pt idx="331">
                  <c:v>8.1360622469340296E-2</c:v>
                </c:pt>
                <c:pt idx="332">
                  <c:v>8.2599616720142502E-2</c:v>
                </c:pt>
                <c:pt idx="333">
                  <c:v>8.3857478903698102E-2</c:v>
                </c:pt>
                <c:pt idx="334">
                  <c:v>8.5134496348931998E-2</c:v>
                </c:pt>
                <c:pt idx="335">
                  <c:v>8.6430960760337003E-2</c:v>
                </c:pt>
                <c:pt idx="336">
                  <c:v>8.77471682846062E-2</c:v>
                </c:pt>
                <c:pt idx="337">
                  <c:v>8.9083419578280296E-2</c:v>
                </c:pt>
                <c:pt idx="338">
                  <c:v>9.0440019876426594E-2</c:v>
                </c:pt>
                <c:pt idx="339">
                  <c:v>9.1817279062362103E-2</c:v>
                </c:pt>
                <c:pt idx="340">
                  <c:v>9.32155117384387E-2</c:v>
                </c:pt>
                <c:pt idx="341">
                  <c:v>9.4635037297907301E-2</c:v>
                </c:pt>
                <c:pt idx="342">
                  <c:v>9.6076179997875502E-2</c:v>
                </c:pt>
                <c:pt idx="343">
                  <c:v>9.7539269033376105E-2</c:v>
                </c:pt>
                <c:pt idx="344">
                  <c:v>9.9024638612564594E-2</c:v>
                </c:pt>
                <c:pt idx="345">
                  <c:v>0.100532628033061</c:v>
                </c:pt>
                <c:pt idx="346">
                  <c:v>0.102063581759452</c:v>
                </c:pt>
                <c:pt idx="347">
                  <c:v>0.103617849501982</c:v>
                </c:pt>
                <c:pt idx="348">
                  <c:v>0.10519578629642801</c:v>
                </c:pt>
                <c:pt idx="349">
                  <c:v>0.106797752585207</c:v>
                </c:pt>
                <c:pt idx="350">
                  <c:v>0.108424114299702</c:v>
                </c:pt>
                <c:pt idx="351">
                  <c:v>0.11007524294385999</c:v>
                </c:pt>
                <c:pt idx="352">
                  <c:v>0.111751515679046</c:v>
                </c:pt>
                <c:pt idx="353">
                  <c:v>0.113453315410199</c:v>
                </c:pt>
                <c:pt idx="354">
                  <c:v>0.11518103087329799</c:v>
                </c:pt>
                <c:pt idx="355">
                  <c:v>0.11693505672416001</c:v>
                </c:pt>
                <c:pt idx="356">
                  <c:v>0.118715793628589</c:v>
                </c:pt>
                <c:pt idx="357">
                  <c:v>0.12052364835389801</c:v>
                </c:pt>
                <c:pt idx="358">
                  <c:v>0.12235903386182501</c:v>
                </c:pt>
                <c:pt idx="359">
                  <c:v>0.124222369402868</c:v>
                </c:pt>
                <c:pt idx="360">
                  <c:v>0.12611408061204901</c:v>
                </c:pt>
                <c:pt idx="361">
                  <c:v>0.128034599606141</c:v>
                </c:pt>
                <c:pt idx="362">
                  <c:v>0.12998436508237701</c:v>
                </c:pt>
                <c:pt idx="363">
                  <c:v>0.13196382241865601</c:v>
                </c:pt>
                <c:pt idx="364">
                  <c:v>0.13397342377528601</c:v>
                </c:pt>
                <c:pt idx="365">
                  <c:v>0.13601362819825999</c:v>
                </c:pt>
                <c:pt idx="366">
                  <c:v>0.13808490172412199</c:v>
                </c:pt>
                <c:pt idx="367">
                  <c:v>0.14018771748641801</c:v>
                </c:pt>
                <c:pt idx="368">
                  <c:v>0.14232255582377401</c:v>
                </c:pt>
                <c:pt idx="369">
                  <c:v>0.14448990438961901</c:v>
                </c:pt>
                <c:pt idx="370">
                  <c:v>0.14669025826357199</c:v>
                </c:pt>
                <c:pt idx="371">
                  <c:v>0.14892412006454001</c:v>
                </c:pt>
                <c:pt idx="372">
                  <c:v>0.151192000065523</c:v>
                </c:pt>
                <c:pt idx="373">
                  <c:v>0.15349441631017599</c:v>
                </c:pt>
                <c:pt idx="374">
                  <c:v>0.15583189473114301</c:v>
                </c:pt>
                <c:pt idx="375">
                  <c:v>0.15820496927019601</c:v>
                </c:pt>
                <c:pt idx="376">
                  <c:v>0.160614182000199</c:v>
                </c:pt>
                <c:pt idx="377">
                  <c:v>0.16306008324893301</c:v>
                </c:pt>
                <c:pt idx="378">
                  <c:v>0.16554323172480501</c:v>
                </c:pt>
                <c:pt idx="379">
                  <c:v>0.168064194644472</c:v>
                </c:pt>
                <c:pt idx="380">
                  <c:v>0.17062354786240799</c:v>
                </c:pt>
                <c:pt idx="381">
                  <c:v>0.17322187600244501</c:v>
                </c:pt>
                <c:pt idx="382">
                  <c:v>0.17585977259131499</c:v>
                </c:pt>
                <c:pt idx="383">
                  <c:v>0.178537840194228</c:v>
                </c:pt>
                <c:pt idx="384">
                  <c:v>0.181256690552516</c:v>
                </c:pt>
                <c:pt idx="385">
                  <c:v>0.18401694472336599</c:v>
                </c:pt>
                <c:pt idx="386">
                  <c:v>0.186819233221692</c:v>
                </c:pt>
                <c:pt idx="387">
                  <c:v>0.189664196164154</c:v>
                </c:pt>
                <c:pt idx="388">
                  <c:v>0.192552483415385</c:v>
                </c:pt>
                <c:pt idx="389">
                  <c:v>0.19548475473643101</c:v>
                </c:pt>
                <c:pt idx="390">
                  <c:v>0.19846167993546299</c:v>
                </c:pt>
                <c:pt idx="391">
                  <c:v>0.20148393902077499</c:v>
                </c:pt>
                <c:pt idx="392">
                  <c:v>0.204552222356117</c:v>
                </c:pt>
                <c:pt idx="393">
                  <c:v>0.207667230818393</c:v>
                </c:pt>
                <c:pt idx="394">
                  <c:v>0.21082967595775901</c:v>
                </c:pt>
                <c:pt idx="395">
                  <c:v>0.214040280160161</c:v>
                </c:pt>
                <c:pt idx="396">
                  <c:v>0.217299776812347</c:v>
                </c:pt>
                <c:pt idx="397">
                  <c:v>0.22060891046938699</c:v>
                </c:pt>
                <c:pt idx="398">
                  <c:v>0.22396843702475899</c:v>
                </c:pt>
                <c:pt idx="399">
                  <c:v>0.22737912388300399</c:v>
                </c:pt>
                <c:pt idx="400">
                  <c:v>0.230841750135029</c:v>
                </c:pt>
                <c:pt idx="401">
                  <c:v>0.23435710673606999</c:v>
                </c:pt>
                <c:pt idx="402">
                  <c:v>0.23792599668636599</c:v>
                </c:pt>
                <c:pt idx="403">
                  <c:v>0.24154923521458399</c:v>
                </c:pt>
                <c:pt idx="404">
                  <c:v>0.245227649964045</c:v>
                </c:pt>
                <c:pt idx="405">
                  <c:v>0.24896208118177199</c:v>
                </c:pt>
                <c:pt idx="406">
                  <c:v>0.25275338191042801</c:v>
                </c:pt>
                <c:pt idx="407">
                  <c:v>0.25660241818317597</c:v>
                </c:pt>
                <c:pt idx="408">
                  <c:v>0.260510069221498</c:v>
                </c:pt>
                <c:pt idx="409">
                  <c:v>0.26447722763603898</c:v>
                </c:pt>
                <c:pt idx="410">
                  <c:v>0.268504799630496</c:v>
                </c:pt>
                <c:pt idx="411">
                  <c:v>0.27259370520862602</c:v>
                </c:pt>
                <c:pt idx="412">
                  <c:v>0.27674487838439199</c:v>
                </c:pt>
                <c:pt idx="413">
                  <c:v>0.28095926739532201</c:v>
                </c:pt>
                <c:pt idx="414">
                  <c:v>0.28523783491910798</c:v>
                </c:pt>
                <c:pt idx="415">
                  <c:v>0.28958155829351101</c:v>
                </c:pt>
                <c:pt idx="416">
                  <c:v>0.29399142973960501</c:v>
                </c:pt>
                <c:pt idx="417">
                  <c:v>0.29846845658843102</c:v>
                </c:pt>
                <c:pt idx="418">
                  <c:v>0.30301366151109799</c:v>
                </c:pt>
                <c:pt idx="419">
                  <c:v>0.30762808275238401</c:v>
                </c:pt>
                <c:pt idx="420">
                  <c:v>0.312312774367902</c:v>
                </c:pt>
                <c:pt idx="421">
                  <c:v>0.31706880646487501</c:v>
                </c:pt>
                <c:pt idx="422">
                  <c:v>0.32189726544657399</c:v>
                </c:pt>
                <c:pt idx="423">
                  <c:v>0.32679925426048101</c:v>
                </c:pt>
                <c:pt idx="424">
                  <c:v>0.33177589265023499</c:v>
                </c:pt>
                <c:pt idx="425">
                  <c:v>0.33682831741140601</c:v>
                </c:pt>
                <c:pt idx="426">
                  <c:v>0.34195768265117299</c:v>
                </c:pt>
                <c:pt idx="427">
                  <c:v>0.34716516005195203</c:v>
                </c:pt>
                <c:pt idx="428">
                  <c:v>0.352451939139038</c:v>
                </c:pt>
                <c:pt idx="429">
                  <c:v>0.35781922755232298</c:v>
                </c:pt>
                <c:pt idx="430">
                  <c:v>0.36326825132215501</c:v>
                </c:pt>
                <c:pt idx="431">
                  <c:v>0.36880025514939602</c:v>
                </c:pt>
                <c:pt idx="432">
                  <c:v>0.37441650268974302</c:v>
                </c:pt>
                <c:pt idx="433">
                  <c:v>0.38011827684237798</c:v>
                </c:pt>
                <c:pt idx="434">
                  <c:v>0.38590688004302298</c:v>
                </c:pt>
                <c:pt idx="435">
                  <c:v>0.39178363456144499</c:v>
                </c:pt>
                <c:pt idx="436">
                  <c:v>0.39774988280349799</c:v>
                </c:pt>
                <c:pt idx="437">
                  <c:v>0.40380698761776401</c:v>
                </c:pt>
                <c:pt idx="438">
                  <c:v>0.40995633260686698</c:v>
                </c:pt>
                <c:pt idx="439">
                  <c:v>0.41619932244351998</c:v>
                </c:pt>
                <c:pt idx="440">
                  <c:v>0.422537383191391</c:v>
                </c:pt>
                <c:pt idx="441">
                  <c:v>0.42897196263085402</c:v>
                </c:pt>
                <c:pt idx="442">
                  <c:v>0.43550453058969901</c:v>
                </c:pt>
                <c:pt idx="443">
                  <c:v>0.442136579278882</c:v>
                </c:pt>
                <c:pt idx="444">
                  <c:v>0.44886962363338301</c:v>
                </c:pt>
                <c:pt idx="445">
                  <c:v>0.45570520165825701</c:v>
                </c:pt>
                <c:pt idx="446">
                  <c:v>0.46264487477995597</c:v>
                </c:pt>
                <c:pt idx="447">
                  <c:v>0.46969022820300099</c:v>
                </c:pt>
                <c:pt idx="448">
                  <c:v>0.47684287127208302</c:v>
                </c:pt>
                <c:pt idx="449">
                  <c:v>0.48410443783967799</c:v>
                </c:pt>
                <c:pt idx="450">
                  <c:v>0.49147658663926702</c:v>
                </c:pt>
                <c:pt idx="451">
                  <c:v>0.49896100166423002</c:v>
                </c:pt>
                <c:pt idx="452">
                  <c:v>0.50655939255251803</c:v>
                </c:pt>
                <c:pt idx="453">
                  <c:v>0.51427349497717501</c:v>
                </c:pt>
                <c:pt idx="454">
                  <c:v>0.522105071042818</c:v>
                </c:pt>
                <c:pt idx="455">
                  <c:v>0.53005590968813998</c:v>
                </c:pt>
                <c:pt idx="456">
                  <c:v>0.53812782709455798</c:v>
                </c:pt>
                <c:pt idx="457">
                  <c:v>0.54632266710107402</c:v>
                </c:pt>
                <c:pt idx="458">
                  <c:v>0.55464230162545602</c:v>
                </c:pt>
                <c:pt idx="459">
                  <c:v>0.56308863109183405</c:v>
                </c:pt>
                <c:pt idx="460">
                  <c:v>0.57166358486480595</c:v>
                </c:pt>
                <c:pt idx="461">
                  <c:v>0.58036912169015797</c:v>
                </c:pt>
                <c:pt idx="462">
                  <c:v>0.58920723014229204</c:v>
                </c:pt>
                <c:pt idx="463">
                  <c:v>0.59817992907846895</c:v>
                </c:pt>
                <c:pt idx="464">
                  <c:v>0.60728926809996897</c:v>
                </c:pt>
                <c:pt idx="465">
                  <c:v>0.61653732802027295</c:v>
                </c:pt>
                <c:pt idx="466">
                  <c:v>0.62592622134037901</c:v>
                </c:pt>
                <c:pt idx="467">
                  <c:v>0.63545809273134901</c:v>
                </c:pt>
                <c:pt idx="468">
                  <c:v>0.64513511952421199</c:v>
                </c:pt>
                <c:pt idx="469">
                  <c:v>0.65495951220732296</c:v>
                </c:pt>
                <c:pt idx="470">
                  <c:v>0.66493351493129205</c:v>
                </c:pt>
                <c:pt idx="471">
                  <c:v>0.67505940602161596</c:v>
                </c:pt>
                <c:pt idx="472">
                  <c:v>0.68533949849910303</c:v>
                </c:pt>
                <c:pt idx="473">
                  <c:v>0.69577614060822601</c:v>
                </c:pt>
                <c:pt idx="474">
                  <c:v>0.70637171635352902</c:v>
                </c:pt>
                <c:pt idx="475">
                  <c:v>0.71712864604419202</c:v>
                </c:pt>
                <c:pt idx="476">
                  <c:v>0.72804938684689502</c:v>
                </c:pt>
                <c:pt idx="477">
                  <c:v>0.739136433347102</c:v>
                </c:pt>
                <c:pt idx="478">
                  <c:v>0.75039231811888496</c:v>
                </c:pt>
                <c:pt idx="479">
                  <c:v>0.76181961230343698</c:v>
                </c:pt>
                <c:pt idx="480">
                  <c:v>0.77342092619638203</c:v>
                </c:pt>
                <c:pt idx="481">
                  <c:v>0.78519890984404195</c:v>
                </c:pt>
                <c:pt idx="482">
                  <c:v>0.79715625364877496</c:v>
                </c:pt>
                <c:pt idx="483">
                  <c:v>0.80929568898352799</c:v>
                </c:pt>
                <c:pt idx="484">
                  <c:v>0.82161998881576404</c:v>
                </c:pt>
                <c:pt idx="485">
                  <c:v>0.83413196834087699</c:v>
                </c:pt>
                <c:pt idx="486">
                  <c:v>0.84683448562525598</c:v>
                </c:pt>
                <c:pt idx="487">
                  <c:v>0.85973044225914397</c:v>
                </c:pt>
                <c:pt idx="488">
                  <c:v>0.87282278401943503</c:v>
                </c:pt>
                <c:pt idx="489">
                  <c:v>0.88611450154257299</c:v>
                </c:pt>
                <c:pt idx="490">
                  <c:v>0.89960863100768895</c:v>
                </c:pt>
                <c:pt idx="491">
                  <c:v>0.913308254830141</c:v>
                </c:pt>
                <c:pt idx="492">
                  <c:v>0.92721650236562503</c:v>
                </c:pt>
                <c:pt idx="493">
                  <c:v>0.94133655062499999</c:v>
                </c:pt>
                <c:pt idx="494">
                  <c:v>0.95567162500000002</c:v>
                </c:pt>
                <c:pt idx="495">
                  <c:v>0.970225</c:v>
                </c:pt>
                <c:pt idx="496">
                  <c:v>0.98499999999999999</c:v>
                </c:pt>
                <c:pt idx="497">
                  <c:v>1</c:v>
                </c:pt>
                <c:pt idx="498">
                  <c:v>1.014999999999999</c:v>
                </c:pt>
                <c:pt idx="499">
                  <c:v>1.0302249999999991</c:v>
                </c:pt>
                <c:pt idx="500">
                  <c:v>1.045678375</c:v>
                </c:pt>
                <c:pt idx="501">
                  <c:v>1.061363550624999</c:v>
                </c:pt>
                <c:pt idx="502">
                  <c:v>1.0772840038843741</c:v>
                </c:pt>
                <c:pt idx="503">
                  <c:v>1.0934432639426399</c:v>
                </c:pt>
                <c:pt idx="504">
                  <c:v>1.10984491290178</c:v>
                </c:pt>
                <c:pt idx="505">
                  <c:v>1.1264925865953059</c:v>
                </c:pt>
                <c:pt idx="506">
                  <c:v>1.1433899753942349</c:v>
                </c:pt>
                <c:pt idx="507">
                  <c:v>1.1605408250251501</c:v>
                </c:pt>
                <c:pt idx="508">
                  <c:v>1.1779489374005261</c:v>
                </c:pt>
                <c:pt idx="509">
                  <c:v>1.195618171461535</c:v>
                </c:pt>
                <c:pt idx="510">
                  <c:v>1.213552444033456</c:v>
                </c:pt>
                <c:pt idx="511">
                  <c:v>1.2317557306939579</c:v>
                </c:pt>
                <c:pt idx="512">
                  <c:v>1.250232066654368</c:v>
                </c:pt>
                <c:pt idx="513">
                  <c:v>1.268985547654182</c:v>
                </c:pt>
                <c:pt idx="514">
                  <c:v>1.288020330868995</c:v>
                </c:pt>
                <c:pt idx="515">
                  <c:v>1.3073406358320301</c:v>
                </c:pt>
                <c:pt idx="516">
                  <c:v>1.32695074536951</c:v>
                </c:pt>
                <c:pt idx="517">
                  <c:v>1.3468550065500531</c:v>
                </c:pt>
                <c:pt idx="518">
                  <c:v>1.3670578316483051</c:v>
                </c:pt>
                <c:pt idx="519">
                  <c:v>1.387563699123028</c:v>
                </c:pt>
                <c:pt idx="520">
                  <c:v>1.4083771546098729</c:v>
                </c:pt>
                <c:pt idx="521">
                  <c:v>1.429502811929021</c:v>
                </c:pt>
                <c:pt idx="522">
                  <c:v>1.450945354107956</c:v>
                </c:pt>
                <c:pt idx="523">
                  <c:v>1.472709534419576</c:v>
                </c:pt>
                <c:pt idx="524">
                  <c:v>1.494800177435869</c:v>
                </c:pt>
                <c:pt idx="525">
                  <c:v>1.5172221800974071</c:v>
                </c:pt>
                <c:pt idx="526">
                  <c:v>1.5399805127988679</c:v>
                </c:pt>
                <c:pt idx="527">
                  <c:v>1.5630802204908509</c:v>
                </c:pt>
                <c:pt idx="528">
                  <c:v>1.586526423798214</c:v>
                </c:pt>
                <c:pt idx="529">
                  <c:v>1.610324320155186</c:v>
                </c:pt>
                <c:pt idx="530">
                  <c:v>1.6344791849575151</c:v>
                </c:pt>
                <c:pt idx="531">
                  <c:v>1.6589963727318771</c:v>
                </c:pt>
                <c:pt idx="532">
                  <c:v>1.683881318322854</c:v>
                </c:pt>
                <c:pt idx="533">
                  <c:v>1.709139538097697</c:v>
                </c:pt>
                <c:pt idx="534">
                  <c:v>1.7347766311691619</c:v>
                </c:pt>
                <c:pt idx="535">
                  <c:v>1.7607982806367</c:v>
                </c:pt>
                <c:pt idx="536">
                  <c:v>1.787210254846251</c:v>
                </c:pt>
                <c:pt idx="537">
                  <c:v>1.8140184086689439</c:v>
                </c:pt>
                <c:pt idx="538">
                  <c:v>1.8412286847989781</c:v>
                </c:pt>
                <c:pt idx="539">
                  <c:v>1.868847115070962</c:v>
                </c:pt>
                <c:pt idx="540">
                  <c:v>1.8968798217970271</c:v>
                </c:pt>
                <c:pt idx="541">
                  <c:v>1.9253330191239819</c:v>
                </c:pt>
                <c:pt idx="542">
                  <c:v>1.9542130144108421</c:v>
                </c:pt>
                <c:pt idx="543">
                  <c:v>1.9835262096270041</c:v>
                </c:pt>
                <c:pt idx="544">
                  <c:v>2.013279102771409</c:v>
                </c:pt>
                <c:pt idx="545">
                  <c:v>2.0434782893129801</c:v>
                </c:pt>
                <c:pt idx="546">
                  <c:v>2.0741304636526752</c:v>
                </c:pt>
                <c:pt idx="547">
                  <c:v>2.1052424206074631</c:v>
                </c:pt>
                <c:pt idx="548">
                  <c:v>2.1368210569165762</c:v>
                </c:pt>
                <c:pt idx="549">
                  <c:v>2.1688733727703249</c:v>
                </c:pt>
                <c:pt idx="550">
                  <c:v>2.2014064733618781</c:v>
                </c:pt>
                <c:pt idx="551">
                  <c:v>2.2344275704623082</c:v>
                </c:pt>
                <c:pt idx="552">
                  <c:v>2.2679439840192401</c:v>
                </c:pt>
                <c:pt idx="553">
                  <c:v>2.301963143779528</c:v>
                </c:pt>
                <c:pt idx="554">
                  <c:v>2.3364925909362171</c:v>
                </c:pt>
                <c:pt idx="555">
                  <c:v>2.3715399798002621</c:v>
                </c:pt>
                <c:pt idx="556">
                  <c:v>2.4071130794972699</c:v>
                </c:pt>
                <c:pt idx="557">
                  <c:v>2.443219775689728</c:v>
                </c:pt>
                <c:pt idx="558">
                  <c:v>2.4798680723250728</c:v>
                </c:pt>
                <c:pt idx="559">
                  <c:v>2.517066093409948</c:v>
                </c:pt>
                <c:pt idx="560">
                  <c:v>2.5548220848110978</c:v>
                </c:pt>
                <c:pt idx="561">
                  <c:v>2.5931444160832631</c:v>
                </c:pt>
                <c:pt idx="562">
                  <c:v>2.6320415823245131</c:v>
                </c:pt>
                <c:pt idx="563">
                  <c:v>2.6715222060593802</c:v>
                </c:pt>
                <c:pt idx="564">
                  <c:v>2.7115950391502661</c:v>
                </c:pt>
                <c:pt idx="565">
                  <c:v>2.7522689647375231</c:v>
                </c:pt>
                <c:pt idx="566">
                  <c:v>2.7935529992085861</c:v>
                </c:pt>
                <c:pt idx="567">
                  <c:v>2.8354562941967121</c:v>
                </c:pt>
                <c:pt idx="568">
                  <c:v>2.8779881386096631</c:v>
                </c:pt>
                <c:pt idx="569">
                  <c:v>2.9211579606888112</c:v>
                </c:pt>
                <c:pt idx="570">
                  <c:v>2.9649753300991391</c:v>
                </c:pt>
                <c:pt idx="571">
                  <c:v>3.009449960050627</c:v>
                </c:pt>
                <c:pt idx="572">
                  <c:v>3.0545917094513899</c:v>
                </c:pt>
                <c:pt idx="573">
                  <c:v>3.1004105850931589</c:v>
                </c:pt>
                <c:pt idx="574">
                  <c:v>3.146916743869558</c:v>
                </c:pt>
                <c:pt idx="575">
                  <c:v>3.1941204950276001</c:v>
                </c:pt>
                <c:pt idx="576">
                  <c:v>3.2420323024530142</c:v>
                </c:pt>
                <c:pt idx="577">
                  <c:v>3.2906627869898082</c:v>
                </c:pt>
                <c:pt idx="578">
                  <c:v>3.3400227287946551</c:v>
                </c:pt>
                <c:pt idx="579">
                  <c:v>3.3901230697265752</c:v>
                </c:pt>
                <c:pt idx="580">
                  <c:v>3.4409749157724741</c:v>
                </c:pt>
                <c:pt idx="581">
                  <c:v>3.492589539509058</c:v>
                </c:pt>
                <c:pt idx="582">
                  <c:v>3.5449783826016952</c:v>
                </c:pt>
                <c:pt idx="583">
                  <c:v>3.5981530583407202</c:v>
                </c:pt>
                <c:pt idx="584">
                  <c:v>3.6521253542158298</c:v>
                </c:pt>
                <c:pt idx="585">
                  <c:v>3.706907234529067</c:v>
                </c:pt>
                <c:pt idx="586">
                  <c:v>3.762510843047004</c:v>
                </c:pt>
                <c:pt idx="587">
                  <c:v>3.8189485056927071</c:v>
                </c:pt>
                <c:pt idx="588">
                  <c:v>3.8762327332780719</c:v>
                </c:pt>
                <c:pt idx="589">
                  <c:v>3.9343762242772682</c:v>
                </c:pt>
                <c:pt idx="590">
                  <c:v>3.9933918676414302</c:v>
                </c:pt>
                <c:pt idx="591">
                  <c:v>4.0532927456560506</c:v>
                </c:pt>
                <c:pt idx="592">
                  <c:v>4.1140921368408856</c:v>
                </c:pt>
                <c:pt idx="593">
                  <c:v>4.1758035188935017</c:v>
                </c:pt>
                <c:pt idx="594">
                  <c:v>4.2384405716768976</c:v>
                </c:pt>
                <c:pt idx="595">
                  <c:v>4.302017180252057</c:v>
                </c:pt>
                <c:pt idx="596">
                  <c:v>4.3665474379558367</c:v>
                </c:pt>
                <c:pt idx="597">
                  <c:v>4.4320456495251754</c:v>
                </c:pt>
                <c:pt idx="598">
                  <c:v>4.4985263342680506</c:v>
                </c:pt>
                <c:pt idx="599">
                  <c:v>4.5660042292820666</c:v>
                </c:pt>
                <c:pt idx="600">
                  <c:v>4.6344942927213006</c:v>
                </c:pt>
                <c:pt idx="601">
                  <c:v>4.7040117071121212</c:v>
                </c:pt>
                <c:pt idx="602">
                  <c:v>4.7745718827188028</c:v>
                </c:pt>
                <c:pt idx="603">
                  <c:v>4.8461904609595843</c:v>
                </c:pt>
                <c:pt idx="604">
                  <c:v>4.9188833178739779</c:v>
                </c:pt>
                <c:pt idx="605">
                  <c:v>4.9926665676420869</c:v>
                </c:pt>
                <c:pt idx="606">
                  <c:v>5.0675565661566537</c:v>
                </c:pt>
                <c:pt idx="607">
                  <c:v>5.1435699146490697</c:v>
                </c:pt>
                <c:pt idx="608">
                  <c:v>5.2207234633688033</c:v>
                </c:pt>
                <c:pt idx="609">
                  <c:v>5.2990343153193367</c:v>
                </c:pt>
                <c:pt idx="610">
                  <c:v>5.3785198300491244</c:v>
                </c:pt>
                <c:pt idx="611">
                  <c:v>5.4591976274998624</c:v>
                </c:pt>
                <c:pt idx="612">
                  <c:v>5.5410855919123581</c:v>
                </c:pt>
                <c:pt idx="613">
                  <c:v>5.6242018757910337</c:v>
                </c:pt>
                <c:pt idx="614">
                  <c:v>5.7085649039279076</c:v>
                </c:pt>
                <c:pt idx="615">
                  <c:v>5.7941933774868257</c:v>
                </c:pt>
                <c:pt idx="616">
                  <c:v>5.8811062781491277</c:v>
                </c:pt>
                <c:pt idx="617">
                  <c:v>5.969322872321368</c:v>
                </c:pt>
                <c:pt idx="618">
                  <c:v>6.058862715406188</c:v>
                </c:pt>
                <c:pt idx="619">
                  <c:v>6.1497456561372754</c:v>
                </c:pt>
                <c:pt idx="620">
                  <c:v>6.2419918409793338</c:v>
                </c:pt>
                <c:pt idx="621">
                  <c:v>6.3356217185940302</c:v>
                </c:pt>
                <c:pt idx="622">
                  <c:v>6.4306560443729399</c:v>
                </c:pt>
                <c:pt idx="623">
                  <c:v>6.5271158850385236</c:v>
                </c:pt>
                <c:pt idx="624">
                  <c:v>6.6250226233141039</c:v>
                </c:pt>
                <c:pt idx="625">
                  <c:v>6.7243979626638151</c:v>
                </c:pt>
                <c:pt idx="626">
                  <c:v>6.8252639321037734</c:v>
                </c:pt>
                <c:pt idx="627">
                  <c:v>6.9276428910853296</c:v>
                </c:pt>
                <c:pt idx="628">
                  <c:v>7.0315575344516104</c:v>
                </c:pt>
                <c:pt idx="629">
                  <c:v>7.1370308974683736</c:v>
                </c:pt>
                <c:pt idx="630">
                  <c:v>7.2440863609303836</c:v>
                </c:pt>
                <c:pt idx="631">
                  <c:v>7.3527476563443601</c:v>
                </c:pt>
                <c:pt idx="632">
                  <c:v>7.463038871189525</c:v>
                </c:pt>
                <c:pt idx="633">
                  <c:v>7.5749844542573674</c:v>
                </c:pt>
                <c:pt idx="634">
                  <c:v>7.6886092210712302</c:v>
                </c:pt>
                <c:pt idx="635">
                  <c:v>7.8039383593872644</c:v>
                </c:pt>
                <c:pt idx="636">
                  <c:v>7.9209974347781058</c:v>
                </c:pt>
                <c:pt idx="637">
                  <c:v>8.039812396299773</c:v>
                </c:pt>
                <c:pt idx="638">
                  <c:v>8.1604095822442808</c:v>
                </c:pt>
                <c:pt idx="639">
                  <c:v>8.2828157259779331</c:v>
                </c:pt>
                <c:pt idx="640">
                  <c:v>8.4070579618676007</c:v>
                </c:pt>
                <c:pt idx="641">
                  <c:v>8.5331638312956137</c:v>
                </c:pt>
                <c:pt idx="642">
                  <c:v>8.6611612887650473</c:v>
                </c:pt>
                <c:pt idx="643">
                  <c:v>8.7910787080964248</c:v>
                </c:pt>
                <c:pt idx="644">
                  <c:v>8.9229448887179732</c:v>
                </c:pt>
                <c:pt idx="645">
                  <c:v>9.0567890620487503</c:v>
                </c:pt>
                <c:pt idx="646">
                  <c:v>9.1926408979794711</c:v>
                </c:pt>
                <c:pt idx="647">
                  <c:v>9.3305305114491706</c:v>
                </c:pt>
                <c:pt idx="648">
                  <c:v>9.4704884691208946</c:v>
                </c:pt>
                <c:pt idx="649">
                  <c:v>9.6125457961577077</c:v>
                </c:pt>
                <c:pt idx="650">
                  <c:v>9.756733983100073</c:v>
                </c:pt>
                <c:pt idx="651">
                  <c:v>9.9030849928465727</c:v>
                </c:pt>
                <c:pt idx="652">
                  <c:v>10.05163126773928</c:v>
                </c:pt>
                <c:pt idx="653">
                  <c:v>10.20240573675536</c:v>
                </c:pt>
                <c:pt idx="654">
                  <c:v>10.3554418228067</c:v>
                </c:pt>
                <c:pt idx="655">
                  <c:v>10.51077345014879</c:v>
                </c:pt>
                <c:pt idx="656">
                  <c:v>10.668435051901019</c:v>
                </c:pt>
                <c:pt idx="657">
                  <c:v>10.82846157767953</c:v>
                </c:pt>
                <c:pt idx="658">
                  <c:v>10.990888501344729</c:v>
                </c:pt>
                <c:pt idx="659">
                  <c:v>11.155751828864901</c:v>
                </c:pt>
                <c:pt idx="660">
                  <c:v>11.32308810629787</c:v>
                </c:pt>
                <c:pt idx="661">
                  <c:v>11.49293442789234</c:v>
                </c:pt>
                <c:pt idx="662">
                  <c:v>11.66532844431071</c:v>
                </c:pt>
                <c:pt idx="663">
                  <c:v>11.84030837097537</c:v>
                </c:pt>
                <c:pt idx="664">
                  <c:v>12.01791299654001</c:v>
                </c:pt>
                <c:pt idx="665">
                  <c:v>12.198181691488109</c:v>
                </c:pt>
                <c:pt idx="666">
                  <c:v>12.381154416860429</c:v>
                </c:pt>
                <c:pt idx="667">
                  <c:v>12.566871733113331</c:v>
                </c:pt>
                <c:pt idx="668">
                  <c:v>12.75537480911003</c:v>
                </c:pt>
                <c:pt idx="669">
                  <c:v>12.946705431246681</c:v>
                </c:pt>
                <c:pt idx="670">
                  <c:v>13.14090601271538</c:v>
                </c:pt>
                <c:pt idx="671">
                  <c:v>13.33801960290611</c:v>
                </c:pt>
                <c:pt idx="672">
                  <c:v>13.5380898969497</c:v>
                </c:pt>
                <c:pt idx="673">
                  <c:v>13.741161245403941</c:v>
                </c:pt>
                <c:pt idx="674">
                  <c:v>13.947278664084999</c:v>
                </c:pt>
                <c:pt idx="675">
                  <c:v>14.1564878440463</c:v>
                </c:pt>
                <c:pt idx="676">
                  <c:v>14.36883516170697</c:v>
                </c:pt>
                <c:pt idx="677">
                  <c:v>14.584367689132559</c:v>
                </c:pt>
                <c:pt idx="678">
                  <c:v>14.803133204469569</c:v>
                </c:pt>
                <c:pt idx="679">
                  <c:v>15.02518020253661</c:v>
                </c:pt>
                <c:pt idx="680">
                  <c:v>15.250557905574651</c:v>
                </c:pt>
                <c:pt idx="681">
                  <c:v>15.47931627415827</c:v>
                </c:pt>
                <c:pt idx="682">
                  <c:v>15.71150601827064</c:v>
                </c:pt>
                <c:pt idx="683">
                  <c:v>15.947178608544689</c:v>
                </c:pt>
                <c:pt idx="684">
                  <c:v>16.18638628767285</c:v>
                </c:pt>
                <c:pt idx="685">
                  <c:v>16.429182081987879</c:v>
                </c:pt>
                <c:pt idx="686">
                  <c:v>16.675619813217772</c:v>
                </c:pt>
                <c:pt idx="687">
                  <c:v>16.92575411041604</c:v>
                </c:pt>
                <c:pt idx="688">
                  <c:v>17.179640422072278</c:v>
                </c:pt>
                <c:pt idx="689">
                  <c:v>17.437335028403361</c:v>
                </c:pt>
                <c:pt idx="690">
                  <c:v>17.698895053829421</c:v>
                </c:pt>
                <c:pt idx="691">
                  <c:v>17.964378479636849</c:v>
                </c:pt>
                <c:pt idx="692">
                  <c:v>18.233844156831399</c:v>
                </c:pt>
                <c:pt idx="693">
                  <c:v>18.507351819183871</c:v>
                </c:pt>
                <c:pt idx="694">
                  <c:v>18.78496209647162</c:v>
                </c:pt>
                <c:pt idx="695">
                  <c:v>19.066736527918689</c:v>
                </c:pt>
                <c:pt idx="696">
                  <c:v>19.352737575837459</c:v>
                </c:pt>
                <c:pt idx="697">
                  <c:v>19.64302863947503</c:v>
                </c:pt>
                <c:pt idx="698">
                  <c:v>19.93767406906716</c:v>
                </c:pt>
                <c:pt idx="699">
                  <c:v>20.236739180103079</c:v>
                </c:pt>
                <c:pt idx="700">
                  <c:v>20.540290267804711</c:v>
                </c:pt>
                <c:pt idx="701">
                  <c:v>20.848394621821772</c:v>
                </c:pt>
                <c:pt idx="702">
                  <c:v>21.161120541149089</c:v>
                </c:pt>
                <c:pt idx="703">
                  <c:v>21.478537349266279</c:v>
                </c:pt>
                <c:pt idx="704">
                  <c:v>21.800715409505329</c:v>
                </c:pt>
                <c:pt idx="705">
                  <c:v>22.127726140647891</c:v>
                </c:pt>
                <c:pt idx="706">
                  <c:v>22.459642032757479</c:v>
                </c:pt>
                <c:pt idx="707">
                  <c:v>22.796536663248979</c:v>
                </c:pt>
                <c:pt idx="708">
                  <c:v>23.13848471319773</c:v>
                </c:pt>
                <c:pt idx="709">
                  <c:v>23.485561983895671</c:v>
                </c:pt>
                <c:pt idx="710">
                  <c:v>23.83784541365414</c:v>
                </c:pt>
                <c:pt idx="711">
                  <c:v>24.195413094858921</c:v>
                </c:pt>
                <c:pt idx="712">
                  <c:v>24.558344291281781</c:v>
                </c:pt>
                <c:pt idx="713">
                  <c:v>24.926719455651021</c:v>
                </c:pt>
                <c:pt idx="714">
                  <c:v>25.300620247485789</c:v>
                </c:pt>
                <c:pt idx="715">
                  <c:v>25.680129551198071</c:v>
                </c:pt>
                <c:pt idx="716">
                  <c:v>26.06533149446604</c:v>
                </c:pt>
                <c:pt idx="717">
                  <c:v>26.45631146688304</c:v>
                </c:pt>
                <c:pt idx="718">
                  <c:v>26.853156138886298</c:v>
                </c:pt>
                <c:pt idx="719">
                  <c:v>27.25595348096957</c:v>
                </c:pt>
                <c:pt idx="720">
                  <c:v>27.664792783184112</c:v>
                </c:pt>
                <c:pt idx="721">
                  <c:v>28.079764674931859</c:v>
                </c:pt>
                <c:pt idx="722">
                  <c:v>28.500961145055861</c:v>
                </c:pt>
                <c:pt idx="723">
                  <c:v>28.928475562231679</c:v>
                </c:pt>
                <c:pt idx="724">
                  <c:v>29.362402695665079</c:v>
                </c:pt>
                <c:pt idx="725">
                  <c:v>29.802838736100131</c:v>
                </c:pt>
                <c:pt idx="726">
                  <c:v>30.249881317141629</c:v>
                </c:pt>
                <c:pt idx="727">
                  <c:v>30.70362953689872</c:v>
                </c:pt>
                <c:pt idx="728">
                  <c:v>31.16418397995222</c:v>
                </c:pt>
                <c:pt idx="729">
                  <c:v>31.631646739651501</c:v>
                </c:pt>
                <c:pt idx="730">
                  <c:v>32.106121440746243</c:v>
                </c:pt>
                <c:pt idx="731">
                  <c:v>32.587713262357447</c:v>
                </c:pt>
                <c:pt idx="732">
                  <c:v>33.076528961292787</c:v>
                </c:pt>
                <c:pt idx="733">
                  <c:v>33.572676895712142</c:v>
                </c:pt>
                <c:pt idx="734">
                  <c:v>34.076267049147887</c:v>
                </c:pt>
                <c:pt idx="735">
                  <c:v>34.587411054885102</c:v>
                </c:pt>
                <c:pt idx="736">
                  <c:v>35.106222220708382</c:v>
                </c:pt>
                <c:pt idx="737">
                  <c:v>35.632815554019011</c:v>
                </c:pt>
                <c:pt idx="738">
                  <c:v>36.1673077873293</c:v>
                </c:pt>
                <c:pt idx="739">
                  <c:v>36.709817404139223</c:v>
                </c:pt>
                <c:pt idx="740">
                  <c:v>37.260464665201042</c:v>
                </c:pt>
                <c:pt idx="741">
                  <c:v>37.819371635179323</c:v>
                </c:pt>
                <c:pt idx="742">
                  <c:v>38.386662209706742</c:v>
                </c:pt>
                <c:pt idx="743">
                  <c:v>38.962462142852623</c:v>
                </c:pt>
                <c:pt idx="744">
                  <c:v>39.546899074995387</c:v>
                </c:pt>
                <c:pt idx="745">
                  <c:v>40.140102561120329</c:v>
                </c:pt>
                <c:pt idx="746">
                  <c:v>40.742204099537133</c:v>
                </c:pt>
                <c:pt idx="747">
                  <c:v>41.353337161029998</c:v>
                </c:pt>
                <c:pt idx="748">
                  <c:v>41.973637218445617</c:v>
                </c:pt>
                <c:pt idx="749">
                  <c:v>42.603241776722292</c:v>
                </c:pt>
                <c:pt idx="750">
                  <c:v>43.242290403373147</c:v>
                </c:pt>
                <c:pt idx="751">
                  <c:v>43.89092475942374</c:v>
                </c:pt>
                <c:pt idx="752">
                  <c:v>44.549288630815099</c:v>
                </c:pt>
                <c:pt idx="753">
                  <c:v>45.217527960277287</c:v>
                </c:pt>
                <c:pt idx="754">
                  <c:v>45.895790879681471</c:v>
                </c:pt>
                <c:pt idx="755">
                  <c:v>46.584227742876642</c:v>
                </c:pt>
                <c:pt idx="756">
                  <c:v>47.282991159019829</c:v>
                </c:pt>
                <c:pt idx="757">
                  <c:v>47.992236026405152</c:v>
                </c:pt>
                <c:pt idx="758">
                  <c:v>48.712119566801213</c:v>
                </c:pt>
                <c:pt idx="759">
                  <c:v>49.442801360303193</c:v>
                </c:pt>
                <c:pt idx="760">
                  <c:v>50.184443380707748</c:v>
                </c:pt>
                <c:pt idx="761">
                  <c:v>50.937210031418353</c:v>
                </c:pt>
                <c:pt idx="762">
                  <c:v>51.701268181889617</c:v>
                </c:pt>
                <c:pt idx="763">
                  <c:v>52.476787204617892</c:v>
                </c:pt>
                <c:pt idx="764">
                  <c:v>53.263939012687231</c:v>
                </c:pt>
                <c:pt idx="765">
                  <c:v>54.062898097877543</c:v>
                </c:pt>
                <c:pt idx="766">
                  <c:v>54.873841569345153</c:v>
                </c:pt>
                <c:pt idx="767">
                  <c:v>55.696949192885903</c:v>
                </c:pt>
                <c:pt idx="768">
                  <c:v>56.532403430779162</c:v>
                </c:pt>
                <c:pt idx="769">
                  <c:v>57.380389482240368</c:v>
                </c:pt>
                <c:pt idx="770">
                  <c:v>58.241095324474458</c:v>
                </c:pt>
                <c:pt idx="771">
                  <c:v>59.114711754341492</c:v>
                </c:pt>
                <c:pt idx="772">
                  <c:v>60.001432430656642</c:v>
                </c:pt>
                <c:pt idx="773">
                  <c:v>60.901453917116292</c:v>
                </c:pt>
                <c:pt idx="774">
                  <c:v>61.814975725873254</c:v>
                </c:pt>
                <c:pt idx="775">
                  <c:v>62.742200361761348</c:v>
                </c:pt>
                <c:pt idx="776">
                  <c:v>63.683333367187778</c:v>
                </c:pt>
                <c:pt idx="777">
                  <c:v>64.638583367695446</c:v>
                </c:pt>
                <c:pt idx="778">
                  <c:v>65.608162118210615</c:v>
                </c:pt>
                <c:pt idx="779">
                  <c:v>66.592284549984143</c:v>
                </c:pt>
                <c:pt idx="780">
                  <c:v>67.591168818233911</c:v>
                </c:pt>
                <c:pt idx="781">
                  <c:v>68.60503635050668</c:v>
                </c:pt>
                <c:pt idx="782">
                  <c:v>69.634111895765017</c:v>
                </c:pt>
                <c:pt idx="783">
                  <c:v>70.678623574201481</c:v>
                </c:pt>
                <c:pt idx="784">
                  <c:v>71.738802927814447</c:v>
                </c:pt>
                <c:pt idx="785">
                  <c:v>72.814884971731701</c:v>
                </c:pt>
                <c:pt idx="786">
                  <c:v>73.9071082463077</c:v>
                </c:pt>
                <c:pt idx="787">
                  <c:v>75.015714870002284</c:v>
                </c:pt>
                <c:pt idx="788">
                  <c:v>76.14095059305231</c:v>
                </c:pt>
                <c:pt idx="789">
                  <c:v>77.283064851948097</c:v>
                </c:pt>
                <c:pt idx="790">
                  <c:v>78.442310824727301</c:v>
                </c:pt>
                <c:pt idx="791">
                  <c:v>79.618945487098202</c:v>
                </c:pt>
                <c:pt idx="792">
                  <c:v>80.813229669404706</c:v>
                </c:pt>
                <c:pt idx="793">
                  <c:v>82.025428114445063</c:v>
                </c:pt>
                <c:pt idx="794">
                  <c:v>83.255809536162346</c:v>
                </c:pt>
                <c:pt idx="795">
                  <c:v>84.504646679204825</c:v>
                </c:pt>
                <c:pt idx="796">
                  <c:v>85.772216379392873</c:v>
                </c:pt>
                <c:pt idx="797">
                  <c:v>87.058799625083779</c:v>
                </c:pt>
                <c:pt idx="798">
                  <c:v>88.364681619460029</c:v>
                </c:pt>
                <c:pt idx="799">
                  <c:v>89.690151843751295</c:v>
                </c:pt>
                <c:pt idx="800">
                  <c:v>91.035504121408181</c:v>
                </c:pt>
                <c:pt idx="801">
                  <c:v>92.401036683229293</c:v>
                </c:pt>
                <c:pt idx="802">
                  <c:v>93.787052233477738</c:v>
                </c:pt>
                <c:pt idx="803">
                  <c:v>95.193858016979206</c:v>
                </c:pt>
                <c:pt idx="804">
                  <c:v>96.621765887234446</c:v>
                </c:pt>
                <c:pt idx="805">
                  <c:v>98.071092375543046</c:v>
                </c:pt>
                <c:pt idx="806">
                  <c:v>99.542158761176225</c:v>
                </c:pt>
                <c:pt idx="807">
                  <c:v>101.03529114259381</c:v>
                </c:pt>
                <c:pt idx="808">
                  <c:v>102.5508205097328</c:v>
                </c:pt>
                <c:pt idx="809">
                  <c:v>104.0890828173787</c:v>
                </c:pt>
                <c:pt idx="810">
                  <c:v>105.6504190596394</c:v>
                </c:pt>
                <c:pt idx="811">
                  <c:v>107.2351753455339</c:v>
                </c:pt>
                <c:pt idx="812">
                  <c:v>108.84370297571699</c:v>
                </c:pt>
                <c:pt idx="813">
                  <c:v>110.4763585203527</c:v>
                </c:pt>
                <c:pt idx="814">
                  <c:v>112.133503898158</c:v>
                </c:pt>
                <c:pt idx="815">
                  <c:v>113.8155064566303</c:v>
                </c:pt>
                <c:pt idx="816">
                  <c:v>115.5227390534797</c:v>
                </c:pt>
                <c:pt idx="817">
                  <c:v>117.255580139282</c:v>
                </c:pt>
                <c:pt idx="818">
                  <c:v>119.01441384137129</c:v>
                </c:pt>
                <c:pt idx="819">
                  <c:v>120.7996300489918</c:v>
                </c:pt>
                <c:pt idx="820">
                  <c:v>122.6116244997267</c:v>
                </c:pt>
                <c:pt idx="821">
                  <c:v>124.4507988672225</c:v>
                </c:pt>
                <c:pt idx="822">
                  <c:v>126.317560850231</c:v>
                </c:pt>
                <c:pt idx="823">
                  <c:v>128.21232426298431</c:v>
                </c:pt>
                <c:pt idx="824">
                  <c:v>130.13550912692901</c:v>
                </c:pt>
                <c:pt idx="825">
                  <c:v>132.087541763833</c:v>
                </c:pt>
                <c:pt idx="826">
                  <c:v>134.06885489029051</c:v>
                </c:pt>
                <c:pt idx="827">
                  <c:v>136.07988771364481</c:v>
                </c:pt>
                <c:pt idx="828">
                  <c:v>138.1210860293495</c:v>
                </c:pt>
                <c:pt idx="829">
                  <c:v>140.19290231978999</c:v>
                </c:pt>
                <c:pt idx="830">
                  <c:v>142.29579585458649</c:v>
                </c:pt>
                <c:pt idx="831">
                  <c:v>144.43023279240541</c:v>
                </c:pt>
                <c:pt idx="832">
                  <c:v>146.59668628429151</c:v>
                </c:pt>
                <c:pt idx="833">
                  <c:v>148.79563657855579</c:v>
                </c:pt>
                <c:pt idx="834">
                  <c:v>151.02757112723421</c:v>
                </c:pt>
                <c:pt idx="835">
                  <c:v>153.29298469413999</c:v>
                </c:pt>
                <c:pt idx="836">
                  <c:v>155.5923794645548</c:v>
                </c:pt>
                <c:pt idx="837">
                  <c:v>157.9262651565231</c:v>
                </c:pt>
                <c:pt idx="838">
                  <c:v>160.29515913387081</c:v>
                </c:pt>
                <c:pt idx="839">
                  <c:v>162.69958652087871</c:v>
                </c:pt>
                <c:pt idx="840">
                  <c:v>165.14008031869221</c:v>
                </c:pt>
                <c:pt idx="841">
                  <c:v>167.6171815234724</c:v>
                </c:pt>
                <c:pt idx="842">
                  <c:v>170.13143924632459</c:v>
                </c:pt>
                <c:pt idx="843">
                  <c:v>172.68341083501949</c:v>
                </c:pt>
                <c:pt idx="844">
                  <c:v>175.27366199754451</c:v>
                </c:pt>
                <c:pt idx="845">
                  <c:v>177.9027669275078</c:v>
                </c:pt>
                <c:pt idx="846">
                  <c:v>180.5713084314205</c:v>
                </c:pt>
                <c:pt idx="847">
                  <c:v>183.27987805789161</c:v>
                </c:pt>
                <c:pt idx="848">
                  <c:v>186.02907622876</c:v>
                </c:pt>
                <c:pt idx="849">
                  <c:v>188.81951237219141</c:v>
                </c:pt>
                <c:pt idx="850">
                  <c:v>191.6518050577744</c:v>
                </c:pt>
                <c:pt idx="851">
                  <c:v>194.5265821336408</c:v>
                </c:pt>
                <c:pt idx="852">
                  <c:v>197.44448086564549</c:v>
                </c:pt>
                <c:pt idx="853">
                  <c:v>200.40614807863031</c:v>
                </c:pt>
                <c:pt idx="854">
                  <c:v>203.41224029980961</c:v>
                </c:pt>
                <c:pt idx="855">
                  <c:v>206.46342390430661</c:v>
                </c:pt>
                <c:pt idx="856">
                  <c:v>209.56037526287119</c:v>
                </c:pt>
                <c:pt idx="857">
                  <c:v>212.70378089181409</c:v>
                </c:pt>
                <c:pt idx="858">
                  <c:v>215.89433760519159</c:v>
                </c:pt>
                <c:pt idx="859">
                  <c:v>219.13275266926931</c:v>
                </c:pt>
                <c:pt idx="860">
                  <c:v>222.41974395930831</c:v>
                </c:pt>
                <c:pt idx="861">
                  <c:v>225.75604011869811</c:v>
                </c:pt>
                <c:pt idx="862">
                  <c:v>229.1423807204784</c:v>
                </c:pt>
                <c:pt idx="863">
                  <c:v>232.57951643128561</c:v>
                </c:pt>
                <c:pt idx="864">
                  <c:v>236.06820917775499</c:v>
                </c:pt>
                <c:pt idx="865">
                  <c:v>239.60923231542131</c:v>
                </c:pt>
                <c:pt idx="866">
                  <c:v>243.2033708001523</c:v>
                </c:pt>
                <c:pt idx="867">
                  <c:v>246.85142136215501</c:v>
                </c:pt>
                <c:pt idx="868">
                  <c:v>250.554192682587</c:v>
                </c:pt>
                <c:pt idx="869">
                  <c:v>254.31250557282581</c:v>
                </c:pt>
                <c:pt idx="870">
                  <c:v>258.12719315641817</c:v>
                </c:pt>
                <c:pt idx="871">
                  <c:v>261.99910105376438</c:v>
                </c:pt>
                <c:pt idx="872">
                  <c:v>265.92908756957058</c:v>
                </c:pt>
                <c:pt idx="873">
                  <c:v>269.91802388311419</c:v>
                </c:pt>
                <c:pt idx="874">
                  <c:v>273.96679424136107</c:v>
                </c:pt>
                <c:pt idx="875">
                  <c:v>278.07629615498149</c:v>
                </c:pt>
                <c:pt idx="876">
                  <c:v>282.24744059730642</c:v>
                </c:pt>
                <c:pt idx="877">
                  <c:v>286.48115220626278</c:v>
                </c:pt>
                <c:pt idx="878">
                  <c:v>290.77836948935959</c:v>
                </c:pt>
                <c:pt idx="879">
                  <c:v>295.14004503170031</c:v>
                </c:pt>
                <c:pt idx="880">
                  <c:v>299.56714570717361</c:v>
                </c:pt>
                <c:pt idx="881">
                  <c:v>304.06065289278331</c:v>
                </c:pt>
                <c:pt idx="882">
                  <c:v>308.62156268617463</c:v>
                </c:pt>
                <c:pt idx="883">
                  <c:v>313.25088612646772</c:v>
                </c:pt>
                <c:pt idx="884">
                  <c:v>317.9496494183644</c:v>
                </c:pt>
                <c:pt idx="885">
                  <c:v>322.71889415963977</c:v>
                </c:pt>
                <c:pt idx="886">
                  <c:v>327.55967757203439</c:v>
                </c:pt>
                <c:pt idx="887">
                  <c:v>332.47307273561461</c:v>
                </c:pt>
                <c:pt idx="888">
                  <c:v>337.46016882664901</c:v>
                </c:pt>
                <c:pt idx="889">
                  <c:v>342.52207135904882</c:v>
                </c:pt>
                <c:pt idx="890">
                  <c:v>347.65990242943462</c:v>
                </c:pt>
                <c:pt idx="891">
                  <c:v>352.87480096587598</c:v>
                </c:pt>
                <c:pt idx="892">
                  <c:v>358.16792298036421</c:v>
                </c:pt>
                <c:pt idx="893">
                  <c:v>363.54044182506971</c:v>
                </c:pt>
                <c:pt idx="894">
                  <c:v>368.99354845244261</c:v>
                </c:pt>
                <c:pt idx="895">
                  <c:v>374.52845167923209</c:v>
                </c:pt>
                <c:pt idx="896">
                  <c:v>380.14637845442059</c:v>
                </c:pt>
                <c:pt idx="897">
                  <c:v>385.848574131237</c:v>
                </c:pt>
                <c:pt idx="898">
                  <c:v>391.63630274320269</c:v>
                </c:pt>
                <c:pt idx="899">
                  <c:v>397.5108472843537</c:v>
                </c:pt>
                <c:pt idx="900">
                  <c:v>403.47350999361822</c:v>
                </c:pt>
                <c:pt idx="901">
                  <c:v>409.52561264352289</c:v>
                </c:pt>
                <c:pt idx="902">
                  <c:v>415.66849683317571</c:v>
                </c:pt>
                <c:pt idx="903">
                  <c:v>421.90352428567161</c:v>
                </c:pt>
                <c:pt idx="904">
                  <c:v>428.2320771499584</c:v>
                </c:pt>
                <c:pt idx="905">
                  <c:v>434.65555830720763</c:v>
                </c:pt>
                <c:pt idx="906">
                  <c:v>441.17539168181582</c:v>
                </c:pt>
                <c:pt idx="907">
                  <c:v>447.79302255704192</c:v>
                </c:pt>
                <c:pt idx="908">
                  <c:v>454.5099178953987</c:v>
                </c:pt>
                <c:pt idx="909">
                  <c:v>461.32756666382971</c:v>
                </c:pt>
                <c:pt idx="910">
                  <c:v>468.24748016378732</c:v>
                </c:pt>
                <c:pt idx="911">
                  <c:v>475.27119236624321</c:v>
                </c:pt>
                <c:pt idx="912">
                  <c:v>482.40026025173728</c:v>
                </c:pt>
                <c:pt idx="913">
                  <c:v>489.63626415551329</c:v>
                </c:pt>
                <c:pt idx="914">
                  <c:v>496.98080811784598</c:v>
                </c:pt>
                <c:pt idx="915">
                  <c:v>504.43552023961348</c:v>
                </c:pt>
                <c:pt idx="916">
                  <c:v>512.00205304320741</c:v>
                </c:pt>
                <c:pt idx="917">
                  <c:v>519.68208383885565</c:v>
                </c:pt>
                <c:pt idx="918">
                  <c:v>527.47731509643836</c:v>
                </c:pt>
                <c:pt idx="919">
                  <c:v>535.38947482288495</c:v>
                </c:pt>
                <c:pt idx="920">
                  <c:v>543.42031694522802</c:v>
                </c:pt>
                <c:pt idx="921">
                  <c:v>551.57162169940636</c:v>
                </c:pt>
                <c:pt idx="922">
                  <c:v>559.8451960248974</c:v>
                </c:pt>
                <c:pt idx="923">
                  <c:v>568.24287396527154</c:v>
                </c:pt>
                <c:pt idx="924">
                  <c:v>576.76651707474787</c:v>
                </c:pt>
                <c:pt idx="925">
                  <c:v>585.41801483087124</c:v>
                </c:pt>
                <c:pt idx="926">
                  <c:v>594.19928505333451</c:v>
                </c:pt>
                <c:pt idx="927">
                  <c:v>603.11227432913461</c:v>
                </c:pt>
                <c:pt idx="928">
                  <c:v>612.15895844407123</c:v>
                </c:pt>
                <c:pt idx="929">
                  <c:v>621.34134282073228</c:v>
                </c:pt>
                <c:pt idx="930">
                  <c:v>630.66146296304316</c:v>
                </c:pt>
                <c:pt idx="931">
                  <c:v>640.12138490748873</c:v>
                </c:pt>
                <c:pt idx="932">
                  <c:v>649.72320568110104</c:v>
                </c:pt>
                <c:pt idx="933">
                  <c:v>659.46905376631753</c:v>
                </c:pt>
                <c:pt idx="934">
                  <c:v>669.3610895728126</c:v>
                </c:pt>
                <c:pt idx="935">
                  <c:v>679.4015059164044</c:v>
                </c:pt>
                <c:pt idx="936">
                  <c:v>689.59252850515043</c:v>
                </c:pt>
                <c:pt idx="937">
                  <c:v>699.93641643272736</c:v>
                </c:pt>
                <c:pt idx="938">
                  <c:v>710.4354626792184</c:v>
                </c:pt>
                <c:pt idx="939">
                  <c:v>721.09199461940659</c:v>
                </c:pt>
                <c:pt idx="940">
                  <c:v>731.90837453869904</c:v>
                </c:pt>
                <c:pt idx="941">
                  <c:v>742.88700015677807</c:v>
                </c:pt>
                <c:pt idx="942">
                  <c:v>754.03030515912963</c:v>
                </c:pt>
                <c:pt idx="943">
                  <c:v>765.34075973651659</c:v>
                </c:pt>
                <c:pt idx="944">
                  <c:v>776.82087113256409</c:v>
                </c:pt>
                <c:pt idx="945">
                  <c:v>788.47318419955252</c:v>
                </c:pt>
                <c:pt idx="946">
                  <c:v>800.30028196254568</c:v>
                </c:pt>
                <c:pt idx="947">
                  <c:v>812.30478619198288</c:v>
                </c:pt>
                <c:pt idx="948">
                  <c:v>824.48935798486343</c:v>
                </c:pt>
                <c:pt idx="949">
                  <c:v>836.85669835463284</c:v>
                </c:pt>
                <c:pt idx="950">
                  <c:v>849.40954882995538</c:v>
                </c:pt>
                <c:pt idx="951">
                  <c:v>862.15069206240287</c:v>
                </c:pt>
                <c:pt idx="952">
                  <c:v>875.08295244334101</c:v>
                </c:pt>
                <c:pt idx="953">
                  <c:v>888.20919672999105</c:v>
                </c:pt>
                <c:pt idx="954">
                  <c:v>901.53233468094038</c:v>
                </c:pt>
                <c:pt idx="955">
                  <c:v>915.05531970115487</c:v>
                </c:pt>
                <c:pt idx="956">
                  <c:v>928.78114949667247</c:v>
                </c:pt>
                <c:pt idx="957">
                  <c:v>942.71286673912255</c:v>
                </c:pt>
                <c:pt idx="958">
                  <c:v>956.85355974020786</c:v>
                </c:pt>
                <c:pt idx="959">
                  <c:v>971.20636313631246</c:v>
                </c:pt>
                <c:pt idx="960">
                  <c:v>985.77445858335705</c:v>
                </c:pt>
                <c:pt idx="961">
                  <c:v>1000.5610754621071</c:v>
                </c:pt>
                <c:pt idx="962">
                  <c:v>1015.569491594038</c:v>
                </c:pt>
                <c:pt idx="963">
                  <c:v>1030.8030339679481</c:v>
                </c:pt>
                <c:pt idx="964">
                  <c:v>1046.2650794774679</c:v>
                </c:pt>
                <c:pt idx="965">
                  <c:v>1061.959055669631</c:v>
                </c:pt>
                <c:pt idx="966">
                  <c:v>1077.888441504673</c:v>
                </c:pt>
                <c:pt idx="967">
                  <c:v>1094.056768127245</c:v>
                </c:pt>
                <c:pt idx="968">
                  <c:v>1110.4676196491539</c:v>
                </c:pt>
                <c:pt idx="969">
                  <c:v>1127.1246339438901</c:v>
                </c:pt>
                <c:pt idx="970">
                  <c:v>1144.0315034530479</c:v>
                </c:pt>
                <c:pt idx="971">
                  <c:v>1161.1919760048429</c:v>
                </c:pt>
                <c:pt idx="972">
                  <c:v>1178.609855644916</c:v>
                </c:pt>
                <c:pt idx="973">
                  <c:v>1196.2890034795901</c:v>
                </c:pt>
                <c:pt idx="974">
                  <c:v>1214.2333385317829</c:v>
                </c:pt>
                <c:pt idx="975">
                  <c:v>1232.4468386097601</c:v>
                </c:pt>
                <c:pt idx="976">
                  <c:v>1250.9335411889069</c:v>
                </c:pt>
                <c:pt idx="977">
                  <c:v>1269.6975443067399</c:v>
                </c:pt>
                <c:pt idx="978">
                  <c:v>1288.7430074713409</c:v>
                </c:pt>
                <c:pt idx="979">
                  <c:v>1308.074152583411</c:v>
                </c:pt>
                <c:pt idx="980">
                  <c:v>1327.6952648721619</c:v>
                </c:pt>
                <c:pt idx="981">
                  <c:v>1347.6106938452449</c:v>
                </c:pt>
                <c:pt idx="982">
                  <c:v>1367.824854252922</c:v>
                </c:pt>
                <c:pt idx="983">
                  <c:v>1388.3422270667161</c:v>
                </c:pt>
                <c:pt idx="984">
                  <c:v>1409.1673604727171</c:v>
                </c:pt>
                <c:pt idx="985">
                  <c:v>1430.3048708798069</c:v>
                </c:pt>
                <c:pt idx="986">
                  <c:v>1451.759443943004</c:v>
                </c:pt>
                <c:pt idx="987">
                  <c:v>1473.53583560215</c:v>
                </c:pt>
                <c:pt idx="988">
                  <c:v>1495.6388731361819</c:v>
                </c:pt>
                <c:pt idx="989">
                  <c:v>1518.0734562332241</c:v>
                </c:pt>
                <c:pt idx="990">
                  <c:v>1540.844558076722</c:v>
                </c:pt>
                <c:pt idx="991">
                  <c:v>1563.9572264478729</c:v>
                </c:pt>
                <c:pt idx="992">
                  <c:v>1587.4165848445921</c:v>
                </c:pt>
                <c:pt idx="993">
                  <c:v>1611.2278336172601</c:v>
                </c:pt>
                <c:pt idx="994">
                  <c:v>1635.39625112152</c:v>
                </c:pt>
                <c:pt idx="995">
                  <c:v>1659.9271948883411</c:v>
                </c:pt>
                <c:pt idx="996">
                  <c:v>1684.826102811666</c:v>
                </c:pt>
                <c:pt idx="997">
                  <c:v>1710.0984943538399</c:v>
                </c:pt>
                <c:pt idx="998">
                  <c:v>1735.7499717691501</c:v>
                </c:pt>
              </c:numCache>
            </c:numRef>
          </c:xVal>
          <c:yVal>
            <c:numRef>
              <c:f>Sheet1!$AI$2:$AI$1000</c:f>
              <c:numCache>
                <c:formatCode>General</c:formatCode>
                <c:ptCount val="999"/>
                <c:pt idx="0">
                  <c:v>0.26251358341178499</c:v>
                </c:pt>
                <c:pt idx="1">
                  <c:v>0.262513790258595</c:v>
                </c:pt>
                <c:pt idx="2">
                  <c:v>0.26251400025513599</c:v>
                </c:pt>
                <c:pt idx="3">
                  <c:v>0.26251421344936798</c:v>
                </c:pt>
                <c:pt idx="4">
                  <c:v>0.26251442988997797</c:v>
                </c:pt>
                <c:pt idx="5">
                  <c:v>0.26251464962639698</c:v>
                </c:pt>
                <c:pt idx="6">
                  <c:v>0.26251487270880702</c:v>
                </c:pt>
                <c:pt idx="7">
                  <c:v>0.26251509918815502</c:v>
                </c:pt>
                <c:pt idx="8">
                  <c:v>0.26251532911616299</c:v>
                </c:pt>
                <c:pt idx="9">
                  <c:v>0.26251556254534097</c:v>
                </c:pt>
                <c:pt idx="10">
                  <c:v>0.26251579952899801</c:v>
                </c:pt>
                <c:pt idx="11">
                  <c:v>0.26251604012125301</c:v>
                </c:pt>
                <c:pt idx="12">
                  <c:v>0.26251628437705199</c:v>
                </c:pt>
                <c:pt idx="13">
                  <c:v>0.26251653235217598</c:v>
                </c:pt>
                <c:pt idx="14">
                  <c:v>0.26251678410325402</c:v>
                </c:pt>
                <c:pt idx="15">
                  <c:v>0.26251703968777801</c:v>
                </c:pt>
                <c:pt idx="16">
                  <c:v>0.26251729916411598</c:v>
                </c:pt>
                <c:pt idx="17">
                  <c:v>0.26251756259152398</c:v>
                </c:pt>
                <c:pt idx="18">
                  <c:v>0.26251783003015999</c:v>
                </c:pt>
                <c:pt idx="19">
                  <c:v>0.262518101541097</c:v>
                </c:pt>
                <c:pt idx="20">
                  <c:v>0.26251837718633902</c:v>
                </c:pt>
                <c:pt idx="21">
                  <c:v>0.26251865702883298</c:v>
                </c:pt>
                <c:pt idx="22">
                  <c:v>0.26251894113248597</c:v>
                </c:pt>
                <c:pt idx="23">
                  <c:v>0.262519229562173</c:v>
                </c:pt>
                <c:pt idx="24">
                  <c:v>0.26251952238376403</c:v>
                </c:pt>
                <c:pt idx="25">
                  <c:v>0.26251981966412402</c:v>
                </c:pt>
                <c:pt idx="26">
                  <c:v>0.26252012147114201</c:v>
                </c:pt>
                <c:pt idx="27">
                  <c:v>0.26252042787373803</c:v>
                </c:pt>
                <c:pt idx="28">
                  <c:v>0.26252073894187899</c:v>
                </c:pt>
                <c:pt idx="29">
                  <c:v>0.26252105474659998</c:v>
                </c:pt>
                <c:pt idx="30">
                  <c:v>0.26252137536001802</c:v>
                </c:pt>
                <c:pt idx="31">
                  <c:v>0.26252170085534399</c:v>
                </c:pt>
                <c:pt idx="32">
                  <c:v>0.26252203130690599</c:v>
                </c:pt>
                <c:pt idx="33">
                  <c:v>0.262522366790163</c:v>
                </c:pt>
                <c:pt idx="34">
                  <c:v>0.26252270738172301</c:v>
                </c:pt>
                <c:pt idx="35">
                  <c:v>0.26252305315935998</c:v>
                </c:pt>
                <c:pt idx="36">
                  <c:v>0.26252340420203002</c:v>
                </c:pt>
                <c:pt idx="37">
                  <c:v>0.26252376058989402</c:v>
                </c:pt>
                <c:pt idx="38">
                  <c:v>0.26252412240432998</c:v>
                </c:pt>
                <c:pt idx="39">
                  <c:v>0.262524489727957</c:v>
                </c:pt>
                <c:pt idx="40">
                  <c:v>0.26252486264465003</c:v>
                </c:pt>
                <c:pt idx="41">
                  <c:v>0.262525241239562</c:v>
                </c:pt>
                <c:pt idx="42">
                  <c:v>0.26252562559914</c:v>
                </c:pt>
                <c:pt idx="43">
                  <c:v>0.26252601581114998</c:v>
                </c:pt>
                <c:pt idx="44">
                  <c:v>0.26252641196469201</c:v>
                </c:pt>
                <c:pt idx="45">
                  <c:v>0.262526814150219</c:v>
                </c:pt>
                <c:pt idx="46">
                  <c:v>0.262527222459568</c:v>
                </c:pt>
                <c:pt idx="47">
                  <c:v>0.26252763698596698</c:v>
                </c:pt>
                <c:pt idx="48">
                  <c:v>0.26252805782406602</c:v>
                </c:pt>
                <c:pt idx="49">
                  <c:v>0.26252848506995602</c:v>
                </c:pt>
                <c:pt idx="50">
                  <c:v>0.26252891882118901</c:v>
                </c:pt>
                <c:pt idx="51">
                  <c:v>0.26252935917680198</c:v>
                </c:pt>
                <c:pt idx="52">
                  <c:v>0.26252980623734001</c:v>
                </c:pt>
                <c:pt idx="53">
                  <c:v>0.26253026010487701</c:v>
                </c:pt>
                <c:pt idx="54">
                  <c:v>0.26253072088304302</c:v>
                </c:pt>
                <c:pt idx="55">
                  <c:v>0.262531188677042</c:v>
                </c:pt>
                <c:pt idx="56">
                  <c:v>0.26253166359368202</c:v>
                </c:pt>
                <c:pt idx="57">
                  <c:v>0.262532145741393</c:v>
                </c:pt>
                <c:pt idx="58">
                  <c:v>0.26253263523025899</c:v>
                </c:pt>
                <c:pt idx="59">
                  <c:v>0.262533132172037</c:v>
                </c:pt>
                <c:pt idx="60">
                  <c:v>0.26253363668018398</c:v>
                </c:pt>
                <c:pt idx="61">
                  <c:v>0.26253414886988702</c:v>
                </c:pt>
                <c:pt idx="62">
                  <c:v>0.26253466885808302</c:v>
                </c:pt>
                <c:pt idx="63">
                  <c:v>0.26253519676348902</c:v>
                </c:pt>
                <c:pt idx="64">
                  <c:v>0.262535732706629</c:v>
                </c:pt>
                <c:pt idx="65">
                  <c:v>0.26253627680986102</c:v>
                </c:pt>
                <c:pt idx="66">
                  <c:v>0.26253682919740501</c:v>
                </c:pt>
                <c:pt idx="67">
                  <c:v>0.26253738999537202</c:v>
                </c:pt>
                <c:pt idx="68">
                  <c:v>0.26253795933179003</c:v>
                </c:pt>
                <c:pt idx="69">
                  <c:v>0.26253853733663801</c:v>
                </c:pt>
                <c:pt idx="70">
                  <c:v>0.26253912414186997</c:v>
                </c:pt>
                <c:pt idx="71">
                  <c:v>0.26253971988144997</c:v>
                </c:pt>
                <c:pt idx="72">
                  <c:v>0.262540324691379</c:v>
                </c:pt>
                <c:pt idx="73">
                  <c:v>0.26254093870973</c:v>
                </c:pt>
                <c:pt idx="74">
                  <c:v>0.26254156207667201</c:v>
                </c:pt>
                <c:pt idx="75">
                  <c:v>0.26254219493451197</c:v>
                </c:pt>
                <c:pt idx="76">
                  <c:v>0.26254283742772</c:v>
                </c:pt>
                <c:pt idx="77">
                  <c:v>0.26254348970296298</c:v>
                </c:pt>
                <c:pt idx="78">
                  <c:v>0.26254415190914099</c:v>
                </c:pt>
                <c:pt idx="79">
                  <c:v>0.26254482419741998</c:v>
                </c:pt>
                <c:pt idx="80">
                  <c:v>0.26254550672126598</c:v>
                </c:pt>
                <c:pt idx="81">
                  <c:v>0.26254619963647702</c:v>
                </c:pt>
                <c:pt idx="82">
                  <c:v>0.26254690310122603</c:v>
                </c:pt>
                <c:pt idx="83">
                  <c:v>0.262547617276088</c:v>
                </c:pt>
                <c:pt idx="84">
                  <c:v>0.26254834232408403</c:v>
                </c:pt>
                <c:pt idx="85">
                  <c:v>0.26254907841071401</c:v>
                </c:pt>
                <c:pt idx="86">
                  <c:v>0.26254982570399599</c:v>
                </c:pt>
                <c:pt idx="87">
                  <c:v>0.26255058437450401</c:v>
                </c:pt>
                <c:pt idx="88">
                  <c:v>0.26255135459540702</c:v>
                </c:pt>
                <c:pt idx="89">
                  <c:v>0.26255213654250897</c:v>
                </c:pt>
                <c:pt idx="90">
                  <c:v>0.26255293039428701</c:v>
                </c:pt>
                <c:pt idx="91">
                  <c:v>0.26255373633193402</c:v>
                </c:pt>
                <c:pt idx="92">
                  <c:v>0.26255455453940002</c:v>
                </c:pt>
                <c:pt idx="93">
                  <c:v>0.26255538520343302</c:v>
                </c:pt>
                <c:pt idx="94">
                  <c:v>0.26255622851361898</c:v>
                </c:pt>
                <c:pt idx="95">
                  <c:v>0.262557084662431</c:v>
                </c:pt>
                <c:pt idx="96">
                  <c:v>0.26255795384526998</c:v>
                </c:pt>
                <c:pt idx="97">
                  <c:v>0.26255883626050602</c:v>
                </c:pt>
                <c:pt idx="98">
                  <c:v>0.26255973210952999</c:v>
                </c:pt>
                <c:pt idx="99">
                  <c:v>0.26256064159679299</c:v>
                </c:pt>
                <c:pt idx="100">
                  <c:v>0.26256156492985799</c:v>
                </c:pt>
                <c:pt idx="101">
                  <c:v>0.262562502319444</c:v>
                </c:pt>
                <c:pt idx="102">
                  <c:v>0.262563453979475</c:v>
                </c:pt>
                <c:pt idx="103">
                  <c:v>0.262564420127128</c:v>
                </c:pt>
                <c:pt idx="104">
                  <c:v>0.262565400982885</c:v>
                </c:pt>
                <c:pt idx="105">
                  <c:v>0.26256639677057902</c:v>
                </c:pt>
                <c:pt idx="106">
                  <c:v>0.26256740771744902</c:v>
                </c:pt>
                <c:pt idx="107">
                  <c:v>0.26256843405418601</c:v>
                </c:pt>
                <c:pt idx="108">
                  <c:v>0.26256947601499497</c:v>
                </c:pt>
                <c:pt idx="109">
                  <c:v>0.26257053383763901</c:v>
                </c:pt>
                <c:pt idx="110">
                  <c:v>0.26257160776349597</c:v>
                </c:pt>
                <c:pt idx="111">
                  <c:v>0.26257269803761701</c:v>
                </c:pt>
                <c:pt idx="112">
                  <c:v>0.26257380490877802</c:v>
                </c:pt>
                <c:pt idx="113">
                  <c:v>0.26257492862953802</c:v>
                </c:pt>
                <c:pt idx="114">
                  <c:v>0.26257606945629702</c:v>
                </c:pt>
                <c:pt idx="115">
                  <c:v>0.26257722764935099</c:v>
                </c:pt>
                <c:pt idx="116">
                  <c:v>0.26257840347295802</c:v>
                </c:pt>
                <c:pt idx="117">
                  <c:v>0.26257959719539098</c:v>
                </c:pt>
                <c:pt idx="118">
                  <c:v>0.262580809089003</c:v>
                </c:pt>
                <c:pt idx="119">
                  <c:v>0.26258203943028602</c:v>
                </c:pt>
                <c:pt idx="120">
                  <c:v>0.26258328849993801</c:v>
                </c:pt>
                <c:pt idx="121">
                  <c:v>0.26258455658292401</c:v>
                </c:pt>
                <c:pt idx="122">
                  <c:v>0.26258584396854001</c:v>
                </c:pt>
                <c:pt idx="123">
                  <c:v>0.26258715095048102</c:v>
                </c:pt>
                <c:pt idx="124">
                  <c:v>0.26258847782690597</c:v>
                </c:pt>
                <c:pt idx="125">
                  <c:v>0.26258982490050697</c:v>
                </c:pt>
                <c:pt idx="126">
                  <c:v>0.26259119247857798</c:v>
                </c:pt>
                <c:pt idx="127">
                  <c:v>0.26259258087308301</c:v>
                </c:pt>
                <c:pt idx="128">
                  <c:v>0.26259399040072701</c:v>
                </c:pt>
                <c:pt idx="129">
                  <c:v>0.26259542138303099</c:v>
                </c:pt>
                <c:pt idx="130">
                  <c:v>0.26259687414640198</c:v>
                </c:pt>
                <c:pt idx="131">
                  <c:v>0.26259834902220802</c:v>
                </c:pt>
                <c:pt idx="132">
                  <c:v>0.26259984634685302</c:v>
                </c:pt>
                <c:pt idx="133">
                  <c:v>0.262601366461853</c:v>
                </c:pt>
                <c:pt idx="134">
                  <c:v>0.26260290971391698</c:v>
                </c:pt>
                <c:pt idx="135">
                  <c:v>0.26260447645502</c:v>
                </c:pt>
                <c:pt idx="136">
                  <c:v>0.26260606704248701</c:v>
                </c:pt>
                <c:pt idx="137">
                  <c:v>0.26260768183907301</c:v>
                </c:pt>
                <c:pt idx="138">
                  <c:v>0.26260932121304598</c:v>
                </c:pt>
                <c:pt idx="139">
                  <c:v>0.262610985538268</c:v>
                </c:pt>
                <c:pt idx="140">
                  <c:v>0.262612675194284</c:v>
                </c:pt>
                <c:pt idx="141">
                  <c:v>0.26261439056640301</c:v>
                </c:pt>
                <c:pt idx="142">
                  <c:v>0.26261613204579198</c:v>
                </c:pt>
                <c:pt idx="143">
                  <c:v>0.26261790002955698</c:v>
                </c:pt>
                <c:pt idx="144">
                  <c:v>0.26261969492083997</c:v>
                </c:pt>
                <c:pt idx="145">
                  <c:v>0.26262151712890602</c:v>
                </c:pt>
                <c:pt idx="146">
                  <c:v>0.262623367069239</c:v>
                </c:pt>
                <c:pt idx="147">
                  <c:v>0.262625245163631</c:v>
                </c:pt>
                <c:pt idx="148">
                  <c:v>0.26262715184028701</c:v>
                </c:pt>
                <c:pt idx="149">
                  <c:v>0.26262908753391001</c:v>
                </c:pt>
                <c:pt idx="150">
                  <c:v>0.262631052685809</c:v>
                </c:pt>
                <c:pt idx="151">
                  <c:v>0.26263304774399698</c:v>
                </c:pt>
                <c:pt idx="152">
                  <c:v>0.26263507316328899</c:v>
                </c:pt>
                <c:pt idx="153">
                  <c:v>0.26263712940540701</c:v>
                </c:pt>
                <c:pt idx="154">
                  <c:v>0.26263921693908898</c:v>
                </c:pt>
                <c:pt idx="155">
                  <c:v>0.26264133624018599</c:v>
                </c:pt>
                <c:pt idx="156">
                  <c:v>0.26264348779177799</c:v>
                </c:pt>
                <c:pt idx="157">
                  <c:v>0.26264567208428202</c:v>
                </c:pt>
                <c:pt idx="158">
                  <c:v>0.26264788961555702</c:v>
                </c:pt>
                <c:pt idx="159">
                  <c:v>0.26265014089102501</c:v>
                </c:pt>
                <c:pt idx="160">
                  <c:v>0.26265242642378001</c:v>
                </c:pt>
                <c:pt idx="161">
                  <c:v>0.26265474673470701</c:v>
                </c:pt>
                <c:pt idx="162">
                  <c:v>0.26265710235259698</c:v>
                </c:pt>
                <c:pt idx="163">
                  <c:v>0.26265949381426901</c:v>
                </c:pt>
                <c:pt idx="164">
                  <c:v>0.26266192166469199</c:v>
                </c:pt>
                <c:pt idx="165">
                  <c:v>0.26266438645710599</c:v>
                </c:pt>
                <c:pt idx="166">
                  <c:v>0.26266688875314897</c:v>
                </c:pt>
                <c:pt idx="167">
                  <c:v>0.26266942912298202</c:v>
                </c:pt>
                <c:pt idx="168">
                  <c:v>0.26267200814542002</c:v>
                </c:pt>
                <c:pt idx="169">
                  <c:v>0.26267462640806299</c:v>
                </c:pt>
                <c:pt idx="170">
                  <c:v>0.262677284507427</c:v>
                </c:pt>
                <c:pt idx="171">
                  <c:v>0.26267998304908002</c:v>
                </c:pt>
                <c:pt idx="172">
                  <c:v>0.26268272264777798</c:v>
                </c:pt>
                <c:pt idx="173">
                  <c:v>0.26268550392760698</c:v>
                </c:pt>
                <c:pt idx="174">
                  <c:v>0.26268832752211801</c:v>
                </c:pt>
                <c:pt idx="175">
                  <c:v>0.262691194074476</c:v>
                </c:pt>
                <c:pt idx="176">
                  <c:v>0.26269410423760398</c:v>
                </c:pt>
                <c:pt idx="177">
                  <c:v>0.26269705867432502</c:v>
                </c:pt>
                <c:pt idx="178">
                  <c:v>0.262700058057521</c:v>
                </c:pt>
                <c:pt idx="179">
                  <c:v>0.262703103070277</c:v>
                </c:pt>
                <c:pt idx="180">
                  <c:v>0.26270619440603799</c:v>
                </c:pt>
                <c:pt idx="181">
                  <c:v>0.26270933276876801</c:v>
                </c:pt>
                <c:pt idx="182">
                  <c:v>0.26271251887310398</c:v>
                </c:pt>
                <c:pt idx="183">
                  <c:v>0.26271575344451997</c:v>
                </c:pt>
                <c:pt idx="184">
                  <c:v>0.26271903721949003</c:v>
                </c:pt>
                <c:pt idx="185">
                  <c:v>0.26272237094565598</c:v>
                </c:pt>
                <c:pt idx="186">
                  <c:v>0.262725755381991</c:v>
                </c:pt>
                <c:pt idx="187">
                  <c:v>0.26272919129897898</c:v>
                </c:pt>
                <c:pt idx="188">
                  <c:v>0.26273267947877899</c:v>
                </c:pt>
                <c:pt idx="189">
                  <c:v>0.26273622071540798</c:v>
                </c:pt>
                <c:pt idx="190">
                  <c:v>0.26273981581491601</c:v>
                </c:pt>
                <c:pt idx="191">
                  <c:v>0.26274346559556999</c:v>
                </c:pt>
                <c:pt idx="192">
                  <c:v>0.26274717088803801</c:v>
                </c:pt>
                <c:pt idx="193">
                  <c:v>0.26275093253557202</c:v>
                </c:pt>
                <c:pt idx="194">
                  <c:v>0.26275475139420601</c:v>
                </c:pt>
                <c:pt idx="195">
                  <c:v>0.262758628332939</c:v>
                </c:pt>
                <c:pt idx="196">
                  <c:v>0.26276256423393601</c:v>
                </c:pt>
                <c:pt idx="197">
                  <c:v>0.26276655999272802</c:v>
                </c:pt>
                <c:pt idx="198">
                  <c:v>0.26277061651840899</c:v>
                </c:pt>
                <c:pt idx="199">
                  <c:v>0.262774734733841</c:v>
                </c:pt>
                <c:pt idx="200">
                  <c:v>0.26277891557586402</c:v>
                </c:pt>
                <c:pt idx="201">
                  <c:v>0.262783159995504</c:v>
                </c:pt>
                <c:pt idx="202">
                  <c:v>0.26278746895819</c:v>
                </c:pt>
                <c:pt idx="203">
                  <c:v>0.262791843443965</c:v>
                </c:pt>
                <c:pt idx="204">
                  <c:v>0.26279628444771203</c:v>
                </c:pt>
                <c:pt idx="205">
                  <c:v>0.26280079297937398</c:v>
                </c:pt>
                <c:pt idx="206">
                  <c:v>0.26280537006417898</c:v>
                </c:pt>
                <c:pt idx="207">
                  <c:v>0.26281001674287502</c:v>
                </c:pt>
                <c:pt idx="208">
                  <c:v>0.26281473407196099</c:v>
                </c:pt>
                <c:pt idx="209">
                  <c:v>0.26281952312392098</c:v>
                </c:pt>
                <c:pt idx="210">
                  <c:v>0.26282438498746902</c:v>
                </c:pt>
                <c:pt idx="211">
                  <c:v>0.26282932076778898</c:v>
                </c:pt>
                <c:pt idx="212">
                  <c:v>0.26283433158678599</c:v>
                </c:pt>
                <c:pt idx="213">
                  <c:v>0.26283941858333298</c:v>
                </c:pt>
                <c:pt idx="214">
                  <c:v>0.26284458291353302</c:v>
                </c:pt>
                <c:pt idx="215">
                  <c:v>0.26284982575096799</c:v>
                </c:pt>
                <c:pt idx="216">
                  <c:v>0.26285514828696999</c:v>
                </c:pt>
                <c:pt idx="217">
                  <c:v>0.26286055173088402</c:v>
                </c:pt>
                <c:pt idx="218">
                  <c:v>0.26286603731033498</c:v>
                </c:pt>
                <c:pt idx="219">
                  <c:v>0.26287160627151102</c:v>
                </c:pt>
                <c:pt idx="220">
                  <c:v>0.262877259879434</c:v>
                </c:pt>
                <c:pt idx="221">
                  <c:v>0.262882999418243</c:v>
                </c:pt>
                <c:pt idx="222">
                  <c:v>0.26288882619148402</c:v>
                </c:pt>
                <c:pt idx="223">
                  <c:v>0.262894741522402</c:v>
                </c:pt>
                <c:pt idx="224">
                  <c:v>0.26290074675422898</c:v>
                </c:pt>
                <c:pt idx="225">
                  <c:v>0.26290684325049202</c:v>
                </c:pt>
                <c:pt idx="226">
                  <c:v>0.26291303239531</c:v>
                </c:pt>
                <c:pt idx="227">
                  <c:v>0.26291931559370901</c:v>
                </c:pt>
                <c:pt idx="228">
                  <c:v>0.26292569427193002</c:v>
                </c:pt>
                <c:pt idx="229">
                  <c:v>0.26293216987774698</c:v>
                </c:pt>
                <c:pt idx="230">
                  <c:v>0.26293874388079402</c:v>
                </c:pt>
                <c:pt idx="231">
                  <c:v>0.26294541777288399</c:v>
                </c:pt>
                <c:pt idx="232">
                  <c:v>0.26295219306834999</c:v>
                </c:pt>
                <c:pt idx="233">
                  <c:v>0.26295907130437401</c:v>
                </c:pt>
                <c:pt idx="234">
                  <c:v>0.262966054041331</c:v>
                </c:pt>
                <c:pt idx="235">
                  <c:v>0.262973142863141</c:v>
                </c:pt>
                <c:pt idx="236">
                  <c:v>0.26298033937761101</c:v>
                </c:pt>
                <c:pt idx="237">
                  <c:v>0.26298764521679902</c:v>
                </c:pt>
                <c:pt idx="238">
                  <c:v>0.262995062037373</c:v>
                </c:pt>
                <c:pt idx="239">
                  <c:v>0.26300259152098099</c:v>
                </c:pt>
                <c:pt idx="240">
                  <c:v>0.26301023537462098</c:v>
                </c:pt>
                <c:pt idx="241">
                  <c:v>0.263017995331018</c:v>
                </c:pt>
                <c:pt idx="242">
                  <c:v>0.26302587314901399</c:v>
                </c:pt>
                <c:pt idx="243">
                  <c:v>0.263033870613951</c:v>
                </c:pt>
                <c:pt idx="244">
                  <c:v>0.26304198953806801</c:v>
                </c:pt>
                <c:pt idx="245">
                  <c:v>0.26305023176090198</c:v>
                </c:pt>
                <c:pt idx="246">
                  <c:v>0.26305859914969498</c:v>
                </c:pt>
                <c:pt idx="247">
                  <c:v>0.26306709359980501</c:v>
                </c:pt>
                <c:pt idx="248">
                  <c:v>0.263075717035126</c:v>
                </c:pt>
                <c:pt idx="249">
                  <c:v>0.26308447140851199</c:v>
                </c:pt>
                <c:pt idx="250">
                  <c:v>0.26309335870220801</c:v>
                </c:pt>
                <c:pt idx="251">
                  <c:v>0.26310238092828397</c:v>
                </c:pt>
                <c:pt idx="252">
                  <c:v>0.263111540129084</c:v>
                </c:pt>
                <c:pt idx="253">
                  <c:v>0.26312083837767097</c:v>
                </c:pt>
                <c:pt idx="254">
                  <c:v>0.26313027777828302</c:v>
                </c:pt>
                <c:pt idx="255">
                  <c:v>0.26313986046680099</c:v>
                </c:pt>
                <c:pt idx="256">
                  <c:v>0.26314958861121202</c:v>
                </c:pt>
                <c:pt idx="257">
                  <c:v>0.26315946441208898</c:v>
                </c:pt>
                <c:pt idx="258">
                  <c:v>0.263169490103073</c:v>
                </c:pt>
                <c:pt idx="259">
                  <c:v>0.26317966795136299</c:v>
                </c:pt>
                <c:pt idx="260">
                  <c:v>0.26319000025821498</c:v>
                </c:pt>
                <c:pt idx="261">
                  <c:v>0.26320048935944401</c:v>
                </c:pt>
                <c:pt idx="262">
                  <c:v>0.26321113762593201</c:v>
                </c:pt>
                <c:pt idx="263">
                  <c:v>0.263221947464159</c:v>
                </c:pt>
                <c:pt idx="264">
                  <c:v>0.263232921316714</c:v>
                </c:pt>
                <c:pt idx="265">
                  <c:v>0.26324406166283898</c:v>
                </c:pt>
                <c:pt idx="266">
                  <c:v>0.26325537101896901</c:v>
                </c:pt>
                <c:pt idx="267">
                  <c:v>0.26326685193927601</c:v>
                </c:pt>
                <c:pt idx="268">
                  <c:v>0.26327850701623101</c:v>
                </c:pt>
                <c:pt idx="269">
                  <c:v>0.26329033888117098</c:v>
                </c:pt>
                <c:pt idx="270">
                  <c:v>0.26330235020486498</c:v>
                </c:pt>
                <c:pt idx="271">
                  <c:v>0.26331454369809798</c:v>
                </c:pt>
                <c:pt idx="272">
                  <c:v>0.26332692211226599</c:v>
                </c:pt>
                <c:pt idx="273">
                  <c:v>0.263339488239963</c:v>
                </c:pt>
                <c:pt idx="274">
                  <c:v>0.2633522449156</c:v>
                </c:pt>
                <c:pt idx="275">
                  <c:v>0.26336519501600802</c:v>
                </c:pt>
                <c:pt idx="276">
                  <c:v>0.26337834146106898</c:v>
                </c:pt>
                <c:pt idx="277">
                  <c:v>0.26339168721434603</c:v>
                </c:pt>
                <c:pt idx="278">
                  <c:v>0.263405235283725</c:v>
                </c:pt>
                <c:pt idx="279">
                  <c:v>0.26341898872206598</c:v>
                </c:pt>
                <c:pt idx="280">
                  <c:v>0.26343295062785699</c:v>
                </c:pt>
                <c:pt idx="281">
                  <c:v>0.263447124145891</c:v>
                </c:pt>
                <c:pt idx="282">
                  <c:v>0.26346151246794203</c:v>
                </c:pt>
                <c:pt idx="283">
                  <c:v>0.26347611883344602</c:v>
                </c:pt>
                <c:pt idx="284">
                  <c:v>0.26349094653020799</c:v>
                </c:pt>
                <c:pt idx="285">
                  <c:v>0.26350599889510201</c:v>
                </c:pt>
                <c:pt idx="286">
                  <c:v>0.26352127931479102</c:v>
                </c:pt>
                <c:pt idx="287">
                  <c:v>0.26353679122645501</c:v>
                </c:pt>
                <c:pt idx="288">
                  <c:v>0.26355253811852303</c:v>
                </c:pt>
                <c:pt idx="289">
                  <c:v>0.26356852353142901</c:v>
                </c:pt>
                <c:pt idx="290">
                  <c:v>0.26358475105835999</c:v>
                </c:pt>
                <c:pt idx="291">
                  <c:v>0.26360122434603001</c:v>
                </c:pt>
                <c:pt idx="292">
                  <c:v>0.26361794709545999</c:v>
                </c:pt>
                <c:pt idx="293">
                  <c:v>0.26363492306276198</c:v>
                </c:pt>
                <c:pt idx="294">
                  <c:v>0.26365215605994502</c:v>
                </c:pt>
                <c:pt idx="295">
                  <c:v>0.26366964995572301</c:v>
                </c:pt>
                <c:pt idx="296">
                  <c:v>0.263687408676339</c:v>
                </c:pt>
                <c:pt idx="297">
                  <c:v>0.26370543620640102</c:v>
                </c:pt>
                <c:pt idx="298">
                  <c:v>0.26372373658972298</c:v>
                </c:pt>
                <c:pt idx="299">
                  <c:v>0.26374231393018399</c:v>
                </c:pt>
                <c:pt idx="300">
                  <c:v>0.263761172392601</c:v>
                </c:pt>
                <c:pt idx="301">
                  <c:v>0.26378031620359998</c:v>
                </c:pt>
                <c:pt idx="302">
                  <c:v>0.26379974965251801</c:v>
                </c:pt>
                <c:pt idx="303">
                  <c:v>0.26381947709230302</c:v>
                </c:pt>
                <c:pt idx="304">
                  <c:v>0.26383950294043002</c:v>
                </c:pt>
                <c:pt idx="305">
                  <c:v>0.26385983167983401</c:v>
                </c:pt>
                <c:pt idx="306">
                  <c:v>0.26388046785984798</c:v>
                </c:pt>
                <c:pt idx="307">
                  <c:v>0.263901416097159</c:v>
                </c:pt>
                <c:pt idx="308">
                  <c:v>0.26392268107677602</c:v>
                </c:pt>
                <c:pt idx="309">
                  <c:v>0.26394426755300998</c:v>
                </c:pt>
                <c:pt idx="310">
                  <c:v>0.26396618035046698</c:v>
                </c:pt>
                <c:pt idx="311">
                  <c:v>0.26398842436505399</c:v>
                </c:pt>
                <c:pt idx="312">
                  <c:v>0.26401100456499998</c:v>
                </c:pt>
                <c:pt idx="313">
                  <c:v>0.26403392599189102</c:v>
                </c:pt>
                <c:pt idx="314">
                  <c:v>0.26405719376171299</c:v>
                </c:pt>
                <c:pt idx="315">
                  <c:v>0.26408081306591902</c:v>
                </c:pt>
                <c:pt idx="316">
                  <c:v>0.26410478917249902</c:v>
                </c:pt>
                <c:pt idx="317">
                  <c:v>0.26412912742707301</c:v>
                </c:pt>
                <c:pt idx="318">
                  <c:v>0.264153833253992</c:v>
                </c:pt>
                <c:pt idx="319">
                  <c:v>0.26417891215745698</c:v>
                </c:pt>
                <c:pt idx="320">
                  <c:v>0.26420436972265399</c:v>
                </c:pt>
                <c:pt idx="321">
                  <c:v>0.26423021161689603</c:v>
                </c:pt>
                <c:pt idx="322">
                  <c:v>0.26425644359079198</c:v>
                </c:pt>
                <c:pt idx="323">
                  <c:v>0.26428307147941799</c:v>
                </c:pt>
                <c:pt idx="324">
                  <c:v>0.264310101203515</c:v>
                </c:pt>
                <c:pt idx="325">
                  <c:v>0.26433753877069299</c:v>
                </c:pt>
                <c:pt idx="326">
                  <c:v>0.26436539027665601</c:v>
                </c:pt>
                <c:pt idx="327">
                  <c:v>0.26439366190644098</c:v>
                </c:pt>
                <c:pt idx="328">
                  <c:v>0.26442235993567298</c:v>
                </c:pt>
                <c:pt idx="329">
                  <c:v>0.26445149073183499</c:v>
                </c:pt>
                <c:pt idx="330">
                  <c:v>0.264481060755557</c:v>
                </c:pt>
                <c:pt idx="331">
                  <c:v>0.26451107656191603</c:v>
                </c:pt>
                <c:pt idx="332">
                  <c:v>0.26454154480175701</c:v>
                </c:pt>
                <c:pt idx="333">
                  <c:v>0.26457247222303099</c:v>
                </c:pt>
                <c:pt idx="334">
                  <c:v>0.264603865672145</c:v>
                </c:pt>
                <c:pt idx="335">
                  <c:v>0.26463573209533198</c:v>
                </c:pt>
                <c:pt idx="336">
                  <c:v>0.26466807854003899</c:v>
                </c:pt>
                <c:pt idx="337">
                  <c:v>0.26470091215633001</c:v>
                </c:pt>
                <c:pt idx="338">
                  <c:v>0.26473424019830799</c:v>
                </c:pt>
                <c:pt idx="339">
                  <c:v>0.26476807002555097</c:v>
                </c:pt>
                <c:pt idx="340">
                  <c:v>0.26480240910456998</c:v>
                </c:pt>
                <c:pt idx="341">
                  <c:v>0.26483726501028099</c:v>
                </c:pt>
                <c:pt idx="342">
                  <c:v>0.2648726454275</c:v>
                </c:pt>
                <c:pt idx="343">
                  <c:v>0.26490855815244702</c:v>
                </c:pt>
                <c:pt idx="344">
                  <c:v>0.26494501109427998</c:v>
                </c:pt>
                <c:pt idx="345">
                  <c:v>0.26498201227663498</c:v>
                </c:pt>
                <c:pt idx="346">
                  <c:v>0.265019569839194</c:v>
                </c:pt>
                <c:pt idx="347">
                  <c:v>0.26505769203926499</c:v>
                </c:pt>
                <c:pt idx="348">
                  <c:v>0.26509638725338602</c:v>
                </c:pt>
                <c:pt idx="349">
                  <c:v>0.265135663978944</c:v>
                </c:pt>
                <c:pt idx="350">
                  <c:v>0.26517553083581102</c:v>
                </c:pt>
                <c:pt idx="351">
                  <c:v>0.26521599656800798</c:v>
                </c:pt>
                <c:pt idx="352">
                  <c:v>0.26525707004537602</c:v>
                </c:pt>
                <c:pt idx="353">
                  <c:v>0.26529876026527599</c:v>
                </c:pt>
                <c:pt idx="354">
                  <c:v>0.26534107635430398</c:v>
                </c:pt>
                <c:pt idx="355">
                  <c:v>0.265384027570023</c:v>
                </c:pt>
                <c:pt idx="356">
                  <c:v>0.26542762330272102</c:v>
                </c:pt>
                <c:pt idx="357">
                  <c:v>0.265471873077186</c:v>
                </c:pt>
                <c:pt idx="358">
                  <c:v>0.26551678655449401</c:v>
                </c:pt>
                <c:pt idx="359">
                  <c:v>0.26556237353383</c:v>
                </c:pt>
                <c:pt idx="360">
                  <c:v>0.26560864395431499</c:v>
                </c:pt>
                <c:pt idx="361">
                  <c:v>0.26565560789686599</c:v>
                </c:pt>
                <c:pt idx="362">
                  <c:v>0.26570327558606299</c:v>
                </c:pt>
                <c:pt idx="363">
                  <c:v>0.26575165739204798</c:v>
                </c:pt>
                <c:pt idx="364">
                  <c:v>0.265800763832436</c:v>
                </c:pt>
                <c:pt idx="365">
                  <c:v>0.26585060557425</c:v>
                </c:pt>
                <c:pt idx="366">
                  <c:v>0.26590119343587498</c:v>
                </c:pt>
                <c:pt idx="367">
                  <c:v>0.26595253838903499</c:v>
                </c:pt>
                <c:pt idx="368">
                  <c:v>0.26600465156078401</c:v>
                </c:pt>
                <c:pt idx="369">
                  <c:v>0.26605754423552602</c:v>
                </c:pt>
                <c:pt idx="370">
                  <c:v>0.26611122785704799</c:v>
                </c:pt>
                <c:pt idx="371">
                  <c:v>0.26616571403057798</c:v>
                </c:pt>
                <c:pt idx="372">
                  <c:v>0.26622101452486002</c:v>
                </c:pt>
                <c:pt idx="373">
                  <c:v>0.266277141274255</c:v>
                </c:pt>
                <c:pt idx="374">
                  <c:v>0.26633410638085597</c:v>
                </c:pt>
                <c:pt idx="375">
                  <c:v>0.26639192211662799</c:v>
                </c:pt>
                <c:pt idx="376">
                  <c:v>0.266450600925563</c:v>
                </c:pt>
                <c:pt idx="377">
                  <c:v>0.26651015542586698</c:v>
                </c:pt>
                <c:pt idx="378">
                  <c:v>0.26657059841215103</c:v>
                </c:pt>
                <c:pt idx="379">
                  <c:v>0.26663194285765601</c:v>
                </c:pt>
                <c:pt idx="380">
                  <c:v>0.26669420191649101</c:v>
                </c:pt>
                <c:pt idx="381">
                  <c:v>0.26675738892589701</c:v>
                </c:pt>
                <c:pt idx="382">
                  <c:v>0.266821517408521</c:v>
                </c:pt>
                <c:pt idx="383">
                  <c:v>0.26688660107472101</c:v>
                </c:pt>
                <c:pt idx="384">
                  <c:v>0.26695265382488498</c:v>
                </c:pt>
                <c:pt idx="385">
                  <c:v>0.26701968975176998</c:v>
                </c:pt>
                <c:pt idx="386">
                  <c:v>0.267087723142865</c:v>
                </c:pt>
                <c:pt idx="387">
                  <c:v>0.26715676848276498</c:v>
                </c:pt>
                <c:pt idx="388">
                  <c:v>0.26722684045557399</c:v>
                </c:pt>
                <c:pt idx="389">
                  <c:v>0.26729795394731898</c:v>
                </c:pt>
                <c:pt idx="390">
                  <c:v>0.267370124048388</c:v>
                </c:pt>
                <c:pt idx="391">
                  <c:v>0.26744336605598601</c:v>
                </c:pt>
                <c:pt idx="392">
                  <c:v>0.26751769547660698</c:v>
                </c:pt>
                <c:pt idx="393">
                  <c:v>0.26759312802852597</c:v>
                </c:pt>
                <c:pt idx="394">
                  <c:v>0.26766967964431199</c:v>
                </c:pt>
                <c:pt idx="395">
                  <c:v>0.26774736647335001</c:v>
                </c:pt>
                <c:pt idx="396">
                  <c:v>0.26782620488439202</c:v>
                </c:pt>
                <c:pt idx="397">
                  <c:v>0.267906211468115</c:v>
                </c:pt>
                <c:pt idx="398">
                  <c:v>0.26798740303970098</c:v>
                </c:pt>
                <c:pt idx="399">
                  <c:v>0.26806979664143499</c:v>
                </c:pt>
                <c:pt idx="400">
                  <c:v>0.26815340954531303</c:v>
                </c:pt>
                <c:pt idx="401">
                  <c:v>0.26823825925567002</c:v>
                </c:pt>
                <c:pt idx="402">
                  <c:v>0.26832436351182598</c:v>
                </c:pt>
                <c:pt idx="403">
                  <c:v>0.268411740290736</c:v>
                </c:pt>
                <c:pt idx="404">
                  <c:v>0.26850040780966999</c:v>
                </c:pt>
                <c:pt idx="405">
                  <c:v>0.26859038452889</c:v>
                </c:pt>
                <c:pt idx="406">
                  <c:v>0.26868168915435697</c:v>
                </c:pt>
                <c:pt idx="407">
                  <c:v>0.26877434064043598</c:v>
                </c:pt>
                <c:pt idx="408">
                  <c:v>0.268868358192622</c:v>
                </c:pt>
                <c:pt idx="409">
                  <c:v>0.26896376127027899</c:v>
                </c:pt>
                <c:pt idx="410">
                  <c:v>0.26906056958937902</c:v>
                </c:pt>
                <c:pt idx="411">
                  <c:v>0.26915880312526602</c:v>
                </c:pt>
                <c:pt idx="412">
                  <c:v>0.26925848211541897</c:v>
                </c:pt>
                <c:pt idx="413">
                  <c:v>0.26935962706222699</c:v>
                </c:pt>
                <c:pt idx="414">
                  <c:v>0.26946225873577501</c:v>
                </c:pt>
                <c:pt idx="415">
                  <c:v>0.26956639817663502</c:v>
                </c:pt>
                <c:pt idx="416">
                  <c:v>0.26967206669866101</c:v>
                </c:pt>
                <c:pt idx="417">
                  <c:v>0.26977928589179401</c:v>
                </c:pt>
                <c:pt idx="418">
                  <c:v>0.26988807762487699</c:v>
                </c:pt>
                <c:pt idx="419">
                  <c:v>0.26999846404845401</c:v>
                </c:pt>
                <c:pt idx="420">
                  <c:v>0.27011046759759999</c:v>
                </c:pt>
                <c:pt idx="421">
                  <c:v>0.27022411099472998</c:v>
                </c:pt>
                <c:pt idx="422">
                  <c:v>0.270339417252423</c:v>
                </c:pt>
                <c:pt idx="423">
                  <c:v>0.27045640967623502</c:v>
                </c:pt>
                <c:pt idx="424">
                  <c:v>0.27057511186752298</c:v>
                </c:pt>
                <c:pt idx="425">
                  <c:v>0.27069554772625798</c:v>
                </c:pt>
                <c:pt idx="426">
                  <c:v>0.27081774145383702</c:v>
                </c:pt>
                <c:pt idx="427">
                  <c:v>0.27094171755589003</c:v>
                </c:pt>
                <c:pt idx="428">
                  <c:v>0.27106750084508402</c:v>
                </c:pt>
                <c:pt idx="429">
                  <c:v>0.27119511644391298</c:v>
                </c:pt>
                <c:pt idx="430">
                  <c:v>0.27132458978748902</c:v>
                </c:pt>
                <c:pt idx="431">
                  <c:v>0.27145594662631201</c:v>
                </c:pt>
                <c:pt idx="432">
                  <c:v>0.27158921302903999</c:v>
                </c:pt>
                <c:pt idx="433">
                  <c:v>0.27172441538523301</c:v>
                </c:pt>
                <c:pt idx="434">
                  <c:v>0.27186158040809599</c:v>
                </c:pt>
                <c:pt idx="435">
                  <c:v>0.27200073513719503</c:v>
                </c:pt>
                <c:pt idx="436">
                  <c:v>0.27214190694115897</c:v>
                </c:pt>
                <c:pt idx="437">
                  <c:v>0.27228512352036499</c:v>
                </c:pt>
                <c:pt idx="438">
                  <c:v>0.27243041290959602</c:v>
                </c:pt>
                <c:pt idx="439">
                  <c:v>0.272577803480683</c:v>
                </c:pt>
                <c:pt idx="440">
                  <c:v>0.27272732394511001</c:v>
                </c:pt>
                <c:pt idx="441">
                  <c:v>0.27287900335660797</c:v>
                </c:pt>
                <c:pt idx="442">
                  <c:v>0.273032871113705</c:v>
                </c:pt>
                <c:pt idx="443">
                  <c:v>0.27318895696225098</c:v>
                </c:pt>
                <c:pt idx="444">
                  <c:v>0.273347290997912</c:v>
                </c:pt>
                <c:pt idx="445">
                  <c:v>0.27350790366862598</c:v>
                </c:pt>
                <c:pt idx="446">
                  <c:v>0.27367082577701501</c:v>
                </c:pt>
                <c:pt idx="447">
                  <c:v>0.27383608848276803</c:v>
                </c:pt>
                <c:pt idx="448">
                  <c:v>0.27400372330497502</c:v>
                </c:pt>
                <c:pt idx="449">
                  <c:v>0.27417376212441003</c:v>
                </c:pt>
                <c:pt idx="450">
                  <c:v>0.27434623718578299</c:v>
                </c:pt>
                <c:pt idx="451">
                  <c:v>0.27452118109992102</c:v>
                </c:pt>
                <c:pt idx="452">
                  <c:v>0.27469862684591201</c:v>
                </c:pt>
                <c:pt idx="453">
                  <c:v>0.27487860777318501</c:v>
                </c:pt>
                <c:pt idx="454">
                  <c:v>0.275061157603534</c:v>
                </c:pt>
                <c:pt idx="455">
                  <c:v>0.27524631043307901</c:v>
                </c:pt>
                <c:pt idx="456">
                  <c:v>0.27543410073416202</c:v>
                </c:pt>
                <c:pt idx="457">
                  <c:v>0.275624563357178</c:v>
                </c:pt>
                <c:pt idx="458">
                  <c:v>0.27581773353233202</c:v>
                </c:pt>
                <c:pt idx="459">
                  <c:v>0.27601364687132302</c:v>
                </c:pt>
                <c:pt idx="460">
                  <c:v>0.27621233936895201</c:v>
                </c:pt>
                <c:pt idx="461">
                  <c:v>0.27641384740464198</c:v>
                </c:pt>
                <c:pt idx="462">
                  <c:v>0.27661820774388801</c:v>
                </c:pt>
                <c:pt idx="463">
                  <c:v>0.27682545753960203</c:v>
                </c:pt>
                <c:pt idx="464">
                  <c:v>0.27703563433337802</c:v>
                </c:pt>
                <c:pt idx="465">
                  <c:v>0.27724877605665699</c:v>
                </c:pt>
                <c:pt idx="466">
                  <c:v>0.27746492103179499</c:v>
                </c:pt>
                <c:pt idx="467">
                  <c:v>0.27768410797302201</c:v>
                </c:pt>
                <c:pt idx="468">
                  <c:v>0.277906375987305</c:v>
                </c:pt>
                <c:pt idx="469">
                  <c:v>0.27813176457508598</c:v>
                </c:pt>
                <c:pt idx="470">
                  <c:v>0.27836031363091701</c:v>
                </c:pt>
                <c:pt idx="471">
                  <c:v>0.27859206344396498</c:v>
                </c:pt>
                <c:pt idx="472">
                  <c:v>0.27882705469840202</c:v>
                </c:pt>
                <c:pt idx="473">
                  <c:v>0.27906532847365401</c:v>
                </c:pt>
                <c:pt idx="474">
                  <c:v>0.27930692624453402</c:v>
                </c:pt>
                <c:pt idx="475">
                  <c:v>0.27955188988122198</c:v>
                </c:pt>
                <c:pt idx="476">
                  <c:v>0.27980026164910798</c:v>
                </c:pt>
                <c:pt idx="477">
                  <c:v>0.28005208420848798</c:v>
                </c:pt>
                <c:pt idx="478">
                  <c:v>0.28030740061411002</c:v>
                </c:pt>
                <c:pt idx="479">
                  <c:v>0.28056625431455801</c:v>
                </c:pt>
                <c:pt idx="480">
                  <c:v>0.28082868915147302</c:v>
                </c:pt>
                <c:pt idx="481">
                  <c:v>0.28109474935861301</c:v>
                </c:pt>
                <c:pt idx="482">
                  <c:v>0.28136447956073302</c:v>
                </c:pt>
                <c:pt idx="483">
                  <c:v>0.28163792477228999</c:v>
                </c:pt>
                <c:pt idx="484">
                  <c:v>0.281915130395967</c:v>
                </c:pt>
                <c:pt idx="485">
                  <c:v>0.28219614222099798</c:v>
                </c:pt>
                <c:pt idx="486">
                  <c:v>0.28248100642131102</c:v>
                </c:pt>
                <c:pt idx="487">
                  <c:v>0.28276976955345801</c:v>
                </c:pt>
                <c:pt idx="488">
                  <c:v>0.28306247855434902</c:v>
                </c:pt>
                <c:pt idx="489">
                  <c:v>0.28335918073876598</c:v>
                </c:pt>
                <c:pt idx="490">
                  <c:v>0.28365992379666299</c:v>
                </c:pt>
                <c:pt idx="491">
                  <c:v>0.28396475579024</c:v>
                </c:pt>
                <c:pt idx="492">
                  <c:v>0.28427372515078497</c:v>
                </c:pt>
                <c:pt idx="493">
                  <c:v>0.28458688067528198</c:v>
                </c:pt>
                <c:pt idx="494">
                  <c:v>0.28490427152277398</c:v>
                </c:pt>
                <c:pt idx="495">
                  <c:v>0.285225947210482</c:v>
                </c:pt>
                <c:pt idx="496">
                  <c:v>0.28555195760965602</c:v>
                </c:pt>
                <c:pt idx="497">
                  <c:v>0.28588235294117598</c:v>
                </c:pt>
                <c:pt idx="498">
                  <c:v>0.28621216573611502</c:v>
                </c:pt>
                <c:pt idx="499">
                  <c:v>0.286546331595736</c:v>
                </c:pt>
                <c:pt idx="500">
                  <c:v>0.28688489949875701</c:v>
                </c:pt>
                <c:pt idx="501">
                  <c:v>0.287227918734138</c:v>
                </c:pt>
                <c:pt idx="502">
                  <c:v>0.28757543889570703</c:v>
                </c:pt>
                <c:pt idx="503">
                  <c:v>0.28792750987649501</c:v>
                </c:pt>
                <c:pt idx="504">
                  <c:v>0.28828418186279398</c:v>
                </c:pt>
                <c:pt idx="505">
                  <c:v>0.28864550532793298</c:v>
                </c:pt>
                <c:pt idx="506">
                  <c:v>0.289011531025751</c:v>
                </c:pt>
                <c:pt idx="507">
                  <c:v>0.28938230998377201</c:v>
                </c:pt>
                <c:pt idx="508">
                  <c:v>0.289757893496077</c:v>
                </c:pt>
                <c:pt idx="509">
                  <c:v>0.29013833311585802</c:v>
                </c:pt>
                <c:pt idx="510">
                  <c:v>0.29052368064765799</c:v>
                </c:pt>
                <c:pt idx="511">
                  <c:v>0.29091398813927699</c:v>
                </c:pt>
                <c:pt idx="512">
                  <c:v>0.29130930787335801</c:v>
                </c:pt>
                <c:pt idx="513">
                  <c:v>0.29170969235862598</c:v>
                </c:pt>
                <c:pt idx="514">
                  <c:v>0.29211519432078797</c:v>
                </c:pt>
                <c:pt idx="515">
                  <c:v>0.292525866693081</c:v>
                </c:pt>
                <c:pt idx="516">
                  <c:v>0.29294176260646099</c:v>
                </c:pt>
                <c:pt idx="517">
                  <c:v>0.29336293537943903</c:v>
                </c:pt>
                <c:pt idx="518">
                  <c:v>0.29378943850753703</c:v>
                </c:pt>
                <c:pt idx="519">
                  <c:v>0.29422132565238102</c:v>
                </c:pt>
                <c:pt idx="520">
                  <c:v>0.29465865063040497</c:v>
                </c:pt>
                <c:pt idx="521">
                  <c:v>0.29510146740117499</c:v>
                </c:pt>
                <c:pt idx="522">
                  <c:v>0.29554983005531799</c:v>
                </c:pt>
                <c:pt idx="523">
                  <c:v>0.29600379280206102</c:v>
                </c:pt>
                <c:pt idx="524">
                  <c:v>0.29646340995635501</c:v>
                </c:pt>
                <c:pt idx="525">
                  <c:v>0.29692873592560498</c:v>
                </c:pt>
                <c:pt idx="526">
                  <c:v>0.29739982519597902</c:v>
                </c:pt>
                <c:pt idx="527">
                  <c:v>0.29787673231829898</c:v>
                </c:pt>
                <c:pt idx="528">
                  <c:v>0.29835951189351401</c:v>
                </c:pt>
                <c:pt idx="529">
                  <c:v>0.29884821855774002</c:v>
                </c:pt>
                <c:pt idx="530">
                  <c:v>0.29934290696687099</c:v>
                </c:pt>
                <c:pt idx="531">
                  <c:v>0.29984363178075102</c:v>
                </c:pt>
                <c:pt idx="532">
                  <c:v>0.30035044764690899</c:v>
                </c:pt>
                <c:pt idx="533">
                  <c:v>0.30086340918384502</c:v>
                </c:pt>
                <c:pt idx="534">
                  <c:v>0.301382570963866</c:v>
                </c:pt>
                <c:pt idx="535">
                  <c:v>0.30190798749548098</c:v>
                </c:pt>
                <c:pt idx="536">
                  <c:v>0.30243971320532598</c:v>
                </c:pt>
                <c:pt idx="537">
                  <c:v>0.30297780241963901</c:v>
                </c:pt>
                <c:pt idx="538">
                  <c:v>0.30352230934527402</c:v>
                </c:pt>
                <c:pt idx="539">
                  <c:v>0.30407328805024902</c:v>
                </c:pt>
                <c:pt idx="540">
                  <c:v>0.30463079244383101</c:v>
                </c:pt>
                <c:pt idx="541">
                  <c:v>0.30519487625614999</c:v>
                </c:pt>
                <c:pt idx="542">
                  <c:v>0.30576559301735001</c:v>
                </c:pt>
                <c:pt idx="543">
                  <c:v>0.30634299603626503</c:v>
                </c:pt>
                <c:pt idx="544">
                  <c:v>0.30692713837862601</c:v>
                </c:pt>
                <c:pt idx="545">
                  <c:v>0.30751807284480298</c:v>
                </c:pt>
                <c:pt idx="546">
                  <c:v>0.30811585194706598</c:v>
                </c:pt>
                <c:pt idx="547">
                  <c:v>0.30872052788638599</c:v>
                </c:pt>
                <c:pt idx="548">
                  <c:v>0.30933215252876001</c:v>
                </c:pt>
                <c:pt idx="549">
                  <c:v>0.30995077738107202</c:v>
                </c:pt>
                <c:pt idx="550">
                  <c:v>0.310576453566488</c:v>
                </c:pt>
                <c:pt idx="551">
                  <c:v>0.31120923179938598</c:v>
                </c:pt>
                <c:pt idx="552">
                  <c:v>0.31184916235983101</c:v>
                </c:pt>
                <c:pt idx="553">
                  <c:v>0.31249629506757898</c:v>
                </c:pt>
                <c:pt idx="554">
                  <c:v>0.31315067925565199</c:v>
                </c:pt>
                <c:pt idx="555">
                  <c:v>0.31381236374343702</c:v>
                </c:pt>
                <c:pt idx="556">
                  <c:v>0.31448139680936299</c:v>
                </c:pt>
                <c:pt idx="557">
                  <c:v>0.31515782616312998</c:v>
                </c:pt>
                <c:pt idx="558">
                  <c:v>0.31584169891750702</c:v>
                </c:pt>
                <c:pt idx="559">
                  <c:v>0.316533061559711</c:v>
                </c:pt>
                <c:pt idx="560">
                  <c:v>0.31723195992236097</c:v>
                </c:pt>
                <c:pt idx="561">
                  <c:v>0.31793843915402897</c:v>
                </c:pt>
                <c:pt idx="562">
                  <c:v>0.318652543689389</c:v>
                </c:pt>
                <c:pt idx="563">
                  <c:v>0.31937431721897802</c:v>
                </c:pt>
                <c:pt idx="564">
                  <c:v>0.32010380265856703</c:v>
                </c:pt>
                <c:pt idx="565">
                  <c:v>0.32084104211817899</c:v>
                </c:pt>
                <c:pt idx="566">
                  <c:v>0.32158607687073199</c:v>
                </c:pt>
                <c:pt idx="567">
                  <c:v>0.32233894732035001</c:v>
                </c:pt>
                <c:pt idx="568">
                  <c:v>0.32309969297033297</c:v>
                </c:pt>
                <c:pt idx="569">
                  <c:v>0.32386835239081402</c:v>
                </c:pt>
                <c:pt idx="570">
                  <c:v>0.32464496318610597</c:v>
                </c:pt>
                <c:pt idx="571">
                  <c:v>0.32542956196176798</c:v>
                </c:pt>
                <c:pt idx="572">
                  <c:v>0.32622218429139399</c:v>
                </c:pt>
                <c:pt idx="573">
                  <c:v>0.32702286468314801</c:v>
                </c:pt>
                <c:pt idx="574">
                  <c:v>0.32783163654606001</c:v>
                </c:pt>
                <c:pt idx="575">
                  <c:v>0.32864853215610401</c:v>
                </c:pt>
                <c:pt idx="576">
                  <c:v>0.32947358262207999</c:v>
                </c:pt>
                <c:pt idx="577">
                  <c:v>0.33030681785131</c:v>
                </c:pt>
                <c:pt idx="578">
                  <c:v>0.33114826651517698</c:v>
                </c:pt>
                <c:pt idx="579">
                  <c:v>0.33199795601453702</c:v>
                </c:pt>
                <c:pt idx="580">
                  <c:v>0.33285591244500201</c:v>
                </c:pt>
                <c:pt idx="581">
                  <c:v>0.33372216056214299</c:v>
                </c:pt>
                <c:pt idx="582">
                  <c:v>0.33459672374662403</c:v>
                </c:pt>
                <c:pt idx="583">
                  <c:v>0.33547962396929698</c:v>
                </c:pt>
                <c:pt idx="584">
                  <c:v>0.336370881756277</c:v>
                </c:pt>
                <c:pt idx="585">
                  <c:v>0.33727051615402898</c:v>
                </c:pt>
                <c:pt idx="586">
                  <c:v>0.33817854469450598</c:v>
                </c:pt>
                <c:pt idx="587">
                  <c:v>0.339094983360334</c:v>
                </c:pt>
                <c:pt idx="588">
                  <c:v>0.34001984655011303</c:v>
                </c:pt>
                <c:pt idx="589">
                  <c:v>0.34095314704382801</c:v>
                </c:pt>
                <c:pt idx="590">
                  <c:v>0.34189489596843098</c:v>
                </c:pt>
                <c:pt idx="591">
                  <c:v>0.34284510276359997</c:v>
                </c:pt>
                <c:pt idx="592">
                  <c:v>0.34380377514772098</c:v>
                </c:pt>
                <c:pt idx="593">
                  <c:v>0.34477091908412899</c:v>
                </c:pt>
                <c:pt idx="594">
                  <c:v>0.34574653874762301</c:v>
                </c:pt>
                <c:pt idx="595">
                  <c:v>0.34673063649131203</c:v>
                </c:pt>
                <c:pt idx="596">
                  <c:v>0.34772321281380902</c:v>
                </c:pt>
                <c:pt idx="597">
                  <c:v>0.34872426632681303</c:v>
                </c:pt>
                <c:pt idx="598">
                  <c:v>0.34973379372312302</c:v>
                </c:pt>
                <c:pt idx="599">
                  <c:v>0.35075178974510901</c:v>
                </c:pt>
                <c:pt idx="600">
                  <c:v>0.351778247153677</c:v>
                </c:pt>
                <c:pt idx="601">
                  <c:v>0.35297549497731801</c:v>
                </c:pt>
                <c:pt idx="602">
                  <c:v>0.354323976137494</c:v>
                </c:pt>
                <c:pt idx="603">
                  <c:v>0.355757360795669</c:v>
                </c:pt>
                <c:pt idx="604">
                  <c:v>0.35754434751111303</c:v>
                </c:pt>
                <c:pt idx="605">
                  <c:v>0.35934548331636401</c:v>
                </c:pt>
                <c:pt idx="606">
                  <c:v>0.36116073492733403</c:v>
                </c:pt>
                <c:pt idx="607">
                  <c:v>0.36299006538282003</c:v>
                </c:pt>
                <c:pt idx="608">
                  <c:v>0.36483343400120799</c:v>
                </c:pt>
                <c:pt idx="609">
                  <c:v>0.36669079633861001</c:v>
                </c:pt>
                <c:pt idx="610">
                  <c:v>0.36856210414847201</c:v>
                </c:pt>
                <c:pt idx="611">
                  <c:v>0.370447305342751</c:v>
                </c:pt>
                <c:pt idx="612">
                  <c:v>0.37234634395469701</c:v>
                </c:pt>
                <c:pt idx="613">
                  <c:v>0.374259160103321</c:v>
                </c:pt>
                <c:pt idx="614">
                  <c:v>0.37618568995961899</c:v>
                </c:pt>
                <c:pt idx="615">
                  <c:v>0.378125865714597</c:v>
                </c:pt>
                <c:pt idx="616">
                  <c:v>0.38007961554918301</c:v>
                </c:pt>
                <c:pt idx="617">
                  <c:v>0.38204686360607498</c:v>
                </c:pt>
                <c:pt idx="618">
                  <c:v>0.38402752996359102</c:v>
                </c:pt>
                <c:pt idx="619">
                  <c:v>0.38602153061158501</c:v>
                </c:pt>
                <c:pt idx="620">
                  <c:v>0.38802877742949599</c:v>
                </c:pt>
                <c:pt idx="621">
                  <c:v>0.39004917816656098</c:v>
                </c:pt>
                <c:pt idx="622">
                  <c:v>0.39208263642430202</c:v>
                </c:pt>
                <c:pt idx="623">
                  <c:v>0.39412905164128298</c:v>
                </c:pt>
                <c:pt idx="624">
                  <c:v>0.39618831908024299</c:v>
                </c:pt>
                <c:pt idx="625">
                  <c:v>0.39826032981762799</c:v>
                </c:pt>
                <c:pt idx="626">
                  <c:v>0.400344970735594</c:v>
                </c:pt>
                <c:pt idx="627">
                  <c:v>0.40244212451651001</c:v>
                </c:pt>
                <c:pt idx="628">
                  <c:v>0.40455166964003397</c:v>
                </c:pt>
                <c:pt idx="629">
                  <c:v>0.406673480382785</c:v>
                </c:pt>
                <c:pt idx="630">
                  <c:v>0.408807426820673</c:v>
                </c:pt>
                <c:pt idx="631">
                  <c:v>0.41095337483391797</c:v>
                </c:pt>
                <c:pt idx="632">
                  <c:v>0.41311118611480502</c:v>
                </c:pt>
                <c:pt idx="633">
                  <c:v>0.415280718178201</c:v>
                </c:pt>
                <c:pt idx="634">
                  <c:v>0.417461824374879</c:v>
                </c:pt>
                <c:pt idx="635">
                  <c:v>0.41965435390768102</c:v>
                </c:pt>
                <c:pt idx="636">
                  <c:v>0.42185815185053799</c:v>
                </c:pt>
                <c:pt idx="637">
                  <c:v>0.42407305917037702</c:v>
                </c:pt>
                <c:pt idx="638">
                  <c:v>0.42629891275194998</c:v>
                </c:pt>
                <c:pt idx="639">
                  <c:v>0.42853554542557998</c:v>
                </c:pt>
                <c:pt idx="640">
                  <c:v>0.43078278599787001</c:v>
                </c:pt>
                <c:pt idx="641">
                  <c:v>0.433040459285358</c:v>
                </c:pt>
                <c:pt idx="642">
                  <c:v>0.43530838615115303</c:v>
                </c:pt>
                <c:pt idx="643">
                  <c:v>0.43758638354453899</c:v>
                </c:pt>
                <c:pt idx="644">
                  <c:v>0.43987426454356598</c:v>
                </c:pt>
                <c:pt idx="645">
                  <c:v>0.44217183840061097</c:v>
                </c:pt>
                <c:pt idx="646">
                  <c:v>0.44447891059091899</c:v>
                </c:pt>
                <c:pt idx="647">
                  <c:v>0.44679528286410503</c:v>
                </c:pt>
                <c:pt idx="648">
                  <c:v>0.44912075329861201</c:v>
                </c:pt>
                <c:pt idx="649">
                  <c:v>0.45145511635910202</c:v>
                </c:pt>
                <c:pt idx="650">
                  <c:v>0.453798162956772</c:v>
                </c:pt>
                <c:pt idx="651">
                  <c:v>0.456149680512555</c:v>
                </c:pt>
                <c:pt idx="652">
                  <c:v>0.45850945302319701</c:v>
                </c:pt>
                <c:pt idx="653">
                  <c:v>0.46087726113016603</c:v>
                </c:pt>
                <c:pt idx="654">
                  <c:v>0.46325288219135702</c:v>
                </c:pt>
                <c:pt idx="655">
                  <c:v>0.46563609035556702</c:v>
                </c:pt>
                <c:pt idx="656">
                  <c:v>0.46802665663968801</c:v>
                </c:pt>
                <c:pt idx="657">
                  <c:v>0.470424349008565</c:v>
                </c:pt>
                <c:pt idx="658">
                  <c:v>0.47282893245748803</c:v>
                </c:pt>
                <c:pt idx="659">
                  <c:v>0.47524016909724098</c:v>
                </c:pt>
                <c:pt idx="660">
                  <c:v>0.47765781824166897</c:v>
                </c:pt>
                <c:pt idx="661">
                  <c:v>0.48008163649769398</c:v>
                </c:pt>
                <c:pt idx="662">
                  <c:v>0.48251137785770498</c:v>
                </c:pt>
                <c:pt idx="663">
                  <c:v>0.48494679379428102</c:v>
                </c:pt>
                <c:pt idx="664">
                  <c:v>0.48738763335713697</c:v>
                </c:pt>
                <c:pt idx="665">
                  <c:v>0.48983364327225598</c:v>
                </c:pt>
                <c:pt idx="666">
                  <c:v>0.492284568043097</c:v>
                </c:pt>
                <c:pt idx="667">
                  <c:v>0.494740150053816</c:v>
                </c:pt>
                <c:pt idx="668">
                  <c:v>0.49720012967440902</c:v>
                </c:pt>
                <c:pt idx="669">
                  <c:v>0.499664245367688</c:v>
                </c:pt>
                <c:pt idx="670">
                  <c:v>0.50213223379800098</c:v>
                </c:pt>
                <c:pt idx="671">
                  <c:v>0.50460382994160502</c:v>
                </c:pt>
                <c:pt idx="672">
                  <c:v>0.50707876719858602</c:v>
                </c:pt>
                <c:pt idx="673">
                  <c:v>0.50955677750623696</c:v>
                </c:pt>
                <c:pt idx="674">
                  <c:v>0.51203759145380301</c:v>
                </c:pt>
                <c:pt idx="675">
                  <c:v>0.51452093839845403</c:v>
                </c:pt>
                <c:pt idx="676">
                  <c:v>0.51700654658242595</c:v>
                </c:pt>
                <c:pt idx="677">
                  <c:v>0.51949414325119103</c:v>
                </c:pt>
                <c:pt idx="678">
                  <c:v>0.52198345477256403</c:v>
                </c:pt>
                <c:pt idx="679">
                  <c:v>0.52447420675662904</c:v>
                </c:pt>
                <c:pt idx="680">
                  <c:v>0.52696612417637201</c:v>
                </c:pt>
                <c:pt idx="681">
                  <c:v>0.52945893148892298</c:v>
                </c:pt>
                <c:pt idx="682">
                  <c:v>0.53195235275727204</c:v>
                </c:pt>
                <c:pt idx="683">
                  <c:v>0.53444611177236101</c:v>
                </c:pt>
                <c:pt idx="684">
                  <c:v>0.53693993217543501</c:v>
                </c:pt>
                <c:pt idx="685">
                  <c:v>0.53943353758051904</c:v>
                </c:pt>
                <c:pt idx="686">
                  <c:v>0.54192665169694498</c:v>
                </c:pt>
                <c:pt idx="687">
                  <c:v>0.54441899845177</c:v>
                </c:pt>
                <c:pt idx="688">
                  <c:v>0.54691030211199398</c:v>
                </c:pt>
                <c:pt idx="689">
                  <c:v>0.54940028740646096</c:v>
                </c:pt>
                <c:pt idx="690">
                  <c:v>0.55188867964732202</c:v>
                </c:pt>
                <c:pt idx="691">
                  <c:v>0.55437520485095504</c:v>
                </c:pt>
                <c:pt idx="692">
                  <c:v>0.55685958985821904</c:v>
                </c:pt>
                <c:pt idx="693">
                  <c:v>0.55934156245393596</c:v>
                </c:pt>
                <c:pt idx="694">
                  <c:v>0.56182085148549399</c:v>
                </c:pt>
                <c:pt idx="695">
                  <c:v>0.56429718698045395</c:v>
                </c:pt>
                <c:pt idx="696">
                  <c:v>0.56677030026306097</c:v>
                </c:pt>
                <c:pt idx="697">
                  <c:v>0.56923992406954205</c:v>
                </c:pt>
                <c:pt idx="698">
                  <c:v>0.57170579266210597</c:v>
                </c:pt>
                <c:pt idx="699">
                  <c:v>0.57416764194152103</c:v>
                </c:pt>
                <c:pt idx="700">
                  <c:v>0.57662520955819396</c:v>
                </c:pt>
                <c:pt idx="701">
                  <c:v>0.57907823502162703</c:v>
                </c:pt>
                <c:pt idx="702">
                  <c:v>0.58152645980818596</c:v>
                </c:pt>
                <c:pt idx="703">
                  <c:v>0.58396962746706904</c:v>
                </c:pt>
                <c:pt idx="704">
                  <c:v>0.586407483724386</c:v>
                </c:pt>
                <c:pt idx="705">
                  <c:v>0.58883977658527598</c:v>
                </c:pt>
                <c:pt idx="706">
                  <c:v>0.59126625643396902</c:v>
                </c:pt>
                <c:pt idx="707">
                  <c:v>0.59368667613171799</c:v>
                </c:pt>
                <c:pt idx="708">
                  <c:v>0.59610079111250902</c:v>
                </c:pt>
                <c:pt idx="709">
                  <c:v>0.59850835947650505</c:v>
                </c:pt>
                <c:pt idx="710">
                  <c:v>0.60090914208111801</c:v>
                </c:pt>
                <c:pt idx="711">
                  <c:v>0.60330290262967601</c:v>
                </c:pt>
                <c:pt idx="712">
                  <c:v>0.60568940775759705</c:v>
                </c:pt>
                <c:pt idx="713">
                  <c:v>0.60806842711602205</c:v>
                </c:pt>
                <c:pt idx="714">
                  <c:v>0.61043973345285096</c:v>
                </c:pt>
                <c:pt idx="715">
                  <c:v>0.61280310269112803</c:v>
                </c:pt>
                <c:pt idx="716">
                  <c:v>0.61515831400472198</c:v>
                </c:pt>
                <c:pt idx="717">
                  <c:v>0.61750514989127403</c:v>
                </c:pt>
                <c:pt idx="718">
                  <c:v>0.61984339624235196</c:v>
                </c:pt>
                <c:pt idx="719">
                  <c:v>0.62217284241078596</c:v>
                </c:pt>
                <c:pt idx="720">
                  <c:v>0.62449328127515102</c:v>
                </c:pt>
                <c:pt idx="721">
                  <c:v>0.62680450930137499</c:v>
                </c:pt>
                <c:pt idx="722">
                  <c:v>0.62910632660141996</c:v>
                </c:pt>
                <c:pt idx="723">
                  <c:v>0.63139853698905501</c:v>
                </c:pt>
                <c:pt idx="724">
                  <c:v>0.63368094803266595</c:v>
                </c:pt>
                <c:pt idx="725">
                  <c:v>0.63595337110512196</c:v>
                </c:pt>
                <c:pt idx="726">
                  <c:v>0.63821562143064703</c:v>
                </c:pt>
                <c:pt idx="727">
                  <c:v>0.64046751812874603</c:v>
                </c:pt>
                <c:pt idx="728">
                  <c:v>0.64270888425512296</c:v>
                </c:pt>
                <c:pt idx="729">
                  <c:v>0.64493954683964305</c:v>
                </c:pt>
                <c:pt idx="730">
                  <c:v>0.647159336921308</c:v>
                </c:pt>
                <c:pt idx="731">
                  <c:v>0.64936808958026904</c:v>
                </c:pt>
                <c:pt idx="732">
                  <c:v>0.65156564396689598</c:v>
                </c:pt>
                <c:pt idx="733">
                  <c:v>0.65375184332788805</c:v>
                </c:pt>
                <c:pt idx="734">
                  <c:v>0.65592653502948395</c:v>
                </c:pt>
                <c:pt idx="735">
                  <c:v>0.65808957057776196</c:v>
                </c:pt>
                <c:pt idx="736">
                  <c:v>0.66024080563606602</c:v>
                </c:pt>
                <c:pt idx="737">
                  <c:v>0.66238010003958503</c:v>
                </c:pt>
                <c:pt idx="738">
                  <c:v>0.66450731780711703</c:v>
                </c:pt>
                <c:pt idx="739">
                  <c:v>0.66662232715004299</c:v>
                </c:pt>
                <c:pt idx="740">
                  <c:v>0.66872500047856198</c:v>
                </c:pt>
                <c:pt idx="741">
                  <c:v>0.67081521440520198</c:v>
                </c:pt>
                <c:pt idx="742">
                  <c:v>0.67289284974567398</c:v>
                </c:pt>
                <c:pt idx="743">
                  <c:v>0.67495779151709601</c:v>
                </c:pt>
                <c:pt idx="744">
                  <c:v>0.67700992893362699</c:v>
                </c:pt>
                <c:pt idx="745">
                  <c:v>0.67904915539958299</c:v>
                </c:pt>
                <c:pt idx="746">
                  <c:v>0.68107536850005002</c:v>
                </c:pt>
                <c:pt idx="747">
                  <c:v>0.68308846998908501</c:v>
                </c:pt>
                <c:pt idx="748">
                  <c:v>0.68508836577551901</c:v>
                </c:pt>
                <c:pt idx="749">
                  <c:v>0.68707496590644102</c:v>
                </c:pt>
                <c:pt idx="750">
                  <c:v>0.68904818454842198</c:v>
                </c:pt>
                <c:pt idx="751">
                  <c:v>0.69100793996651</c:v>
                </c:pt>
                <c:pt idx="752">
                  <c:v>0.69295415450109399</c:v>
                </c:pt>
                <c:pt idx="753">
                  <c:v>0.69488675454265403</c:v>
                </c:pt>
                <c:pt idx="754">
                  <c:v>0.69680567050450304</c:v>
                </c:pt>
                <c:pt idx="755">
                  <c:v>0.69871083679353896</c:v>
                </c:pt>
                <c:pt idx="756">
                  <c:v>0.70060219177910898</c:v>
                </c:pt>
                <c:pt idx="757">
                  <c:v>0.70247967776002396</c:v>
                </c:pt>
                <c:pt idx="758">
                  <c:v>0.70434324092979295</c:v>
                </c:pt>
                <c:pt idx="759">
                  <c:v>0.70619283134015398</c:v>
                </c:pt>
                <c:pt idx="760">
                  <c:v>0.70802840286294799</c:v>
                </c:pt>
                <c:pt idx="761">
                  <c:v>0.70984991315042401</c:v>
                </c:pt>
                <c:pt idx="762">
                  <c:v>0.71165732359401201</c:v>
                </c:pt>
                <c:pt idx="763">
                  <c:v>0.71345059928166299</c:v>
                </c:pt>
                <c:pt idx="764">
                  <c:v>0.715229708953798</c:v>
                </c:pt>
                <c:pt idx="765">
                  <c:v>0.71699462495793098</c:v>
                </c:pt>
                <c:pt idx="766">
                  <c:v>0.71874532320205697</c:v>
                </c:pt>
                <c:pt idx="767">
                  <c:v>0.72048178310683697</c:v>
                </c:pt>
                <c:pt idx="768">
                  <c:v>0.72220398755667103</c:v>
                </c:pt>
                <c:pt idx="769">
                  <c:v>0.72391192284970896</c:v>
                </c:pt>
                <c:pt idx="770">
                  <c:v>0.72560557864687103</c:v>
                </c:pt>
                <c:pt idx="771">
                  <c:v>0.72728494791993403</c:v>
                </c:pt>
                <c:pt idx="772">
                  <c:v>0.72895002689875799</c:v>
                </c:pt>
                <c:pt idx="773">
                  <c:v>0.73060081501770002</c:v>
                </c:pt>
                <c:pt idx="774">
                  <c:v>0.73223731486128796</c:v>
                </c:pt>
                <c:pt idx="775">
                  <c:v>0.73385953210921695</c:v>
                </c:pt>
                <c:pt idx="776">
                  <c:v>0.73546747548070901</c:v>
                </c:pt>
                <c:pt idx="777">
                  <c:v>0.73706115667832395</c:v>
                </c:pt>
                <c:pt idx="778">
                  <c:v>0.73864059033124796</c:v>
                </c:pt>
                <c:pt idx="779">
                  <c:v>0.74020579393814501</c:v>
                </c:pt>
                <c:pt idx="780">
                  <c:v>0.74175678780960397</c:v>
                </c:pt>
                <c:pt idx="781">
                  <c:v>0.74329359501024905</c:v>
                </c:pt>
                <c:pt idx="782">
                  <c:v>0.74481624130056301</c:v>
                </c:pt>
                <c:pt idx="783">
                  <c:v>0.74632475507847595</c:v>
                </c:pt>
                <c:pt idx="784">
                  <c:v>0.74781916732076203</c:v>
                </c:pt>
                <c:pt idx="785">
                  <c:v>0.74929951152431296</c:v>
                </c:pt>
                <c:pt idx="786">
                  <c:v>0.75076582364731803</c:v>
                </c:pt>
                <c:pt idx="787">
                  <c:v>0.75221814205039905</c:v>
                </c:pt>
                <c:pt idx="788">
                  <c:v>0.75365650743776602</c:v>
                </c:pt>
                <c:pt idx="789">
                  <c:v>0.75508096279840298</c:v>
                </c:pt>
                <c:pt idx="790">
                  <c:v>0.75649155334736695</c:v>
                </c:pt>
                <c:pt idx="791">
                  <c:v>0.75788832646720194</c:v>
                </c:pt>
                <c:pt idx="792">
                  <c:v>0.75927133164954497</c:v>
                </c:pt>
                <c:pt idx="793">
                  <c:v>0.76064062043693104</c:v>
                </c:pt>
                <c:pt idx="794">
                  <c:v>0.76199624636486096</c:v>
                </c:pt>
                <c:pt idx="795">
                  <c:v>0.76333826490414403</c:v>
                </c:pt>
                <c:pt idx="796">
                  <c:v>0.76466673340357205</c:v>
                </c:pt>
                <c:pt idx="797">
                  <c:v>0.76598171103294299</c:v>
                </c:pt>
                <c:pt idx="798">
                  <c:v>0.76728325872647396</c:v>
                </c:pt>
                <c:pt idx="799">
                  <c:v>0.76857143912662795</c:v>
                </c:pt>
                <c:pt idx="800">
                  <c:v>0.76984631652838797</c:v>
                </c:pt>
                <c:pt idx="801">
                  <c:v>0.77110795682401001</c:v>
                </c:pt>
                <c:pt idx="802">
                  <c:v>0.77235642744827204</c:v>
                </c:pt>
                <c:pt idx="803">
                  <c:v>0.77359179732424599</c:v>
                </c:pt>
                <c:pt idx="804">
                  <c:v>0.77481413680963096</c:v>
                </c:pt>
                <c:pt idx="805">
                  <c:v>0.77602351764364896</c:v>
                </c:pt>
                <c:pt idx="806">
                  <c:v>0.77722001289453102</c:v>
                </c:pt>
                <c:pt idx="807">
                  <c:v>0.778403696907637</c:v>
                </c:pt>
                <c:pt idx="808">
                  <c:v>0.77957464525418596</c:v>
                </c:pt>
                <c:pt idx="809">
                  <c:v>0.78073293468064797</c:v>
                </c:pt>
                <c:pt idx="810">
                  <c:v>0.78187864305880905</c:v>
                </c:pt>
                <c:pt idx="811">
                  <c:v>0.78301184933650103</c:v>
                </c:pt>
                <c:pt idx="812">
                  <c:v>0.78413263348905105</c:v>
                </c:pt>
                <c:pt idx="813">
                  <c:v>0.78524107647141905</c:v>
                </c:pt>
                <c:pt idx="814">
                  <c:v>0.78633726017107597</c:v>
                </c:pt>
                <c:pt idx="815">
                  <c:v>0.787421267361604</c:v>
                </c:pt>
                <c:pt idx="816">
                  <c:v>0.78849318165704296</c:v>
                </c:pt>
                <c:pt idx="817">
                  <c:v>0.78955308746699204</c:v>
                </c:pt>
                <c:pt idx="818">
                  <c:v>0.79060106995246404</c:v>
                </c:pt>
                <c:pt idx="819">
                  <c:v>0.79163721498252004</c:v>
                </c:pt>
                <c:pt idx="820">
                  <c:v>0.79266160909165895</c:v>
                </c:pt>
                <c:pt idx="821">
                  <c:v>0.79367433943801002</c:v>
                </c:pt>
                <c:pt idx="822">
                  <c:v>0.79467549376228197</c:v>
                </c:pt>
                <c:pt idx="823">
                  <c:v>0.79566516034752299</c:v>
                </c:pt>
                <c:pt idx="824">
                  <c:v>0.79664342797965104</c:v>
                </c:pt>
                <c:pt idx="825">
                  <c:v>0.79761038590878797</c:v>
                </c:pt>
                <c:pt idx="826">
                  <c:v>0.79856612381138603</c:v>
                </c:pt>
                <c:pt idx="827">
                  <c:v>0.79951073175313603</c:v>
                </c:pt>
                <c:pt idx="828">
                  <c:v>0.80044430015268198</c:v>
                </c:pt>
                <c:pt idx="829">
                  <c:v>0.80136691974612295</c:v>
                </c:pt>
                <c:pt idx="830">
                  <c:v>0.80227868155230297</c:v>
                </c:pt>
                <c:pt idx="831">
                  <c:v>0.80317967683889502</c:v>
                </c:pt>
                <c:pt idx="832">
                  <c:v>0.80406999708925997</c:v>
                </c:pt>
                <c:pt idx="833">
                  <c:v>0.80494973397011105</c:v>
                </c:pt>
                <c:pt idx="834">
                  <c:v>0.80581897929992596</c:v>
                </c:pt>
                <c:pt idx="835">
                  <c:v>0.80667782501816299</c:v>
                </c:pt>
                <c:pt idx="836">
                  <c:v>0.80752636315522097</c:v>
                </c:pt>
                <c:pt idx="837">
                  <c:v>0.80836468580318999</c:v>
                </c:pt>
                <c:pt idx="838">
                  <c:v>0.809192885087334</c:v>
                </c:pt>
                <c:pt idx="839">
                  <c:v>0.81001105313834898</c:v>
                </c:pt>
                <c:pt idx="840">
                  <c:v>0.81081928206535203</c:v>
                </c:pt>
                <c:pt idx="841">
                  <c:v>0.81161766392961598</c:v>
                </c:pt>
                <c:pt idx="842">
                  <c:v>0.81240629071903703</c:v>
                </c:pt>
                <c:pt idx="843">
                  <c:v>0.81318525432332101</c:v>
                </c:pt>
                <c:pt idx="844">
                  <c:v>0.81395464650989202</c:v>
                </c:pt>
                <c:pt idx="845">
                  <c:v>0.81471455890050404</c:v>
                </c:pt>
                <c:pt idx="846">
                  <c:v>0.81546508294856301</c:v>
                </c:pt>
                <c:pt idx="847">
                  <c:v>0.81620630991712095</c:v>
                </c:pt>
                <c:pt idx="848">
                  <c:v>0.81693833085757595</c:v>
                </c:pt>
                <c:pt idx="849">
                  <c:v>0.81766123658902301</c:v>
                </c:pt>
                <c:pt idx="850">
                  <c:v>0.81837511767828197</c:v>
                </c:pt>
                <c:pt idx="851">
                  <c:v>0.81908006442058201</c:v>
                </c:pt>
                <c:pt idx="852">
                  <c:v>0.81977616682087995</c:v>
                </c:pt>
                <c:pt idx="853">
                  <c:v>0.82046351457582001</c:v>
                </c:pt>
                <c:pt idx="854">
                  <c:v>0.82114219705631697</c:v>
                </c:pt>
                <c:pt idx="855">
                  <c:v>0.82181230329075905</c:v>
                </c:pt>
                <c:pt idx="856">
                  <c:v>0.82247392194880498</c:v>
                </c:pt>
                <c:pt idx="857">
                  <c:v>0.82312714132578801</c:v>
                </c:pt>
                <c:pt idx="858">
                  <c:v>0.82377204932769299</c:v>
                </c:pt>
                <c:pt idx="859">
                  <c:v>0.82440873345671895</c:v>
                </c:pt>
                <c:pt idx="860">
                  <c:v>0.82503728079739203</c:v>
                </c:pt>
                <c:pt idx="861">
                  <c:v>0.82565777800324403</c:v>
                </c:pt>
                <c:pt idx="862">
                  <c:v>0.82627031128402295</c:v>
                </c:pt>
                <c:pt idx="863">
                  <c:v>0.82687496639344704</c:v>
                </c:pt>
                <c:pt idx="864">
                  <c:v>0.82747182861746604</c:v>
                </c:pt>
                <c:pt idx="865">
                  <c:v>0.82806098276304996</c:v>
                </c:pt>
                <c:pt idx="866">
                  <c:v>0.82864251314746495</c:v>
                </c:pt>
                <c:pt idx="867">
                  <c:v>0.82921650358804699</c:v>
                </c:pt>
                <c:pt idx="868">
                  <c:v>0.82978303739245496</c:v>
                </c:pt>
                <c:pt idx="869">
                  <c:v>0.83034219734938697</c:v>
                </c:pt>
                <c:pt idx="870">
                  <c:v>0.83089406571976498</c:v>
                </c:pt>
                <c:pt idx="871">
                  <c:v>0.83143872422836795</c:v>
                </c:pt>
                <c:pt idx="872">
                  <c:v>0.83197625405589104</c:v>
                </c:pt>
                <c:pt idx="873">
                  <c:v>0.83250673583144696</c:v>
                </c:pt>
                <c:pt idx="874">
                  <c:v>0.83303024962548999</c:v>
                </c:pt>
                <c:pt idx="875">
                  <c:v>0.83354687494312596</c:v>
                </c:pt>
                <c:pt idx="876">
                  <c:v>0.83405669071784505</c:v>
                </c:pt>
                <c:pt idx="877">
                  <c:v>0.83455977530563596</c:v>
                </c:pt>
                <c:pt idx="878">
                  <c:v>0.83505620647947398</c:v>
                </c:pt>
                <c:pt idx="879">
                  <c:v>0.83554606142417998</c:v>
                </c:pt>
                <c:pt idx="880">
                  <c:v>0.83602941673165398</c:v>
                </c:pt>
                <c:pt idx="881">
                  <c:v>0.83650634839643601</c:v>
                </c:pt>
                <c:pt idx="882">
                  <c:v>0.83697693181163202</c:v>
                </c:pt>
                <c:pt idx="883">
                  <c:v>0.837441241765155</c:v>
                </c:pt>
                <c:pt idx="884">
                  <c:v>0.83789935243630098</c:v>
                </c:pt>
                <c:pt idx="885">
                  <c:v>0.83835133739263001</c:v>
                </c:pt>
                <c:pt idx="886">
                  <c:v>0.83879726958716705</c:v>
                </c:pt>
                <c:pt idx="887">
                  <c:v>0.83923722135588597</c:v>
                </c:pt>
                <c:pt idx="888">
                  <c:v>0.83967126441549</c:v>
                </c:pt>
                <c:pt idx="889">
                  <c:v>0.840099469861468</c:v>
                </c:pt>
                <c:pt idx="890">
                  <c:v>0.84052190816643602</c:v>
                </c:pt>
                <c:pt idx="891">
                  <c:v>0.84093864917871797</c:v>
                </c:pt>
                <c:pt idx="892">
                  <c:v>0.84134976212121104</c:v>
                </c:pt>
                <c:pt idx="893">
                  <c:v>0.841755315590478</c:v>
                </c:pt>
                <c:pt idx="894">
                  <c:v>0.84215537755608905</c:v>
                </c:pt>
                <c:pt idx="895">
                  <c:v>0.84255001536020002</c:v>
                </c:pt>
                <c:pt idx="896">
                  <c:v>0.84293929571734405</c:v>
                </c:pt>
                <c:pt idx="897">
                  <c:v>0.84332328471445805</c:v>
                </c:pt>
                <c:pt idx="898">
                  <c:v>0.84370204781110203</c:v>
                </c:pt>
                <c:pt idx="899">
                  <c:v>0.84407564983989802</c:v>
                </c:pt>
                <c:pt idx="900">
                  <c:v>0.84444415500715797</c:v>
                </c:pt>
                <c:pt idx="901">
                  <c:v>0.84480762689370603</c:v>
                </c:pt>
                <c:pt idx="902">
                  <c:v>0.84516612845587702</c:v>
                </c:pt>
                <c:pt idx="903">
                  <c:v>0.845519722026702</c:v>
                </c:pt>
                <c:pt idx="904">
                  <c:v>0.84586846931726301</c:v>
                </c:pt>
                <c:pt idx="905">
                  <c:v>0.84621243141820501</c:v>
                </c:pt>
                <c:pt idx="906">
                  <c:v>0.84655166880140997</c:v>
                </c:pt>
                <c:pt idx="907">
                  <c:v>0.84688624132183499</c:v>
                </c:pt>
                <c:pt idx="908">
                  <c:v>0.84721620821947696</c:v>
                </c:pt>
                <c:pt idx="909">
                  <c:v>0.84754162812149203</c:v>
                </c:pt>
                <c:pt idx="910">
                  <c:v>0.84786255904444896</c:v>
                </c:pt>
                <c:pt idx="911">
                  <c:v>0.84817905839671504</c:v>
                </c:pt>
                <c:pt idx="912">
                  <c:v>0.84849118298095305</c:v>
                </c:pt>
                <c:pt idx="913">
                  <c:v>0.84879898899675599</c:v>
                </c:pt>
                <c:pt idx="914">
                  <c:v>0.84910253204338804</c:v>
                </c:pt>
                <c:pt idx="915">
                  <c:v>0.849401867122627</c:v>
                </c:pt>
                <c:pt idx="916">
                  <c:v>0.84969704864173601</c:v>
                </c:pt>
                <c:pt idx="917">
                  <c:v>0.84998813041650201</c:v>
                </c:pt>
                <c:pt idx="918">
                  <c:v>0.85027516567439898</c:v>
                </c:pt>
                <c:pt idx="919">
                  <c:v>0.85055820705782703</c:v>
                </c:pt>
                <c:pt idx="920">
                  <c:v>0.85083730662744295</c:v>
                </c:pt>
                <c:pt idx="921">
                  <c:v>0.85111251586557102</c:v>
                </c:pt>
                <c:pt idx="922">
                  <c:v>0.85138388567969203</c:v>
                </c:pt>
                <c:pt idx="923">
                  <c:v>0.85165146640601197</c:v>
                </c:pt>
                <c:pt idx="924">
                  <c:v>0.85191530781309599</c:v>
                </c:pt>
                <c:pt idx="925">
                  <c:v>0.85217545910557002</c:v>
                </c:pt>
                <c:pt idx="926">
                  <c:v>0.85243196892788398</c:v>
                </c:pt>
                <c:pt idx="927">
                  <c:v>0.85268488536814102</c:v>
                </c:pt>
                <c:pt idx="928">
                  <c:v>0.85293425596197303</c:v>
                </c:pt>
                <c:pt idx="929">
                  <c:v>0.853180127696478</c:v>
                </c:pt>
                <c:pt idx="930">
                  <c:v>0.85342254701419795</c:v>
                </c:pt>
                <c:pt idx="931">
                  <c:v>0.85366155981714897</c:v>
                </c:pt>
                <c:pt idx="932">
                  <c:v>0.85389721147089703</c:v>
                </c:pt>
                <c:pt idx="933">
                  <c:v>0.85412954680865605</c:v>
                </c:pt>
                <c:pt idx="934">
                  <c:v>0.854358610135452</c:v>
                </c:pt>
                <c:pt idx="935">
                  <c:v>0.85458444523229304</c:v>
                </c:pt>
                <c:pt idx="936">
                  <c:v>0.85480709536039001</c:v>
                </c:pt>
                <c:pt idx="937">
                  <c:v>0.85502660326539404</c:v>
                </c:pt>
                <c:pt idx="938">
                  <c:v>0.85524301118166401</c:v>
                </c:pt>
                <c:pt idx="939">
                  <c:v>0.85545636083656595</c:v>
                </c:pt>
                <c:pt idx="940">
                  <c:v>0.85566669345478097</c:v>
                </c:pt>
                <c:pt idx="941">
                  <c:v>0.85587404976263204</c:v>
                </c:pt>
                <c:pt idx="942">
                  <c:v>0.85607846999244397</c:v>
                </c:pt>
                <c:pt idx="943">
                  <c:v>0.85627999388689902</c:v>
                </c:pt>
                <c:pt idx="944">
                  <c:v>0.85647866070341205</c:v>
                </c:pt>
                <c:pt idx="945">
                  <c:v>0.85667450921851895</c:v>
                </c:pt>
                <c:pt idx="946">
                  <c:v>0.85686757773226896</c:v>
                </c:pt>
                <c:pt idx="947">
                  <c:v>0.85705790407262505</c:v>
                </c:pt>
                <c:pt idx="948">
                  <c:v>0.85724552559987</c:v>
                </c:pt>
                <c:pt idx="949">
                  <c:v>0.85743047921100801</c:v>
                </c:pt>
                <c:pt idx="950">
                  <c:v>0.85761280134418105</c:v>
                </c:pt>
                <c:pt idx="951">
                  <c:v>0.85779252798307004</c:v>
                </c:pt>
                <c:pt idx="952">
                  <c:v>0.85796969466130502</c:v>
                </c:pt>
                <c:pt idx="953">
                  <c:v>0.85814433646686195</c:v>
                </c:pt>
                <c:pt idx="954">
                  <c:v>0.85831648804646399</c:v>
                </c:pt>
                <c:pt idx="955">
                  <c:v>0.85848618360996898</c:v>
                </c:pt>
                <c:pt idx="956">
                  <c:v>0.85865345693475104</c:v>
                </c:pt>
                <c:pt idx="957">
                  <c:v>0.85881834137006796</c:v>
                </c:pt>
                <c:pt idx="958">
                  <c:v>0.85898086984143496</c:v>
                </c:pt>
                <c:pt idx="959">
                  <c:v>0.85914107485496505</c:v>
                </c:pt>
                <c:pt idx="960">
                  <c:v>0.85929898850170405</c:v>
                </c:pt>
                <c:pt idx="961">
                  <c:v>0.85945464246196202</c:v>
                </c:pt>
                <c:pt idx="962">
                  <c:v>0.85960806800961698</c:v>
                </c:pt>
                <c:pt idx="963">
                  <c:v>0.859759296016401</c:v>
                </c:pt>
                <c:pt idx="964">
                  <c:v>0.85990835695618195</c:v>
                </c:pt>
                <c:pt idx="965">
                  <c:v>0.86005528090921701</c:v>
                </c:pt>
                <c:pt idx="966">
                  <c:v>0.86020009756639004</c:v>
                </c:pt>
                <c:pt idx="967">
                  <c:v>0.860342836233426</c:v>
                </c:pt>
                <c:pt idx="968">
                  <c:v>0.86048352583508902</c:v>
                </c:pt>
                <c:pt idx="969">
                  <c:v>0.86062219491936298</c:v>
                </c:pt>
                <c:pt idx="970">
                  <c:v>0.86075887166159804</c:v>
                </c:pt>
                <c:pt idx="971">
                  <c:v>0.86089358386863901</c:v>
                </c:pt>
                <c:pt idx="972">
                  <c:v>0.861026358982939</c:v>
                </c:pt>
                <c:pt idx="973">
                  <c:v>0.86115722408663997</c:v>
                </c:pt>
                <c:pt idx="974">
                  <c:v>0.86128620590562599</c:v>
                </c:pt>
                <c:pt idx="975">
                  <c:v>0.86141333081355898</c:v>
                </c:pt>
                <c:pt idx="976">
                  <c:v>0.86153862483588495</c:v>
                </c:pt>
                <c:pt idx="977">
                  <c:v>0.86166211365381495</c:v>
                </c:pt>
                <c:pt idx="978">
                  <c:v>0.86178382260827402</c:v>
                </c:pt>
                <c:pt idx="979">
                  <c:v>0.861903776703832</c:v>
                </c:pt>
                <c:pt idx="980">
                  <c:v>0.86202200061260204</c:v>
                </c:pt>
                <c:pt idx="981">
                  <c:v>0.86213851867810598</c:v>
                </c:pt>
                <c:pt idx="982">
                  <c:v>0.86225335491911903</c:v>
                </c:pt>
                <c:pt idx="983">
                  <c:v>0.86236653303348199</c:v>
                </c:pt>
                <c:pt idx="984">
                  <c:v>0.86247807640188801</c:v>
                </c:pt>
                <c:pt idx="985">
                  <c:v>0.86258800809162794</c:v>
                </c:pt>
                <c:pt idx="986">
                  <c:v>0.86269635086032803</c:v>
                </c:pt>
                <c:pt idx="987">
                  <c:v>0.86280312715963203</c:v>
                </c:pt>
                <c:pt idx="988">
                  <c:v>0.86290835913887398</c:v>
                </c:pt>
                <c:pt idx="989">
                  <c:v>0.86301206864870605</c:v>
                </c:pt>
                <c:pt idx="990">
                  <c:v>0.86311427724470902</c:v>
                </c:pt>
                <c:pt idx="991">
                  <c:v>0.86321500619095803</c:v>
                </c:pt>
                <c:pt idx="992">
                  <c:v>0.86331427646356895</c:v>
                </c:pt>
                <c:pt idx="993">
                  <c:v>0.86341210875420504</c:v>
                </c:pt>
                <c:pt idx="994">
                  <c:v>0.86350852347356399</c:v>
                </c:pt>
                <c:pt idx="995">
                  <c:v>0.86360354075481605</c:v>
                </c:pt>
                <c:pt idx="996">
                  <c:v>0.86369718045702704</c:v>
                </c:pt>
                <c:pt idx="997">
                  <c:v>0.86378946216854702</c:v>
                </c:pt>
                <c:pt idx="998">
                  <c:v>0.86388040521035503</c:v>
                </c:pt>
              </c:numCache>
            </c:numRef>
          </c:yVal>
          <c:smooth val="0"/>
          <c:extLst>
            <c:ext xmlns:c16="http://schemas.microsoft.com/office/drawing/2014/chart" uri="{C3380CC4-5D6E-409C-BE32-E72D297353CC}">
              <c16:uniqueId val="{00000000-ABD3-E747-85DA-BE35620BE5DE}"/>
            </c:ext>
          </c:extLst>
        </c:ser>
        <c:dLbls>
          <c:showLegendKey val="0"/>
          <c:showVal val="0"/>
          <c:showCatName val="0"/>
          <c:showSerName val="0"/>
          <c:showPercent val="0"/>
          <c:showBubbleSize val="0"/>
        </c:dLbls>
        <c:axId val="-555798896"/>
        <c:axId val="-556066016"/>
      </c:scatterChart>
      <c:valAx>
        <c:axId val="-555798896"/>
        <c:scaling>
          <c:logBase val="10"/>
          <c:orientation val="minMax"/>
          <c:max val="1000"/>
          <c:min val="1E-3"/>
        </c:scaling>
        <c:delete val="0"/>
        <c:axPos val="b"/>
        <c:majorGridlines/>
        <c:minorGridlines>
          <c:spPr>
            <a:ln>
              <a:prstDash val="sysDot"/>
            </a:ln>
          </c:spPr>
        </c:minorGridlines>
        <c:title>
          <c:tx>
            <c:rich>
              <a:bodyPr/>
              <a:lstStyle/>
              <a:p>
                <a:pPr>
                  <a:defRPr sz="2400" b="1" i="0" u="none" strike="noStrike" baseline="0">
                    <a:solidFill>
                      <a:srgbClr val="3C3C3C"/>
                    </a:solidFill>
                    <a:latin typeface="+mn-lt"/>
                    <a:ea typeface="Arial"/>
                    <a:cs typeface="Arial"/>
                  </a:defRPr>
                </a:pPr>
                <a:r>
                  <a:rPr lang="en-US" sz="2400" b="1">
                    <a:latin typeface="+mn-lt"/>
                  </a:rPr>
                  <a:t>GPUweight</a:t>
                </a:r>
              </a:p>
            </c:rich>
          </c:tx>
          <c:layout>
            <c:manualLayout>
              <c:xMode val="edge"/>
              <c:yMode val="edge"/>
              <c:x val="0.44949847914796398"/>
              <c:y val="0.89846027094146597"/>
            </c:manualLayout>
          </c:layout>
          <c:overlay val="0"/>
          <c:spPr>
            <a:noFill/>
            <a:ln w="25400">
              <a:noFill/>
            </a:ln>
          </c:spPr>
        </c:title>
        <c:numFmt formatCode="General" sourceLinked="1"/>
        <c:majorTickMark val="out"/>
        <c:minorTickMark val="out"/>
        <c:tickLblPos val="nextTo"/>
        <c:spPr>
          <a:ln w="3175">
            <a:solidFill>
              <a:sysClr val="windowText" lastClr="000000"/>
            </a:solidFill>
            <a:prstDash val="solid"/>
          </a:ln>
        </c:spPr>
        <c:txPr>
          <a:bodyPr rot="0" vert="horz"/>
          <a:lstStyle/>
          <a:p>
            <a:pPr>
              <a:defRPr sz="2400" b="0" i="0" u="none" strike="noStrike" baseline="0">
                <a:solidFill>
                  <a:srgbClr val="3C3C3C"/>
                </a:solidFill>
                <a:latin typeface="+mn-lt"/>
                <a:ea typeface="Arial"/>
                <a:cs typeface="Arial"/>
              </a:defRPr>
            </a:pPr>
            <a:endParaRPr lang="en-US"/>
          </a:p>
        </c:txPr>
        <c:crossAx val="-556066016"/>
        <c:crossesAt val="0"/>
        <c:crossBetween val="midCat"/>
      </c:valAx>
      <c:valAx>
        <c:axId val="-556066016"/>
        <c:scaling>
          <c:orientation val="minMax"/>
          <c:max val="1"/>
        </c:scaling>
        <c:delete val="0"/>
        <c:axPos val="l"/>
        <c:majorGridlines>
          <c:spPr>
            <a:ln w="3175">
              <a:solidFill>
                <a:schemeClr val="tx1"/>
              </a:solidFill>
              <a:prstDash val="solid"/>
            </a:ln>
          </c:spPr>
        </c:majorGridlines>
        <c:title>
          <c:tx>
            <c:rich>
              <a:bodyPr/>
              <a:lstStyle/>
              <a:p>
                <a:pPr>
                  <a:defRPr sz="2400" b="1" i="0" u="none" strike="noStrike" baseline="0">
                    <a:solidFill>
                      <a:srgbClr val="3C3C3C"/>
                    </a:solidFill>
                    <a:latin typeface="+mn-lt"/>
                    <a:ea typeface="Arial"/>
                    <a:cs typeface="Arial"/>
                  </a:defRPr>
                </a:pPr>
                <a:r>
                  <a:rPr lang="en-US" sz="2400" b="1">
                    <a:latin typeface="+mn-lt"/>
                  </a:rPr>
                  <a:t>System Performance</a:t>
                </a:r>
              </a:p>
            </c:rich>
          </c:tx>
          <c:layout>
            <c:manualLayout>
              <c:xMode val="edge"/>
              <c:yMode val="edge"/>
              <c:x val="0"/>
              <c:y val="7.2478843731977396E-2"/>
            </c:manualLayout>
          </c:layout>
          <c:overlay val="0"/>
          <c:spPr>
            <a:noFill/>
            <a:ln w="25400">
              <a:noFill/>
            </a:ln>
          </c:spPr>
        </c:title>
        <c:numFmt formatCode="General" sourceLinked="1"/>
        <c:majorTickMark val="out"/>
        <c:minorTickMark val="none"/>
        <c:tickLblPos val="nextTo"/>
        <c:spPr>
          <a:ln w="3175">
            <a:solidFill>
              <a:schemeClr val="tx1"/>
            </a:solidFill>
            <a:prstDash val="solid"/>
          </a:ln>
        </c:spPr>
        <c:txPr>
          <a:bodyPr rot="0" vert="horz"/>
          <a:lstStyle/>
          <a:p>
            <a:pPr>
              <a:defRPr sz="2400" b="0" i="0" u="none" strike="noStrike" baseline="0">
                <a:solidFill>
                  <a:srgbClr val="3C3C3C"/>
                </a:solidFill>
                <a:latin typeface="+mn-lt"/>
                <a:ea typeface="Arial"/>
                <a:cs typeface="Arial"/>
              </a:defRPr>
            </a:pPr>
            <a:endParaRPr lang="en-US"/>
          </a:p>
        </c:txPr>
        <c:crossAx val="-555798896"/>
        <c:crossesAt val="0"/>
        <c:crossBetween val="midCat"/>
      </c:valAx>
      <c:spPr>
        <a:noFill/>
        <a:ln w="3175">
          <a:solidFill>
            <a:schemeClr val="tx1"/>
          </a:solidFill>
          <a:prstDash val="solid"/>
        </a:ln>
      </c:spPr>
    </c:plotArea>
    <c:legend>
      <c:legendPos val="r"/>
      <c:layout>
        <c:manualLayout>
          <c:xMode val="edge"/>
          <c:yMode val="edge"/>
          <c:x val="0.18709257529944101"/>
          <c:y val="0.104008097642503"/>
          <c:w val="0.37673616845375502"/>
          <c:h val="0.33255652460482898"/>
        </c:manualLayout>
      </c:layout>
      <c:overlay val="0"/>
      <c:spPr>
        <a:solidFill>
          <a:sysClr val="window" lastClr="FFFFFF"/>
        </a:solidFill>
        <a:ln w="25400">
          <a:solidFill>
            <a:sysClr val="windowText" lastClr="000000"/>
          </a:solidFill>
        </a:ln>
      </c:spPr>
      <c:txPr>
        <a:bodyPr/>
        <a:lstStyle/>
        <a:p>
          <a:pPr>
            <a:defRPr sz="2400" b="1" i="0" u="none" strike="noStrike" baseline="0">
              <a:solidFill>
                <a:srgbClr val="3C3C3C"/>
              </a:solidFill>
              <a:latin typeface="+mn-lt"/>
              <a:ea typeface="Arial"/>
              <a:cs typeface="Arial"/>
            </a:defRPr>
          </a:pPr>
          <a:endParaRPr lang="en-US"/>
        </a:p>
      </c:txPr>
    </c:legend>
    <c:plotVisOnly val="1"/>
    <c:dispBlanksAs val="span"/>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774816812146"/>
          <c:y val="6.8876334404387798E-2"/>
          <c:w val="0.77945856366309896"/>
          <c:h val="0.69767441860465695"/>
        </c:manualLayout>
      </c:layout>
      <c:scatterChart>
        <c:scatterStyle val="lineMarker"/>
        <c:varyColors val="0"/>
        <c:ser>
          <c:idx val="4"/>
          <c:order val="0"/>
          <c:tx>
            <c:v>Previous Best</c:v>
          </c:tx>
          <c:spPr>
            <a:ln w="63500">
              <a:solidFill>
                <a:srgbClr val="FF0000"/>
              </a:solidFill>
              <a:prstDash val="solid"/>
            </a:ln>
          </c:spPr>
          <c:marker>
            <c:symbol val="none"/>
          </c:marker>
          <c:xVal>
            <c:numRef>
              <c:f>Sheet1!$I$2:$I$1000</c:f>
              <c:numCache>
                <c:formatCode>General</c:formatCode>
                <c:ptCount val="999"/>
                <c:pt idx="0">
                  <c:v>5.4677236625771898E-4</c:v>
                </c:pt>
                <c:pt idx="1">
                  <c:v>5.55098848992606E-4</c:v>
                </c:pt>
                <c:pt idx="2">
                  <c:v>5.6355213095696005E-4</c:v>
                </c:pt>
                <c:pt idx="3">
                  <c:v>5.7213414310351598E-4</c:v>
                </c:pt>
                <c:pt idx="4">
                  <c:v>5.80846845790371E-4</c:v>
                </c:pt>
                <c:pt idx="5">
                  <c:v>5.8969222922880201E-4</c:v>
                </c:pt>
                <c:pt idx="6">
                  <c:v>5.9867231393787197E-4</c:v>
                </c:pt>
                <c:pt idx="7">
                  <c:v>6.0778915120595896E-4</c:v>
                </c:pt>
                <c:pt idx="8">
                  <c:v>6.1704482355935003E-4</c:v>
                </c:pt>
                <c:pt idx="9">
                  <c:v>6.2644144523791602E-4</c:v>
                </c:pt>
                <c:pt idx="10">
                  <c:v>6.35981162678088E-4</c:v>
                </c:pt>
                <c:pt idx="11">
                  <c:v>6.4566615500313905E-4</c:v>
                </c:pt>
                <c:pt idx="12">
                  <c:v>6.5549863452094904E-4</c:v>
                </c:pt>
                <c:pt idx="13">
                  <c:v>6.6548084722939003E-4</c:v>
                </c:pt>
                <c:pt idx="14">
                  <c:v>6.7561507332933302E-4</c:v>
                </c:pt>
                <c:pt idx="15">
                  <c:v>6.8590362774551201E-4</c:v>
                </c:pt>
                <c:pt idx="16">
                  <c:v>6.9634886065534404E-4</c:v>
                </c:pt>
                <c:pt idx="17">
                  <c:v>7.0695315802572897E-4</c:v>
                </c:pt>
                <c:pt idx="18">
                  <c:v>7.1771894215810002E-4</c:v>
                </c:pt>
                <c:pt idx="19">
                  <c:v>7.2864867224172803E-4</c:v>
                </c:pt>
                <c:pt idx="20">
                  <c:v>7.3974484491546005E-4</c:v>
                </c:pt>
                <c:pt idx="21">
                  <c:v>7.5100999483802995E-4</c:v>
                </c:pt>
                <c:pt idx="22">
                  <c:v>7.6244669526703401E-4</c:v>
                </c:pt>
                <c:pt idx="23">
                  <c:v>7.7405755864673605E-4</c:v>
                </c:pt>
                <c:pt idx="24">
                  <c:v>7.8584523720480904E-4</c:v>
                </c:pt>
                <c:pt idx="25">
                  <c:v>7.9781242355818295E-4</c:v>
                </c:pt>
                <c:pt idx="26">
                  <c:v>8.0996185132810599E-4</c:v>
                </c:pt>
                <c:pt idx="27">
                  <c:v>8.2229629576457302E-4</c:v>
                </c:pt>
                <c:pt idx="28">
                  <c:v>8.3481857438027303E-4</c:v>
                </c:pt>
                <c:pt idx="29">
                  <c:v>8.4753154759418701E-4</c:v>
                </c:pt>
                <c:pt idx="30">
                  <c:v>8.6043811938496203E-4</c:v>
                </c:pt>
                <c:pt idx="31">
                  <c:v>8.7354123795428001E-4</c:v>
                </c:pt>
                <c:pt idx="32">
                  <c:v>8.86843896400283E-4</c:v>
                </c:pt>
                <c:pt idx="33">
                  <c:v>9.0034913340130297E-4</c:v>
                </c:pt>
                <c:pt idx="34">
                  <c:v>9.1406003390995E-4</c:v>
                </c:pt>
                <c:pt idx="35">
                  <c:v>9.2797972985782001E-4</c:v>
                </c:pt>
                <c:pt idx="36">
                  <c:v>9.4211140087088199E-4</c:v>
                </c:pt>
                <c:pt idx="37">
                  <c:v>9.5645827499582004E-4</c:v>
                </c:pt>
                <c:pt idx="38">
                  <c:v>9.7102362943738004E-4</c:v>
                </c:pt>
                <c:pt idx="39">
                  <c:v>9.8581079130698711E-4</c:v>
                </c:pt>
                <c:pt idx="40">
                  <c:v>1.0008231383827201E-3</c:v>
                </c:pt>
                <c:pt idx="41">
                  <c:v>1.01606409988094E-3</c:v>
                </c:pt>
                <c:pt idx="42">
                  <c:v>1.0315371572395299E-3</c:v>
                </c:pt>
                <c:pt idx="43">
                  <c:v>1.0472458449132299E-3</c:v>
                </c:pt>
                <c:pt idx="44">
                  <c:v>1.06319375118094E-3</c:v>
                </c:pt>
                <c:pt idx="45">
                  <c:v>1.07938451896542E-3</c:v>
                </c:pt>
                <c:pt idx="46">
                  <c:v>1.0958218466654E-3</c:v>
                </c:pt>
                <c:pt idx="47">
                  <c:v>1.1125094890004101E-3</c:v>
                </c:pt>
                <c:pt idx="48">
                  <c:v>1.12945125786844E-3</c:v>
                </c:pt>
                <c:pt idx="49">
                  <c:v>1.1466510232166899E-3</c:v>
                </c:pt>
                <c:pt idx="50">
                  <c:v>1.16411271392558E-3</c:v>
                </c:pt>
                <c:pt idx="51">
                  <c:v>1.18184031870616E-3</c:v>
                </c:pt>
                <c:pt idx="52">
                  <c:v>1.1998378870113401E-3</c:v>
                </c:pt>
                <c:pt idx="53">
                  <c:v>1.21810952996075E-3</c:v>
                </c:pt>
                <c:pt idx="54">
                  <c:v>1.2366594212799499E-3</c:v>
                </c:pt>
                <c:pt idx="55">
                  <c:v>1.2554917982537501E-3</c:v>
                </c:pt>
                <c:pt idx="56">
                  <c:v>1.2746109626941701E-3</c:v>
                </c:pt>
                <c:pt idx="57">
                  <c:v>1.2940212819230099E-3</c:v>
                </c:pt>
                <c:pt idx="58">
                  <c:v>1.3137271897695499E-3</c:v>
                </c:pt>
                <c:pt idx="59">
                  <c:v>1.3337331875832999E-3</c:v>
                </c:pt>
                <c:pt idx="60">
                  <c:v>1.3540438452622401E-3</c:v>
                </c:pt>
                <c:pt idx="61">
                  <c:v>1.37466380229668E-3</c:v>
                </c:pt>
                <c:pt idx="62">
                  <c:v>1.3955977688291201E-3</c:v>
                </c:pt>
                <c:pt idx="63">
                  <c:v>1.41685052673008E-3</c:v>
                </c:pt>
                <c:pt idx="64">
                  <c:v>1.4384269306904299E-3</c:v>
                </c:pt>
                <c:pt idx="65">
                  <c:v>1.4603319093303899E-3</c:v>
                </c:pt>
                <c:pt idx="66">
                  <c:v>1.48257046632527E-3</c:v>
                </c:pt>
                <c:pt idx="67">
                  <c:v>1.50514768154849E-3</c:v>
                </c:pt>
                <c:pt idx="68">
                  <c:v>1.5280687122319701E-3</c:v>
                </c:pt>
                <c:pt idx="69">
                  <c:v>1.55133879414413E-3</c:v>
                </c:pt>
                <c:pt idx="70">
                  <c:v>1.57496324278592E-3</c:v>
                </c:pt>
                <c:pt idx="71">
                  <c:v>1.598947454605E-3</c:v>
                </c:pt>
                <c:pt idx="72">
                  <c:v>1.62329690822842E-3</c:v>
                </c:pt>
                <c:pt idx="73">
                  <c:v>1.64801716571414E-3</c:v>
                </c:pt>
                <c:pt idx="74">
                  <c:v>1.67311387382146E-3</c:v>
                </c:pt>
                <c:pt idx="75">
                  <c:v>1.69859276530098E-3</c:v>
                </c:pt>
                <c:pt idx="76">
                  <c:v>1.7244596602040299E-3</c:v>
                </c:pt>
                <c:pt idx="77">
                  <c:v>1.75072046721221E-3</c:v>
                </c:pt>
                <c:pt idx="78">
                  <c:v>1.77738118498702E-3</c:v>
                </c:pt>
                <c:pt idx="79">
                  <c:v>1.8044479035401299E-3</c:v>
                </c:pt>
                <c:pt idx="80">
                  <c:v>1.8319268056244901E-3</c:v>
                </c:pt>
                <c:pt idx="81">
                  <c:v>1.8598241681466901E-3</c:v>
                </c:pt>
                <c:pt idx="82">
                  <c:v>1.8881463636007099E-3</c:v>
                </c:pt>
                <c:pt idx="83">
                  <c:v>1.9168998615235601E-3</c:v>
                </c:pt>
                <c:pt idx="84">
                  <c:v>1.9460912299731599E-3</c:v>
                </c:pt>
                <c:pt idx="85">
                  <c:v>1.9757271370285899E-3</c:v>
                </c:pt>
                <c:pt idx="86">
                  <c:v>2.00581435231328E-3</c:v>
                </c:pt>
                <c:pt idx="87">
                  <c:v>2.03635974854141E-3</c:v>
                </c:pt>
                <c:pt idx="88">
                  <c:v>2.0673703030877301E-3</c:v>
                </c:pt>
                <c:pt idx="89">
                  <c:v>2.0988530995814398E-3</c:v>
                </c:pt>
                <c:pt idx="90">
                  <c:v>2.1308153295243001E-3</c:v>
                </c:pt>
                <c:pt idx="91">
                  <c:v>2.1632642939333098E-3</c:v>
                </c:pt>
                <c:pt idx="92">
                  <c:v>2.1962074050084299E-3</c:v>
                </c:pt>
                <c:pt idx="93">
                  <c:v>2.22965218782581E-3</c:v>
                </c:pt>
                <c:pt idx="94">
                  <c:v>2.2636062820566801E-3</c:v>
                </c:pt>
                <c:pt idx="95">
                  <c:v>2.2980774437123602E-3</c:v>
                </c:pt>
                <c:pt idx="96">
                  <c:v>2.3330735469160998E-3</c:v>
                </c:pt>
                <c:pt idx="97">
                  <c:v>2.3686025857016201E-3</c:v>
                </c:pt>
                <c:pt idx="98">
                  <c:v>2.4046726758392002E-3</c:v>
                </c:pt>
                <c:pt idx="99">
                  <c:v>2.44129205668955E-3</c:v>
                </c:pt>
                <c:pt idx="100">
                  <c:v>2.4784690930858299E-3</c:v>
                </c:pt>
                <c:pt idx="101">
                  <c:v>2.5162122772444998E-3</c:v>
                </c:pt>
                <c:pt idx="102">
                  <c:v>2.5545302307050902E-3</c:v>
                </c:pt>
                <c:pt idx="103">
                  <c:v>2.5934317062995902E-3</c:v>
                </c:pt>
                <c:pt idx="104">
                  <c:v>2.6329255901518501E-3</c:v>
                </c:pt>
                <c:pt idx="105">
                  <c:v>2.6730209037074699E-3</c:v>
                </c:pt>
                <c:pt idx="106">
                  <c:v>2.7137268057943901E-3</c:v>
                </c:pt>
                <c:pt idx="107">
                  <c:v>2.7550525947151001E-3</c:v>
                </c:pt>
                <c:pt idx="108">
                  <c:v>2.79700771037068E-3</c:v>
                </c:pt>
                <c:pt idx="109">
                  <c:v>2.8396017364169198E-3</c:v>
                </c:pt>
                <c:pt idx="110">
                  <c:v>2.8828444024537199E-3</c:v>
                </c:pt>
                <c:pt idx="111">
                  <c:v>2.92674558624744E-3</c:v>
                </c:pt>
                <c:pt idx="112">
                  <c:v>2.9713153159872398E-3</c:v>
                </c:pt>
                <c:pt idx="113">
                  <c:v>3.0165637725758799E-3</c:v>
                </c:pt>
                <c:pt idx="114">
                  <c:v>3.06250129195522E-3</c:v>
                </c:pt>
                <c:pt idx="115">
                  <c:v>3.1091383674672298E-3</c:v>
                </c:pt>
                <c:pt idx="116">
                  <c:v>3.1564856522509799E-3</c:v>
                </c:pt>
                <c:pt idx="117">
                  <c:v>3.2045539616761399E-3</c:v>
                </c:pt>
                <c:pt idx="118">
                  <c:v>3.25335427581334E-3</c:v>
                </c:pt>
                <c:pt idx="119">
                  <c:v>3.3028977419424801E-3</c:v>
                </c:pt>
                <c:pt idx="120">
                  <c:v>3.35319567709895E-3</c:v>
                </c:pt>
                <c:pt idx="121">
                  <c:v>3.4042595706588298E-3</c:v>
                </c:pt>
                <c:pt idx="122">
                  <c:v>3.4561010869632799E-3</c:v>
                </c:pt>
                <c:pt idx="123">
                  <c:v>3.5087320679830399E-3</c:v>
                </c:pt>
                <c:pt idx="124">
                  <c:v>3.5621645360233902E-3</c:v>
                </c:pt>
                <c:pt idx="125">
                  <c:v>3.6164106964704399E-3</c:v>
                </c:pt>
                <c:pt idx="126">
                  <c:v>3.67148294057912E-3</c:v>
                </c:pt>
                <c:pt idx="127">
                  <c:v>3.7273938483037001E-3</c:v>
                </c:pt>
                <c:pt idx="128">
                  <c:v>3.7841561911712502E-3</c:v>
                </c:pt>
                <c:pt idx="129">
                  <c:v>3.8417829351992299E-3</c:v>
                </c:pt>
                <c:pt idx="130">
                  <c:v>3.9002872438571E-3</c:v>
                </c:pt>
                <c:pt idx="131">
                  <c:v>3.9596824810731804E-3</c:v>
                </c:pt>
                <c:pt idx="132">
                  <c:v>4.0199822142875001E-3</c:v>
                </c:pt>
                <c:pt idx="133">
                  <c:v>4.08120021755077E-3</c:v>
                </c:pt>
                <c:pt idx="134">
                  <c:v>4.1433504746708396E-3</c:v>
                </c:pt>
                <c:pt idx="135">
                  <c:v>4.2064471824069501E-3</c:v>
                </c:pt>
                <c:pt idx="136">
                  <c:v>4.2705047537126397E-3</c:v>
                </c:pt>
                <c:pt idx="137">
                  <c:v>4.3355378210280298E-3</c:v>
                </c:pt>
                <c:pt idx="138">
                  <c:v>4.4015612396223897E-3</c:v>
                </c:pt>
                <c:pt idx="139">
                  <c:v>4.4685900909871897E-3</c:v>
                </c:pt>
                <c:pt idx="140">
                  <c:v>4.53663968628142E-3</c:v>
                </c:pt>
                <c:pt idx="141">
                  <c:v>4.6057255698288297E-3</c:v>
                </c:pt>
                <c:pt idx="142">
                  <c:v>4.6758635226688897E-3</c:v>
                </c:pt>
                <c:pt idx="143">
                  <c:v>4.7470695661612798E-3</c:v>
                </c:pt>
                <c:pt idx="144">
                  <c:v>4.8193599656459699E-3</c:v>
                </c:pt>
                <c:pt idx="145">
                  <c:v>4.8927512341583497E-3</c:v>
                </c:pt>
                <c:pt idx="146">
                  <c:v>4.9672601362013898E-3</c:v>
                </c:pt>
                <c:pt idx="147">
                  <c:v>5.0429036915750104E-3</c:v>
                </c:pt>
                <c:pt idx="148">
                  <c:v>5.1196991792639701E-3</c:v>
                </c:pt>
                <c:pt idx="149">
                  <c:v>5.1976641413847401E-3</c:v>
                </c:pt>
                <c:pt idx="150">
                  <c:v>5.2768163871926401E-3</c:v>
                </c:pt>
                <c:pt idx="151">
                  <c:v>5.3571739971498599E-3</c:v>
                </c:pt>
                <c:pt idx="152">
                  <c:v>5.4387553270557002E-3</c:v>
                </c:pt>
                <c:pt idx="153">
                  <c:v>5.5215790122392899E-3</c:v>
                </c:pt>
                <c:pt idx="154">
                  <c:v>5.6056639718165399E-3</c:v>
                </c:pt>
                <c:pt idx="155">
                  <c:v>5.6910294130117396E-3</c:v>
                </c:pt>
                <c:pt idx="156">
                  <c:v>5.7776948355449101E-3</c:v>
                </c:pt>
                <c:pt idx="157">
                  <c:v>5.8656800360861799E-3</c:v>
                </c:pt>
                <c:pt idx="158">
                  <c:v>5.9550051127778602E-3</c:v>
                </c:pt>
                <c:pt idx="159">
                  <c:v>6.0456904698252397E-3</c:v>
                </c:pt>
                <c:pt idx="160">
                  <c:v>6.1377568221575802E-3</c:v>
                </c:pt>
                <c:pt idx="161">
                  <c:v>6.2312252001599996E-3</c:v>
                </c:pt>
                <c:pt idx="162">
                  <c:v>6.3261169544771402E-3</c:v>
                </c:pt>
                <c:pt idx="163">
                  <c:v>6.4224537608904998E-3</c:v>
                </c:pt>
                <c:pt idx="164">
                  <c:v>6.5202576252695599E-3</c:v>
                </c:pt>
                <c:pt idx="165">
                  <c:v>6.6195508885985204E-3</c:v>
                </c:pt>
                <c:pt idx="166">
                  <c:v>6.7203562320797203E-3</c:v>
                </c:pt>
                <c:pt idx="167">
                  <c:v>6.8226966823144598E-3</c:v>
                </c:pt>
                <c:pt idx="168">
                  <c:v>6.92659561656289E-3</c:v>
                </c:pt>
                <c:pt idx="169">
                  <c:v>7.0320767680841596E-3</c:v>
                </c:pt>
                <c:pt idx="170">
                  <c:v>7.1391642315574997E-3</c:v>
                </c:pt>
                <c:pt idx="171">
                  <c:v>7.2478824685862902E-3</c:v>
                </c:pt>
                <c:pt idx="172">
                  <c:v>7.3582563132855898E-3</c:v>
                </c:pt>
                <c:pt idx="173">
                  <c:v>7.4703109779549097E-3</c:v>
                </c:pt>
                <c:pt idx="174">
                  <c:v>7.5840720588374703E-3</c:v>
                </c:pt>
                <c:pt idx="175">
                  <c:v>7.6995655419669698E-3</c:v>
                </c:pt>
                <c:pt idx="176">
                  <c:v>7.8168178091035292E-3</c:v>
                </c:pt>
                <c:pt idx="177">
                  <c:v>7.9358556437599207E-3</c:v>
                </c:pt>
                <c:pt idx="178">
                  <c:v>8.0567062373197995E-3</c:v>
                </c:pt>
                <c:pt idx="179">
                  <c:v>8.1793971952484508E-3</c:v>
                </c:pt>
                <c:pt idx="180">
                  <c:v>8.3039565433994794E-3</c:v>
                </c:pt>
                <c:pt idx="181">
                  <c:v>8.4304127344157105E-3</c:v>
                </c:pt>
                <c:pt idx="182">
                  <c:v>8.5587946542291602E-3</c:v>
                </c:pt>
                <c:pt idx="183">
                  <c:v>8.6891316286590008E-3</c:v>
                </c:pt>
                <c:pt idx="184">
                  <c:v>8.8214534301106502E-3</c:v>
                </c:pt>
                <c:pt idx="185">
                  <c:v>8.9557902843763592E-3</c:v>
                </c:pt>
                <c:pt idx="186">
                  <c:v>9.0921728775394308E-3</c:v>
                </c:pt>
                <c:pt idx="187">
                  <c:v>9.2306323629841504E-3</c:v>
                </c:pt>
                <c:pt idx="188">
                  <c:v>9.3712003685118301E-3</c:v>
                </c:pt>
                <c:pt idx="189">
                  <c:v>9.5139090035653504E-3</c:v>
                </c:pt>
                <c:pt idx="190">
                  <c:v>9.6587908665637708E-3</c:v>
                </c:pt>
                <c:pt idx="191">
                  <c:v>9.8058790523490695E-3</c:v>
                </c:pt>
                <c:pt idx="192">
                  <c:v>9.9552071597452593E-3</c:v>
                </c:pt>
                <c:pt idx="193">
                  <c:v>1.0106809299233801E-2</c:v>
                </c:pt>
                <c:pt idx="194">
                  <c:v>1.0260720100744899E-2</c:v>
                </c:pt>
                <c:pt idx="195">
                  <c:v>1.04169747215684E-2</c:v>
                </c:pt>
                <c:pt idx="196">
                  <c:v>1.05756088543841E-2</c:v>
                </c:pt>
                <c:pt idx="197">
                  <c:v>1.07366587354154E-2</c:v>
                </c:pt>
                <c:pt idx="198">
                  <c:v>1.0900161152706001E-2</c:v>
                </c:pt>
                <c:pt idx="199">
                  <c:v>1.1066153454523799E-2</c:v>
                </c:pt>
                <c:pt idx="200">
                  <c:v>1.12346735578922E-2</c:v>
                </c:pt>
                <c:pt idx="201">
                  <c:v>1.1405759957251E-2</c:v>
                </c:pt>
                <c:pt idx="202">
                  <c:v>1.15794517332497E-2</c:v>
                </c:pt>
                <c:pt idx="203">
                  <c:v>1.17557885616748E-2</c:v>
                </c:pt>
                <c:pt idx="204">
                  <c:v>1.1934810722512601E-2</c:v>
                </c:pt>
                <c:pt idx="205">
                  <c:v>1.2116559109149799E-2</c:v>
                </c:pt>
                <c:pt idx="206">
                  <c:v>1.2301075237715601E-2</c:v>
                </c:pt>
                <c:pt idx="207">
                  <c:v>1.2488401256564001E-2</c:v>
                </c:pt>
                <c:pt idx="208">
                  <c:v>1.26785799559025E-2</c:v>
                </c:pt>
                <c:pt idx="209">
                  <c:v>1.2871654777565999E-2</c:v>
                </c:pt>
                <c:pt idx="210">
                  <c:v>1.3067669824940099E-2</c:v>
                </c:pt>
                <c:pt idx="211">
                  <c:v>1.32666698730356E-2</c:v>
                </c:pt>
                <c:pt idx="212">
                  <c:v>1.34687003787164E-2</c:v>
                </c:pt>
                <c:pt idx="213">
                  <c:v>1.36738074910827E-2</c:v>
                </c:pt>
                <c:pt idx="214">
                  <c:v>1.3882038062012899E-2</c:v>
                </c:pt>
                <c:pt idx="215">
                  <c:v>1.4093439656865801E-2</c:v>
                </c:pt>
                <c:pt idx="216">
                  <c:v>1.4308060565346E-2</c:v>
                </c:pt>
                <c:pt idx="217">
                  <c:v>1.4525949812534E-2</c:v>
                </c:pt>
                <c:pt idx="218">
                  <c:v>1.47471571700853E-2</c:v>
                </c:pt>
                <c:pt idx="219">
                  <c:v>1.49717331675993E-2</c:v>
                </c:pt>
                <c:pt idx="220">
                  <c:v>1.51997291041617E-2</c:v>
                </c:pt>
                <c:pt idx="221">
                  <c:v>1.54311970600626E-2</c:v>
                </c:pt>
                <c:pt idx="222">
                  <c:v>1.5666189908693E-2</c:v>
                </c:pt>
                <c:pt idx="223">
                  <c:v>1.59047613286224E-2</c:v>
                </c:pt>
                <c:pt idx="224">
                  <c:v>1.6146965815860299E-2</c:v>
                </c:pt>
                <c:pt idx="225">
                  <c:v>1.6392858696304899E-2</c:v>
                </c:pt>
                <c:pt idx="226">
                  <c:v>1.6642496138380598E-2</c:v>
                </c:pt>
                <c:pt idx="227">
                  <c:v>1.6895935165868601E-2</c:v>
                </c:pt>
                <c:pt idx="228">
                  <c:v>1.7153233670932602E-2</c:v>
                </c:pt>
                <c:pt idx="229">
                  <c:v>1.7414450427342701E-2</c:v>
                </c:pt>
                <c:pt idx="230">
                  <c:v>1.7679645103901201E-2</c:v>
                </c:pt>
                <c:pt idx="231">
                  <c:v>1.79488782780724E-2</c:v>
                </c:pt>
                <c:pt idx="232">
                  <c:v>1.8222211449819701E-2</c:v>
                </c:pt>
                <c:pt idx="233">
                  <c:v>1.8499707055654398E-2</c:v>
                </c:pt>
                <c:pt idx="234">
                  <c:v>1.8781428482897999E-2</c:v>
                </c:pt>
                <c:pt idx="235">
                  <c:v>1.9067440084160399E-2</c:v>
                </c:pt>
                <c:pt idx="236">
                  <c:v>1.9357807192040902E-2</c:v>
                </c:pt>
                <c:pt idx="237">
                  <c:v>1.9652596134051702E-2</c:v>
                </c:pt>
                <c:pt idx="238">
                  <c:v>1.9951874247768401E-2</c:v>
                </c:pt>
                <c:pt idx="239">
                  <c:v>2.02557098962114E-2</c:v>
                </c:pt>
                <c:pt idx="240">
                  <c:v>2.05641724834635E-2</c:v>
                </c:pt>
                <c:pt idx="241">
                  <c:v>2.0877332470521402E-2</c:v>
                </c:pt>
                <c:pt idx="242">
                  <c:v>2.1195261391391999E-2</c:v>
                </c:pt>
                <c:pt idx="243">
                  <c:v>2.1518031869433501E-2</c:v>
                </c:pt>
                <c:pt idx="244">
                  <c:v>2.1845717633942802E-2</c:v>
                </c:pt>
                <c:pt idx="245">
                  <c:v>2.21783935369976E-2</c:v>
                </c:pt>
                <c:pt idx="246">
                  <c:v>2.2516135570556001E-2</c:v>
                </c:pt>
                <c:pt idx="247">
                  <c:v>2.2859020883813301E-2</c:v>
                </c:pt>
                <c:pt idx="248">
                  <c:v>2.3207127800825698E-2</c:v>
                </c:pt>
                <c:pt idx="249">
                  <c:v>2.3560535838401599E-2</c:v>
                </c:pt>
                <c:pt idx="250">
                  <c:v>2.3919325724265601E-2</c:v>
                </c:pt>
                <c:pt idx="251">
                  <c:v>2.4283579415498E-2</c:v>
                </c:pt>
                <c:pt idx="252">
                  <c:v>2.4653380117256998E-2</c:v>
                </c:pt>
                <c:pt idx="253">
                  <c:v>2.5028812301783599E-2</c:v>
                </c:pt>
                <c:pt idx="254">
                  <c:v>2.5409961727699298E-2</c:v>
                </c:pt>
                <c:pt idx="255">
                  <c:v>2.57969154595932E-2</c:v>
                </c:pt>
                <c:pt idx="256">
                  <c:v>2.6189761887911799E-2</c:v>
                </c:pt>
                <c:pt idx="257">
                  <c:v>2.6588590749148901E-2</c:v>
                </c:pt>
                <c:pt idx="258">
                  <c:v>2.69934931463441E-2</c:v>
                </c:pt>
                <c:pt idx="259">
                  <c:v>2.7404561569892499E-2</c:v>
                </c:pt>
                <c:pt idx="260">
                  <c:v>2.7821889918672599E-2</c:v>
                </c:pt>
                <c:pt idx="261">
                  <c:v>2.82455735214951E-2</c:v>
                </c:pt>
                <c:pt idx="262">
                  <c:v>2.8675709158878199E-2</c:v>
                </c:pt>
                <c:pt idx="263">
                  <c:v>2.9112395085155601E-2</c:v>
                </c:pt>
                <c:pt idx="264">
                  <c:v>2.9555731050919298E-2</c:v>
                </c:pt>
                <c:pt idx="265">
                  <c:v>3.00058183258065E-2</c:v>
                </c:pt>
                <c:pt idx="266">
                  <c:v>3.0462759721630799E-2</c:v>
                </c:pt>
                <c:pt idx="267">
                  <c:v>3.09266596158689E-2</c:v>
                </c:pt>
                <c:pt idx="268">
                  <c:v>3.1397623975501401E-2</c:v>
                </c:pt>
                <c:pt idx="269">
                  <c:v>3.1875760381219899E-2</c:v>
                </c:pt>
                <c:pt idx="270">
                  <c:v>3.2361178051999798E-2</c:v>
                </c:pt>
                <c:pt idx="271">
                  <c:v>3.2853987870050602E-2</c:v>
                </c:pt>
                <c:pt idx="272">
                  <c:v>3.3354302406142601E-2</c:v>
                </c:pt>
                <c:pt idx="273">
                  <c:v>3.3862235945322401E-2</c:v>
                </c:pt>
                <c:pt idx="274">
                  <c:v>3.4377904513017699E-2</c:v>
                </c:pt>
                <c:pt idx="275">
                  <c:v>3.49014259015408E-2</c:v>
                </c:pt>
                <c:pt idx="276">
                  <c:v>3.5432919696995802E-2</c:v>
                </c:pt>
                <c:pt idx="277">
                  <c:v>3.5972507306594702E-2</c:v>
                </c:pt>
                <c:pt idx="278">
                  <c:v>3.6520311986390601E-2</c:v>
                </c:pt>
                <c:pt idx="279">
                  <c:v>3.7076458869431998E-2</c:v>
                </c:pt>
                <c:pt idx="280">
                  <c:v>3.7641074994347198E-2</c:v>
                </c:pt>
                <c:pt idx="281">
                  <c:v>3.8214289334362599E-2</c:v>
                </c:pt>
                <c:pt idx="282">
                  <c:v>3.8796232826764199E-2</c:v>
                </c:pt>
                <c:pt idx="283">
                  <c:v>3.9387038402806197E-2</c:v>
                </c:pt>
                <c:pt idx="284">
                  <c:v>3.9986841018077403E-2</c:v>
                </c:pt>
                <c:pt idx="285">
                  <c:v>4.0595777683327297E-2</c:v>
                </c:pt>
                <c:pt idx="286">
                  <c:v>4.1213987495763799E-2</c:v>
                </c:pt>
                <c:pt idx="287">
                  <c:v>4.1841611670826201E-2</c:v>
                </c:pt>
                <c:pt idx="288">
                  <c:v>4.24787935744428E-2</c:v>
                </c:pt>
                <c:pt idx="289">
                  <c:v>4.3125678755779398E-2</c:v>
                </c:pt>
                <c:pt idx="290">
                  <c:v>4.37824149804871E-2</c:v>
                </c:pt>
                <c:pt idx="291">
                  <c:v>4.4449152264453298E-2</c:v>
                </c:pt>
                <c:pt idx="292">
                  <c:v>4.5126042908074697E-2</c:v>
                </c:pt>
                <c:pt idx="293">
                  <c:v>4.5813241531040598E-2</c:v>
                </c:pt>
                <c:pt idx="294">
                  <c:v>4.6510905107655098E-2</c:v>
                </c:pt>
                <c:pt idx="295">
                  <c:v>4.72191930026956E-2</c:v>
                </c:pt>
                <c:pt idx="296">
                  <c:v>4.7938267007812799E-2</c:v>
                </c:pt>
                <c:pt idx="297">
                  <c:v>4.8668291378490103E-2</c:v>
                </c:pt>
                <c:pt idx="298">
                  <c:v>4.9409432871563602E-2</c:v>
                </c:pt>
                <c:pt idx="299">
                  <c:v>5.0161860783313299E-2</c:v>
                </c:pt>
                <c:pt idx="300">
                  <c:v>5.0925746988135297E-2</c:v>
                </c:pt>
                <c:pt idx="301">
                  <c:v>5.1701265977802301E-2</c:v>
                </c:pt>
                <c:pt idx="302">
                  <c:v>5.2488594901322398E-2</c:v>
                </c:pt>
                <c:pt idx="303">
                  <c:v>5.3287913605403199E-2</c:v>
                </c:pt>
                <c:pt idx="304">
                  <c:v>5.4099404675536499E-2</c:v>
                </c:pt>
                <c:pt idx="305">
                  <c:v>5.49232534777018E-2</c:v>
                </c:pt>
                <c:pt idx="306">
                  <c:v>5.5759648200712497E-2</c:v>
                </c:pt>
                <c:pt idx="307">
                  <c:v>5.6608779899200497E-2</c:v>
                </c:pt>
                <c:pt idx="308">
                  <c:v>5.7470842537259301E-2</c:v>
                </c:pt>
                <c:pt idx="309">
                  <c:v>5.8346033032750801E-2</c:v>
                </c:pt>
                <c:pt idx="310">
                  <c:v>5.9234551302284902E-2</c:v>
                </c:pt>
                <c:pt idx="311">
                  <c:v>6.0136600306888499E-2</c:v>
                </c:pt>
                <c:pt idx="312">
                  <c:v>6.1052386098363699E-2</c:v>
                </c:pt>
                <c:pt idx="313">
                  <c:v>6.1982117866359099E-2</c:v>
                </c:pt>
                <c:pt idx="314">
                  <c:v>6.29260079861515E-2</c:v>
                </c:pt>
                <c:pt idx="315">
                  <c:v>6.3884272067158701E-2</c:v>
                </c:pt>
                <c:pt idx="316">
                  <c:v>6.4857129002191802E-2</c:v>
                </c:pt>
                <c:pt idx="317">
                  <c:v>6.5844801017453394E-2</c:v>
                </c:pt>
                <c:pt idx="318">
                  <c:v>6.6847513723302901E-2</c:v>
                </c:pt>
                <c:pt idx="319">
                  <c:v>6.7865496165789796E-2</c:v>
                </c:pt>
                <c:pt idx="320">
                  <c:v>6.8898980878974406E-2</c:v>
                </c:pt>
                <c:pt idx="321">
                  <c:v>6.9948203938045406E-2</c:v>
                </c:pt>
                <c:pt idx="322">
                  <c:v>7.1013405013244005E-2</c:v>
                </c:pt>
                <c:pt idx="323">
                  <c:v>7.2094827424612998E-2</c:v>
                </c:pt>
                <c:pt idx="324">
                  <c:v>7.3192718197576695E-2</c:v>
                </c:pt>
                <c:pt idx="325">
                  <c:v>7.4307328119367105E-2</c:v>
                </c:pt>
                <c:pt idx="326">
                  <c:v>7.5438911796311806E-2</c:v>
                </c:pt>
                <c:pt idx="327">
                  <c:v>7.6587727711991696E-2</c:v>
                </c:pt>
                <c:pt idx="328">
                  <c:v>7.7754038286286006E-2</c:v>
                </c:pt>
                <c:pt idx="329">
                  <c:v>7.8938109935315706E-2</c:v>
                </c:pt>
                <c:pt idx="330">
                  <c:v>8.01402131323002E-2</c:v>
                </c:pt>
                <c:pt idx="331">
                  <c:v>8.1360622469340296E-2</c:v>
                </c:pt>
                <c:pt idx="332">
                  <c:v>8.2599616720142502E-2</c:v>
                </c:pt>
                <c:pt idx="333">
                  <c:v>8.3857478903698698E-2</c:v>
                </c:pt>
                <c:pt idx="334">
                  <c:v>8.5134496348932498E-2</c:v>
                </c:pt>
                <c:pt idx="335">
                  <c:v>8.6430960760337003E-2</c:v>
                </c:pt>
                <c:pt idx="336">
                  <c:v>8.7747168284606505E-2</c:v>
                </c:pt>
                <c:pt idx="337">
                  <c:v>8.9083419578280296E-2</c:v>
                </c:pt>
                <c:pt idx="338">
                  <c:v>9.0440019876426594E-2</c:v>
                </c:pt>
                <c:pt idx="339">
                  <c:v>9.1817279062362103E-2</c:v>
                </c:pt>
                <c:pt idx="340">
                  <c:v>9.32155117384387E-2</c:v>
                </c:pt>
                <c:pt idx="341">
                  <c:v>9.4635037297907301E-2</c:v>
                </c:pt>
                <c:pt idx="342">
                  <c:v>9.6076179997875502E-2</c:v>
                </c:pt>
                <c:pt idx="343">
                  <c:v>9.7539269033376202E-2</c:v>
                </c:pt>
                <c:pt idx="344">
                  <c:v>9.9024638612564594E-2</c:v>
                </c:pt>
                <c:pt idx="345">
                  <c:v>0.100532628033061</c:v>
                </c:pt>
                <c:pt idx="346">
                  <c:v>0.102063581759452</c:v>
                </c:pt>
                <c:pt idx="347">
                  <c:v>0.103617849501982</c:v>
                </c:pt>
                <c:pt idx="348">
                  <c:v>0.10519578629642901</c:v>
                </c:pt>
                <c:pt idx="349">
                  <c:v>0.106797752585207</c:v>
                </c:pt>
                <c:pt idx="350">
                  <c:v>0.108424114299702</c:v>
                </c:pt>
                <c:pt idx="351">
                  <c:v>0.11007524294385999</c:v>
                </c:pt>
                <c:pt idx="352">
                  <c:v>0.111751515679045</c:v>
                </c:pt>
                <c:pt idx="353">
                  <c:v>0.113453315410198</c:v>
                </c:pt>
                <c:pt idx="354">
                  <c:v>0.11518103087329799</c:v>
                </c:pt>
                <c:pt idx="355">
                  <c:v>0.11693505672416001</c:v>
                </c:pt>
                <c:pt idx="356">
                  <c:v>0.11871579362859</c:v>
                </c:pt>
                <c:pt idx="357">
                  <c:v>0.12052364835389801</c:v>
                </c:pt>
                <c:pt idx="358">
                  <c:v>0.12235903386182501</c:v>
                </c:pt>
                <c:pt idx="359">
                  <c:v>0.124222369402868</c:v>
                </c:pt>
                <c:pt idx="360">
                  <c:v>0.12611408061204901</c:v>
                </c:pt>
                <c:pt idx="361">
                  <c:v>0.128034599606141</c:v>
                </c:pt>
                <c:pt idx="362">
                  <c:v>0.12998436508237701</c:v>
                </c:pt>
                <c:pt idx="363">
                  <c:v>0.13196382241865601</c:v>
                </c:pt>
                <c:pt idx="364">
                  <c:v>0.13397342377528601</c:v>
                </c:pt>
                <c:pt idx="365">
                  <c:v>0.13601362819825999</c:v>
                </c:pt>
                <c:pt idx="366">
                  <c:v>0.13808490172412199</c:v>
                </c:pt>
                <c:pt idx="367">
                  <c:v>0.14018771748641801</c:v>
                </c:pt>
                <c:pt idx="368">
                  <c:v>0.14232255582377401</c:v>
                </c:pt>
                <c:pt idx="369">
                  <c:v>0.14448990438961901</c:v>
                </c:pt>
                <c:pt idx="370">
                  <c:v>0.14669025826357199</c:v>
                </c:pt>
                <c:pt idx="371">
                  <c:v>0.14892412006454001</c:v>
                </c:pt>
                <c:pt idx="372">
                  <c:v>0.151192000065523</c:v>
                </c:pt>
                <c:pt idx="373">
                  <c:v>0.15349441631017699</c:v>
                </c:pt>
                <c:pt idx="374">
                  <c:v>0.15583189473114401</c:v>
                </c:pt>
                <c:pt idx="375">
                  <c:v>0.15820496927019601</c:v>
                </c:pt>
                <c:pt idx="376">
                  <c:v>0.160614182000199</c:v>
                </c:pt>
                <c:pt idx="377">
                  <c:v>0.16306008324893301</c:v>
                </c:pt>
                <c:pt idx="378">
                  <c:v>0.16554323172480601</c:v>
                </c:pt>
                <c:pt idx="379">
                  <c:v>0.168064194644473</c:v>
                </c:pt>
                <c:pt idx="380">
                  <c:v>0.17062354786240799</c:v>
                </c:pt>
                <c:pt idx="381">
                  <c:v>0.17322187600244501</c:v>
                </c:pt>
                <c:pt idx="382">
                  <c:v>0.17585977259131499</c:v>
                </c:pt>
                <c:pt idx="383">
                  <c:v>0.178537840194229</c:v>
                </c:pt>
                <c:pt idx="384">
                  <c:v>0.181256690552516</c:v>
                </c:pt>
                <c:pt idx="385">
                  <c:v>0.18401694472336699</c:v>
                </c:pt>
                <c:pt idx="386">
                  <c:v>0.186819233221693</c:v>
                </c:pt>
                <c:pt idx="387">
                  <c:v>0.189664196164154</c:v>
                </c:pt>
                <c:pt idx="388">
                  <c:v>0.192552483415385</c:v>
                </c:pt>
                <c:pt idx="389">
                  <c:v>0.19548475473643201</c:v>
                </c:pt>
                <c:pt idx="390">
                  <c:v>0.19846167993546299</c:v>
                </c:pt>
                <c:pt idx="391">
                  <c:v>0.20148393902077499</c:v>
                </c:pt>
                <c:pt idx="392">
                  <c:v>0.204552222356117</c:v>
                </c:pt>
                <c:pt idx="393">
                  <c:v>0.207667230818393</c:v>
                </c:pt>
                <c:pt idx="394">
                  <c:v>0.21082967595775901</c:v>
                </c:pt>
                <c:pt idx="395">
                  <c:v>0.21404028016016299</c:v>
                </c:pt>
                <c:pt idx="396">
                  <c:v>0.217299776812347</c:v>
                </c:pt>
                <c:pt idx="397">
                  <c:v>0.22060891046938699</c:v>
                </c:pt>
                <c:pt idx="398">
                  <c:v>0.22396843702475899</c:v>
                </c:pt>
                <c:pt idx="399">
                  <c:v>0.22737912388300399</c:v>
                </c:pt>
                <c:pt idx="400">
                  <c:v>0.230841750135029</c:v>
                </c:pt>
                <c:pt idx="401">
                  <c:v>0.23435710673606999</c:v>
                </c:pt>
                <c:pt idx="402">
                  <c:v>0.23792599668636599</c:v>
                </c:pt>
                <c:pt idx="403">
                  <c:v>0.24154923521458399</c:v>
                </c:pt>
                <c:pt idx="404">
                  <c:v>0.245227649964045</c:v>
                </c:pt>
                <c:pt idx="405">
                  <c:v>0.24896208118177299</c:v>
                </c:pt>
                <c:pt idx="406">
                  <c:v>0.25275338191042801</c:v>
                </c:pt>
                <c:pt idx="407">
                  <c:v>0.25660241818317597</c:v>
                </c:pt>
                <c:pt idx="408">
                  <c:v>0.260510069221499</c:v>
                </c:pt>
                <c:pt idx="409">
                  <c:v>0.26447722763603898</c:v>
                </c:pt>
                <c:pt idx="410">
                  <c:v>0.268504799630497</c:v>
                </c:pt>
                <c:pt idx="411">
                  <c:v>0.27259370520862602</c:v>
                </c:pt>
                <c:pt idx="412">
                  <c:v>0.27674487838439199</c:v>
                </c:pt>
                <c:pt idx="413">
                  <c:v>0.28095926739532201</c:v>
                </c:pt>
                <c:pt idx="414">
                  <c:v>0.28523783491910798</c:v>
                </c:pt>
                <c:pt idx="415">
                  <c:v>0.28958155829351101</c:v>
                </c:pt>
                <c:pt idx="416">
                  <c:v>0.29399142973960601</c:v>
                </c:pt>
                <c:pt idx="417">
                  <c:v>0.29846845658843102</c:v>
                </c:pt>
                <c:pt idx="418">
                  <c:v>0.30301366151109799</c:v>
                </c:pt>
                <c:pt idx="419">
                  <c:v>0.30762808275238401</c:v>
                </c:pt>
                <c:pt idx="420">
                  <c:v>0.312312774367905</c:v>
                </c:pt>
                <c:pt idx="421">
                  <c:v>0.31706880646487701</c:v>
                </c:pt>
                <c:pt idx="422">
                  <c:v>0.32189726544657399</c:v>
                </c:pt>
                <c:pt idx="423">
                  <c:v>0.32679925426048101</c:v>
                </c:pt>
                <c:pt idx="424">
                  <c:v>0.33177589265023499</c:v>
                </c:pt>
                <c:pt idx="425">
                  <c:v>0.33682831741140801</c:v>
                </c:pt>
                <c:pt idx="426">
                  <c:v>0.34195768265117299</c:v>
                </c:pt>
                <c:pt idx="427">
                  <c:v>0.34716516005195203</c:v>
                </c:pt>
                <c:pt idx="428">
                  <c:v>0.352451939139038</c:v>
                </c:pt>
                <c:pt idx="429">
                  <c:v>0.35781922755232298</c:v>
                </c:pt>
                <c:pt idx="430">
                  <c:v>0.36326825132215601</c:v>
                </c:pt>
                <c:pt idx="431">
                  <c:v>0.36880025514939702</c:v>
                </c:pt>
                <c:pt idx="432">
                  <c:v>0.37441650268974402</c:v>
                </c:pt>
                <c:pt idx="433">
                  <c:v>0.38011827684237898</c:v>
                </c:pt>
                <c:pt idx="434">
                  <c:v>0.38590688004302498</c:v>
                </c:pt>
                <c:pt idx="435">
                  <c:v>0.39178363456144499</c:v>
                </c:pt>
                <c:pt idx="436">
                  <c:v>0.39774988280349799</c:v>
                </c:pt>
                <c:pt idx="437">
                  <c:v>0.40380698761776601</c:v>
                </c:pt>
                <c:pt idx="438">
                  <c:v>0.40995633260686698</c:v>
                </c:pt>
                <c:pt idx="439">
                  <c:v>0.41619932244351898</c:v>
                </c:pt>
                <c:pt idx="440">
                  <c:v>0.422537383191391</c:v>
                </c:pt>
                <c:pt idx="441">
                  <c:v>0.42897196263085502</c:v>
                </c:pt>
                <c:pt idx="442">
                  <c:v>0.43550453058970001</c:v>
                </c:pt>
                <c:pt idx="443">
                  <c:v>0.442136579278883</c:v>
                </c:pt>
                <c:pt idx="444">
                  <c:v>0.44886962363338301</c:v>
                </c:pt>
                <c:pt idx="445">
                  <c:v>0.45570520165825701</c:v>
                </c:pt>
                <c:pt idx="446">
                  <c:v>0.46264487477995703</c:v>
                </c:pt>
                <c:pt idx="447">
                  <c:v>0.46969022820300099</c:v>
                </c:pt>
                <c:pt idx="448">
                  <c:v>0.47684287127208402</c:v>
                </c:pt>
                <c:pt idx="449">
                  <c:v>0.48410443783967899</c:v>
                </c:pt>
                <c:pt idx="450">
                  <c:v>0.49147658663926902</c:v>
                </c:pt>
                <c:pt idx="451">
                  <c:v>0.49896100166423102</c:v>
                </c:pt>
                <c:pt idx="452">
                  <c:v>0.50655939255251803</c:v>
                </c:pt>
                <c:pt idx="453">
                  <c:v>0.51427349497717501</c:v>
                </c:pt>
                <c:pt idx="454">
                  <c:v>0.522105071042818</c:v>
                </c:pt>
                <c:pt idx="455">
                  <c:v>0.53005590968813998</c:v>
                </c:pt>
                <c:pt idx="456">
                  <c:v>0.53812782709455897</c:v>
                </c:pt>
                <c:pt idx="457">
                  <c:v>0.54632266710107402</c:v>
                </c:pt>
                <c:pt idx="458">
                  <c:v>0.55464230162545602</c:v>
                </c:pt>
                <c:pt idx="459">
                  <c:v>0.56308863109183405</c:v>
                </c:pt>
                <c:pt idx="460">
                  <c:v>0.57166358486480595</c:v>
                </c:pt>
                <c:pt idx="461">
                  <c:v>0.58036912169015598</c:v>
                </c:pt>
                <c:pt idx="462">
                  <c:v>0.58920723014229204</c:v>
                </c:pt>
                <c:pt idx="463">
                  <c:v>0.59817992907846895</c:v>
                </c:pt>
                <c:pt idx="464">
                  <c:v>0.60728926809996897</c:v>
                </c:pt>
                <c:pt idx="465">
                  <c:v>0.61653732802027295</c:v>
                </c:pt>
                <c:pt idx="466">
                  <c:v>0.62592622134038101</c:v>
                </c:pt>
                <c:pt idx="467">
                  <c:v>0.63545809273134901</c:v>
                </c:pt>
                <c:pt idx="468">
                  <c:v>0.64513511952421299</c:v>
                </c:pt>
                <c:pt idx="469">
                  <c:v>0.65495951220732496</c:v>
                </c:pt>
                <c:pt idx="470">
                  <c:v>0.66493351493129205</c:v>
                </c:pt>
                <c:pt idx="471">
                  <c:v>0.67505940602161896</c:v>
                </c:pt>
                <c:pt idx="472">
                  <c:v>0.68533949849910503</c:v>
                </c:pt>
                <c:pt idx="473">
                  <c:v>0.69577614060822601</c:v>
                </c:pt>
                <c:pt idx="474">
                  <c:v>0.70637171635353302</c:v>
                </c:pt>
                <c:pt idx="475">
                  <c:v>0.71712864604419602</c:v>
                </c:pt>
                <c:pt idx="476">
                  <c:v>0.72804938684689702</c:v>
                </c:pt>
                <c:pt idx="477">
                  <c:v>0.73913643334710299</c:v>
                </c:pt>
                <c:pt idx="478">
                  <c:v>0.75039231811888796</c:v>
                </c:pt>
                <c:pt idx="479">
                  <c:v>0.76181961230344197</c:v>
                </c:pt>
                <c:pt idx="480">
                  <c:v>0.77342092619638403</c:v>
                </c:pt>
                <c:pt idx="481">
                  <c:v>0.78519890984404195</c:v>
                </c:pt>
                <c:pt idx="482">
                  <c:v>0.79715625364877696</c:v>
                </c:pt>
                <c:pt idx="483">
                  <c:v>0.80929568898352899</c:v>
                </c:pt>
                <c:pt idx="484">
                  <c:v>0.82161998881576404</c:v>
                </c:pt>
                <c:pt idx="485">
                  <c:v>0.83413196834087899</c:v>
                </c:pt>
                <c:pt idx="486">
                  <c:v>0.84683448562525598</c:v>
                </c:pt>
                <c:pt idx="487">
                  <c:v>0.85973044225914597</c:v>
                </c:pt>
                <c:pt idx="488">
                  <c:v>0.87282278401943503</c:v>
                </c:pt>
                <c:pt idx="489">
                  <c:v>0.88611450154257299</c:v>
                </c:pt>
                <c:pt idx="490">
                  <c:v>0.89960863100768895</c:v>
                </c:pt>
                <c:pt idx="491">
                  <c:v>0.913308254830141</c:v>
                </c:pt>
                <c:pt idx="492">
                  <c:v>0.92721650236562503</c:v>
                </c:pt>
                <c:pt idx="493">
                  <c:v>0.94133655062499999</c:v>
                </c:pt>
                <c:pt idx="494">
                  <c:v>0.95567162500000202</c:v>
                </c:pt>
                <c:pt idx="495">
                  <c:v>0.970225000000002</c:v>
                </c:pt>
                <c:pt idx="496">
                  <c:v>0.98499999999999999</c:v>
                </c:pt>
                <c:pt idx="497">
                  <c:v>1</c:v>
                </c:pt>
                <c:pt idx="498">
                  <c:v>1.0149999999999959</c:v>
                </c:pt>
                <c:pt idx="499">
                  <c:v>1.0302249999999959</c:v>
                </c:pt>
                <c:pt idx="500">
                  <c:v>1.045678375</c:v>
                </c:pt>
                <c:pt idx="501">
                  <c:v>1.061363550624995</c:v>
                </c:pt>
                <c:pt idx="502">
                  <c:v>1.0772840038843741</c:v>
                </c:pt>
                <c:pt idx="503">
                  <c:v>1.0934432639426399</c:v>
                </c:pt>
                <c:pt idx="504">
                  <c:v>1.10984491290178</c:v>
                </c:pt>
                <c:pt idx="505">
                  <c:v>1.1264925865953099</c:v>
                </c:pt>
                <c:pt idx="506">
                  <c:v>1.1433899753942349</c:v>
                </c:pt>
                <c:pt idx="507">
                  <c:v>1.1605408250251501</c:v>
                </c:pt>
                <c:pt idx="508">
                  <c:v>1.1779489374005261</c:v>
                </c:pt>
                <c:pt idx="509">
                  <c:v>1.1956181714615399</c:v>
                </c:pt>
                <c:pt idx="510">
                  <c:v>1.213552444033456</c:v>
                </c:pt>
                <c:pt idx="511">
                  <c:v>1.2317557306939579</c:v>
                </c:pt>
                <c:pt idx="512">
                  <c:v>1.250232066654368</c:v>
                </c:pt>
                <c:pt idx="513">
                  <c:v>1.268985547654182</c:v>
                </c:pt>
                <c:pt idx="514">
                  <c:v>1.288020330868995</c:v>
                </c:pt>
                <c:pt idx="515">
                  <c:v>1.3073406358320301</c:v>
                </c:pt>
                <c:pt idx="516">
                  <c:v>1.32695074536951</c:v>
                </c:pt>
                <c:pt idx="517">
                  <c:v>1.3468550065500571</c:v>
                </c:pt>
                <c:pt idx="518">
                  <c:v>1.3670578316483111</c:v>
                </c:pt>
                <c:pt idx="519">
                  <c:v>1.387563699123028</c:v>
                </c:pt>
                <c:pt idx="520">
                  <c:v>1.4083771546098729</c:v>
                </c:pt>
                <c:pt idx="521">
                  <c:v>1.429502811929021</c:v>
                </c:pt>
                <c:pt idx="522">
                  <c:v>1.450945354107956</c:v>
                </c:pt>
                <c:pt idx="523">
                  <c:v>1.472709534419576</c:v>
                </c:pt>
                <c:pt idx="524">
                  <c:v>1.494800177435869</c:v>
                </c:pt>
                <c:pt idx="525">
                  <c:v>1.5172221800974039</c:v>
                </c:pt>
                <c:pt idx="526">
                  <c:v>1.5399805127988679</c:v>
                </c:pt>
                <c:pt idx="527">
                  <c:v>1.5630802204908509</c:v>
                </c:pt>
                <c:pt idx="528">
                  <c:v>1.5865264237982171</c:v>
                </c:pt>
                <c:pt idx="529">
                  <c:v>1.610324320155186</c:v>
                </c:pt>
                <c:pt idx="530">
                  <c:v>1.634479184957518</c:v>
                </c:pt>
                <c:pt idx="531">
                  <c:v>1.6589963727318771</c:v>
                </c:pt>
                <c:pt idx="532">
                  <c:v>1.683881318322854</c:v>
                </c:pt>
                <c:pt idx="533">
                  <c:v>1.709139538097693</c:v>
                </c:pt>
                <c:pt idx="534">
                  <c:v>1.734776631169159</c:v>
                </c:pt>
                <c:pt idx="535">
                  <c:v>1.7607982806367</c:v>
                </c:pt>
                <c:pt idx="536">
                  <c:v>1.787210254846251</c:v>
                </c:pt>
                <c:pt idx="537">
                  <c:v>1.8140184086689439</c:v>
                </c:pt>
                <c:pt idx="538">
                  <c:v>1.8412286847989781</c:v>
                </c:pt>
                <c:pt idx="539">
                  <c:v>1.868847115070962</c:v>
                </c:pt>
                <c:pt idx="540">
                  <c:v>1.89687982179703</c:v>
                </c:pt>
                <c:pt idx="541">
                  <c:v>1.9253330191239819</c:v>
                </c:pt>
                <c:pt idx="542">
                  <c:v>1.954213014410846</c:v>
                </c:pt>
                <c:pt idx="543">
                  <c:v>1.9835262096270041</c:v>
                </c:pt>
                <c:pt idx="544">
                  <c:v>2.013279102771409</c:v>
                </c:pt>
                <c:pt idx="545">
                  <c:v>2.0434782893129801</c:v>
                </c:pt>
                <c:pt idx="546">
                  <c:v>2.0741304636526752</c:v>
                </c:pt>
                <c:pt idx="547">
                  <c:v>2.1052424206074631</c:v>
                </c:pt>
                <c:pt idx="548">
                  <c:v>2.1368210569165802</c:v>
                </c:pt>
                <c:pt idx="549">
                  <c:v>2.168873372770332</c:v>
                </c:pt>
                <c:pt idx="550">
                  <c:v>2.2014064733618781</c:v>
                </c:pt>
                <c:pt idx="551">
                  <c:v>2.2344275704623211</c:v>
                </c:pt>
                <c:pt idx="552">
                  <c:v>2.2679439840192401</c:v>
                </c:pt>
                <c:pt idx="553">
                  <c:v>2.3019631437795272</c:v>
                </c:pt>
                <c:pt idx="554">
                  <c:v>2.3364925909362131</c:v>
                </c:pt>
                <c:pt idx="555">
                  <c:v>2.3715399798002581</c:v>
                </c:pt>
                <c:pt idx="556">
                  <c:v>2.4071130794972699</c:v>
                </c:pt>
                <c:pt idx="557">
                  <c:v>2.443219775689728</c:v>
                </c:pt>
                <c:pt idx="558">
                  <c:v>2.4798680723250728</c:v>
                </c:pt>
                <c:pt idx="559">
                  <c:v>2.5170660934099471</c:v>
                </c:pt>
                <c:pt idx="560">
                  <c:v>2.5548220848110978</c:v>
                </c:pt>
                <c:pt idx="561">
                  <c:v>2.5931444160832582</c:v>
                </c:pt>
                <c:pt idx="562">
                  <c:v>2.6320415823245131</c:v>
                </c:pt>
                <c:pt idx="563">
                  <c:v>2.6715222060593802</c:v>
                </c:pt>
                <c:pt idx="564">
                  <c:v>2.7115950391502621</c:v>
                </c:pt>
                <c:pt idx="565">
                  <c:v>2.7522689647375231</c:v>
                </c:pt>
                <c:pt idx="566">
                  <c:v>2.7935529992085781</c:v>
                </c:pt>
                <c:pt idx="567">
                  <c:v>2.8354562941966961</c:v>
                </c:pt>
                <c:pt idx="568">
                  <c:v>2.8779881386096591</c:v>
                </c:pt>
                <c:pt idx="569">
                  <c:v>2.9211579606888112</c:v>
                </c:pt>
                <c:pt idx="570">
                  <c:v>2.9649753300991382</c:v>
                </c:pt>
                <c:pt idx="571">
                  <c:v>3.0094499600506222</c:v>
                </c:pt>
                <c:pt idx="572">
                  <c:v>3.0545917094514001</c:v>
                </c:pt>
                <c:pt idx="573">
                  <c:v>3.1004105850931589</c:v>
                </c:pt>
                <c:pt idx="574">
                  <c:v>3.1469167438695602</c:v>
                </c:pt>
                <c:pt idx="575">
                  <c:v>3.1941204950276001</c:v>
                </c:pt>
                <c:pt idx="576">
                  <c:v>3.2420323024530142</c:v>
                </c:pt>
                <c:pt idx="577">
                  <c:v>3.2906627869898082</c:v>
                </c:pt>
                <c:pt idx="578">
                  <c:v>3.3400227287946551</c:v>
                </c:pt>
                <c:pt idx="579">
                  <c:v>3.3901230697265752</c:v>
                </c:pt>
                <c:pt idx="580">
                  <c:v>3.4409749157724812</c:v>
                </c:pt>
                <c:pt idx="581">
                  <c:v>3.4925895395090572</c:v>
                </c:pt>
                <c:pt idx="582">
                  <c:v>3.5449783826016952</c:v>
                </c:pt>
                <c:pt idx="583">
                  <c:v>3.5981530583407202</c:v>
                </c:pt>
                <c:pt idx="584">
                  <c:v>3.6521253542158298</c:v>
                </c:pt>
                <c:pt idx="585">
                  <c:v>3.706907234529067</c:v>
                </c:pt>
                <c:pt idx="586">
                  <c:v>3.7625108430470111</c:v>
                </c:pt>
                <c:pt idx="587">
                  <c:v>3.8189485056926991</c:v>
                </c:pt>
                <c:pt idx="588">
                  <c:v>3.8762327332780622</c:v>
                </c:pt>
                <c:pt idx="589">
                  <c:v>3.9343762242772682</c:v>
                </c:pt>
                <c:pt idx="590">
                  <c:v>3.993391867641443</c:v>
                </c:pt>
                <c:pt idx="591">
                  <c:v>4.0532927456560524</c:v>
                </c:pt>
                <c:pt idx="592">
                  <c:v>4.1140921368408856</c:v>
                </c:pt>
                <c:pt idx="593">
                  <c:v>4.1758035188935017</c:v>
                </c:pt>
                <c:pt idx="594">
                  <c:v>4.2384405716768976</c:v>
                </c:pt>
                <c:pt idx="595">
                  <c:v>4.302017180252057</c:v>
                </c:pt>
                <c:pt idx="596">
                  <c:v>4.3665474379558367</c:v>
                </c:pt>
                <c:pt idx="597">
                  <c:v>4.4320456495251754</c:v>
                </c:pt>
                <c:pt idx="598">
                  <c:v>4.4985263342680506</c:v>
                </c:pt>
                <c:pt idx="599">
                  <c:v>4.5660042292820666</c:v>
                </c:pt>
                <c:pt idx="600">
                  <c:v>4.6344942927213006</c:v>
                </c:pt>
                <c:pt idx="601">
                  <c:v>4.7040117071121212</c:v>
                </c:pt>
                <c:pt idx="602">
                  <c:v>4.7745718827188028</c:v>
                </c:pt>
                <c:pt idx="603">
                  <c:v>4.8461904609595843</c:v>
                </c:pt>
                <c:pt idx="604">
                  <c:v>4.9188833178739779</c:v>
                </c:pt>
                <c:pt idx="605">
                  <c:v>4.9926665676420869</c:v>
                </c:pt>
                <c:pt idx="606">
                  <c:v>5.0675565661566244</c:v>
                </c:pt>
                <c:pt idx="607">
                  <c:v>5.1435699146490714</c:v>
                </c:pt>
                <c:pt idx="608">
                  <c:v>5.2207234633688033</c:v>
                </c:pt>
                <c:pt idx="609">
                  <c:v>5.2990343153193384</c:v>
                </c:pt>
                <c:pt idx="610">
                  <c:v>5.3785198300491244</c:v>
                </c:pt>
                <c:pt idx="611">
                  <c:v>5.4591976274998624</c:v>
                </c:pt>
                <c:pt idx="612">
                  <c:v>5.5410855919123581</c:v>
                </c:pt>
                <c:pt idx="613">
                  <c:v>5.6242018757910337</c:v>
                </c:pt>
                <c:pt idx="614">
                  <c:v>5.7085649039279076</c:v>
                </c:pt>
                <c:pt idx="615">
                  <c:v>5.7941933774868257</c:v>
                </c:pt>
                <c:pt idx="616">
                  <c:v>5.8811062781491277</c:v>
                </c:pt>
                <c:pt idx="617">
                  <c:v>5.9693228723213734</c:v>
                </c:pt>
                <c:pt idx="618">
                  <c:v>6.0588627154061934</c:v>
                </c:pt>
                <c:pt idx="619">
                  <c:v>6.1497456561372754</c:v>
                </c:pt>
                <c:pt idx="620">
                  <c:v>6.2419918409793338</c:v>
                </c:pt>
                <c:pt idx="621">
                  <c:v>6.3356217185940409</c:v>
                </c:pt>
                <c:pt idx="622">
                  <c:v>6.4306560443729479</c:v>
                </c:pt>
                <c:pt idx="623">
                  <c:v>6.5271158850385236</c:v>
                </c:pt>
                <c:pt idx="624">
                  <c:v>6.6250226233141039</c:v>
                </c:pt>
                <c:pt idx="625">
                  <c:v>6.7243979626638151</c:v>
                </c:pt>
                <c:pt idx="626">
                  <c:v>6.8252639321037734</c:v>
                </c:pt>
                <c:pt idx="627">
                  <c:v>6.9276428910853314</c:v>
                </c:pt>
                <c:pt idx="628">
                  <c:v>7.0315575344516104</c:v>
                </c:pt>
                <c:pt idx="629">
                  <c:v>7.1370308974683736</c:v>
                </c:pt>
                <c:pt idx="630">
                  <c:v>7.2440863609303836</c:v>
                </c:pt>
                <c:pt idx="631">
                  <c:v>7.3527476563443601</c:v>
                </c:pt>
                <c:pt idx="632">
                  <c:v>7.463038871189525</c:v>
                </c:pt>
                <c:pt idx="633">
                  <c:v>7.5749844542573674</c:v>
                </c:pt>
                <c:pt idx="634">
                  <c:v>7.6886092210712302</c:v>
                </c:pt>
                <c:pt idx="635">
                  <c:v>7.8039383593872644</c:v>
                </c:pt>
                <c:pt idx="636">
                  <c:v>7.9209974347781102</c:v>
                </c:pt>
                <c:pt idx="637">
                  <c:v>8.039812396299773</c:v>
                </c:pt>
                <c:pt idx="638">
                  <c:v>8.1604095822443092</c:v>
                </c:pt>
                <c:pt idx="639">
                  <c:v>8.2828157259779331</c:v>
                </c:pt>
                <c:pt idx="640">
                  <c:v>8.4070579618676007</c:v>
                </c:pt>
                <c:pt idx="641">
                  <c:v>8.5331638312956137</c:v>
                </c:pt>
                <c:pt idx="642">
                  <c:v>8.6611612887650473</c:v>
                </c:pt>
                <c:pt idx="643">
                  <c:v>8.7910787080963786</c:v>
                </c:pt>
                <c:pt idx="644">
                  <c:v>8.9229448887179768</c:v>
                </c:pt>
                <c:pt idx="645">
                  <c:v>9.0567890620487805</c:v>
                </c:pt>
                <c:pt idx="646">
                  <c:v>9.1926408979794747</c:v>
                </c:pt>
                <c:pt idx="647">
                  <c:v>9.3305305114492096</c:v>
                </c:pt>
                <c:pt idx="648">
                  <c:v>9.4704884691208946</c:v>
                </c:pt>
                <c:pt idx="649">
                  <c:v>9.6125457961577077</c:v>
                </c:pt>
                <c:pt idx="650">
                  <c:v>9.756733983100073</c:v>
                </c:pt>
                <c:pt idx="651">
                  <c:v>9.9030849928465727</c:v>
                </c:pt>
                <c:pt idx="652">
                  <c:v>10.0516312677393</c:v>
                </c:pt>
                <c:pt idx="653">
                  <c:v>10.20240573675537</c:v>
                </c:pt>
                <c:pt idx="654">
                  <c:v>10.35544182280676</c:v>
                </c:pt>
                <c:pt idx="655">
                  <c:v>10.51077345014879</c:v>
                </c:pt>
                <c:pt idx="656">
                  <c:v>10.668435051901019</c:v>
                </c:pt>
                <c:pt idx="657">
                  <c:v>10.82846157767953</c:v>
                </c:pt>
                <c:pt idx="658">
                  <c:v>10.990888501344729</c:v>
                </c:pt>
                <c:pt idx="659">
                  <c:v>11.15575182886494</c:v>
                </c:pt>
                <c:pt idx="660">
                  <c:v>11.32308810629787</c:v>
                </c:pt>
                <c:pt idx="661">
                  <c:v>11.492934427892351</c:v>
                </c:pt>
                <c:pt idx="662">
                  <c:v>11.66532844431069</c:v>
                </c:pt>
                <c:pt idx="663">
                  <c:v>11.84030837097537</c:v>
                </c:pt>
                <c:pt idx="664">
                  <c:v>12.01791299654001</c:v>
                </c:pt>
                <c:pt idx="665">
                  <c:v>12.198181691488109</c:v>
                </c:pt>
                <c:pt idx="666">
                  <c:v>12.381154416860429</c:v>
                </c:pt>
                <c:pt idx="667">
                  <c:v>12.566871733113331</c:v>
                </c:pt>
                <c:pt idx="668">
                  <c:v>12.75537480911003</c:v>
                </c:pt>
                <c:pt idx="669">
                  <c:v>12.946705431246681</c:v>
                </c:pt>
                <c:pt idx="670">
                  <c:v>13.14090601271538</c:v>
                </c:pt>
                <c:pt idx="671">
                  <c:v>13.33801960290611</c:v>
                </c:pt>
                <c:pt idx="672">
                  <c:v>13.53808989694973</c:v>
                </c:pt>
                <c:pt idx="673">
                  <c:v>13.741161245403941</c:v>
                </c:pt>
                <c:pt idx="674">
                  <c:v>13.947278664084999</c:v>
                </c:pt>
                <c:pt idx="675">
                  <c:v>14.156487844046341</c:v>
                </c:pt>
                <c:pt idx="676">
                  <c:v>14.36883516170697</c:v>
                </c:pt>
                <c:pt idx="677">
                  <c:v>14.584367689132529</c:v>
                </c:pt>
                <c:pt idx="678">
                  <c:v>14.803133204469569</c:v>
                </c:pt>
                <c:pt idx="679">
                  <c:v>15.02518020253663</c:v>
                </c:pt>
                <c:pt idx="680">
                  <c:v>15.250557905574651</c:v>
                </c:pt>
                <c:pt idx="681">
                  <c:v>15.479316274158309</c:v>
                </c:pt>
                <c:pt idx="682">
                  <c:v>15.711506018270651</c:v>
                </c:pt>
                <c:pt idx="683">
                  <c:v>15.947178608544689</c:v>
                </c:pt>
                <c:pt idx="684">
                  <c:v>16.1863862876728</c:v>
                </c:pt>
                <c:pt idx="685">
                  <c:v>16.429182081987779</c:v>
                </c:pt>
                <c:pt idx="686">
                  <c:v>16.675619813217772</c:v>
                </c:pt>
                <c:pt idx="687">
                  <c:v>16.92575411041604</c:v>
                </c:pt>
                <c:pt idx="688">
                  <c:v>17.179640422072278</c:v>
                </c:pt>
                <c:pt idx="689">
                  <c:v>17.437335028403361</c:v>
                </c:pt>
                <c:pt idx="690">
                  <c:v>17.698895053829439</c:v>
                </c:pt>
                <c:pt idx="691">
                  <c:v>17.964378479636849</c:v>
                </c:pt>
                <c:pt idx="692">
                  <c:v>18.233844156831399</c:v>
                </c:pt>
                <c:pt idx="693">
                  <c:v>18.507351819183871</c:v>
                </c:pt>
                <c:pt idx="694">
                  <c:v>18.78496209647162</c:v>
                </c:pt>
                <c:pt idx="695">
                  <c:v>19.066736527918689</c:v>
                </c:pt>
                <c:pt idx="696">
                  <c:v>19.35273757583716</c:v>
                </c:pt>
                <c:pt idx="697">
                  <c:v>19.64302863947503</c:v>
                </c:pt>
                <c:pt idx="698">
                  <c:v>19.93767406906716</c:v>
                </c:pt>
                <c:pt idx="699">
                  <c:v>20.236739180103019</c:v>
                </c:pt>
                <c:pt idx="700">
                  <c:v>20.540290267804711</c:v>
                </c:pt>
                <c:pt idx="701">
                  <c:v>20.848394621821772</c:v>
                </c:pt>
                <c:pt idx="702">
                  <c:v>21.161120541149089</c:v>
                </c:pt>
                <c:pt idx="703">
                  <c:v>21.478537349266219</c:v>
                </c:pt>
                <c:pt idx="704">
                  <c:v>21.800715409505329</c:v>
                </c:pt>
                <c:pt idx="705">
                  <c:v>22.127726140647891</c:v>
                </c:pt>
                <c:pt idx="706">
                  <c:v>22.459642032757479</c:v>
                </c:pt>
                <c:pt idx="707">
                  <c:v>22.796536663248979</c:v>
                </c:pt>
                <c:pt idx="708">
                  <c:v>23.13848471319773</c:v>
                </c:pt>
                <c:pt idx="709">
                  <c:v>23.485561983895629</c:v>
                </c:pt>
                <c:pt idx="710">
                  <c:v>23.837845413654239</c:v>
                </c:pt>
                <c:pt idx="711">
                  <c:v>24.195413094858921</c:v>
                </c:pt>
                <c:pt idx="712">
                  <c:v>24.55834429128172</c:v>
                </c:pt>
                <c:pt idx="713">
                  <c:v>24.926719455650989</c:v>
                </c:pt>
                <c:pt idx="714">
                  <c:v>25.300620247485789</c:v>
                </c:pt>
                <c:pt idx="715">
                  <c:v>25.680129551198021</c:v>
                </c:pt>
                <c:pt idx="716">
                  <c:v>26.065331494466029</c:v>
                </c:pt>
                <c:pt idx="717">
                  <c:v>26.45631146688304</c:v>
                </c:pt>
                <c:pt idx="718">
                  <c:v>26.853156138886298</c:v>
                </c:pt>
                <c:pt idx="719">
                  <c:v>27.25595348096957</c:v>
                </c:pt>
                <c:pt idx="720">
                  <c:v>27.664792783184112</c:v>
                </c:pt>
                <c:pt idx="721">
                  <c:v>28.079764674931781</c:v>
                </c:pt>
                <c:pt idx="722">
                  <c:v>28.500961145055921</c:v>
                </c:pt>
                <c:pt idx="723">
                  <c:v>28.928475562231679</c:v>
                </c:pt>
                <c:pt idx="724">
                  <c:v>29.362402695664979</c:v>
                </c:pt>
                <c:pt idx="725">
                  <c:v>29.802838736100131</c:v>
                </c:pt>
                <c:pt idx="726">
                  <c:v>30.249881317141629</c:v>
                </c:pt>
                <c:pt idx="727">
                  <c:v>30.703629536898671</c:v>
                </c:pt>
                <c:pt idx="728">
                  <c:v>31.16418397995222</c:v>
                </c:pt>
                <c:pt idx="729">
                  <c:v>31.631646739651501</c:v>
                </c:pt>
                <c:pt idx="730">
                  <c:v>32.106121440746143</c:v>
                </c:pt>
                <c:pt idx="731">
                  <c:v>32.587713262357447</c:v>
                </c:pt>
                <c:pt idx="732">
                  <c:v>33.076528961292787</c:v>
                </c:pt>
                <c:pt idx="733">
                  <c:v>33.572676895712092</c:v>
                </c:pt>
                <c:pt idx="734">
                  <c:v>34.076267049147887</c:v>
                </c:pt>
                <c:pt idx="735">
                  <c:v>34.587411054885102</c:v>
                </c:pt>
                <c:pt idx="736">
                  <c:v>35.106222220708382</c:v>
                </c:pt>
                <c:pt idx="737">
                  <c:v>35.632815554019011</c:v>
                </c:pt>
                <c:pt idx="738">
                  <c:v>36.1673077873293</c:v>
                </c:pt>
                <c:pt idx="739">
                  <c:v>36.709817404139223</c:v>
                </c:pt>
                <c:pt idx="740">
                  <c:v>37.260464665200942</c:v>
                </c:pt>
                <c:pt idx="741">
                  <c:v>37.819371635179323</c:v>
                </c:pt>
                <c:pt idx="742">
                  <c:v>38.386662209706593</c:v>
                </c:pt>
                <c:pt idx="743">
                  <c:v>38.962462142852623</c:v>
                </c:pt>
                <c:pt idx="744">
                  <c:v>39.546899074995387</c:v>
                </c:pt>
                <c:pt idx="745">
                  <c:v>40.140102561120329</c:v>
                </c:pt>
                <c:pt idx="746">
                  <c:v>40.742204099537133</c:v>
                </c:pt>
                <c:pt idx="747">
                  <c:v>41.353337161029998</c:v>
                </c:pt>
                <c:pt idx="748">
                  <c:v>41.973637218445617</c:v>
                </c:pt>
                <c:pt idx="749">
                  <c:v>42.603241776722193</c:v>
                </c:pt>
                <c:pt idx="750">
                  <c:v>43.242290403373147</c:v>
                </c:pt>
                <c:pt idx="751">
                  <c:v>43.89092475942374</c:v>
                </c:pt>
                <c:pt idx="752">
                  <c:v>44.549288630815099</c:v>
                </c:pt>
                <c:pt idx="753">
                  <c:v>45.217527960277287</c:v>
                </c:pt>
                <c:pt idx="754">
                  <c:v>45.895790879681471</c:v>
                </c:pt>
                <c:pt idx="755">
                  <c:v>46.584227742876543</c:v>
                </c:pt>
                <c:pt idx="756">
                  <c:v>47.282991159019829</c:v>
                </c:pt>
                <c:pt idx="757">
                  <c:v>47.992236026405273</c:v>
                </c:pt>
                <c:pt idx="758">
                  <c:v>48.712119566801213</c:v>
                </c:pt>
                <c:pt idx="759">
                  <c:v>49.442801360303093</c:v>
                </c:pt>
                <c:pt idx="760">
                  <c:v>50.184443380707748</c:v>
                </c:pt>
                <c:pt idx="761">
                  <c:v>50.937210031418353</c:v>
                </c:pt>
                <c:pt idx="762">
                  <c:v>51.701268181889617</c:v>
                </c:pt>
                <c:pt idx="763">
                  <c:v>52.476787204617843</c:v>
                </c:pt>
                <c:pt idx="764">
                  <c:v>53.263939012687231</c:v>
                </c:pt>
                <c:pt idx="765">
                  <c:v>54.062898097877543</c:v>
                </c:pt>
                <c:pt idx="766">
                  <c:v>54.873841569344883</c:v>
                </c:pt>
                <c:pt idx="767">
                  <c:v>55.696949192886009</c:v>
                </c:pt>
                <c:pt idx="768">
                  <c:v>56.532403430779162</c:v>
                </c:pt>
                <c:pt idx="769">
                  <c:v>57.38038948224014</c:v>
                </c:pt>
                <c:pt idx="770">
                  <c:v>58.241095324474557</c:v>
                </c:pt>
                <c:pt idx="771">
                  <c:v>59.114711754341393</c:v>
                </c:pt>
                <c:pt idx="772">
                  <c:v>60.001432430656543</c:v>
                </c:pt>
                <c:pt idx="773">
                  <c:v>60.901453917116292</c:v>
                </c:pt>
                <c:pt idx="774">
                  <c:v>61.814975725873254</c:v>
                </c:pt>
                <c:pt idx="775">
                  <c:v>62.742200361761348</c:v>
                </c:pt>
                <c:pt idx="776">
                  <c:v>63.683333367187863</c:v>
                </c:pt>
                <c:pt idx="777">
                  <c:v>64.638583367695446</c:v>
                </c:pt>
                <c:pt idx="778">
                  <c:v>65.608162118210402</c:v>
                </c:pt>
                <c:pt idx="779">
                  <c:v>66.592284549984143</c:v>
                </c:pt>
                <c:pt idx="780">
                  <c:v>67.591168818233911</c:v>
                </c:pt>
                <c:pt idx="781">
                  <c:v>68.605036350506225</c:v>
                </c:pt>
                <c:pt idx="782">
                  <c:v>69.634111895765017</c:v>
                </c:pt>
                <c:pt idx="783">
                  <c:v>70.678623574201481</c:v>
                </c:pt>
                <c:pt idx="784">
                  <c:v>71.738802927814376</c:v>
                </c:pt>
                <c:pt idx="785">
                  <c:v>72.814884971731701</c:v>
                </c:pt>
                <c:pt idx="786">
                  <c:v>73.907108246307899</c:v>
                </c:pt>
                <c:pt idx="787">
                  <c:v>75.015714870002284</c:v>
                </c:pt>
                <c:pt idx="788">
                  <c:v>76.14095059305231</c:v>
                </c:pt>
                <c:pt idx="789">
                  <c:v>77.283064851948097</c:v>
                </c:pt>
                <c:pt idx="790">
                  <c:v>78.442310824727301</c:v>
                </c:pt>
                <c:pt idx="791">
                  <c:v>79.618945487098202</c:v>
                </c:pt>
                <c:pt idx="792">
                  <c:v>80.813229669405004</c:v>
                </c:pt>
                <c:pt idx="793">
                  <c:v>82.025428114444622</c:v>
                </c:pt>
                <c:pt idx="794">
                  <c:v>83.255809536162346</c:v>
                </c:pt>
                <c:pt idx="795">
                  <c:v>84.504646679204825</c:v>
                </c:pt>
                <c:pt idx="796">
                  <c:v>85.772216379392873</c:v>
                </c:pt>
                <c:pt idx="797">
                  <c:v>87.058799625083779</c:v>
                </c:pt>
                <c:pt idx="798">
                  <c:v>88.364681619460029</c:v>
                </c:pt>
                <c:pt idx="799">
                  <c:v>89.690151843751053</c:v>
                </c:pt>
                <c:pt idx="800">
                  <c:v>91.035504121408181</c:v>
                </c:pt>
                <c:pt idx="801">
                  <c:v>92.401036683229293</c:v>
                </c:pt>
                <c:pt idx="802">
                  <c:v>93.787052233477738</c:v>
                </c:pt>
                <c:pt idx="803">
                  <c:v>95.193858016978893</c:v>
                </c:pt>
                <c:pt idx="804">
                  <c:v>96.621765887234446</c:v>
                </c:pt>
                <c:pt idx="805">
                  <c:v>98.071092375543046</c:v>
                </c:pt>
                <c:pt idx="806">
                  <c:v>99.542158761176225</c:v>
                </c:pt>
                <c:pt idx="807">
                  <c:v>101.03529114259339</c:v>
                </c:pt>
                <c:pt idx="808">
                  <c:v>102.5508205097328</c:v>
                </c:pt>
                <c:pt idx="809">
                  <c:v>104.0890828173785</c:v>
                </c:pt>
                <c:pt idx="810">
                  <c:v>105.6504190596394</c:v>
                </c:pt>
                <c:pt idx="811">
                  <c:v>107.2351753455339</c:v>
                </c:pt>
                <c:pt idx="812">
                  <c:v>108.84370297571699</c:v>
                </c:pt>
                <c:pt idx="813">
                  <c:v>110.4763585203527</c:v>
                </c:pt>
                <c:pt idx="814">
                  <c:v>112.133503898158</c:v>
                </c:pt>
                <c:pt idx="815">
                  <c:v>113.8155064566303</c:v>
                </c:pt>
                <c:pt idx="816">
                  <c:v>115.5227390534793</c:v>
                </c:pt>
                <c:pt idx="817">
                  <c:v>117.25558013928161</c:v>
                </c:pt>
                <c:pt idx="818">
                  <c:v>119.01441384137161</c:v>
                </c:pt>
                <c:pt idx="819">
                  <c:v>120.7996300489918</c:v>
                </c:pt>
                <c:pt idx="820">
                  <c:v>122.611624499727</c:v>
                </c:pt>
                <c:pt idx="821">
                  <c:v>124.4507988672225</c:v>
                </c:pt>
                <c:pt idx="822">
                  <c:v>126.317560850231</c:v>
                </c:pt>
                <c:pt idx="823">
                  <c:v>128.21232426298431</c:v>
                </c:pt>
                <c:pt idx="824">
                  <c:v>130.1355091269285</c:v>
                </c:pt>
                <c:pt idx="825">
                  <c:v>132.087541763833</c:v>
                </c:pt>
                <c:pt idx="826">
                  <c:v>134.06885489029051</c:v>
                </c:pt>
                <c:pt idx="827">
                  <c:v>136.07988771364481</c:v>
                </c:pt>
                <c:pt idx="828">
                  <c:v>138.1210860293495</c:v>
                </c:pt>
                <c:pt idx="829">
                  <c:v>140.19290231979019</c:v>
                </c:pt>
                <c:pt idx="830">
                  <c:v>142.29579585458649</c:v>
                </c:pt>
                <c:pt idx="831">
                  <c:v>144.43023279240541</c:v>
                </c:pt>
                <c:pt idx="832">
                  <c:v>146.59668628429151</c:v>
                </c:pt>
                <c:pt idx="833">
                  <c:v>148.79563657855579</c:v>
                </c:pt>
                <c:pt idx="834">
                  <c:v>151.02757112723421</c:v>
                </c:pt>
                <c:pt idx="835">
                  <c:v>153.2929846941399</c:v>
                </c:pt>
                <c:pt idx="836">
                  <c:v>155.5923794645548</c:v>
                </c:pt>
                <c:pt idx="837">
                  <c:v>157.9262651565231</c:v>
                </c:pt>
                <c:pt idx="838">
                  <c:v>160.29515913387019</c:v>
                </c:pt>
                <c:pt idx="839">
                  <c:v>162.69958652087789</c:v>
                </c:pt>
                <c:pt idx="840">
                  <c:v>165.14008031869221</c:v>
                </c:pt>
                <c:pt idx="841">
                  <c:v>167.617181523472</c:v>
                </c:pt>
                <c:pt idx="842">
                  <c:v>170.1314392463247</c:v>
                </c:pt>
                <c:pt idx="843">
                  <c:v>172.68341083502</c:v>
                </c:pt>
                <c:pt idx="844">
                  <c:v>175.27366199754371</c:v>
                </c:pt>
                <c:pt idx="845">
                  <c:v>177.9027669275078</c:v>
                </c:pt>
                <c:pt idx="846">
                  <c:v>180.57130843142099</c:v>
                </c:pt>
                <c:pt idx="847">
                  <c:v>183.27987805789161</c:v>
                </c:pt>
                <c:pt idx="848">
                  <c:v>186.02907622876</c:v>
                </c:pt>
                <c:pt idx="849">
                  <c:v>188.81951237219141</c:v>
                </c:pt>
                <c:pt idx="850">
                  <c:v>191.65180505777479</c:v>
                </c:pt>
                <c:pt idx="851">
                  <c:v>194.52658213364069</c:v>
                </c:pt>
                <c:pt idx="852">
                  <c:v>197.44448086564549</c:v>
                </c:pt>
                <c:pt idx="853">
                  <c:v>200.40614807863111</c:v>
                </c:pt>
                <c:pt idx="854">
                  <c:v>203.41224029980961</c:v>
                </c:pt>
                <c:pt idx="855">
                  <c:v>206.46342390430661</c:v>
                </c:pt>
                <c:pt idx="856">
                  <c:v>209.56037526287079</c:v>
                </c:pt>
                <c:pt idx="857">
                  <c:v>212.70378089181361</c:v>
                </c:pt>
                <c:pt idx="858">
                  <c:v>215.89433760519199</c:v>
                </c:pt>
                <c:pt idx="859">
                  <c:v>219.13275266926871</c:v>
                </c:pt>
                <c:pt idx="860">
                  <c:v>222.41974395930791</c:v>
                </c:pt>
                <c:pt idx="861">
                  <c:v>225.75604011869851</c:v>
                </c:pt>
                <c:pt idx="862">
                  <c:v>229.14238072047809</c:v>
                </c:pt>
                <c:pt idx="863">
                  <c:v>232.57951643128561</c:v>
                </c:pt>
                <c:pt idx="864">
                  <c:v>236.06820917775539</c:v>
                </c:pt>
                <c:pt idx="865">
                  <c:v>239.60923231542171</c:v>
                </c:pt>
                <c:pt idx="866">
                  <c:v>243.20337080015179</c:v>
                </c:pt>
                <c:pt idx="867">
                  <c:v>246.85142136215541</c:v>
                </c:pt>
                <c:pt idx="868">
                  <c:v>250.554192682587</c:v>
                </c:pt>
                <c:pt idx="869">
                  <c:v>254.31250557282581</c:v>
                </c:pt>
                <c:pt idx="870">
                  <c:v>258.12719315641817</c:v>
                </c:pt>
                <c:pt idx="871">
                  <c:v>261.99910105376438</c:v>
                </c:pt>
                <c:pt idx="872">
                  <c:v>265.92908756957058</c:v>
                </c:pt>
                <c:pt idx="873">
                  <c:v>269.91802388311419</c:v>
                </c:pt>
                <c:pt idx="874">
                  <c:v>273.96679424136107</c:v>
                </c:pt>
                <c:pt idx="875">
                  <c:v>278.07629615498149</c:v>
                </c:pt>
                <c:pt idx="876">
                  <c:v>282.24744059730739</c:v>
                </c:pt>
                <c:pt idx="877">
                  <c:v>286.48115220626119</c:v>
                </c:pt>
                <c:pt idx="878">
                  <c:v>290.77836948935959</c:v>
                </c:pt>
                <c:pt idx="879">
                  <c:v>295.14004503170167</c:v>
                </c:pt>
                <c:pt idx="880">
                  <c:v>299.56714570717361</c:v>
                </c:pt>
                <c:pt idx="881">
                  <c:v>304.06065289278331</c:v>
                </c:pt>
                <c:pt idx="882">
                  <c:v>308.62156268617463</c:v>
                </c:pt>
                <c:pt idx="883">
                  <c:v>313.25088612646931</c:v>
                </c:pt>
                <c:pt idx="884">
                  <c:v>317.9496494183644</c:v>
                </c:pt>
                <c:pt idx="885">
                  <c:v>322.71889415963977</c:v>
                </c:pt>
                <c:pt idx="886">
                  <c:v>327.55967757203439</c:v>
                </c:pt>
                <c:pt idx="887">
                  <c:v>332.47307273561393</c:v>
                </c:pt>
                <c:pt idx="888">
                  <c:v>337.46016882664901</c:v>
                </c:pt>
                <c:pt idx="889">
                  <c:v>342.52207135904882</c:v>
                </c:pt>
                <c:pt idx="890">
                  <c:v>347.65990242943548</c:v>
                </c:pt>
                <c:pt idx="891">
                  <c:v>352.87480096587598</c:v>
                </c:pt>
                <c:pt idx="892">
                  <c:v>358.16792298036432</c:v>
                </c:pt>
                <c:pt idx="893">
                  <c:v>363.54044182507062</c:v>
                </c:pt>
                <c:pt idx="894">
                  <c:v>368.99354845244119</c:v>
                </c:pt>
                <c:pt idx="895">
                  <c:v>374.52845167923209</c:v>
                </c:pt>
                <c:pt idx="896">
                  <c:v>380.14637845442059</c:v>
                </c:pt>
                <c:pt idx="897">
                  <c:v>385.848574131237</c:v>
                </c:pt>
                <c:pt idx="898">
                  <c:v>391.63630274320161</c:v>
                </c:pt>
                <c:pt idx="899">
                  <c:v>397.51084728435438</c:v>
                </c:pt>
                <c:pt idx="900">
                  <c:v>403.47350999361691</c:v>
                </c:pt>
                <c:pt idx="901">
                  <c:v>409.52561264352289</c:v>
                </c:pt>
                <c:pt idx="902">
                  <c:v>415.66849683317571</c:v>
                </c:pt>
                <c:pt idx="903">
                  <c:v>421.90352428567161</c:v>
                </c:pt>
                <c:pt idx="904">
                  <c:v>428.2320771499584</c:v>
                </c:pt>
                <c:pt idx="905">
                  <c:v>434.65555830720763</c:v>
                </c:pt>
                <c:pt idx="906">
                  <c:v>441.17539168181582</c:v>
                </c:pt>
                <c:pt idx="907">
                  <c:v>447.79302255704192</c:v>
                </c:pt>
                <c:pt idx="908">
                  <c:v>454.5099178953987</c:v>
                </c:pt>
                <c:pt idx="909">
                  <c:v>461.32756666382971</c:v>
                </c:pt>
                <c:pt idx="910">
                  <c:v>468.24748016378868</c:v>
                </c:pt>
                <c:pt idx="911">
                  <c:v>475.27119236624162</c:v>
                </c:pt>
                <c:pt idx="912">
                  <c:v>482.40026025173728</c:v>
                </c:pt>
                <c:pt idx="913">
                  <c:v>489.63626415551329</c:v>
                </c:pt>
                <c:pt idx="914">
                  <c:v>496.98080811784598</c:v>
                </c:pt>
                <c:pt idx="915">
                  <c:v>504.43552023961348</c:v>
                </c:pt>
                <c:pt idx="916">
                  <c:v>512.00205304320741</c:v>
                </c:pt>
                <c:pt idx="917">
                  <c:v>519.68208383885565</c:v>
                </c:pt>
                <c:pt idx="918">
                  <c:v>527.47731509643836</c:v>
                </c:pt>
                <c:pt idx="919">
                  <c:v>535.38947482288495</c:v>
                </c:pt>
                <c:pt idx="920">
                  <c:v>543.42031694522802</c:v>
                </c:pt>
                <c:pt idx="921">
                  <c:v>551.57162169940636</c:v>
                </c:pt>
                <c:pt idx="922">
                  <c:v>559.8451960248974</c:v>
                </c:pt>
                <c:pt idx="923">
                  <c:v>568.24287396527154</c:v>
                </c:pt>
                <c:pt idx="924">
                  <c:v>576.76651707474787</c:v>
                </c:pt>
                <c:pt idx="925">
                  <c:v>585.41801483087124</c:v>
                </c:pt>
                <c:pt idx="926">
                  <c:v>594.19928505333451</c:v>
                </c:pt>
                <c:pt idx="927">
                  <c:v>603.11227432913461</c:v>
                </c:pt>
                <c:pt idx="928">
                  <c:v>612.15895844407123</c:v>
                </c:pt>
                <c:pt idx="929">
                  <c:v>621.34134282073228</c:v>
                </c:pt>
                <c:pt idx="930">
                  <c:v>630.66146296304316</c:v>
                </c:pt>
                <c:pt idx="931">
                  <c:v>640.12138490748873</c:v>
                </c:pt>
                <c:pt idx="932">
                  <c:v>649.72320568110104</c:v>
                </c:pt>
                <c:pt idx="933">
                  <c:v>659.46905376631753</c:v>
                </c:pt>
                <c:pt idx="934">
                  <c:v>669.3610895728126</c:v>
                </c:pt>
                <c:pt idx="935">
                  <c:v>679.4015059164044</c:v>
                </c:pt>
                <c:pt idx="936">
                  <c:v>689.59252850515043</c:v>
                </c:pt>
                <c:pt idx="937">
                  <c:v>699.93641643272736</c:v>
                </c:pt>
                <c:pt idx="938">
                  <c:v>710.4354626792184</c:v>
                </c:pt>
                <c:pt idx="939">
                  <c:v>721.09199461940659</c:v>
                </c:pt>
                <c:pt idx="940">
                  <c:v>731.90837453870199</c:v>
                </c:pt>
                <c:pt idx="941">
                  <c:v>742.88700015677807</c:v>
                </c:pt>
                <c:pt idx="942">
                  <c:v>754.03030515912963</c:v>
                </c:pt>
                <c:pt idx="943">
                  <c:v>765.34075973651659</c:v>
                </c:pt>
                <c:pt idx="944">
                  <c:v>776.82087113256409</c:v>
                </c:pt>
                <c:pt idx="945">
                  <c:v>788.47318419955252</c:v>
                </c:pt>
                <c:pt idx="946">
                  <c:v>800.30028196254568</c:v>
                </c:pt>
                <c:pt idx="947">
                  <c:v>812.30478619198288</c:v>
                </c:pt>
                <c:pt idx="948">
                  <c:v>824.48935798486343</c:v>
                </c:pt>
                <c:pt idx="949">
                  <c:v>836.85669835463239</c:v>
                </c:pt>
                <c:pt idx="950">
                  <c:v>849.40954882995538</c:v>
                </c:pt>
                <c:pt idx="951">
                  <c:v>862.15069206240287</c:v>
                </c:pt>
                <c:pt idx="952">
                  <c:v>875.08295244334101</c:v>
                </c:pt>
                <c:pt idx="953">
                  <c:v>888.20919672999105</c:v>
                </c:pt>
                <c:pt idx="954">
                  <c:v>901.53233468094038</c:v>
                </c:pt>
                <c:pt idx="955">
                  <c:v>915.05531970115487</c:v>
                </c:pt>
                <c:pt idx="956">
                  <c:v>928.78114949667304</c:v>
                </c:pt>
                <c:pt idx="957">
                  <c:v>942.71286673912255</c:v>
                </c:pt>
                <c:pt idx="958">
                  <c:v>956.85355974020786</c:v>
                </c:pt>
                <c:pt idx="959">
                  <c:v>971.20636313631303</c:v>
                </c:pt>
                <c:pt idx="960">
                  <c:v>985.77445858335852</c:v>
                </c:pt>
                <c:pt idx="961">
                  <c:v>1000.5610754621071</c:v>
                </c:pt>
                <c:pt idx="962">
                  <c:v>1015.569491594038</c:v>
                </c:pt>
                <c:pt idx="963">
                  <c:v>1030.8030339679481</c:v>
                </c:pt>
                <c:pt idx="964">
                  <c:v>1046.2650794774679</c:v>
                </c:pt>
                <c:pt idx="965">
                  <c:v>1061.9590556696339</c:v>
                </c:pt>
                <c:pt idx="966">
                  <c:v>1077.888441504673</c:v>
                </c:pt>
                <c:pt idx="967">
                  <c:v>1094.0567681272501</c:v>
                </c:pt>
                <c:pt idx="968">
                  <c:v>1110.4676196491571</c:v>
                </c:pt>
                <c:pt idx="969">
                  <c:v>1127.1246339438901</c:v>
                </c:pt>
                <c:pt idx="970">
                  <c:v>1144.0315034530479</c:v>
                </c:pt>
                <c:pt idx="971">
                  <c:v>1161.191976004839</c:v>
                </c:pt>
                <c:pt idx="972">
                  <c:v>1178.609855644916</c:v>
                </c:pt>
                <c:pt idx="973">
                  <c:v>1196.2890034795901</c:v>
                </c:pt>
                <c:pt idx="974">
                  <c:v>1214.2333385317791</c:v>
                </c:pt>
                <c:pt idx="975">
                  <c:v>1232.4468386097601</c:v>
                </c:pt>
                <c:pt idx="976">
                  <c:v>1250.9335411889069</c:v>
                </c:pt>
                <c:pt idx="977">
                  <c:v>1269.6975443067399</c:v>
                </c:pt>
                <c:pt idx="978">
                  <c:v>1288.7430074713409</c:v>
                </c:pt>
                <c:pt idx="979">
                  <c:v>1308.074152583411</c:v>
                </c:pt>
                <c:pt idx="980">
                  <c:v>1327.6952648721619</c:v>
                </c:pt>
                <c:pt idx="981">
                  <c:v>1347.6106938452449</c:v>
                </c:pt>
                <c:pt idx="982">
                  <c:v>1367.8248542529191</c:v>
                </c:pt>
                <c:pt idx="983">
                  <c:v>1388.3422270667161</c:v>
                </c:pt>
                <c:pt idx="984">
                  <c:v>1409.1673604727171</c:v>
                </c:pt>
                <c:pt idx="985">
                  <c:v>1430.3048708798019</c:v>
                </c:pt>
                <c:pt idx="986">
                  <c:v>1451.759443943004</c:v>
                </c:pt>
                <c:pt idx="987">
                  <c:v>1473.5358356021511</c:v>
                </c:pt>
                <c:pt idx="988">
                  <c:v>1495.6388731361819</c:v>
                </c:pt>
                <c:pt idx="989">
                  <c:v>1518.07345623322</c:v>
                </c:pt>
                <c:pt idx="990">
                  <c:v>1540.844558076722</c:v>
                </c:pt>
                <c:pt idx="991">
                  <c:v>1563.9572264478729</c:v>
                </c:pt>
                <c:pt idx="992">
                  <c:v>1587.4165848445959</c:v>
                </c:pt>
                <c:pt idx="993">
                  <c:v>1611.2278336172601</c:v>
                </c:pt>
                <c:pt idx="994">
                  <c:v>1635.3962511215209</c:v>
                </c:pt>
                <c:pt idx="995">
                  <c:v>1659.9271948883411</c:v>
                </c:pt>
                <c:pt idx="996">
                  <c:v>1684.826102811666</c:v>
                </c:pt>
                <c:pt idx="997">
                  <c:v>1710.098494353836</c:v>
                </c:pt>
                <c:pt idx="998">
                  <c:v>1735.749971769153</c:v>
                </c:pt>
              </c:numCache>
            </c:numRef>
          </c:xVal>
          <c:yVal>
            <c:numRef>
              <c:f>Sheet1!$AI$2:$AI$1000</c:f>
              <c:numCache>
                <c:formatCode>General</c:formatCode>
                <c:ptCount val="999"/>
                <c:pt idx="0">
                  <c:v>0.26251358341178499</c:v>
                </c:pt>
                <c:pt idx="1">
                  <c:v>0.262513790258595</c:v>
                </c:pt>
                <c:pt idx="2">
                  <c:v>0.26251400025513599</c:v>
                </c:pt>
                <c:pt idx="3">
                  <c:v>0.26251421344936798</c:v>
                </c:pt>
                <c:pt idx="4">
                  <c:v>0.26251442988997897</c:v>
                </c:pt>
                <c:pt idx="5">
                  <c:v>0.26251464962639698</c:v>
                </c:pt>
                <c:pt idx="6">
                  <c:v>0.26251487270880802</c:v>
                </c:pt>
                <c:pt idx="7">
                  <c:v>0.26251509918815502</c:v>
                </c:pt>
                <c:pt idx="8">
                  <c:v>0.26251532911616299</c:v>
                </c:pt>
                <c:pt idx="9">
                  <c:v>0.26251556254534097</c:v>
                </c:pt>
                <c:pt idx="10">
                  <c:v>0.26251579952899801</c:v>
                </c:pt>
                <c:pt idx="11">
                  <c:v>0.26251604012125301</c:v>
                </c:pt>
                <c:pt idx="12">
                  <c:v>0.26251628437705399</c:v>
                </c:pt>
                <c:pt idx="13">
                  <c:v>0.26251653235217598</c:v>
                </c:pt>
                <c:pt idx="14">
                  <c:v>0.26251678410325502</c:v>
                </c:pt>
                <c:pt idx="15">
                  <c:v>0.26251703968777801</c:v>
                </c:pt>
                <c:pt idx="16">
                  <c:v>0.26251729916411598</c:v>
                </c:pt>
                <c:pt idx="17">
                  <c:v>0.26251756259152398</c:v>
                </c:pt>
                <c:pt idx="18">
                  <c:v>0.26251783003015999</c:v>
                </c:pt>
                <c:pt idx="19">
                  <c:v>0.262518101541097</c:v>
                </c:pt>
                <c:pt idx="20">
                  <c:v>0.26251837718633902</c:v>
                </c:pt>
                <c:pt idx="21">
                  <c:v>0.26251865702883298</c:v>
                </c:pt>
                <c:pt idx="22">
                  <c:v>0.26251894113248703</c:v>
                </c:pt>
                <c:pt idx="23">
                  <c:v>0.262519229562173</c:v>
                </c:pt>
                <c:pt idx="24">
                  <c:v>0.26251952238376403</c:v>
                </c:pt>
                <c:pt idx="25">
                  <c:v>0.26251981966412402</c:v>
                </c:pt>
                <c:pt idx="26">
                  <c:v>0.26252012147114201</c:v>
                </c:pt>
                <c:pt idx="27">
                  <c:v>0.26252042787373803</c:v>
                </c:pt>
                <c:pt idx="28">
                  <c:v>0.26252073894187899</c:v>
                </c:pt>
                <c:pt idx="29">
                  <c:v>0.26252105474659998</c:v>
                </c:pt>
                <c:pt idx="30">
                  <c:v>0.26252137536001902</c:v>
                </c:pt>
                <c:pt idx="31">
                  <c:v>0.26252170085534399</c:v>
                </c:pt>
                <c:pt idx="32">
                  <c:v>0.26252203130690599</c:v>
                </c:pt>
                <c:pt idx="33">
                  <c:v>0.262522366790164</c:v>
                </c:pt>
                <c:pt idx="34">
                  <c:v>0.26252270738172401</c:v>
                </c:pt>
                <c:pt idx="35">
                  <c:v>0.26252305315935998</c:v>
                </c:pt>
                <c:pt idx="36">
                  <c:v>0.26252340420203002</c:v>
                </c:pt>
                <c:pt idx="37">
                  <c:v>0.26252376058989502</c:v>
                </c:pt>
                <c:pt idx="38">
                  <c:v>0.26252412240432998</c:v>
                </c:pt>
                <c:pt idx="39">
                  <c:v>0.262524489727959</c:v>
                </c:pt>
                <c:pt idx="40">
                  <c:v>0.26252486264465202</c:v>
                </c:pt>
                <c:pt idx="41">
                  <c:v>0.262525241239562</c:v>
                </c:pt>
                <c:pt idx="42">
                  <c:v>0.262525625599141</c:v>
                </c:pt>
                <c:pt idx="43">
                  <c:v>0.26252601581114998</c:v>
                </c:pt>
                <c:pt idx="44">
                  <c:v>0.26252641196469301</c:v>
                </c:pt>
                <c:pt idx="45">
                  <c:v>0.26252681415022</c:v>
                </c:pt>
                <c:pt idx="46">
                  <c:v>0.262527222459568</c:v>
                </c:pt>
                <c:pt idx="47">
                  <c:v>0.26252763698596698</c:v>
                </c:pt>
                <c:pt idx="48">
                  <c:v>0.26252805782406702</c:v>
                </c:pt>
                <c:pt idx="49">
                  <c:v>0.26252848506995802</c:v>
                </c:pt>
                <c:pt idx="50">
                  <c:v>0.26252891882118901</c:v>
                </c:pt>
                <c:pt idx="51">
                  <c:v>0.26252935917680198</c:v>
                </c:pt>
                <c:pt idx="52">
                  <c:v>0.26252980623734001</c:v>
                </c:pt>
                <c:pt idx="53">
                  <c:v>0.26253026010487801</c:v>
                </c:pt>
                <c:pt idx="54">
                  <c:v>0.26253072088304302</c:v>
                </c:pt>
                <c:pt idx="55">
                  <c:v>0.262531188677042</c:v>
                </c:pt>
                <c:pt idx="56">
                  <c:v>0.26253166359368202</c:v>
                </c:pt>
                <c:pt idx="57">
                  <c:v>0.262532145741392</c:v>
                </c:pt>
                <c:pt idx="58">
                  <c:v>0.26253263523025899</c:v>
                </c:pt>
                <c:pt idx="59">
                  <c:v>0.262533132172036</c:v>
                </c:pt>
                <c:pt idx="60">
                  <c:v>0.26253363668018298</c:v>
                </c:pt>
                <c:pt idx="61">
                  <c:v>0.26253414886988702</c:v>
                </c:pt>
                <c:pt idx="62">
                  <c:v>0.26253466885808302</c:v>
                </c:pt>
                <c:pt idx="63">
                  <c:v>0.26253519676348902</c:v>
                </c:pt>
                <c:pt idx="64">
                  <c:v>0.262535732706628</c:v>
                </c:pt>
                <c:pt idx="65">
                  <c:v>0.26253627680986202</c:v>
                </c:pt>
                <c:pt idx="66">
                  <c:v>0.26253682919740601</c:v>
                </c:pt>
                <c:pt idx="67">
                  <c:v>0.26253738999537202</c:v>
                </c:pt>
                <c:pt idx="68">
                  <c:v>0.26253795933179003</c:v>
                </c:pt>
                <c:pt idx="69">
                  <c:v>0.26253853733663801</c:v>
                </c:pt>
                <c:pt idx="70">
                  <c:v>0.26253912414186997</c:v>
                </c:pt>
                <c:pt idx="71">
                  <c:v>0.26253971988144997</c:v>
                </c:pt>
                <c:pt idx="72">
                  <c:v>0.262540324691379</c:v>
                </c:pt>
                <c:pt idx="73">
                  <c:v>0.26254093870973</c:v>
                </c:pt>
                <c:pt idx="74">
                  <c:v>0.26254156207667201</c:v>
                </c:pt>
                <c:pt idx="75">
                  <c:v>0.26254219493451197</c:v>
                </c:pt>
                <c:pt idx="76">
                  <c:v>0.26254283742772</c:v>
                </c:pt>
                <c:pt idx="77">
                  <c:v>0.26254348970296298</c:v>
                </c:pt>
                <c:pt idx="78">
                  <c:v>0.26254415190914099</c:v>
                </c:pt>
                <c:pt idx="79">
                  <c:v>0.26254482419741998</c:v>
                </c:pt>
                <c:pt idx="80">
                  <c:v>0.26254550672126598</c:v>
                </c:pt>
                <c:pt idx="81">
                  <c:v>0.26254619963647702</c:v>
                </c:pt>
                <c:pt idx="82">
                  <c:v>0.26254690310122603</c:v>
                </c:pt>
                <c:pt idx="83">
                  <c:v>0.262547617276088</c:v>
                </c:pt>
                <c:pt idx="84">
                  <c:v>0.26254834232408403</c:v>
                </c:pt>
                <c:pt idx="85">
                  <c:v>0.26254907841071401</c:v>
                </c:pt>
                <c:pt idx="86">
                  <c:v>0.26254982570399599</c:v>
                </c:pt>
                <c:pt idx="87">
                  <c:v>0.26255058437450501</c:v>
                </c:pt>
                <c:pt idx="88">
                  <c:v>0.26255135459540702</c:v>
                </c:pt>
                <c:pt idx="89">
                  <c:v>0.26255213654250897</c:v>
                </c:pt>
                <c:pt idx="90">
                  <c:v>0.26255293039428801</c:v>
                </c:pt>
                <c:pt idx="91">
                  <c:v>0.26255373633193402</c:v>
                </c:pt>
                <c:pt idx="92">
                  <c:v>0.26255455453940002</c:v>
                </c:pt>
                <c:pt idx="93">
                  <c:v>0.26255538520343302</c:v>
                </c:pt>
                <c:pt idx="94">
                  <c:v>0.26255622851361898</c:v>
                </c:pt>
                <c:pt idx="95">
                  <c:v>0.262557084662431</c:v>
                </c:pt>
                <c:pt idx="96">
                  <c:v>0.26255795384526998</c:v>
                </c:pt>
                <c:pt idx="97">
                  <c:v>0.26255883626050602</c:v>
                </c:pt>
                <c:pt idx="98">
                  <c:v>0.26255973210952999</c:v>
                </c:pt>
                <c:pt idx="99">
                  <c:v>0.26256064159679299</c:v>
                </c:pt>
                <c:pt idx="100">
                  <c:v>0.26256156492985999</c:v>
                </c:pt>
                <c:pt idx="101">
                  <c:v>0.262562502319446</c:v>
                </c:pt>
                <c:pt idx="102">
                  <c:v>0.262563453979476</c:v>
                </c:pt>
                <c:pt idx="103">
                  <c:v>0.262564420127128</c:v>
                </c:pt>
                <c:pt idx="104">
                  <c:v>0.262565400982886</c:v>
                </c:pt>
                <c:pt idx="105">
                  <c:v>0.26256639677057902</c:v>
                </c:pt>
                <c:pt idx="106">
                  <c:v>0.26256740771745002</c:v>
                </c:pt>
                <c:pt idx="107">
                  <c:v>0.26256843405418601</c:v>
                </c:pt>
                <c:pt idx="108">
                  <c:v>0.26256947601499497</c:v>
                </c:pt>
                <c:pt idx="109">
                  <c:v>0.26257053383764001</c:v>
                </c:pt>
                <c:pt idx="110">
                  <c:v>0.26257160776349597</c:v>
                </c:pt>
                <c:pt idx="111">
                  <c:v>0.26257269803761801</c:v>
                </c:pt>
                <c:pt idx="112">
                  <c:v>0.26257380490877802</c:v>
                </c:pt>
                <c:pt idx="113">
                  <c:v>0.26257492862953802</c:v>
                </c:pt>
                <c:pt idx="114">
                  <c:v>0.26257606945629702</c:v>
                </c:pt>
                <c:pt idx="115">
                  <c:v>0.26257722764935099</c:v>
                </c:pt>
                <c:pt idx="116">
                  <c:v>0.26257840347295902</c:v>
                </c:pt>
                <c:pt idx="117">
                  <c:v>0.26257959719539098</c:v>
                </c:pt>
                <c:pt idx="118">
                  <c:v>0.262580809089004</c:v>
                </c:pt>
                <c:pt idx="119">
                  <c:v>0.26258203943028602</c:v>
                </c:pt>
                <c:pt idx="120">
                  <c:v>0.26258328849993801</c:v>
                </c:pt>
                <c:pt idx="121">
                  <c:v>0.26258455658292401</c:v>
                </c:pt>
                <c:pt idx="122">
                  <c:v>0.26258584396854001</c:v>
                </c:pt>
                <c:pt idx="123">
                  <c:v>0.26258715095048102</c:v>
                </c:pt>
                <c:pt idx="124">
                  <c:v>0.26258847782690697</c:v>
                </c:pt>
                <c:pt idx="125">
                  <c:v>0.26258982490050697</c:v>
                </c:pt>
                <c:pt idx="126">
                  <c:v>0.26259119247857698</c:v>
                </c:pt>
                <c:pt idx="127">
                  <c:v>0.26259258087308301</c:v>
                </c:pt>
                <c:pt idx="128">
                  <c:v>0.26259399040072701</c:v>
                </c:pt>
                <c:pt idx="129">
                  <c:v>0.26259542138303099</c:v>
                </c:pt>
                <c:pt idx="130">
                  <c:v>0.26259687414640198</c:v>
                </c:pt>
                <c:pt idx="131">
                  <c:v>0.26259834902220802</c:v>
                </c:pt>
                <c:pt idx="132">
                  <c:v>0.26259984634685302</c:v>
                </c:pt>
                <c:pt idx="133">
                  <c:v>0.262601366461853</c:v>
                </c:pt>
                <c:pt idx="134">
                  <c:v>0.26260290971391698</c:v>
                </c:pt>
                <c:pt idx="135">
                  <c:v>0.26260447645502</c:v>
                </c:pt>
                <c:pt idx="136">
                  <c:v>0.26260606704248801</c:v>
                </c:pt>
                <c:pt idx="137">
                  <c:v>0.26260768183907401</c:v>
                </c:pt>
                <c:pt idx="138">
                  <c:v>0.26260932121304598</c:v>
                </c:pt>
                <c:pt idx="139">
                  <c:v>0.262610985538269</c:v>
                </c:pt>
                <c:pt idx="140">
                  <c:v>0.26261267519428499</c:v>
                </c:pt>
                <c:pt idx="141">
                  <c:v>0.26261439056640301</c:v>
                </c:pt>
                <c:pt idx="142">
                  <c:v>0.26261613204579198</c:v>
                </c:pt>
                <c:pt idx="143">
                  <c:v>0.26261790002955698</c:v>
                </c:pt>
                <c:pt idx="144">
                  <c:v>0.26261969492083997</c:v>
                </c:pt>
                <c:pt idx="145">
                  <c:v>0.26262151712890602</c:v>
                </c:pt>
                <c:pt idx="146">
                  <c:v>0.262623367069239</c:v>
                </c:pt>
                <c:pt idx="147">
                  <c:v>0.262625245163631</c:v>
                </c:pt>
                <c:pt idx="148">
                  <c:v>0.26262715184028701</c:v>
                </c:pt>
                <c:pt idx="149">
                  <c:v>0.26262908753391001</c:v>
                </c:pt>
                <c:pt idx="150">
                  <c:v>0.262631052685808</c:v>
                </c:pt>
                <c:pt idx="151">
                  <c:v>0.26263304774399598</c:v>
                </c:pt>
                <c:pt idx="152">
                  <c:v>0.26263507316328899</c:v>
                </c:pt>
                <c:pt idx="153">
                  <c:v>0.26263712940540701</c:v>
                </c:pt>
                <c:pt idx="154">
                  <c:v>0.26263921693908898</c:v>
                </c:pt>
                <c:pt idx="155">
                  <c:v>0.26264133624018499</c:v>
                </c:pt>
                <c:pt idx="156">
                  <c:v>0.26264348779177799</c:v>
                </c:pt>
                <c:pt idx="157">
                  <c:v>0.26264567208428202</c:v>
                </c:pt>
                <c:pt idx="158">
                  <c:v>0.26264788961555702</c:v>
                </c:pt>
                <c:pt idx="159">
                  <c:v>0.26265014089102501</c:v>
                </c:pt>
                <c:pt idx="160">
                  <c:v>0.26265242642378001</c:v>
                </c:pt>
                <c:pt idx="161">
                  <c:v>0.26265474673470701</c:v>
                </c:pt>
                <c:pt idx="162">
                  <c:v>0.26265710235259698</c:v>
                </c:pt>
                <c:pt idx="163">
                  <c:v>0.26265949381427001</c:v>
                </c:pt>
                <c:pt idx="164">
                  <c:v>0.26266192166469199</c:v>
                </c:pt>
                <c:pt idx="165">
                  <c:v>0.26266438645710599</c:v>
                </c:pt>
                <c:pt idx="166">
                  <c:v>0.26266688875314897</c:v>
                </c:pt>
                <c:pt idx="167">
                  <c:v>0.26266942912298202</c:v>
                </c:pt>
                <c:pt idx="168">
                  <c:v>0.26267200814542002</c:v>
                </c:pt>
                <c:pt idx="169">
                  <c:v>0.26267462640806299</c:v>
                </c:pt>
                <c:pt idx="170">
                  <c:v>0.262677284507427</c:v>
                </c:pt>
                <c:pt idx="171">
                  <c:v>0.26267998304908102</c:v>
                </c:pt>
                <c:pt idx="172">
                  <c:v>0.26268272264777798</c:v>
                </c:pt>
                <c:pt idx="173">
                  <c:v>0.26268550392760798</c:v>
                </c:pt>
                <c:pt idx="174">
                  <c:v>0.26268832752211801</c:v>
                </c:pt>
                <c:pt idx="175">
                  <c:v>0.262691194074476</c:v>
                </c:pt>
                <c:pt idx="176">
                  <c:v>0.26269410423760398</c:v>
                </c:pt>
                <c:pt idx="177">
                  <c:v>0.26269705867432402</c:v>
                </c:pt>
                <c:pt idx="178">
                  <c:v>0.26270005805752</c:v>
                </c:pt>
                <c:pt idx="179">
                  <c:v>0.262703103070277</c:v>
                </c:pt>
                <c:pt idx="180">
                  <c:v>0.26270619440603699</c:v>
                </c:pt>
                <c:pt idx="181">
                  <c:v>0.26270933276876801</c:v>
                </c:pt>
                <c:pt idx="182">
                  <c:v>0.26271251887310398</c:v>
                </c:pt>
                <c:pt idx="183">
                  <c:v>0.26271575344451997</c:v>
                </c:pt>
                <c:pt idx="184">
                  <c:v>0.26271903721949003</c:v>
                </c:pt>
                <c:pt idx="185">
                  <c:v>0.26272237094565698</c:v>
                </c:pt>
                <c:pt idx="186">
                  <c:v>0.262725755381991</c:v>
                </c:pt>
                <c:pt idx="187">
                  <c:v>0.26272919129897898</c:v>
                </c:pt>
                <c:pt idx="188">
                  <c:v>0.26273267947877899</c:v>
                </c:pt>
                <c:pt idx="189">
                  <c:v>0.26273622071540798</c:v>
                </c:pt>
                <c:pt idx="190">
                  <c:v>0.26273981581491601</c:v>
                </c:pt>
                <c:pt idx="191">
                  <c:v>0.26274346559556999</c:v>
                </c:pt>
                <c:pt idx="192">
                  <c:v>0.26274717088803801</c:v>
                </c:pt>
                <c:pt idx="193">
                  <c:v>0.26275093253557202</c:v>
                </c:pt>
                <c:pt idx="194">
                  <c:v>0.26275475139420701</c:v>
                </c:pt>
                <c:pt idx="195">
                  <c:v>0.262758628332939</c:v>
                </c:pt>
                <c:pt idx="196">
                  <c:v>0.26276256423393601</c:v>
                </c:pt>
                <c:pt idx="197">
                  <c:v>0.26276655999272802</c:v>
                </c:pt>
                <c:pt idx="198">
                  <c:v>0.26277061651840899</c:v>
                </c:pt>
                <c:pt idx="199">
                  <c:v>0.262774734733841</c:v>
                </c:pt>
                <c:pt idx="200">
                  <c:v>0.26277891557586502</c:v>
                </c:pt>
                <c:pt idx="201">
                  <c:v>0.262783159995504</c:v>
                </c:pt>
                <c:pt idx="202">
                  <c:v>0.26278746895819</c:v>
                </c:pt>
                <c:pt idx="203">
                  <c:v>0.262791843443964</c:v>
                </c:pt>
                <c:pt idx="204">
                  <c:v>0.26279628444771203</c:v>
                </c:pt>
                <c:pt idx="205">
                  <c:v>0.26280079297937498</c:v>
                </c:pt>
                <c:pt idx="206">
                  <c:v>0.26280537006417898</c:v>
                </c:pt>
                <c:pt idx="207">
                  <c:v>0.26281001674287602</c:v>
                </c:pt>
                <c:pt idx="208">
                  <c:v>0.26281473407196099</c:v>
                </c:pt>
                <c:pt idx="209">
                  <c:v>0.26281952312392098</c:v>
                </c:pt>
                <c:pt idx="210">
                  <c:v>0.26282438498747102</c:v>
                </c:pt>
                <c:pt idx="211">
                  <c:v>0.26282932076778898</c:v>
                </c:pt>
                <c:pt idx="212">
                  <c:v>0.26283433158678599</c:v>
                </c:pt>
                <c:pt idx="213">
                  <c:v>0.26283941858333199</c:v>
                </c:pt>
                <c:pt idx="214">
                  <c:v>0.26284458291353302</c:v>
                </c:pt>
                <c:pt idx="215">
                  <c:v>0.26284982575096799</c:v>
                </c:pt>
                <c:pt idx="216">
                  <c:v>0.26285514828696999</c:v>
                </c:pt>
                <c:pt idx="217">
                  <c:v>0.26286055173088502</c:v>
                </c:pt>
                <c:pt idx="218">
                  <c:v>0.26286603731033498</c:v>
                </c:pt>
                <c:pt idx="219">
                  <c:v>0.26287160627151102</c:v>
                </c:pt>
                <c:pt idx="220">
                  <c:v>0.262877259879434</c:v>
                </c:pt>
                <c:pt idx="221">
                  <c:v>0.262882999418244</c:v>
                </c:pt>
                <c:pt idx="222">
                  <c:v>0.26288882619148501</c:v>
                </c:pt>
                <c:pt idx="223">
                  <c:v>0.262894741522403</c:v>
                </c:pt>
                <c:pt idx="224">
                  <c:v>0.26290074675422898</c:v>
                </c:pt>
                <c:pt idx="225">
                  <c:v>0.26290684325049302</c:v>
                </c:pt>
                <c:pt idx="226">
                  <c:v>0.26291303239531</c:v>
                </c:pt>
                <c:pt idx="227">
                  <c:v>0.26291931559370901</c:v>
                </c:pt>
                <c:pt idx="228">
                  <c:v>0.26292569427193002</c:v>
                </c:pt>
                <c:pt idx="229">
                  <c:v>0.26293216987774898</c:v>
                </c:pt>
                <c:pt idx="230">
                  <c:v>0.26293874388079402</c:v>
                </c:pt>
                <c:pt idx="231">
                  <c:v>0.26294541777288399</c:v>
                </c:pt>
                <c:pt idx="232">
                  <c:v>0.26295219306834999</c:v>
                </c:pt>
                <c:pt idx="233">
                  <c:v>0.26295907130437501</c:v>
                </c:pt>
                <c:pt idx="234">
                  <c:v>0.262966054041331</c:v>
                </c:pt>
                <c:pt idx="235">
                  <c:v>0.262973142863141</c:v>
                </c:pt>
                <c:pt idx="236">
                  <c:v>0.262980339377613</c:v>
                </c:pt>
                <c:pt idx="237">
                  <c:v>0.26298764521679902</c:v>
                </c:pt>
                <c:pt idx="238">
                  <c:v>0.262995062037373</c:v>
                </c:pt>
                <c:pt idx="239">
                  <c:v>0.26300259152098099</c:v>
                </c:pt>
                <c:pt idx="240">
                  <c:v>0.26301023537462198</c:v>
                </c:pt>
                <c:pt idx="241">
                  <c:v>0.263017995331018</c:v>
                </c:pt>
                <c:pt idx="242">
                  <c:v>0.26302587314901599</c:v>
                </c:pt>
                <c:pt idx="243">
                  <c:v>0.263033870613951</c:v>
                </c:pt>
                <c:pt idx="244">
                  <c:v>0.26304198953806801</c:v>
                </c:pt>
                <c:pt idx="245">
                  <c:v>0.26305023176090198</c:v>
                </c:pt>
                <c:pt idx="246">
                  <c:v>0.26305859914969598</c:v>
                </c:pt>
                <c:pt idx="247">
                  <c:v>0.26306709359980601</c:v>
                </c:pt>
                <c:pt idx="248">
                  <c:v>0.263075717035126</c:v>
                </c:pt>
                <c:pt idx="249">
                  <c:v>0.26308447140851199</c:v>
                </c:pt>
                <c:pt idx="250">
                  <c:v>0.26309335870220801</c:v>
                </c:pt>
                <c:pt idx="251">
                  <c:v>0.26310238092828397</c:v>
                </c:pt>
                <c:pt idx="252">
                  <c:v>0.263111540129084</c:v>
                </c:pt>
                <c:pt idx="253">
                  <c:v>0.26312083837767197</c:v>
                </c:pt>
                <c:pt idx="254">
                  <c:v>0.26313027777828302</c:v>
                </c:pt>
                <c:pt idx="255">
                  <c:v>0.26313986046680099</c:v>
                </c:pt>
                <c:pt idx="256">
                  <c:v>0.26314958861121202</c:v>
                </c:pt>
                <c:pt idx="257">
                  <c:v>0.26315946441208898</c:v>
                </c:pt>
                <c:pt idx="258">
                  <c:v>0.263169490103073</c:v>
                </c:pt>
                <c:pt idx="259">
                  <c:v>0.26317966795136299</c:v>
                </c:pt>
                <c:pt idx="260">
                  <c:v>0.26319000025821498</c:v>
                </c:pt>
                <c:pt idx="261">
                  <c:v>0.26320048935944501</c:v>
                </c:pt>
                <c:pt idx="262">
                  <c:v>0.26321113762593201</c:v>
                </c:pt>
                <c:pt idx="263">
                  <c:v>0.263221947464159</c:v>
                </c:pt>
                <c:pt idx="264">
                  <c:v>0.263232921316714</c:v>
                </c:pt>
                <c:pt idx="265">
                  <c:v>0.26324406166283898</c:v>
                </c:pt>
                <c:pt idx="266">
                  <c:v>0.26325537101896901</c:v>
                </c:pt>
                <c:pt idx="267">
                  <c:v>0.26326685193927701</c:v>
                </c:pt>
                <c:pt idx="268">
                  <c:v>0.26327850701623101</c:v>
                </c:pt>
                <c:pt idx="269">
                  <c:v>0.26329033888116998</c:v>
                </c:pt>
                <c:pt idx="270">
                  <c:v>0.26330235020486598</c:v>
                </c:pt>
                <c:pt idx="271">
                  <c:v>0.26331454369809798</c:v>
                </c:pt>
                <c:pt idx="272">
                  <c:v>0.26332692211226699</c:v>
                </c:pt>
                <c:pt idx="273">
                  <c:v>0.263339488239964</c:v>
                </c:pt>
                <c:pt idx="274">
                  <c:v>0.2633522449156</c:v>
                </c:pt>
                <c:pt idx="275">
                  <c:v>0.26336519501600802</c:v>
                </c:pt>
                <c:pt idx="276">
                  <c:v>0.26337834146106898</c:v>
                </c:pt>
                <c:pt idx="277">
                  <c:v>0.26339168721434802</c:v>
                </c:pt>
                <c:pt idx="278">
                  <c:v>0.263405235283725</c:v>
                </c:pt>
                <c:pt idx="279">
                  <c:v>0.26341898872206698</c:v>
                </c:pt>
                <c:pt idx="280">
                  <c:v>0.26343295062785699</c:v>
                </c:pt>
                <c:pt idx="281">
                  <c:v>0.263447124145891</c:v>
                </c:pt>
                <c:pt idx="282">
                  <c:v>0.26346151246794203</c:v>
                </c:pt>
                <c:pt idx="283">
                  <c:v>0.26347611883344701</c:v>
                </c:pt>
                <c:pt idx="284">
                  <c:v>0.26349094653020799</c:v>
                </c:pt>
                <c:pt idx="285">
                  <c:v>0.26350599889510201</c:v>
                </c:pt>
                <c:pt idx="286">
                  <c:v>0.26352127931479202</c:v>
                </c:pt>
                <c:pt idx="287">
                  <c:v>0.26353679122645601</c:v>
                </c:pt>
                <c:pt idx="288">
                  <c:v>0.26355253811852303</c:v>
                </c:pt>
                <c:pt idx="289">
                  <c:v>0.26356852353142901</c:v>
                </c:pt>
                <c:pt idx="290">
                  <c:v>0.26358475105835999</c:v>
                </c:pt>
                <c:pt idx="291">
                  <c:v>0.26360122434603001</c:v>
                </c:pt>
                <c:pt idx="292">
                  <c:v>0.26361794709545999</c:v>
                </c:pt>
                <c:pt idx="293">
                  <c:v>0.26363492306276198</c:v>
                </c:pt>
                <c:pt idx="294">
                  <c:v>0.26365215605994502</c:v>
                </c:pt>
                <c:pt idx="295">
                  <c:v>0.26366964995572301</c:v>
                </c:pt>
                <c:pt idx="296">
                  <c:v>0.263687408676339</c:v>
                </c:pt>
                <c:pt idx="297">
                  <c:v>0.26370543620640102</c:v>
                </c:pt>
                <c:pt idx="298">
                  <c:v>0.26372373658972298</c:v>
                </c:pt>
                <c:pt idx="299">
                  <c:v>0.26374231393018399</c:v>
                </c:pt>
                <c:pt idx="300">
                  <c:v>0.263761172392601</c:v>
                </c:pt>
                <c:pt idx="301">
                  <c:v>0.26378031620359998</c:v>
                </c:pt>
                <c:pt idx="302">
                  <c:v>0.26379974965251801</c:v>
                </c:pt>
                <c:pt idx="303">
                  <c:v>0.26381947709230402</c:v>
                </c:pt>
                <c:pt idx="304">
                  <c:v>0.26383950294043002</c:v>
                </c:pt>
                <c:pt idx="305">
                  <c:v>0.26385983167983501</c:v>
                </c:pt>
                <c:pt idx="306">
                  <c:v>0.26388046785985098</c:v>
                </c:pt>
                <c:pt idx="307">
                  <c:v>0.263901416097159</c:v>
                </c:pt>
                <c:pt idx="308">
                  <c:v>0.26392268107677702</c:v>
                </c:pt>
                <c:pt idx="309">
                  <c:v>0.26394426755300998</c:v>
                </c:pt>
                <c:pt idx="310">
                  <c:v>0.26396618035046898</c:v>
                </c:pt>
                <c:pt idx="311">
                  <c:v>0.26398842436505499</c:v>
                </c:pt>
                <c:pt idx="312">
                  <c:v>0.26401100456499998</c:v>
                </c:pt>
                <c:pt idx="313">
                  <c:v>0.26403392599189102</c:v>
                </c:pt>
                <c:pt idx="314">
                  <c:v>0.26405719376171299</c:v>
                </c:pt>
                <c:pt idx="315">
                  <c:v>0.26408081306592002</c:v>
                </c:pt>
                <c:pt idx="316">
                  <c:v>0.26410478917250002</c:v>
                </c:pt>
                <c:pt idx="317">
                  <c:v>0.26412912742707301</c:v>
                </c:pt>
                <c:pt idx="318">
                  <c:v>0.264153833253992</c:v>
                </c:pt>
                <c:pt idx="319">
                  <c:v>0.26417891215745898</c:v>
                </c:pt>
                <c:pt idx="320">
                  <c:v>0.26420436972265499</c:v>
                </c:pt>
                <c:pt idx="321">
                  <c:v>0.26423021161689603</c:v>
                </c:pt>
                <c:pt idx="322">
                  <c:v>0.26425644359079198</c:v>
                </c:pt>
                <c:pt idx="323">
                  <c:v>0.26428307147941799</c:v>
                </c:pt>
                <c:pt idx="324">
                  <c:v>0.264310101203516</c:v>
                </c:pt>
                <c:pt idx="325">
                  <c:v>0.26433753877069299</c:v>
                </c:pt>
                <c:pt idx="326">
                  <c:v>0.26436539027665601</c:v>
                </c:pt>
                <c:pt idx="327">
                  <c:v>0.26439366190644198</c:v>
                </c:pt>
                <c:pt idx="328">
                  <c:v>0.26442235993567398</c:v>
                </c:pt>
                <c:pt idx="329">
                  <c:v>0.26445149073183499</c:v>
                </c:pt>
                <c:pt idx="330">
                  <c:v>0.264481060755557</c:v>
                </c:pt>
                <c:pt idx="331">
                  <c:v>0.26451107656191603</c:v>
                </c:pt>
                <c:pt idx="332">
                  <c:v>0.26454154480175701</c:v>
                </c:pt>
                <c:pt idx="333">
                  <c:v>0.26457247222303099</c:v>
                </c:pt>
                <c:pt idx="334">
                  <c:v>0.264603865672146</c:v>
                </c:pt>
                <c:pt idx="335">
                  <c:v>0.26463573209533098</c:v>
                </c:pt>
                <c:pt idx="336">
                  <c:v>0.26466807854003899</c:v>
                </c:pt>
                <c:pt idx="337">
                  <c:v>0.26470091215633001</c:v>
                </c:pt>
                <c:pt idx="338">
                  <c:v>0.26473424019830699</c:v>
                </c:pt>
                <c:pt idx="339">
                  <c:v>0.26476807002555097</c:v>
                </c:pt>
                <c:pt idx="340">
                  <c:v>0.26480240910457098</c:v>
                </c:pt>
                <c:pt idx="341">
                  <c:v>0.26483726501028099</c:v>
                </c:pt>
                <c:pt idx="342">
                  <c:v>0.2648726454275</c:v>
                </c:pt>
                <c:pt idx="343">
                  <c:v>0.26490855815244801</c:v>
                </c:pt>
                <c:pt idx="344">
                  <c:v>0.26494501109427998</c:v>
                </c:pt>
                <c:pt idx="345">
                  <c:v>0.26498201227663498</c:v>
                </c:pt>
                <c:pt idx="346">
                  <c:v>0.265019569839195</c:v>
                </c:pt>
                <c:pt idx="347">
                  <c:v>0.26505769203926499</c:v>
                </c:pt>
                <c:pt idx="348">
                  <c:v>0.26509638725338602</c:v>
                </c:pt>
                <c:pt idx="349">
                  <c:v>0.265135663978945</c:v>
                </c:pt>
                <c:pt idx="350">
                  <c:v>0.26517553083581102</c:v>
                </c:pt>
                <c:pt idx="351">
                  <c:v>0.26521599656800798</c:v>
                </c:pt>
                <c:pt idx="352">
                  <c:v>0.26525707004537602</c:v>
                </c:pt>
                <c:pt idx="353">
                  <c:v>0.26529876026527599</c:v>
                </c:pt>
                <c:pt idx="354">
                  <c:v>0.26534107635430398</c:v>
                </c:pt>
                <c:pt idx="355">
                  <c:v>0.265384027570023</c:v>
                </c:pt>
                <c:pt idx="356">
                  <c:v>0.26542762330272202</c:v>
                </c:pt>
                <c:pt idx="357">
                  <c:v>0.265471873077186</c:v>
                </c:pt>
                <c:pt idx="358">
                  <c:v>0.26551678655449501</c:v>
                </c:pt>
                <c:pt idx="359">
                  <c:v>0.26556237353383</c:v>
                </c:pt>
                <c:pt idx="360">
                  <c:v>0.26560864395431499</c:v>
                </c:pt>
                <c:pt idx="361">
                  <c:v>0.26565560789686599</c:v>
                </c:pt>
                <c:pt idx="362">
                  <c:v>0.26570327558606299</c:v>
                </c:pt>
                <c:pt idx="363">
                  <c:v>0.26575165739204798</c:v>
                </c:pt>
                <c:pt idx="364">
                  <c:v>0.265800763832438</c:v>
                </c:pt>
                <c:pt idx="365">
                  <c:v>0.265850605574251</c:v>
                </c:pt>
                <c:pt idx="366">
                  <c:v>0.26590119343587498</c:v>
                </c:pt>
                <c:pt idx="367">
                  <c:v>0.26595253838903499</c:v>
                </c:pt>
                <c:pt idx="368">
                  <c:v>0.26600465156078401</c:v>
                </c:pt>
                <c:pt idx="369">
                  <c:v>0.26605754423552602</c:v>
                </c:pt>
                <c:pt idx="370">
                  <c:v>0.26611122785704799</c:v>
                </c:pt>
                <c:pt idx="371">
                  <c:v>0.26616571403057798</c:v>
                </c:pt>
                <c:pt idx="372">
                  <c:v>0.26622101452486002</c:v>
                </c:pt>
                <c:pt idx="373">
                  <c:v>0.266277141274256</c:v>
                </c:pt>
                <c:pt idx="374">
                  <c:v>0.26633410638085803</c:v>
                </c:pt>
                <c:pt idx="375">
                  <c:v>0.26639192211662799</c:v>
                </c:pt>
                <c:pt idx="376">
                  <c:v>0.266450600925564</c:v>
                </c:pt>
                <c:pt idx="377">
                  <c:v>0.26651015542586698</c:v>
                </c:pt>
                <c:pt idx="378">
                  <c:v>0.26657059841215103</c:v>
                </c:pt>
                <c:pt idx="379">
                  <c:v>0.26663194285765601</c:v>
                </c:pt>
                <c:pt idx="380">
                  <c:v>0.26669420191649101</c:v>
                </c:pt>
                <c:pt idx="381">
                  <c:v>0.26675738892589701</c:v>
                </c:pt>
                <c:pt idx="382">
                  <c:v>0.266821517408521</c:v>
                </c:pt>
                <c:pt idx="383">
                  <c:v>0.26688660107472301</c:v>
                </c:pt>
                <c:pt idx="384">
                  <c:v>0.26695265382488598</c:v>
                </c:pt>
                <c:pt idx="385">
                  <c:v>0.26701968975176998</c:v>
                </c:pt>
                <c:pt idx="386">
                  <c:v>0.267087723142867</c:v>
                </c:pt>
                <c:pt idx="387">
                  <c:v>0.26715676848276498</c:v>
                </c:pt>
                <c:pt idx="388">
                  <c:v>0.26722684045557399</c:v>
                </c:pt>
                <c:pt idx="389">
                  <c:v>0.26729795394731898</c:v>
                </c:pt>
                <c:pt idx="390">
                  <c:v>0.267370124048388</c:v>
                </c:pt>
                <c:pt idx="391">
                  <c:v>0.26744336605598601</c:v>
                </c:pt>
                <c:pt idx="392">
                  <c:v>0.26751769547660698</c:v>
                </c:pt>
                <c:pt idx="393">
                  <c:v>0.26759312802852497</c:v>
                </c:pt>
                <c:pt idx="394">
                  <c:v>0.26766967964431199</c:v>
                </c:pt>
                <c:pt idx="395">
                  <c:v>0.26774736647335001</c:v>
                </c:pt>
                <c:pt idx="396">
                  <c:v>0.26782620488439302</c:v>
                </c:pt>
                <c:pt idx="397">
                  <c:v>0.267906211468115</c:v>
                </c:pt>
                <c:pt idx="398">
                  <c:v>0.26798740303970198</c:v>
                </c:pt>
                <c:pt idx="399">
                  <c:v>0.26806979664143499</c:v>
                </c:pt>
                <c:pt idx="400">
                  <c:v>0.26815340954531303</c:v>
                </c:pt>
                <c:pt idx="401">
                  <c:v>0.26823825925567002</c:v>
                </c:pt>
                <c:pt idx="402">
                  <c:v>0.26832436351182698</c:v>
                </c:pt>
                <c:pt idx="403">
                  <c:v>0.268411740290736</c:v>
                </c:pt>
                <c:pt idx="404">
                  <c:v>0.26850040780967099</c:v>
                </c:pt>
                <c:pt idx="405">
                  <c:v>0.26859038452889</c:v>
                </c:pt>
                <c:pt idx="406">
                  <c:v>0.26868168915435803</c:v>
                </c:pt>
                <c:pt idx="407">
                  <c:v>0.26877434064043598</c:v>
                </c:pt>
                <c:pt idx="408">
                  <c:v>0.268868358192623</c:v>
                </c:pt>
                <c:pt idx="409">
                  <c:v>0.26896376127027999</c:v>
                </c:pt>
                <c:pt idx="410">
                  <c:v>0.26906056958938002</c:v>
                </c:pt>
                <c:pt idx="411">
                  <c:v>0.26915880312526702</c:v>
                </c:pt>
                <c:pt idx="412">
                  <c:v>0.26925848211541897</c:v>
                </c:pt>
                <c:pt idx="413">
                  <c:v>0.26935962706222699</c:v>
                </c:pt>
                <c:pt idx="414">
                  <c:v>0.26946225873577501</c:v>
                </c:pt>
                <c:pt idx="415">
                  <c:v>0.26956639817663502</c:v>
                </c:pt>
                <c:pt idx="416">
                  <c:v>0.26967206669866101</c:v>
                </c:pt>
                <c:pt idx="417">
                  <c:v>0.26977928589179401</c:v>
                </c:pt>
                <c:pt idx="418">
                  <c:v>0.26988807762487899</c:v>
                </c:pt>
                <c:pt idx="419">
                  <c:v>0.26999846404845501</c:v>
                </c:pt>
                <c:pt idx="420">
                  <c:v>0.27011046759759999</c:v>
                </c:pt>
                <c:pt idx="421">
                  <c:v>0.27022411099472998</c:v>
                </c:pt>
                <c:pt idx="422">
                  <c:v>0.270339417252424</c:v>
                </c:pt>
                <c:pt idx="423">
                  <c:v>0.27045640967623502</c:v>
                </c:pt>
                <c:pt idx="424">
                  <c:v>0.27057511186752298</c:v>
                </c:pt>
                <c:pt idx="425">
                  <c:v>0.27069554772625798</c:v>
                </c:pt>
                <c:pt idx="426">
                  <c:v>0.27081774145383702</c:v>
                </c:pt>
                <c:pt idx="427">
                  <c:v>0.27094171755589003</c:v>
                </c:pt>
                <c:pt idx="428">
                  <c:v>0.27106750084508402</c:v>
                </c:pt>
                <c:pt idx="429">
                  <c:v>0.27119511644391198</c:v>
                </c:pt>
                <c:pt idx="430">
                  <c:v>0.27132458978749102</c:v>
                </c:pt>
                <c:pt idx="431">
                  <c:v>0.27145594662631201</c:v>
                </c:pt>
                <c:pt idx="432">
                  <c:v>0.27158921302904199</c:v>
                </c:pt>
                <c:pt idx="433">
                  <c:v>0.27172441538523401</c:v>
                </c:pt>
                <c:pt idx="434">
                  <c:v>0.27186158040809599</c:v>
                </c:pt>
                <c:pt idx="435">
                  <c:v>0.27200073513719503</c:v>
                </c:pt>
                <c:pt idx="436">
                  <c:v>0.27214190694115897</c:v>
                </c:pt>
                <c:pt idx="437">
                  <c:v>0.27228512352036499</c:v>
                </c:pt>
                <c:pt idx="438">
                  <c:v>0.27243041290959602</c:v>
                </c:pt>
                <c:pt idx="439">
                  <c:v>0.272577803480683</c:v>
                </c:pt>
                <c:pt idx="440">
                  <c:v>0.27272732394511001</c:v>
                </c:pt>
                <c:pt idx="441">
                  <c:v>0.27287900335660897</c:v>
                </c:pt>
                <c:pt idx="442">
                  <c:v>0.273032871113705</c:v>
                </c:pt>
                <c:pt idx="443">
                  <c:v>0.27318895696225198</c:v>
                </c:pt>
                <c:pt idx="444">
                  <c:v>0.273347290997912</c:v>
                </c:pt>
                <c:pt idx="445">
                  <c:v>0.27350790366862598</c:v>
                </c:pt>
                <c:pt idx="446">
                  <c:v>0.27367082577701601</c:v>
                </c:pt>
                <c:pt idx="447">
                  <c:v>0.27383608848276803</c:v>
                </c:pt>
                <c:pt idx="448">
                  <c:v>0.27400372330497602</c:v>
                </c:pt>
                <c:pt idx="449">
                  <c:v>0.27417376212441102</c:v>
                </c:pt>
                <c:pt idx="450">
                  <c:v>0.27434623718578299</c:v>
                </c:pt>
                <c:pt idx="451">
                  <c:v>0.27452118109992202</c:v>
                </c:pt>
                <c:pt idx="452">
                  <c:v>0.27469862684591201</c:v>
                </c:pt>
                <c:pt idx="453">
                  <c:v>0.27487860777318601</c:v>
                </c:pt>
                <c:pt idx="454">
                  <c:v>0.275061157603533</c:v>
                </c:pt>
                <c:pt idx="455">
                  <c:v>0.27524631043307901</c:v>
                </c:pt>
                <c:pt idx="456">
                  <c:v>0.27543410073416202</c:v>
                </c:pt>
                <c:pt idx="457">
                  <c:v>0.27562456335718</c:v>
                </c:pt>
                <c:pt idx="458">
                  <c:v>0.27581773353233202</c:v>
                </c:pt>
                <c:pt idx="459">
                  <c:v>0.27601364687132302</c:v>
                </c:pt>
                <c:pt idx="460">
                  <c:v>0.27621233936895201</c:v>
                </c:pt>
                <c:pt idx="461">
                  <c:v>0.27641384740464398</c:v>
                </c:pt>
                <c:pt idx="462">
                  <c:v>0.27661820774388901</c:v>
                </c:pt>
                <c:pt idx="463">
                  <c:v>0.27682545753960403</c:v>
                </c:pt>
                <c:pt idx="464">
                  <c:v>0.27703563433337802</c:v>
                </c:pt>
                <c:pt idx="465">
                  <c:v>0.27724877605665699</c:v>
                </c:pt>
                <c:pt idx="466">
                  <c:v>0.27746492103179499</c:v>
                </c:pt>
                <c:pt idx="467">
                  <c:v>0.27768410797302301</c:v>
                </c:pt>
                <c:pt idx="468">
                  <c:v>0.277906375987306</c:v>
                </c:pt>
                <c:pt idx="469">
                  <c:v>0.27813176457508598</c:v>
                </c:pt>
                <c:pt idx="470">
                  <c:v>0.27836031363091801</c:v>
                </c:pt>
                <c:pt idx="471">
                  <c:v>0.27859206344396498</c:v>
                </c:pt>
                <c:pt idx="472">
                  <c:v>0.27882705469840202</c:v>
                </c:pt>
                <c:pt idx="473">
                  <c:v>0.27906532847365401</c:v>
                </c:pt>
                <c:pt idx="474">
                  <c:v>0.27930692624453501</c:v>
                </c:pt>
                <c:pt idx="475">
                  <c:v>0.27955188988122198</c:v>
                </c:pt>
                <c:pt idx="476">
                  <c:v>0.27980026164910898</c:v>
                </c:pt>
                <c:pt idx="477">
                  <c:v>0.28005208420848798</c:v>
                </c:pt>
                <c:pt idx="478">
                  <c:v>0.28030740061411002</c:v>
                </c:pt>
                <c:pt idx="479">
                  <c:v>0.280566254314559</c:v>
                </c:pt>
                <c:pt idx="480">
                  <c:v>0.28082868915147502</c:v>
                </c:pt>
                <c:pt idx="481">
                  <c:v>0.281094749358614</c:v>
                </c:pt>
                <c:pt idx="482">
                  <c:v>0.28136447956073402</c:v>
                </c:pt>
                <c:pt idx="483">
                  <c:v>0.28163792477228999</c:v>
                </c:pt>
                <c:pt idx="484">
                  <c:v>0.281915130395967</c:v>
                </c:pt>
                <c:pt idx="485">
                  <c:v>0.28219614222099798</c:v>
                </c:pt>
                <c:pt idx="486">
                  <c:v>0.28248100642131102</c:v>
                </c:pt>
                <c:pt idx="487">
                  <c:v>0.282769769553459</c:v>
                </c:pt>
                <c:pt idx="488">
                  <c:v>0.28306247855435002</c:v>
                </c:pt>
                <c:pt idx="489">
                  <c:v>0.28335918073876598</c:v>
                </c:pt>
                <c:pt idx="490">
                  <c:v>0.28365992379666299</c:v>
                </c:pt>
                <c:pt idx="491">
                  <c:v>0.283964755790242</c:v>
                </c:pt>
                <c:pt idx="492">
                  <c:v>0.28427372515078497</c:v>
                </c:pt>
                <c:pt idx="493">
                  <c:v>0.28458688067528298</c:v>
                </c:pt>
                <c:pt idx="494">
                  <c:v>0.28490427152277598</c:v>
                </c:pt>
                <c:pt idx="495">
                  <c:v>0.285225947210483</c:v>
                </c:pt>
                <c:pt idx="496">
                  <c:v>0.28555195760965701</c:v>
                </c:pt>
                <c:pt idx="497">
                  <c:v>0.28588235294117598</c:v>
                </c:pt>
                <c:pt idx="498">
                  <c:v>0.28621216573611502</c:v>
                </c:pt>
                <c:pt idx="499">
                  <c:v>0.286546331595736</c:v>
                </c:pt>
                <c:pt idx="500">
                  <c:v>0.28688489949875801</c:v>
                </c:pt>
                <c:pt idx="501">
                  <c:v>0.287227918734138</c:v>
                </c:pt>
                <c:pt idx="502">
                  <c:v>0.28757543889570703</c:v>
                </c:pt>
                <c:pt idx="503">
                  <c:v>0.28792750987649601</c:v>
                </c:pt>
                <c:pt idx="504">
                  <c:v>0.28828418186279497</c:v>
                </c:pt>
                <c:pt idx="505">
                  <c:v>0.28864550532793298</c:v>
                </c:pt>
                <c:pt idx="506">
                  <c:v>0.289011531025752</c:v>
                </c:pt>
                <c:pt idx="507">
                  <c:v>0.28938230998377401</c:v>
                </c:pt>
                <c:pt idx="508">
                  <c:v>0.289757893496077</c:v>
                </c:pt>
                <c:pt idx="509">
                  <c:v>0.29013833311585902</c:v>
                </c:pt>
                <c:pt idx="510">
                  <c:v>0.29052368064765899</c:v>
                </c:pt>
                <c:pt idx="511">
                  <c:v>0.29091398813927799</c:v>
                </c:pt>
                <c:pt idx="512">
                  <c:v>0.29130930787335901</c:v>
                </c:pt>
                <c:pt idx="513">
                  <c:v>0.29170969235862598</c:v>
                </c:pt>
                <c:pt idx="514">
                  <c:v>0.29211519432078797</c:v>
                </c:pt>
                <c:pt idx="515">
                  <c:v>0.292525866693082</c:v>
                </c:pt>
                <c:pt idx="516">
                  <c:v>0.29294176260646099</c:v>
                </c:pt>
                <c:pt idx="517">
                  <c:v>0.29336293537944103</c:v>
                </c:pt>
                <c:pt idx="518">
                  <c:v>0.29378943850753703</c:v>
                </c:pt>
                <c:pt idx="519">
                  <c:v>0.29422132565238102</c:v>
                </c:pt>
                <c:pt idx="520">
                  <c:v>0.29465865063040497</c:v>
                </c:pt>
                <c:pt idx="521">
                  <c:v>0.29510146740117499</c:v>
                </c:pt>
                <c:pt idx="522">
                  <c:v>0.29554983005531799</c:v>
                </c:pt>
                <c:pt idx="523">
                  <c:v>0.29600379280206202</c:v>
                </c:pt>
                <c:pt idx="524">
                  <c:v>0.29646340995635601</c:v>
                </c:pt>
                <c:pt idx="525">
                  <c:v>0.29692873592560698</c:v>
                </c:pt>
                <c:pt idx="526">
                  <c:v>0.29739982519598002</c:v>
                </c:pt>
                <c:pt idx="527">
                  <c:v>0.29787673231829997</c:v>
                </c:pt>
                <c:pt idx="528">
                  <c:v>0.29835951189351501</c:v>
                </c:pt>
                <c:pt idx="529">
                  <c:v>0.29884821855774102</c:v>
                </c:pt>
                <c:pt idx="530">
                  <c:v>0.29934290696687299</c:v>
                </c:pt>
                <c:pt idx="531">
                  <c:v>0.29984363178075202</c:v>
                </c:pt>
                <c:pt idx="532">
                  <c:v>0.30035044764690899</c:v>
                </c:pt>
                <c:pt idx="533">
                  <c:v>0.30086340918384602</c:v>
                </c:pt>
                <c:pt idx="534">
                  <c:v>0.301382570963869</c:v>
                </c:pt>
                <c:pt idx="535">
                  <c:v>0.30190798749548198</c:v>
                </c:pt>
                <c:pt idx="536">
                  <c:v>0.30243971320532598</c:v>
                </c:pt>
                <c:pt idx="537">
                  <c:v>0.30297780241964001</c:v>
                </c:pt>
                <c:pt idx="538">
                  <c:v>0.30352230934527602</c:v>
                </c:pt>
                <c:pt idx="539">
                  <c:v>0.30407328805025002</c:v>
                </c:pt>
                <c:pt idx="540">
                  <c:v>0.30463079244383101</c:v>
                </c:pt>
                <c:pt idx="541">
                  <c:v>0.30519487625614999</c:v>
                </c:pt>
                <c:pt idx="542">
                  <c:v>0.30576559301735101</c:v>
                </c:pt>
                <c:pt idx="543">
                  <c:v>0.30634299603626602</c:v>
                </c:pt>
                <c:pt idx="544">
                  <c:v>0.30692713837862701</c:v>
                </c:pt>
                <c:pt idx="545">
                  <c:v>0.30751807284480498</c:v>
                </c:pt>
                <c:pt idx="546">
                  <c:v>0.30811585194706698</c:v>
                </c:pt>
                <c:pt idx="547">
                  <c:v>0.30872052788638599</c:v>
                </c:pt>
                <c:pt idx="548">
                  <c:v>0.30933215252876001</c:v>
                </c:pt>
                <c:pt idx="549">
                  <c:v>0.30995077738107402</c:v>
                </c:pt>
                <c:pt idx="550">
                  <c:v>0.310576453566488</c:v>
                </c:pt>
                <c:pt idx="551">
                  <c:v>0.31120923179938598</c:v>
                </c:pt>
                <c:pt idx="552">
                  <c:v>0.31184916235983201</c:v>
                </c:pt>
                <c:pt idx="553">
                  <c:v>0.31249629506758098</c:v>
                </c:pt>
                <c:pt idx="554">
                  <c:v>0.31315067925565498</c:v>
                </c:pt>
                <c:pt idx="555">
                  <c:v>0.31381236374343902</c:v>
                </c:pt>
                <c:pt idx="556">
                  <c:v>0.31448139680936499</c:v>
                </c:pt>
                <c:pt idx="557">
                  <c:v>0.31515782616312998</c:v>
                </c:pt>
                <c:pt idx="558">
                  <c:v>0.31584169891750802</c:v>
                </c:pt>
                <c:pt idx="559">
                  <c:v>0.316533061559712</c:v>
                </c:pt>
                <c:pt idx="560">
                  <c:v>0.31723195992236097</c:v>
                </c:pt>
                <c:pt idx="561">
                  <c:v>0.31793843915402997</c:v>
                </c:pt>
                <c:pt idx="562">
                  <c:v>0.31865254368939</c:v>
                </c:pt>
                <c:pt idx="563">
                  <c:v>0.31937431721898002</c:v>
                </c:pt>
                <c:pt idx="564">
                  <c:v>0.32010380265856703</c:v>
                </c:pt>
                <c:pt idx="565">
                  <c:v>0.32084104211817899</c:v>
                </c:pt>
                <c:pt idx="566">
                  <c:v>0.32158607687073398</c:v>
                </c:pt>
                <c:pt idx="567">
                  <c:v>0.32233894732035201</c:v>
                </c:pt>
                <c:pt idx="568">
                  <c:v>0.32309969297033297</c:v>
                </c:pt>
                <c:pt idx="569">
                  <c:v>0.32386835239081602</c:v>
                </c:pt>
                <c:pt idx="570">
                  <c:v>0.32464496318610703</c:v>
                </c:pt>
                <c:pt idx="571">
                  <c:v>0.32542956196176998</c:v>
                </c:pt>
                <c:pt idx="572">
                  <c:v>0.32622218429139399</c:v>
                </c:pt>
                <c:pt idx="573">
                  <c:v>0.32702286468315001</c:v>
                </c:pt>
                <c:pt idx="574">
                  <c:v>0.32783163654606001</c:v>
                </c:pt>
                <c:pt idx="575">
                  <c:v>0.32864853215610401</c:v>
                </c:pt>
                <c:pt idx="576">
                  <c:v>0.32947358262208198</c:v>
                </c:pt>
                <c:pt idx="577">
                  <c:v>0.330306817851311</c:v>
                </c:pt>
                <c:pt idx="578">
                  <c:v>0.33114826651517698</c:v>
                </c:pt>
                <c:pt idx="579">
                  <c:v>0.33199795601453702</c:v>
                </c:pt>
                <c:pt idx="580">
                  <c:v>0.33285591244500301</c:v>
                </c:pt>
                <c:pt idx="581">
                  <c:v>0.33372216056214399</c:v>
                </c:pt>
                <c:pt idx="582">
                  <c:v>0.33459672374662502</c:v>
                </c:pt>
                <c:pt idx="583">
                  <c:v>0.33547962396929898</c:v>
                </c:pt>
                <c:pt idx="584">
                  <c:v>0.33637088175627899</c:v>
                </c:pt>
                <c:pt idx="585">
                  <c:v>0.33727051615402998</c:v>
                </c:pt>
                <c:pt idx="586">
                  <c:v>0.33817854469450698</c:v>
                </c:pt>
                <c:pt idx="587">
                  <c:v>0.339094983360336</c:v>
                </c:pt>
                <c:pt idx="588">
                  <c:v>0.34001984655011303</c:v>
                </c:pt>
                <c:pt idx="589">
                  <c:v>0.34095314704382801</c:v>
                </c:pt>
                <c:pt idx="590">
                  <c:v>0.34189489596843198</c:v>
                </c:pt>
                <c:pt idx="591">
                  <c:v>0.34284510276359997</c:v>
                </c:pt>
                <c:pt idx="592">
                  <c:v>0.34380377514772198</c:v>
                </c:pt>
                <c:pt idx="593">
                  <c:v>0.34477091908412899</c:v>
                </c:pt>
                <c:pt idx="594">
                  <c:v>0.34574653874762301</c:v>
                </c:pt>
                <c:pt idx="595">
                  <c:v>0.34673063649131097</c:v>
                </c:pt>
                <c:pt idx="596">
                  <c:v>0.34772321281380902</c:v>
                </c:pt>
                <c:pt idx="597">
                  <c:v>0.34872426632681403</c:v>
                </c:pt>
                <c:pt idx="598">
                  <c:v>0.34973379372312302</c:v>
                </c:pt>
                <c:pt idx="599">
                  <c:v>0.35075178974510901</c:v>
                </c:pt>
                <c:pt idx="600">
                  <c:v>0.351778247153678</c:v>
                </c:pt>
                <c:pt idx="601">
                  <c:v>0.352975494977319</c:v>
                </c:pt>
                <c:pt idx="602">
                  <c:v>0.354323976137495</c:v>
                </c:pt>
                <c:pt idx="603">
                  <c:v>0.35575736079567</c:v>
                </c:pt>
                <c:pt idx="604">
                  <c:v>0.35754434751111303</c:v>
                </c:pt>
                <c:pt idx="605">
                  <c:v>0.35934548331636501</c:v>
                </c:pt>
                <c:pt idx="606">
                  <c:v>0.36116073492733403</c:v>
                </c:pt>
                <c:pt idx="607">
                  <c:v>0.36299006538282202</c:v>
                </c:pt>
                <c:pt idx="608">
                  <c:v>0.36483343400120799</c:v>
                </c:pt>
                <c:pt idx="609">
                  <c:v>0.36669079633861101</c:v>
                </c:pt>
                <c:pt idx="610">
                  <c:v>0.36856210414847301</c:v>
                </c:pt>
                <c:pt idx="611">
                  <c:v>0.370447305342753</c:v>
                </c:pt>
                <c:pt idx="612">
                  <c:v>0.37234634395469801</c:v>
                </c:pt>
                <c:pt idx="613">
                  <c:v>0.374259160103321</c:v>
                </c:pt>
                <c:pt idx="614">
                  <c:v>0.37618568995962098</c:v>
                </c:pt>
                <c:pt idx="615">
                  <c:v>0.378125865714599</c:v>
                </c:pt>
                <c:pt idx="616">
                  <c:v>0.38007961554918401</c:v>
                </c:pt>
                <c:pt idx="617">
                  <c:v>0.38204686360607698</c:v>
                </c:pt>
                <c:pt idx="618">
                  <c:v>0.38402752996359202</c:v>
                </c:pt>
                <c:pt idx="619">
                  <c:v>0.38602153061158501</c:v>
                </c:pt>
                <c:pt idx="620">
                  <c:v>0.38802877742949798</c:v>
                </c:pt>
                <c:pt idx="621">
                  <c:v>0.39004917816656098</c:v>
                </c:pt>
                <c:pt idx="622">
                  <c:v>0.39208263642430302</c:v>
                </c:pt>
                <c:pt idx="623">
                  <c:v>0.39412905164128298</c:v>
                </c:pt>
                <c:pt idx="624">
                  <c:v>0.39618831908024499</c:v>
                </c:pt>
                <c:pt idx="625">
                  <c:v>0.39826032981762899</c:v>
                </c:pt>
                <c:pt idx="626">
                  <c:v>0.400344970735594</c:v>
                </c:pt>
                <c:pt idx="627">
                  <c:v>0.40244212451651001</c:v>
                </c:pt>
                <c:pt idx="628">
                  <c:v>0.40455166964003397</c:v>
                </c:pt>
                <c:pt idx="629">
                  <c:v>0.406673480382786</c:v>
                </c:pt>
                <c:pt idx="630">
                  <c:v>0.408807426820674</c:v>
                </c:pt>
                <c:pt idx="631">
                  <c:v>0.41095337483391797</c:v>
                </c:pt>
                <c:pt idx="632">
                  <c:v>0.41311118611480602</c:v>
                </c:pt>
                <c:pt idx="633">
                  <c:v>0.415280718178201</c:v>
                </c:pt>
                <c:pt idx="634">
                  <c:v>0.41746182437488</c:v>
                </c:pt>
                <c:pt idx="635">
                  <c:v>0.41965435390768202</c:v>
                </c:pt>
                <c:pt idx="636">
                  <c:v>0.42185815185053799</c:v>
                </c:pt>
                <c:pt idx="637">
                  <c:v>0.42407305917037702</c:v>
                </c:pt>
                <c:pt idx="638">
                  <c:v>0.42629891275194998</c:v>
                </c:pt>
                <c:pt idx="639">
                  <c:v>0.42853554542557998</c:v>
                </c:pt>
                <c:pt idx="640">
                  <c:v>0.43078278599787301</c:v>
                </c:pt>
                <c:pt idx="641">
                  <c:v>0.433040459285359</c:v>
                </c:pt>
                <c:pt idx="642">
                  <c:v>0.43530838615115403</c:v>
                </c:pt>
                <c:pt idx="643">
                  <c:v>0.43758638354454099</c:v>
                </c:pt>
                <c:pt idx="644">
                  <c:v>0.43987426454356698</c:v>
                </c:pt>
                <c:pt idx="645">
                  <c:v>0.44217183840061097</c:v>
                </c:pt>
                <c:pt idx="646">
                  <c:v>0.44447891059091899</c:v>
                </c:pt>
                <c:pt idx="647">
                  <c:v>0.44679528286410503</c:v>
                </c:pt>
                <c:pt idx="648">
                  <c:v>0.44912075329861301</c:v>
                </c:pt>
                <c:pt idx="649">
                  <c:v>0.45145511635910202</c:v>
                </c:pt>
                <c:pt idx="650">
                  <c:v>0.453798162956772</c:v>
                </c:pt>
                <c:pt idx="651">
                  <c:v>0.456149680512555</c:v>
                </c:pt>
                <c:pt idx="652">
                  <c:v>0.45850945302319701</c:v>
                </c:pt>
                <c:pt idx="653">
                  <c:v>0.46087726113016703</c:v>
                </c:pt>
                <c:pt idx="654">
                  <c:v>0.46325288219135702</c:v>
                </c:pt>
                <c:pt idx="655">
                  <c:v>0.46563609035556702</c:v>
                </c:pt>
                <c:pt idx="656">
                  <c:v>0.46802665663968901</c:v>
                </c:pt>
                <c:pt idx="657">
                  <c:v>0.470424349008566</c:v>
                </c:pt>
                <c:pt idx="658">
                  <c:v>0.47282893245748903</c:v>
                </c:pt>
                <c:pt idx="659">
                  <c:v>0.47524016909724198</c:v>
                </c:pt>
                <c:pt idx="660">
                  <c:v>0.47765781824166897</c:v>
                </c:pt>
                <c:pt idx="661">
                  <c:v>0.48008163649769398</c:v>
                </c:pt>
                <c:pt idx="662">
                  <c:v>0.48251137785770698</c:v>
                </c:pt>
                <c:pt idx="663">
                  <c:v>0.48494679379428302</c:v>
                </c:pt>
                <c:pt idx="664">
                  <c:v>0.48738763335713797</c:v>
                </c:pt>
                <c:pt idx="665">
                  <c:v>0.48983364327225698</c:v>
                </c:pt>
                <c:pt idx="666">
                  <c:v>0.492284568043098</c:v>
                </c:pt>
                <c:pt idx="667">
                  <c:v>0.494740150053816</c:v>
                </c:pt>
                <c:pt idx="668">
                  <c:v>0.49720012967441002</c:v>
                </c:pt>
                <c:pt idx="669">
                  <c:v>0.499664245367689</c:v>
                </c:pt>
                <c:pt idx="670">
                  <c:v>0.50213223379800098</c:v>
                </c:pt>
                <c:pt idx="671">
                  <c:v>0.50460382994160502</c:v>
                </c:pt>
                <c:pt idx="672">
                  <c:v>0.50707876719858702</c:v>
                </c:pt>
                <c:pt idx="673">
                  <c:v>0.50955677750623496</c:v>
                </c:pt>
                <c:pt idx="674">
                  <c:v>0.51203759145380301</c:v>
                </c:pt>
                <c:pt idx="675">
                  <c:v>0.51452093839845403</c:v>
                </c:pt>
                <c:pt idx="676">
                  <c:v>0.51700654658242595</c:v>
                </c:pt>
                <c:pt idx="677">
                  <c:v>0.51949414325119103</c:v>
                </c:pt>
                <c:pt idx="678">
                  <c:v>0.52198345477256403</c:v>
                </c:pt>
                <c:pt idx="679">
                  <c:v>0.52447420675662904</c:v>
                </c:pt>
                <c:pt idx="680">
                  <c:v>0.52696612417637201</c:v>
                </c:pt>
                <c:pt idx="681">
                  <c:v>0.52945893148892298</c:v>
                </c:pt>
                <c:pt idx="682">
                  <c:v>0.53195235275727104</c:v>
                </c:pt>
                <c:pt idx="683">
                  <c:v>0.53444611177235801</c:v>
                </c:pt>
                <c:pt idx="684">
                  <c:v>0.53693993217543601</c:v>
                </c:pt>
                <c:pt idx="685">
                  <c:v>0.53943353758051904</c:v>
                </c:pt>
                <c:pt idx="686">
                  <c:v>0.54192665169694498</c:v>
                </c:pt>
                <c:pt idx="687">
                  <c:v>0.54441899845177</c:v>
                </c:pt>
                <c:pt idx="688">
                  <c:v>0.54691030211199398</c:v>
                </c:pt>
                <c:pt idx="689">
                  <c:v>0.54940028740646096</c:v>
                </c:pt>
                <c:pt idx="690">
                  <c:v>0.55188867964732202</c:v>
                </c:pt>
                <c:pt idx="691">
                  <c:v>0.55437520485095504</c:v>
                </c:pt>
                <c:pt idx="692">
                  <c:v>0.55685958985821804</c:v>
                </c:pt>
                <c:pt idx="693">
                  <c:v>0.55934156245393596</c:v>
                </c:pt>
                <c:pt idx="694">
                  <c:v>0.56182085148549699</c:v>
                </c:pt>
                <c:pt idx="695">
                  <c:v>0.56429718698045395</c:v>
                </c:pt>
                <c:pt idx="696">
                  <c:v>0.56677030026306197</c:v>
                </c:pt>
                <c:pt idx="697">
                  <c:v>0.56923992406954205</c:v>
                </c:pt>
                <c:pt idx="698">
                  <c:v>0.57170579266210897</c:v>
                </c:pt>
                <c:pt idx="699">
                  <c:v>0.57416764194152103</c:v>
                </c:pt>
                <c:pt idx="700">
                  <c:v>0.57662520955819796</c:v>
                </c:pt>
                <c:pt idx="701">
                  <c:v>0.57907823502162703</c:v>
                </c:pt>
                <c:pt idx="702">
                  <c:v>0.58152645980818596</c:v>
                </c:pt>
                <c:pt idx="703">
                  <c:v>0.58396962746706904</c:v>
                </c:pt>
                <c:pt idx="704">
                  <c:v>0.586407483724386</c:v>
                </c:pt>
                <c:pt idx="705">
                  <c:v>0.58883977658527598</c:v>
                </c:pt>
                <c:pt idx="706">
                  <c:v>0.59126625643396902</c:v>
                </c:pt>
                <c:pt idx="707">
                  <c:v>0.59368667613171799</c:v>
                </c:pt>
                <c:pt idx="708">
                  <c:v>0.59610079111250902</c:v>
                </c:pt>
                <c:pt idx="709">
                  <c:v>0.59850835947650505</c:v>
                </c:pt>
                <c:pt idx="710">
                  <c:v>0.60090914208112001</c:v>
                </c:pt>
                <c:pt idx="711">
                  <c:v>0.60330290262967801</c:v>
                </c:pt>
                <c:pt idx="712">
                  <c:v>0.60568940775759905</c:v>
                </c:pt>
                <c:pt idx="713">
                  <c:v>0.60806842711602205</c:v>
                </c:pt>
                <c:pt idx="714">
                  <c:v>0.61043973345285096</c:v>
                </c:pt>
                <c:pt idx="715">
                  <c:v>0.61280310269113003</c:v>
                </c:pt>
                <c:pt idx="716">
                  <c:v>0.61515831400472298</c:v>
                </c:pt>
                <c:pt idx="717">
                  <c:v>0.61750514989127403</c:v>
                </c:pt>
                <c:pt idx="718">
                  <c:v>0.61984339624235296</c:v>
                </c:pt>
                <c:pt idx="719">
                  <c:v>0.62217284241078796</c:v>
                </c:pt>
                <c:pt idx="720">
                  <c:v>0.62449328127515102</c:v>
                </c:pt>
                <c:pt idx="721">
                  <c:v>0.62680450930137599</c:v>
                </c:pt>
                <c:pt idx="722">
                  <c:v>0.62910632660141996</c:v>
                </c:pt>
                <c:pt idx="723">
                  <c:v>0.63139853698905601</c:v>
                </c:pt>
                <c:pt idx="724">
                  <c:v>0.63368094803266595</c:v>
                </c:pt>
                <c:pt idx="725">
                  <c:v>0.63595337110512196</c:v>
                </c:pt>
                <c:pt idx="726">
                  <c:v>0.63821562143064703</c:v>
                </c:pt>
                <c:pt idx="727">
                  <c:v>0.64046751812874603</c:v>
                </c:pt>
                <c:pt idx="728">
                  <c:v>0.64270888425512596</c:v>
                </c:pt>
                <c:pt idx="729">
                  <c:v>0.64493954683964405</c:v>
                </c:pt>
                <c:pt idx="730">
                  <c:v>0.64715933692131</c:v>
                </c:pt>
                <c:pt idx="731">
                  <c:v>0.64936808958026904</c:v>
                </c:pt>
                <c:pt idx="732">
                  <c:v>0.65156564396689598</c:v>
                </c:pt>
                <c:pt idx="733">
                  <c:v>0.65375184332789205</c:v>
                </c:pt>
                <c:pt idx="734">
                  <c:v>0.65592653502948595</c:v>
                </c:pt>
                <c:pt idx="735">
                  <c:v>0.65808957057776196</c:v>
                </c:pt>
                <c:pt idx="736">
                  <c:v>0.66024080563606802</c:v>
                </c:pt>
                <c:pt idx="737">
                  <c:v>0.66238010003958703</c:v>
                </c:pt>
                <c:pt idx="738">
                  <c:v>0.66450731780711703</c:v>
                </c:pt>
                <c:pt idx="739">
                  <c:v>0.66662232715004499</c:v>
                </c:pt>
                <c:pt idx="740">
                  <c:v>0.66872500047856698</c:v>
                </c:pt>
                <c:pt idx="741">
                  <c:v>0.67081521440520397</c:v>
                </c:pt>
                <c:pt idx="742">
                  <c:v>0.67289284974567498</c:v>
                </c:pt>
                <c:pt idx="743">
                  <c:v>0.674957791517098</c:v>
                </c:pt>
                <c:pt idx="744">
                  <c:v>0.67700992893362899</c:v>
                </c:pt>
                <c:pt idx="745">
                  <c:v>0.67904915539958799</c:v>
                </c:pt>
                <c:pt idx="746">
                  <c:v>0.68107536850005002</c:v>
                </c:pt>
                <c:pt idx="747">
                  <c:v>0.68308846998908501</c:v>
                </c:pt>
                <c:pt idx="748">
                  <c:v>0.68508836577551901</c:v>
                </c:pt>
                <c:pt idx="749">
                  <c:v>0.68707496590644102</c:v>
                </c:pt>
                <c:pt idx="750">
                  <c:v>0.68904818454842198</c:v>
                </c:pt>
                <c:pt idx="751">
                  <c:v>0.69100793996651</c:v>
                </c:pt>
                <c:pt idx="752">
                  <c:v>0.69295415450109499</c:v>
                </c:pt>
                <c:pt idx="753">
                  <c:v>0.69488675454265403</c:v>
                </c:pt>
                <c:pt idx="754">
                  <c:v>0.69680567050450604</c:v>
                </c:pt>
                <c:pt idx="755">
                  <c:v>0.69871083679354096</c:v>
                </c:pt>
                <c:pt idx="756">
                  <c:v>0.70060219177910898</c:v>
                </c:pt>
                <c:pt idx="757">
                  <c:v>0.70247967776002396</c:v>
                </c:pt>
                <c:pt idx="758">
                  <c:v>0.70434324092979395</c:v>
                </c:pt>
                <c:pt idx="759">
                  <c:v>0.70619283134015498</c:v>
                </c:pt>
                <c:pt idx="760">
                  <c:v>0.70802840286294799</c:v>
                </c:pt>
                <c:pt idx="761">
                  <c:v>0.709849913150427</c:v>
                </c:pt>
                <c:pt idx="762">
                  <c:v>0.71165732359401401</c:v>
                </c:pt>
                <c:pt idx="763">
                  <c:v>0.71345059928166099</c:v>
                </c:pt>
                <c:pt idx="764">
                  <c:v>0.7152297089538</c:v>
                </c:pt>
                <c:pt idx="765">
                  <c:v>0.71699462495793098</c:v>
                </c:pt>
                <c:pt idx="766">
                  <c:v>0.71874532320205797</c:v>
                </c:pt>
                <c:pt idx="767">
                  <c:v>0.72048178310683697</c:v>
                </c:pt>
                <c:pt idx="768">
                  <c:v>0.72220398755667103</c:v>
                </c:pt>
                <c:pt idx="769">
                  <c:v>0.72391192284970995</c:v>
                </c:pt>
                <c:pt idx="770">
                  <c:v>0.72560557864687503</c:v>
                </c:pt>
                <c:pt idx="771">
                  <c:v>0.72728494791993403</c:v>
                </c:pt>
                <c:pt idx="772">
                  <c:v>0.72895002689875898</c:v>
                </c:pt>
                <c:pt idx="773">
                  <c:v>0.73060081501770202</c:v>
                </c:pt>
                <c:pt idx="774">
                  <c:v>0.73223731486128796</c:v>
                </c:pt>
                <c:pt idx="775">
                  <c:v>0.73385953210921895</c:v>
                </c:pt>
                <c:pt idx="776">
                  <c:v>0.73546747548070901</c:v>
                </c:pt>
                <c:pt idx="777">
                  <c:v>0.73706115667832695</c:v>
                </c:pt>
                <c:pt idx="778">
                  <c:v>0.73864059033124896</c:v>
                </c:pt>
                <c:pt idx="779">
                  <c:v>0.74020579393814701</c:v>
                </c:pt>
                <c:pt idx="780">
                  <c:v>0.74175678780960397</c:v>
                </c:pt>
                <c:pt idx="781">
                  <c:v>0.74329359501024805</c:v>
                </c:pt>
                <c:pt idx="782">
                  <c:v>0.74481624130056301</c:v>
                </c:pt>
                <c:pt idx="783">
                  <c:v>0.74632475507847795</c:v>
                </c:pt>
                <c:pt idx="784">
                  <c:v>0.74781916732076203</c:v>
                </c:pt>
                <c:pt idx="785">
                  <c:v>0.74929951152431495</c:v>
                </c:pt>
                <c:pt idx="786">
                  <c:v>0.75076582364732003</c:v>
                </c:pt>
                <c:pt idx="787">
                  <c:v>0.75221814205039905</c:v>
                </c:pt>
                <c:pt idx="788">
                  <c:v>0.75365650743776602</c:v>
                </c:pt>
                <c:pt idx="789">
                  <c:v>0.75508096279840398</c:v>
                </c:pt>
                <c:pt idx="790">
                  <c:v>0.75649155334736695</c:v>
                </c:pt>
                <c:pt idx="791">
                  <c:v>0.75788832646720194</c:v>
                </c:pt>
                <c:pt idx="792">
                  <c:v>0.75927133164954796</c:v>
                </c:pt>
                <c:pt idx="793">
                  <c:v>0.76064062043693303</c:v>
                </c:pt>
                <c:pt idx="794">
                  <c:v>0.76199624636486296</c:v>
                </c:pt>
                <c:pt idx="795">
                  <c:v>0.76333826490414403</c:v>
                </c:pt>
                <c:pt idx="796">
                  <c:v>0.76466673340357605</c:v>
                </c:pt>
                <c:pt idx="797">
                  <c:v>0.76598171103294299</c:v>
                </c:pt>
                <c:pt idx="798">
                  <c:v>0.76728325872647496</c:v>
                </c:pt>
                <c:pt idx="799">
                  <c:v>0.76857143912662795</c:v>
                </c:pt>
                <c:pt idx="800">
                  <c:v>0.76984631652839297</c:v>
                </c:pt>
                <c:pt idx="801">
                  <c:v>0.77110795682401201</c:v>
                </c:pt>
                <c:pt idx="802">
                  <c:v>0.77235642744827404</c:v>
                </c:pt>
                <c:pt idx="803">
                  <c:v>0.77359179732424599</c:v>
                </c:pt>
                <c:pt idx="804">
                  <c:v>0.77481413680963096</c:v>
                </c:pt>
                <c:pt idx="805">
                  <c:v>0.77602351764365096</c:v>
                </c:pt>
                <c:pt idx="806">
                  <c:v>0.77722001289453502</c:v>
                </c:pt>
                <c:pt idx="807">
                  <c:v>0.778403696907637</c:v>
                </c:pt>
                <c:pt idx="808">
                  <c:v>0.77957464525418796</c:v>
                </c:pt>
                <c:pt idx="809">
                  <c:v>0.78073293468064797</c:v>
                </c:pt>
                <c:pt idx="810">
                  <c:v>0.78187864305881105</c:v>
                </c:pt>
                <c:pt idx="811">
                  <c:v>0.78301184933650103</c:v>
                </c:pt>
                <c:pt idx="812">
                  <c:v>0.78413263348905105</c:v>
                </c:pt>
                <c:pt idx="813">
                  <c:v>0.78524107647142105</c:v>
                </c:pt>
                <c:pt idx="814">
                  <c:v>0.78633726017107597</c:v>
                </c:pt>
                <c:pt idx="815">
                  <c:v>0.787421267361604</c:v>
                </c:pt>
                <c:pt idx="816">
                  <c:v>0.78849318165704096</c:v>
                </c:pt>
                <c:pt idx="817">
                  <c:v>0.78955308746699204</c:v>
                </c:pt>
                <c:pt idx="818">
                  <c:v>0.79060106995246404</c:v>
                </c:pt>
                <c:pt idx="819">
                  <c:v>0.79163721498252004</c:v>
                </c:pt>
                <c:pt idx="820">
                  <c:v>0.79266160909165895</c:v>
                </c:pt>
                <c:pt idx="821">
                  <c:v>0.79367433943801202</c:v>
                </c:pt>
                <c:pt idx="822">
                  <c:v>0.79467549376228297</c:v>
                </c:pt>
                <c:pt idx="823">
                  <c:v>0.79566516034752299</c:v>
                </c:pt>
                <c:pt idx="824">
                  <c:v>0.79664342797965104</c:v>
                </c:pt>
                <c:pt idx="825">
                  <c:v>0.79761038590878797</c:v>
                </c:pt>
                <c:pt idx="826">
                  <c:v>0.79856612381138403</c:v>
                </c:pt>
                <c:pt idx="827">
                  <c:v>0.79951073175313603</c:v>
                </c:pt>
                <c:pt idx="828">
                  <c:v>0.80044430015268198</c:v>
                </c:pt>
                <c:pt idx="829">
                  <c:v>0.80136691974612095</c:v>
                </c:pt>
                <c:pt idx="830">
                  <c:v>0.80227868155230297</c:v>
                </c:pt>
                <c:pt idx="831">
                  <c:v>0.80317967683889802</c:v>
                </c:pt>
                <c:pt idx="832">
                  <c:v>0.80406999708925997</c:v>
                </c:pt>
                <c:pt idx="833">
                  <c:v>0.80494973397011305</c:v>
                </c:pt>
                <c:pt idx="834">
                  <c:v>0.80581897929992596</c:v>
                </c:pt>
                <c:pt idx="835">
                  <c:v>0.80667782501816299</c:v>
                </c:pt>
                <c:pt idx="836">
                  <c:v>0.80752636315521897</c:v>
                </c:pt>
                <c:pt idx="837">
                  <c:v>0.80836468580318999</c:v>
                </c:pt>
                <c:pt idx="838">
                  <c:v>0.809192885087334</c:v>
                </c:pt>
                <c:pt idx="839">
                  <c:v>0.81001105313834998</c:v>
                </c:pt>
                <c:pt idx="840">
                  <c:v>0.81081928206535203</c:v>
                </c:pt>
                <c:pt idx="841">
                  <c:v>0.81161766392961598</c:v>
                </c:pt>
                <c:pt idx="842">
                  <c:v>0.81240629071903703</c:v>
                </c:pt>
                <c:pt idx="843">
                  <c:v>0.813185254323323</c:v>
                </c:pt>
                <c:pt idx="844">
                  <c:v>0.81395464650989502</c:v>
                </c:pt>
                <c:pt idx="845">
                  <c:v>0.81471455890050404</c:v>
                </c:pt>
                <c:pt idx="846">
                  <c:v>0.81546508294856301</c:v>
                </c:pt>
                <c:pt idx="847">
                  <c:v>0.81620630991711896</c:v>
                </c:pt>
                <c:pt idx="848">
                  <c:v>0.81693833085757706</c:v>
                </c:pt>
                <c:pt idx="849">
                  <c:v>0.81766123658902601</c:v>
                </c:pt>
                <c:pt idx="850">
                  <c:v>0.81837511767828497</c:v>
                </c:pt>
                <c:pt idx="851">
                  <c:v>0.81908006442058401</c:v>
                </c:pt>
                <c:pt idx="852">
                  <c:v>0.81977616682088095</c:v>
                </c:pt>
                <c:pt idx="853">
                  <c:v>0.82046351457582001</c:v>
                </c:pt>
                <c:pt idx="854">
                  <c:v>0.82114219705631697</c:v>
                </c:pt>
                <c:pt idx="855">
                  <c:v>0.82181230329075905</c:v>
                </c:pt>
                <c:pt idx="856">
                  <c:v>0.82247392194880498</c:v>
                </c:pt>
                <c:pt idx="857">
                  <c:v>0.82312714132578801</c:v>
                </c:pt>
                <c:pt idx="858">
                  <c:v>0.82377204932769299</c:v>
                </c:pt>
                <c:pt idx="859">
                  <c:v>0.82440873345672006</c:v>
                </c:pt>
                <c:pt idx="860">
                  <c:v>0.82503728079739203</c:v>
                </c:pt>
                <c:pt idx="861">
                  <c:v>0.82565777800324403</c:v>
                </c:pt>
                <c:pt idx="862">
                  <c:v>0.82627031128402395</c:v>
                </c:pt>
                <c:pt idx="863">
                  <c:v>0.82687496639344904</c:v>
                </c:pt>
                <c:pt idx="864">
                  <c:v>0.82747182861746604</c:v>
                </c:pt>
                <c:pt idx="865">
                  <c:v>0.82806098276304996</c:v>
                </c:pt>
                <c:pt idx="866">
                  <c:v>0.82864251314746595</c:v>
                </c:pt>
                <c:pt idx="867">
                  <c:v>0.82921650358804699</c:v>
                </c:pt>
                <c:pt idx="868">
                  <c:v>0.82978303739245496</c:v>
                </c:pt>
                <c:pt idx="869">
                  <c:v>0.83034219734938697</c:v>
                </c:pt>
                <c:pt idx="870">
                  <c:v>0.83089406571976498</c:v>
                </c:pt>
                <c:pt idx="871">
                  <c:v>0.83143872422836695</c:v>
                </c:pt>
                <c:pt idx="872">
                  <c:v>0.83197625405589304</c:v>
                </c:pt>
                <c:pt idx="873">
                  <c:v>0.83250673583144497</c:v>
                </c:pt>
                <c:pt idx="874">
                  <c:v>0.83303024962549199</c:v>
                </c:pt>
                <c:pt idx="875">
                  <c:v>0.83354687494312596</c:v>
                </c:pt>
                <c:pt idx="876">
                  <c:v>0.83405669071784505</c:v>
                </c:pt>
                <c:pt idx="877">
                  <c:v>0.83455977530563596</c:v>
                </c:pt>
                <c:pt idx="878">
                  <c:v>0.83505620647947698</c:v>
                </c:pt>
                <c:pt idx="879">
                  <c:v>0.83554606142418097</c:v>
                </c:pt>
                <c:pt idx="880">
                  <c:v>0.83602941673165398</c:v>
                </c:pt>
                <c:pt idx="881">
                  <c:v>0.83650634839643601</c:v>
                </c:pt>
                <c:pt idx="882">
                  <c:v>0.83697693181163202</c:v>
                </c:pt>
                <c:pt idx="883">
                  <c:v>0.837441241765155</c:v>
                </c:pt>
                <c:pt idx="884">
                  <c:v>0.83789935243630398</c:v>
                </c:pt>
                <c:pt idx="885">
                  <c:v>0.83835133739263001</c:v>
                </c:pt>
                <c:pt idx="886">
                  <c:v>0.83879726958716705</c:v>
                </c:pt>
                <c:pt idx="887">
                  <c:v>0.83923722135588597</c:v>
                </c:pt>
                <c:pt idx="888">
                  <c:v>0.839671264415493</c:v>
                </c:pt>
                <c:pt idx="889">
                  <c:v>0.840099469861468</c:v>
                </c:pt>
                <c:pt idx="890">
                  <c:v>0.84052190816643602</c:v>
                </c:pt>
                <c:pt idx="891">
                  <c:v>0.84093864917871797</c:v>
                </c:pt>
                <c:pt idx="892">
                  <c:v>0.84134976212121104</c:v>
                </c:pt>
                <c:pt idx="893">
                  <c:v>0.841755315590481</c:v>
                </c:pt>
                <c:pt idx="894">
                  <c:v>0.84215537755609104</c:v>
                </c:pt>
                <c:pt idx="895">
                  <c:v>0.84255001536020002</c:v>
                </c:pt>
                <c:pt idx="896">
                  <c:v>0.84293929571734405</c:v>
                </c:pt>
                <c:pt idx="897">
                  <c:v>0.84332328471445706</c:v>
                </c:pt>
                <c:pt idx="898">
                  <c:v>0.84370204781110203</c:v>
                </c:pt>
                <c:pt idx="899">
                  <c:v>0.84407564983990002</c:v>
                </c:pt>
                <c:pt idx="900">
                  <c:v>0.84444415500715797</c:v>
                </c:pt>
                <c:pt idx="901">
                  <c:v>0.84480762689370803</c:v>
                </c:pt>
                <c:pt idx="902">
                  <c:v>0.84516612845587702</c:v>
                </c:pt>
                <c:pt idx="903">
                  <c:v>0.845519722026702</c:v>
                </c:pt>
                <c:pt idx="904">
                  <c:v>0.84586846931726301</c:v>
                </c:pt>
                <c:pt idx="905">
                  <c:v>0.84621243141820501</c:v>
                </c:pt>
                <c:pt idx="906">
                  <c:v>0.84655166880140997</c:v>
                </c:pt>
                <c:pt idx="907">
                  <c:v>0.84688624132183499</c:v>
                </c:pt>
                <c:pt idx="908">
                  <c:v>0.84721620821947696</c:v>
                </c:pt>
                <c:pt idx="909">
                  <c:v>0.84754162812149403</c:v>
                </c:pt>
                <c:pt idx="910">
                  <c:v>0.84786255904444896</c:v>
                </c:pt>
                <c:pt idx="911">
                  <c:v>0.84817905839671703</c:v>
                </c:pt>
                <c:pt idx="912">
                  <c:v>0.84849118298095205</c:v>
                </c:pt>
                <c:pt idx="913">
                  <c:v>0.84879898899675599</c:v>
                </c:pt>
                <c:pt idx="914">
                  <c:v>0.84910253204339003</c:v>
                </c:pt>
                <c:pt idx="915">
                  <c:v>0.849401867122627</c:v>
                </c:pt>
                <c:pt idx="916">
                  <c:v>0.84969704864173801</c:v>
                </c:pt>
                <c:pt idx="917">
                  <c:v>0.84998813041650301</c:v>
                </c:pt>
                <c:pt idx="918">
                  <c:v>0.85027516567439898</c:v>
                </c:pt>
                <c:pt idx="919">
                  <c:v>0.85055820705782703</c:v>
                </c:pt>
                <c:pt idx="920">
                  <c:v>0.85083730662744395</c:v>
                </c:pt>
                <c:pt idx="921">
                  <c:v>0.85111251586557102</c:v>
                </c:pt>
                <c:pt idx="922">
                  <c:v>0.85138388567969203</c:v>
                </c:pt>
                <c:pt idx="923">
                  <c:v>0.85165146640601497</c:v>
                </c:pt>
                <c:pt idx="924">
                  <c:v>0.85191530781309799</c:v>
                </c:pt>
                <c:pt idx="925">
                  <c:v>0.85217545910557302</c:v>
                </c:pt>
                <c:pt idx="926">
                  <c:v>0.85243196892788398</c:v>
                </c:pt>
                <c:pt idx="927">
                  <c:v>0.85268488536814302</c:v>
                </c:pt>
                <c:pt idx="928">
                  <c:v>0.85293425596197303</c:v>
                </c:pt>
                <c:pt idx="929">
                  <c:v>0.85318012769648</c:v>
                </c:pt>
                <c:pt idx="930">
                  <c:v>0.85342254701419795</c:v>
                </c:pt>
                <c:pt idx="931">
                  <c:v>0.85366155981714897</c:v>
                </c:pt>
                <c:pt idx="932">
                  <c:v>0.85389721147090003</c:v>
                </c:pt>
                <c:pt idx="933">
                  <c:v>0.85412954680865605</c:v>
                </c:pt>
                <c:pt idx="934">
                  <c:v>0.854358610135454</c:v>
                </c:pt>
                <c:pt idx="935">
                  <c:v>0.85458444523229304</c:v>
                </c:pt>
                <c:pt idx="936">
                  <c:v>0.85480709536039201</c:v>
                </c:pt>
                <c:pt idx="937">
                  <c:v>0.85502660326539603</c:v>
                </c:pt>
                <c:pt idx="938">
                  <c:v>0.85524301118166401</c:v>
                </c:pt>
                <c:pt idx="939">
                  <c:v>0.85545636083656396</c:v>
                </c:pt>
                <c:pt idx="940">
                  <c:v>0.85566669345478397</c:v>
                </c:pt>
                <c:pt idx="941">
                  <c:v>0.85587404976263204</c:v>
                </c:pt>
                <c:pt idx="942">
                  <c:v>0.85607846999244397</c:v>
                </c:pt>
                <c:pt idx="943">
                  <c:v>0.85627999388690001</c:v>
                </c:pt>
                <c:pt idx="944">
                  <c:v>0.85647866070341205</c:v>
                </c:pt>
                <c:pt idx="945">
                  <c:v>0.85667450921852195</c:v>
                </c:pt>
                <c:pt idx="946">
                  <c:v>0.85686757773226696</c:v>
                </c:pt>
                <c:pt idx="947">
                  <c:v>0.85705790407262505</c:v>
                </c:pt>
                <c:pt idx="948">
                  <c:v>0.85724552559987299</c:v>
                </c:pt>
                <c:pt idx="949">
                  <c:v>0.85743047921100801</c:v>
                </c:pt>
                <c:pt idx="950">
                  <c:v>0.85761280134418305</c:v>
                </c:pt>
                <c:pt idx="951">
                  <c:v>0.85779252798307004</c:v>
                </c:pt>
                <c:pt idx="952">
                  <c:v>0.85796969466130601</c:v>
                </c:pt>
                <c:pt idx="953">
                  <c:v>0.85814433646686505</c:v>
                </c:pt>
                <c:pt idx="954">
                  <c:v>0.85831648804646299</c:v>
                </c:pt>
                <c:pt idx="955">
                  <c:v>0.85848618360996798</c:v>
                </c:pt>
                <c:pt idx="956">
                  <c:v>0.85865345693475303</c:v>
                </c:pt>
                <c:pt idx="957">
                  <c:v>0.85881834137006796</c:v>
                </c:pt>
                <c:pt idx="958">
                  <c:v>0.85898086984143496</c:v>
                </c:pt>
                <c:pt idx="959">
                  <c:v>0.85914107485496505</c:v>
                </c:pt>
                <c:pt idx="960">
                  <c:v>0.85929898850170405</c:v>
                </c:pt>
                <c:pt idx="961">
                  <c:v>0.85945464246196202</c:v>
                </c:pt>
                <c:pt idx="962">
                  <c:v>0.85960806800961698</c:v>
                </c:pt>
                <c:pt idx="963">
                  <c:v>0.859759296016404</c:v>
                </c:pt>
                <c:pt idx="964">
                  <c:v>0.85990835695618395</c:v>
                </c:pt>
                <c:pt idx="965">
                  <c:v>0.86005528090921701</c:v>
                </c:pt>
                <c:pt idx="966">
                  <c:v>0.86020009756639204</c:v>
                </c:pt>
                <c:pt idx="967">
                  <c:v>0.860342836233429</c:v>
                </c:pt>
                <c:pt idx="968">
                  <c:v>0.86048352583508902</c:v>
                </c:pt>
                <c:pt idx="969">
                  <c:v>0.86062219491936298</c:v>
                </c:pt>
                <c:pt idx="970">
                  <c:v>0.86075887166160103</c:v>
                </c:pt>
                <c:pt idx="971">
                  <c:v>0.86089358386863901</c:v>
                </c:pt>
                <c:pt idx="972">
                  <c:v>0.861026358982938</c:v>
                </c:pt>
                <c:pt idx="973">
                  <c:v>0.86115722408663997</c:v>
                </c:pt>
                <c:pt idx="974">
                  <c:v>0.86128620590562399</c:v>
                </c:pt>
                <c:pt idx="975">
                  <c:v>0.86141333081355898</c:v>
                </c:pt>
                <c:pt idx="976">
                  <c:v>0.86153862483588595</c:v>
                </c:pt>
                <c:pt idx="977">
                  <c:v>0.86166211365381695</c:v>
                </c:pt>
                <c:pt idx="978">
                  <c:v>0.86178382260827702</c:v>
                </c:pt>
                <c:pt idx="979">
                  <c:v>0.861903776703834</c:v>
                </c:pt>
                <c:pt idx="980">
                  <c:v>0.86202200061260204</c:v>
                </c:pt>
                <c:pt idx="981">
                  <c:v>0.86213851867810898</c:v>
                </c:pt>
                <c:pt idx="982">
                  <c:v>0.86225335491911903</c:v>
                </c:pt>
                <c:pt idx="983">
                  <c:v>0.86236653303348298</c:v>
                </c:pt>
                <c:pt idx="984">
                  <c:v>0.862478076401891</c:v>
                </c:pt>
                <c:pt idx="985">
                  <c:v>0.86258800809162794</c:v>
                </c:pt>
                <c:pt idx="986">
                  <c:v>0.86269635086032803</c:v>
                </c:pt>
                <c:pt idx="987">
                  <c:v>0.86280312715963203</c:v>
                </c:pt>
                <c:pt idx="988">
                  <c:v>0.86290835913887698</c:v>
                </c:pt>
                <c:pt idx="989">
                  <c:v>0.86301206864870605</c:v>
                </c:pt>
                <c:pt idx="990">
                  <c:v>0.86311427724471101</c:v>
                </c:pt>
                <c:pt idx="991">
                  <c:v>0.86321500619095803</c:v>
                </c:pt>
                <c:pt idx="992">
                  <c:v>0.86331427646357195</c:v>
                </c:pt>
                <c:pt idx="993">
                  <c:v>0.86341210875420304</c:v>
                </c:pt>
                <c:pt idx="994">
                  <c:v>0.86350852347356599</c:v>
                </c:pt>
                <c:pt idx="995">
                  <c:v>0.86360354075481605</c:v>
                </c:pt>
                <c:pt idx="996">
                  <c:v>0.86369718045702704</c:v>
                </c:pt>
                <c:pt idx="997">
                  <c:v>0.86378946216855002</c:v>
                </c:pt>
                <c:pt idx="998">
                  <c:v>0.86388040521035503</c:v>
                </c:pt>
              </c:numCache>
            </c:numRef>
          </c:yVal>
          <c:smooth val="0"/>
          <c:extLst>
            <c:ext xmlns:c16="http://schemas.microsoft.com/office/drawing/2014/chart" uri="{C3380CC4-5D6E-409C-BE32-E72D297353CC}">
              <c16:uniqueId val="{00000000-9A13-A945-8D15-0D682911ED1F}"/>
            </c:ext>
          </c:extLst>
        </c:ser>
        <c:ser>
          <c:idx val="6"/>
          <c:order val="1"/>
          <c:tx>
            <c:v>SMS</c:v>
          </c:tx>
          <c:spPr>
            <a:ln w="63500">
              <a:solidFill>
                <a:srgbClr val="0070C0"/>
              </a:solidFill>
            </a:ln>
          </c:spPr>
          <c:marker>
            <c:symbol val="none"/>
          </c:marker>
          <c:xVal>
            <c:numRef>
              <c:f>Sheet1!$I$2:$I$1000</c:f>
              <c:numCache>
                <c:formatCode>General</c:formatCode>
                <c:ptCount val="999"/>
                <c:pt idx="0">
                  <c:v>5.4677236625771898E-4</c:v>
                </c:pt>
                <c:pt idx="1">
                  <c:v>5.55098848992606E-4</c:v>
                </c:pt>
                <c:pt idx="2">
                  <c:v>5.6355213095696005E-4</c:v>
                </c:pt>
                <c:pt idx="3">
                  <c:v>5.7213414310351598E-4</c:v>
                </c:pt>
                <c:pt idx="4">
                  <c:v>5.80846845790371E-4</c:v>
                </c:pt>
                <c:pt idx="5">
                  <c:v>5.8969222922880201E-4</c:v>
                </c:pt>
                <c:pt idx="6">
                  <c:v>5.9867231393787197E-4</c:v>
                </c:pt>
                <c:pt idx="7">
                  <c:v>6.0778915120595896E-4</c:v>
                </c:pt>
                <c:pt idx="8">
                  <c:v>6.1704482355935003E-4</c:v>
                </c:pt>
                <c:pt idx="9">
                  <c:v>6.2644144523791602E-4</c:v>
                </c:pt>
                <c:pt idx="10">
                  <c:v>6.35981162678088E-4</c:v>
                </c:pt>
                <c:pt idx="11">
                  <c:v>6.4566615500313905E-4</c:v>
                </c:pt>
                <c:pt idx="12">
                  <c:v>6.5549863452094904E-4</c:v>
                </c:pt>
                <c:pt idx="13">
                  <c:v>6.6548084722939003E-4</c:v>
                </c:pt>
                <c:pt idx="14">
                  <c:v>6.7561507332933302E-4</c:v>
                </c:pt>
                <c:pt idx="15">
                  <c:v>6.8590362774551201E-4</c:v>
                </c:pt>
                <c:pt idx="16">
                  <c:v>6.9634886065534404E-4</c:v>
                </c:pt>
                <c:pt idx="17">
                  <c:v>7.0695315802572897E-4</c:v>
                </c:pt>
                <c:pt idx="18">
                  <c:v>7.1771894215810002E-4</c:v>
                </c:pt>
                <c:pt idx="19">
                  <c:v>7.2864867224172803E-4</c:v>
                </c:pt>
                <c:pt idx="20">
                  <c:v>7.3974484491546005E-4</c:v>
                </c:pt>
                <c:pt idx="21">
                  <c:v>7.5100999483802995E-4</c:v>
                </c:pt>
                <c:pt idx="22">
                  <c:v>7.6244669526703401E-4</c:v>
                </c:pt>
                <c:pt idx="23">
                  <c:v>7.7405755864673605E-4</c:v>
                </c:pt>
                <c:pt idx="24">
                  <c:v>7.8584523720480904E-4</c:v>
                </c:pt>
                <c:pt idx="25">
                  <c:v>7.9781242355818295E-4</c:v>
                </c:pt>
                <c:pt idx="26">
                  <c:v>8.0996185132810599E-4</c:v>
                </c:pt>
                <c:pt idx="27">
                  <c:v>8.2229629576457302E-4</c:v>
                </c:pt>
                <c:pt idx="28">
                  <c:v>8.3481857438027303E-4</c:v>
                </c:pt>
                <c:pt idx="29">
                  <c:v>8.4753154759418701E-4</c:v>
                </c:pt>
                <c:pt idx="30">
                  <c:v>8.6043811938496203E-4</c:v>
                </c:pt>
                <c:pt idx="31">
                  <c:v>8.7354123795428001E-4</c:v>
                </c:pt>
                <c:pt idx="32">
                  <c:v>8.86843896400283E-4</c:v>
                </c:pt>
                <c:pt idx="33">
                  <c:v>9.0034913340130297E-4</c:v>
                </c:pt>
                <c:pt idx="34">
                  <c:v>9.1406003390995E-4</c:v>
                </c:pt>
                <c:pt idx="35">
                  <c:v>9.2797972985782001E-4</c:v>
                </c:pt>
                <c:pt idx="36">
                  <c:v>9.4211140087088199E-4</c:v>
                </c:pt>
                <c:pt idx="37">
                  <c:v>9.5645827499582004E-4</c:v>
                </c:pt>
                <c:pt idx="38">
                  <c:v>9.7102362943738004E-4</c:v>
                </c:pt>
                <c:pt idx="39">
                  <c:v>9.8581079130698711E-4</c:v>
                </c:pt>
                <c:pt idx="40">
                  <c:v>1.0008231383827201E-3</c:v>
                </c:pt>
                <c:pt idx="41">
                  <c:v>1.01606409988094E-3</c:v>
                </c:pt>
                <c:pt idx="42">
                  <c:v>1.0315371572395299E-3</c:v>
                </c:pt>
                <c:pt idx="43">
                  <c:v>1.0472458449132299E-3</c:v>
                </c:pt>
                <c:pt idx="44">
                  <c:v>1.06319375118094E-3</c:v>
                </c:pt>
                <c:pt idx="45">
                  <c:v>1.07938451896542E-3</c:v>
                </c:pt>
                <c:pt idx="46">
                  <c:v>1.0958218466654E-3</c:v>
                </c:pt>
                <c:pt idx="47">
                  <c:v>1.1125094890004101E-3</c:v>
                </c:pt>
                <c:pt idx="48">
                  <c:v>1.12945125786844E-3</c:v>
                </c:pt>
                <c:pt idx="49">
                  <c:v>1.1466510232166899E-3</c:v>
                </c:pt>
                <c:pt idx="50">
                  <c:v>1.16411271392558E-3</c:v>
                </c:pt>
                <c:pt idx="51">
                  <c:v>1.18184031870616E-3</c:v>
                </c:pt>
                <c:pt idx="52">
                  <c:v>1.1998378870113401E-3</c:v>
                </c:pt>
                <c:pt idx="53">
                  <c:v>1.21810952996075E-3</c:v>
                </c:pt>
                <c:pt idx="54">
                  <c:v>1.2366594212799499E-3</c:v>
                </c:pt>
                <c:pt idx="55">
                  <c:v>1.2554917982537501E-3</c:v>
                </c:pt>
                <c:pt idx="56">
                  <c:v>1.2746109626941701E-3</c:v>
                </c:pt>
                <c:pt idx="57">
                  <c:v>1.2940212819230099E-3</c:v>
                </c:pt>
                <c:pt idx="58">
                  <c:v>1.3137271897695499E-3</c:v>
                </c:pt>
                <c:pt idx="59">
                  <c:v>1.3337331875832999E-3</c:v>
                </c:pt>
                <c:pt idx="60">
                  <c:v>1.3540438452622401E-3</c:v>
                </c:pt>
                <c:pt idx="61">
                  <c:v>1.37466380229668E-3</c:v>
                </c:pt>
                <c:pt idx="62">
                  <c:v>1.3955977688291201E-3</c:v>
                </c:pt>
                <c:pt idx="63">
                  <c:v>1.41685052673008E-3</c:v>
                </c:pt>
                <c:pt idx="64">
                  <c:v>1.4384269306904299E-3</c:v>
                </c:pt>
                <c:pt idx="65">
                  <c:v>1.4603319093303899E-3</c:v>
                </c:pt>
                <c:pt idx="66">
                  <c:v>1.48257046632527E-3</c:v>
                </c:pt>
                <c:pt idx="67">
                  <c:v>1.50514768154849E-3</c:v>
                </c:pt>
                <c:pt idx="68">
                  <c:v>1.5280687122319701E-3</c:v>
                </c:pt>
                <c:pt idx="69">
                  <c:v>1.55133879414413E-3</c:v>
                </c:pt>
                <c:pt idx="70">
                  <c:v>1.57496324278592E-3</c:v>
                </c:pt>
                <c:pt idx="71">
                  <c:v>1.598947454605E-3</c:v>
                </c:pt>
                <c:pt idx="72">
                  <c:v>1.62329690822842E-3</c:v>
                </c:pt>
                <c:pt idx="73">
                  <c:v>1.64801716571414E-3</c:v>
                </c:pt>
                <c:pt idx="74">
                  <c:v>1.67311387382146E-3</c:v>
                </c:pt>
                <c:pt idx="75">
                  <c:v>1.69859276530098E-3</c:v>
                </c:pt>
                <c:pt idx="76">
                  <c:v>1.7244596602040299E-3</c:v>
                </c:pt>
                <c:pt idx="77">
                  <c:v>1.75072046721221E-3</c:v>
                </c:pt>
                <c:pt idx="78">
                  <c:v>1.77738118498702E-3</c:v>
                </c:pt>
                <c:pt idx="79">
                  <c:v>1.8044479035401299E-3</c:v>
                </c:pt>
                <c:pt idx="80">
                  <c:v>1.8319268056244901E-3</c:v>
                </c:pt>
                <c:pt idx="81">
                  <c:v>1.8598241681466901E-3</c:v>
                </c:pt>
                <c:pt idx="82">
                  <c:v>1.8881463636007099E-3</c:v>
                </c:pt>
                <c:pt idx="83">
                  <c:v>1.9168998615235601E-3</c:v>
                </c:pt>
                <c:pt idx="84">
                  <c:v>1.9460912299731599E-3</c:v>
                </c:pt>
                <c:pt idx="85">
                  <c:v>1.9757271370285899E-3</c:v>
                </c:pt>
                <c:pt idx="86">
                  <c:v>2.00581435231328E-3</c:v>
                </c:pt>
                <c:pt idx="87">
                  <c:v>2.03635974854141E-3</c:v>
                </c:pt>
                <c:pt idx="88">
                  <c:v>2.0673703030877301E-3</c:v>
                </c:pt>
                <c:pt idx="89">
                  <c:v>2.0988530995814398E-3</c:v>
                </c:pt>
                <c:pt idx="90">
                  <c:v>2.1308153295243001E-3</c:v>
                </c:pt>
                <c:pt idx="91">
                  <c:v>2.1632642939333098E-3</c:v>
                </c:pt>
                <c:pt idx="92">
                  <c:v>2.1962074050084299E-3</c:v>
                </c:pt>
                <c:pt idx="93">
                  <c:v>2.22965218782581E-3</c:v>
                </c:pt>
                <c:pt idx="94">
                  <c:v>2.2636062820566801E-3</c:v>
                </c:pt>
                <c:pt idx="95">
                  <c:v>2.2980774437123602E-3</c:v>
                </c:pt>
                <c:pt idx="96">
                  <c:v>2.3330735469160998E-3</c:v>
                </c:pt>
                <c:pt idx="97">
                  <c:v>2.3686025857016201E-3</c:v>
                </c:pt>
                <c:pt idx="98">
                  <c:v>2.4046726758392002E-3</c:v>
                </c:pt>
                <c:pt idx="99">
                  <c:v>2.44129205668955E-3</c:v>
                </c:pt>
                <c:pt idx="100">
                  <c:v>2.4784690930858299E-3</c:v>
                </c:pt>
                <c:pt idx="101">
                  <c:v>2.5162122772444998E-3</c:v>
                </c:pt>
                <c:pt idx="102">
                  <c:v>2.5545302307050902E-3</c:v>
                </c:pt>
                <c:pt idx="103">
                  <c:v>2.5934317062995902E-3</c:v>
                </c:pt>
                <c:pt idx="104">
                  <c:v>2.6329255901518501E-3</c:v>
                </c:pt>
                <c:pt idx="105">
                  <c:v>2.6730209037074699E-3</c:v>
                </c:pt>
                <c:pt idx="106">
                  <c:v>2.7137268057943901E-3</c:v>
                </c:pt>
                <c:pt idx="107">
                  <c:v>2.7550525947151001E-3</c:v>
                </c:pt>
                <c:pt idx="108">
                  <c:v>2.79700771037068E-3</c:v>
                </c:pt>
                <c:pt idx="109">
                  <c:v>2.8396017364169198E-3</c:v>
                </c:pt>
                <c:pt idx="110">
                  <c:v>2.8828444024537199E-3</c:v>
                </c:pt>
                <c:pt idx="111">
                  <c:v>2.92674558624744E-3</c:v>
                </c:pt>
                <c:pt idx="112">
                  <c:v>2.9713153159872398E-3</c:v>
                </c:pt>
                <c:pt idx="113">
                  <c:v>3.0165637725758799E-3</c:v>
                </c:pt>
                <c:pt idx="114">
                  <c:v>3.06250129195522E-3</c:v>
                </c:pt>
                <c:pt idx="115">
                  <c:v>3.1091383674672298E-3</c:v>
                </c:pt>
                <c:pt idx="116">
                  <c:v>3.1564856522509799E-3</c:v>
                </c:pt>
                <c:pt idx="117">
                  <c:v>3.2045539616761399E-3</c:v>
                </c:pt>
                <c:pt idx="118">
                  <c:v>3.25335427581334E-3</c:v>
                </c:pt>
                <c:pt idx="119">
                  <c:v>3.3028977419424801E-3</c:v>
                </c:pt>
                <c:pt idx="120">
                  <c:v>3.35319567709895E-3</c:v>
                </c:pt>
                <c:pt idx="121">
                  <c:v>3.4042595706588298E-3</c:v>
                </c:pt>
                <c:pt idx="122">
                  <c:v>3.4561010869632799E-3</c:v>
                </c:pt>
                <c:pt idx="123">
                  <c:v>3.5087320679830399E-3</c:v>
                </c:pt>
                <c:pt idx="124">
                  <c:v>3.5621645360233902E-3</c:v>
                </c:pt>
                <c:pt idx="125">
                  <c:v>3.6164106964704399E-3</c:v>
                </c:pt>
                <c:pt idx="126">
                  <c:v>3.67148294057912E-3</c:v>
                </c:pt>
                <c:pt idx="127">
                  <c:v>3.7273938483037001E-3</c:v>
                </c:pt>
                <c:pt idx="128">
                  <c:v>3.7841561911712502E-3</c:v>
                </c:pt>
                <c:pt idx="129">
                  <c:v>3.8417829351992299E-3</c:v>
                </c:pt>
                <c:pt idx="130">
                  <c:v>3.9002872438571E-3</c:v>
                </c:pt>
                <c:pt idx="131">
                  <c:v>3.9596824810731804E-3</c:v>
                </c:pt>
                <c:pt idx="132">
                  <c:v>4.0199822142875001E-3</c:v>
                </c:pt>
                <c:pt idx="133">
                  <c:v>4.08120021755077E-3</c:v>
                </c:pt>
                <c:pt idx="134">
                  <c:v>4.1433504746708396E-3</c:v>
                </c:pt>
                <c:pt idx="135">
                  <c:v>4.2064471824069501E-3</c:v>
                </c:pt>
                <c:pt idx="136">
                  <c:v>4.2705047537126397E-3</c:v>
                </c:pt>
                <c:pt idx="137">
                  <c:v>4.3355378210280298E-3</c:v>
                </c:pt>
                <c:pt idx="138">
                  <c:v>4.4015612396223897E-3</c:v>
                </c:pt>
                <c:pt idx="139">
                  <c:v>4.4685900909871897E-3</c:v>
                </c:pt>
                <c:pt idx="140">
                  <c:v>4.53663968628142E-3</c:v>
                </c:pt>
                <c:pt idx="141">
                  <c:v>4.6057255698288297E-3</c:v>
                </c:pt>
                <c:pt idx="142">
                  <c:v>4.6758635226688897E-3</c:v>
                </c:pt>
                <c:pt idx="143">
                  <c:v>4.7470695661612798E-3</c:v>
                </c:pt>
                <c:pt idx="144">
                  <c:v>4.8193599656459699E-3</c:v>
                </c:pt>
                <c:pt idx="145">
                  <c:v>4.8927512341583497E-3</c:v>
                </c:pt>
                <c:pt idx="146">
                  <c:v>4.9672601362013898E-3</c:v>
                </c:pt>
                <c:pt idx="147">
                  <c:v>5.0429036915750104E-3</c:v>
                </c:pt>
                <c:pt idx="148">
                  <c:v>5.1196991792639701E-3</c:v>
                </c:pt>
                <c:pt idx="149">
                  <c:v>5.1976641413847401E-3</c:v>
                </c:pt>
                <c:pt idx="150">
                  <c:v>5.2768163871926401E-3</c:v>
                </c:pt>
                <c:pt idx="151">
                  <c:v>5.3571739971498599E-3</c:v>
                </c:pt>
                <c:pt idx="152">
                  <c:v>5.4387553270557002E-3</c:v>
                </c:pt>
                <c:pt idx="153">
                  <c:v>5.5215790122392899E-3</c:v>
                </c:pt>
                <c:pt idx="154">
                  <c:v>5.6056639718165399E-3</c:v>
                </c:pt>
                <c:pt idx="155">
                  <c:v>5.6910294130117396E-3</c:v>
                </c:pt>
                <c:pt idx="156">
                  <c:v>5.7776948355449101E-3</c:v>
                </c:pt>
                <c:pt idx="157">
                  <c:v>5.8656800360861799E-3</c:v>
                </c:pt>
                <c:pt idx="158">
                  <c:v>5.9550051127778602E-3</c:v>
                </c:pt>
                <c:pt idx="159">
                  <c:v>6.0456904698252397E-3</c:v>
                </c:pt>
                <c:pt idx="160">
                  <c:v>6.1377568221575802E-3</c:v>
                </c:pt>
                <c:pt idx="161">
                  <c:v>6.2312252001599996E-3</c:v>
                </c:pt>
                <c:pt idx="162">
                  <c:v>6.3261169544771402E-3</c:v>
                </c:pt>
                <c:pt idx="163">
                  <c:v>6.4224537608904998E-3</c:v>
                </c:pt>
                <c:pt idx="164">
                  <c:v>6.5202576252695599E-3</c:v>
                </c:pt>
                <c:pt idx="165">
                  <c:v>6.6195508885985204E-3</c:v>
                </c:pt>
                <c:pt idx="166">
                  <c:v>6.7203562320797203E-3</c:v>
                </c:pt>
                <c:pt idx="167">
                  <c:v>6.8226966823144598E-3</c:v>
                </c:pt>
                <c:pt idx="168">
                  <c:v>6.92659561656289E-3</c:v>
                </c:pt>
                <c:pt idx="169">
                  <c:v>7.0320767680841596E-3</c:v>
                </c:pt>
                <c:pt idx="170">
                  <c:v>7.1391642315574997E-3</c:v>
                </c:pt>
                <c:pt idx="171">
                  <c:v>7.2478824685862902E-3</c:v>
                </c:pt>
                <c:pt idx="172">
                  <c:v>7.3582563132855898E-3</c:v>
                </c:pt>
                <c:pt idx="173">
                  <c:v>7.4703109779549097E-3</c:v>
                </c:pt>
                <c:pt idx="174">
                  <c:v>7.5840720588374703E-3</c:v>
                </c:pt>
                <c:pt idx="175">
                  <c:v>7.6995655419669698E-3</c:v>
                </c:pt>
                <c:pt idx="176">
                  <c:v>7.8168178091035292E-3</c:v>
                </c:pt>
                <c:pt idx="177">
                  <c:v>7.9358556437599207E-3</c:v>
                </c:pt>
                <c:pt idx="178">
                  <c:v>8.0567062373197995E-3</c:v>
                </c:pt>
                <c:pt idx="179">
                  <c:v>8.1793971952484508E-3</c:v>
                </c:pt>
                <c:pt idx="180">
                  <c:v>8.3039565433994794E-3</c:v>
                </c:pt>
                <c:pt idx="181">
                  <c:v>8.4304127344157105E-3</c:v>
                </c:pt>
                <c:pt idx="182">
                  <c:v>8.5587946542291602E-3</c:v>
                </c:pt>
                <c:pt idx="183">
                  <c:v>8.6891316286590008E-3</c:v>
                </c:pt>
                <c:pt idx="184">
                  <c:v>8.8214534301106502E-3</c:v>
                </c:pt>
                <c:pt idx="185">
                  <c:v>8.9557902843763592E-3</c:v>
                </c:pt>
                <c:pt idx="186">
                  <c:v>9.0921728775394308E-3</c:v>
                </c:pt>
                <c:pt idx="187">
                  <c:v>9.2306323629841504E-3</c:v>
                </c:pt>
                <c:pt idx="188">
                  <c:v>9.3712003685118301E-3</c:v>
                </c:pt>
                <c:pt idx="189">
                  <c:v>9.5139090035653504E-3</c:v>
                </c:pt>
                <c:pt idx="190">
                  <c:v>9.6587908665637708E-3</c:v>
                </c:pt>
                <c:pt idx="191">
                  <c:v>9.8058790523490695E-3</c:v>
                </c:pt>
                <c:pt idx="192">
                  <c:v>9.9552071597452593E-3</c:v>
                </c:pt>
                <c:pt idx="193">
                  <c:v>1.0106809299233801E-2</c:v>
                </c:pt>
                <c:pt idx="194">
                  <c:v>1.0260720100744899E-2</c:v>
                </c:pt>
                <c:pt idx="195">
                  <c:v>1.04169747215684E-2</c:v>
                </c:pt>
                <c:pt idx="196">
                  <c:v>1.05756088543841E-2</c:v>
                </c:pt>
                <c:pt idx="197">
                  <c:v>1.07366587354154E-2</c:v>
                </c:pt>
                <c:pt idx="198">
                  <c:v>1.0900161152706001E-2</c:v>
                </c:pt>
                <c:pt idx="199">
                  <c:v>1.1066153454523799E-2</c:v>
                </c:pt>
                <c:pt idx="200">
                  <c:v>1.12346735578922E-2</c:v>
                </c:pt>
                <c:pt idx="201">
                  <c:v>1.1405759957251E-2</c:v>
                </c:pt>
                <c:pt idx="202">
                  <c:v>1.15794517332497E-2</c:v>
                </c:pt>
                <c:pt idx="203">
                  <c:v>1.17557885616748E-2</c:v>
                </c:pt>
                <c:pt idx="204">
                  <c:v>1.1934810722512601E-2</c:v>
                </c:pt>
                <c:pt idx="205">
                  <c:v>1.2116559109149799E-2</c:v>
                </c:pt>
                <c:pt idx="206">
                  <c:v>1.2301075237715601E-2</c:v>
                </c:pt>
                <c:pt idx="207">
                  <c:v>1.2488401256564001E-2</c:v>
                </c:pt>
                <c:pt idx="208">
                  <c:v>1.26785799559025E-2</c:v>
                </c:pt>
                <c:pt idx="209">
                  <c:v>1.2871654777565999E-2</c:v>
                </c:pt>
                <c:pt idx="210">
                  <c:v>1.3067669824940099E-2</c:v>
                </c:pt>
                <c:pt idx="211">
                  <c:v>1.32666698730356E-2</c:v>
                </c:pt>
                <c:pt idx="212">
                  <c:v>1.34687003787164E-2</c:v>
                </c:pt>
                <c:pt idx="213">
                  <c:v>1.36738074910827E-2</c:v>
                </c:pt>
                <c:pt idx="214">
                  <c:v>1.3882038062012899E-2</c:v>
                </c:pt>
                <c:pt idx="215">
                  <c:v>1.4093439656865801E-2</c:v>
                </c:pt>
                <c:pt idx="216">
                  <c:v>1.4308060565346E-2</c:v>
                </c:pt>
                <c:pt idx="217">
                  <c:v>1.4525949812534E-2</c:v>
                </c:pt>
                <c:pt idx="218">
                  <c:v>1.47471571700853E-2</c:v>
                </c:pt>
                <c:pt idx="219">
                  <c:v>1.49717331675993E-2</c:v>
                </c:pt>
                <c:pt idx="220">
                  <c:v>1.51997291041617E-2</c:v>
                </c:pt>
                <c:pt idx="221">
                  <c:v>1.54311970600626E-2</c:v>
                </c:pt>
                <c:pt idx="222">
                  <c:v>1.5666189908693E-2</c:v>
                </c:pt>
                <c:pt idx="223">
                  <c:v>1.59047613286224E-2</c:v>
                </c:pt>
                <c:pt idx="224">
                  <c:v>1.6146965815860299E-2</c:v>
                </c:pt>
                <c:pt idx="225">
                  <c:v>1.6392858696304899E-2</c:v>
                </c:pt>
                <c:pt idx="226">
                  <c:v>1.6642496138380598E-2</c:v>
                </c:pt>
                <c:pt idx="227">
                  <c:v>1.6895935165868601E-2</c:v>
                </c:pt>
                <c:pt idx="228">
                  <c:v>1.7153233670932602E-2</c:v>
                </c:pt>
                <c:pt idx="229">
                  <c:v>1.7414450427342701E-2</c:v>
                </c:pt>
                <c:pt idx="230">
                  <c:v>1.7679645103901201E-2</c:v>
                </c:pt>
                <c:pt idx="231">
                  <c:v>1.79488782780724E-2</c:v>
                </c:pt>
                <c:pt idx="232">
                  <c:v>1.8222211449819701E-2</c:v>
                </c:pt>
                <c:pt idx="233">
                  <c:v>1.8499707055654398E-2</c:v>
                </c:pt>
                <c:pt idx="234">
                  <c:v>1.8781428482897999E-2</c:v>
                </c:pt>
                <c:pt idx="235">
                  <c:v>1.9067440084160399E-2</c:v>
                </c:pt>
                <c:pt idx="236">
                  <c:v>1.9357807192040902E-2</c:v>
                </c:pt>
                <c:pt idx="237">
                  <c:v>1.9652596134051702E-2</c:v>
                </c:pt>
                <c:pt idx="238">
                  <c:v>1.9951874247768401E-2</c:v>
                </c:pt>
                <c:pt idx="239">
                  <c:v>2.02557098962114E-2</c:v>
                </c:pt>
                <c:pt idx="240">
                  <c:v>2.05641724834635E-2</c:v>
                </c:pt>
                <c:pt idx="241">
                  <c:v>2.0877332470521402E-2</c:v>
                </c:pt>
                <c:pt idx="242">
                  <c:v>2.1195261391391999E-2</c:v>
                </c:pt>
                <c:pt idx="243">
                  <c:v>2.1518031869433501E-2</c:v>
                </c:pt>
                <c:pt idx="244">
                  <c:v>2.1845717633942802E-2</c:v>
                </c:pt>
                <c:pt idx="245">
                  <c:v>2.21783935369976E-2</c:v>
                </c:pt>
                <c:pt idx="246">
                  <c:v>2.2516135570556001E-2</c:v>
                </c:pt>
                <c:pt idx="247">
                  <c:v>2.2859020883813301E-2</c:v>
                </c:pt>
                <c:pt idx="248">
                  <c:v>2.3207127800825698E-2</c:v>
                </c:pt>
                <c:pt idx="249">
                  <c:v>2.3560535838401599E-2</c:v>
                </c:pt>
                <c:pt idx="250">
                  <c:v>2.3919325724265601E-2</c:v>
                </c:pt>
                <c:pt idx="251">
                  <c:v>2.4283579415498E-2</c:v>
                </c:pt>
                <c:pt idx="252">
                  <c:v>2.4653380117256998E-2</c:v>
                </c:pt>
                <c:pt idx="253">
                  <c:v>2.5028812301783599E-2</c:v>
                </c:pt>
                <c:pt idx="254">
                  <c:v>2.5409961727699298E-2</c:v>
                </c:pt>
                <c:pt idx="255">
                  <c:v>2.57969154595932E-2</c:v>
                </c:pt>
                <c:pt idx="256">
                  <c:v>2.6189761887911799E-2</c:v>
                </c:pt>
                <c:pt idx="257">
                  <c:v>2.6588590749148901E-2</c:v>
                </c:pt>
                <c:pt idx="258">
                  <c:v>2.69934931463441E-2</c:v>
                </c:pt>
                <c:pt idx="259">
                  <c:v>2.7404561569892499E-2</c:v>
                </c:pt>
                <c:pt idx="260">
                  <c:v>2.7821889918672599E-2</c:v>
                </c:pt>
                <c:pt idx="261">
                  <c:v>2.82455735214951E-2</c:v>
                </c:pt>
                <c:pt idx="262">
                  <c:v>2.8675709158878199E-2</c:v>
                </c:pt>
                <c:pt idx="263">
                  <c:v>2.9112395085155601E-2</c:v>
                </c:pt>
                <c:pt idx="264">
                  <c:v>2.9555731050919298E-2</c:v>
                </c:pt>
                <c:pt idx="265">
                  <c:v>3.00058183258065E-2</c:v>
                </c:pt>
                <c:pt idx="266">
                  <c:v>3.0462759721630799E-2</c:v>
                </c:pt>
                <c:pt idx="267">
                  <c:v>3.09266596158689E-2</c:v>
                </c:pt>
                <c:pt idx="268">
                  <c:v>3.1397623975501401E-2</c:v>
                </c:pt>
                <c:pt idx="269">
                  <c:v>3.1875760381219899E-2</c:v>
                </c:pt>
                <c:pt idx="270">
                  <c:v>3.2361178051999798E-2</c:v>
                </c:pt>
                <c:pt idx="271">
                  <c:v>3.2853987870050602E-2</c:v>
                </c:pt>
                <c:pt idx="272">
                  <c:v>3.3354302406142601E-2</c:v>
                </c:pt>
                <c:pt idx="273">
                  <c:v>3.3862235945322401E-2</c:v>
                </c:pt>
                <c:pt idx="274">
                  <c:v>3.4377904513017699E-2</c:v>
                </c:pt>
                <c:pt idx="275">
                  <c:v>3.49014259015408E-2</c:v>
                </c:pt>
                <c:pt idx="276">
                  <c:v>3.5432919696995802E-2</c:v>
                </c:pt>
                <c:pt idx="277">
                  <c:v>3.5972507306594702E-2</c:v>
                </c:pt>
                <c:pt idx="278">
                  <c:v>3.6520311986390601E-2</c:v>
                </c:pt>
                <c:pt idx="279">
                  <c:v>3.7076458869431998E-2</c:v>
                </c:pt>
                <c:pt idx="280">
                  <c:v>3.7641074994347198E-2</c:v>
                </c:pt>
                <c:pt idx="281">
                  <c:v>3.8214289334362599E-2</c:v>
                </c:pt>
                <c:pt idx="282">
                  <c:v>3.8796232826764199E-2</c:v>
                </c:pt>
                <c:pt idx="283">
                  <c:v>3.9387038402806197E-2</c:v>
                </c:pt>
                <c:pt idx="284">
                  <c:v>3.9986841018077403E-2</c:v>
                </c:pt>
                <c:pt idx="285">
                  <c:v>4.0595777683327297E-2</c:v>
                </c:pt>
                <c:pt idx="286">
                  <c:v>4.1213987495763799E-2</c:v>
                </c:pt>
                <c:pt idx="287">
                  <c:v>4.1841611670826201E-2</c:v>
                </c:pt>
                <c:pt idx="288">
                  <c:v>4.24787935744428E-2</c:v>
                </c:pt>
                <c:pt idx="289">
                  <c:v>4.3125678755779398E-2</c:v>
                </c:pt>
                <c:pt idx="290">
                  <c:v>4.37824149804871E-2</c:v>
                </c:pt>
                <c:pt idx="291">
                  <c:v>4.4449152264453298E-2</c:v>
                </c:pt>
                <c:pt idx="292">
                  <c:v>4.5126042908074697E-2</c:v>
                </c:pt>
                <c:pt idx="293">
                  <c:v>4.5813241531040598E-2</c:v>
                </c:pt>
                <c:pt idx="294">
                  <c:v>4.6510905107655098E-2</c:v>
                </c:pt>
                <c:pt idx="295">
                  <c:v>4.72191930026956E-2</c:v>
                </c:pt>
                <c:pt idx="296">
                  <c:v>4.7938267007812799E-2</c:v>
                </c:pt>
                <c:pt idx="297">
                  <c:v>4.8668291378490103E-2</c:v>
                </c:pt>
                <c:pt idx="298">
                  <c:v>4.9409432871563602E-2</c:v>
                </c:pt>
                <c:pt idx="299">
                  <c:v>5.0161860783313299E-2</c:v>
                </c:pt>
                <c:pt idx="300">
                  <c:v>5.0925746988135297E-2</c:v>
                </c:pt>
                <c:pt idx="301">
                  <c:v>5.1701265977802301E-2</c:v>
                </c:pt>
                <c:pt idx="302">
                  <c:v>5.2488594901322398E-2</c:v>
                </c:pt>
                <c:pt idx="303">
                  <c:v>5.3287913605403199E-2</c:v>
                </c:pt>
                <c:pt idx="304">
                  <c:v>5.4099404675536499E-2</c:v>
                </c:pt>
                <c:pt idx="305">
                  <c:v>5.49232534777018E-2</c:v>
                </c:pt>
                <c:pt idx="306">
                  <c:v>5.5759648200712497E-2</c:v>
                </c:pt>
                <c:pt idx="307">
                  <c:v>5.6608779899200497E-2</c:v>
                </c:pt>
                <c:pt idx="308">
                  <c:v>5.7470842537259301E-2</c:v>
                </c:pt>
                <c:pt idx="309">
                  <c:v>5.8346033032750801E-2</c:v>
                </c:pt>
                <c:pt idx="310">
                  <c:v>5.9234551302284902E-2</c:v>
                </c:pt>
                <c:pt idx="311">
                  <c:v>6.0136600306888499E-2</c:v>
                </c:pt>
                <c:pt idx="312">
                  <c:v>6.1052386098363699E-2</c:v>
                </c:pt>
                <c:pt idx="313">
                  <c:v>6.1982117866359099E-2</c:v>
                </c:pt>
                <c:pt idx="314">
                  <c:v>6.29260079861515E-2</c:v>
                </c:pt>
                <c:pt idx="315">
                  <c:v>6.3884272067158701E-2</c:v>
                </c:pt>
                <c:pt idx="316">
                  <c:v>6.4857129002191802E-2</c:v>
                </c:pt>
                <c:pt idx="317">
                  <c:v>6.5844801017453394E-2</c:v>
                </c:pt>
                <c:pt idx="318">
                  <c:v>6.6847513723302901E-2</c:v>
                </c:pt>
                <c:pt idx="319">
                  <c:v>6.7865496165789796E-2</c:v>
                </c:pt>
                <c:pt idx="320">
                  <c:v>6.8898980878974406E-2</c:v>
                </c:pt>
                <c:pt idx="321">
                  <c:v>6.9948203938045406E-2</c:v>
                </c:pt>
                <c:pt idx="322">
                  <c:v>7.1013405013244005E-2</c:v>
                </c:pt>
                <c:pt idx="323">
                  <c:v>7.2094827424612998E-2</c:v>
                </c:pt>
                <c:pt idx="324">
                  <c:v>7.3192718197576695E-2</c:v>
                </c:pt>
                <c:pt idx="325">
                  <c:v>7.4307328119367105E-2</c:v>
                </c:pt>
                <c:pt idx="326">
                  <c:v>7.5438911796311806E-2</c:v>
                </c:pt>
                <c:pt idx="327">
                  <c:v>7.6587727711991696E-2</c:v>
                </c:pt>
                <c:pt idx="328">
                  <c:v>7.7754038286286006E-2</c:v>
                </c:pt>
                <c:pt idx="329">
                  <c:v>7.8938109935315706E-2</c:v>
                </c:pt>
                <c:pt idx="330">
                  <c:v>8.01402131323002E-2</c:v>
                </c:pt>
                <c:pt idx="331">
                  <c:v>8.1360622469340296E-2</c:v>
                </c:pt>
                <c:pt idx="332">
                  <c:v>8.2599616720142502E-2</c:v>
                </c:pt>
                <c:pt idx="333">
                  <c:v>8.3857478903698698E-2</c:v>
                </c:pt>
                <c:pt idx="334">
                  <c:v>8.5134496348932498E-2</c:v>
                </c:pt>
                <c:pt idx="335">
                  <c:v>8.6430960760337003E-2</c:v>
                </c:pt>
                <c:pt idx="336">
                  <c:v>8.7747168284606505E-2</c:v>
                </c:pt>
                <c:pt idx="337">
                  <c:v>8.9083419578280296E-2</c:v>
                </c:pt>
                <c:pt idx="338">
                  <c:v>9.0440019876426594E-2</c:v>
                </c:pt>
                <c:pt idx="339">
                  <c:v>9.1817279062362103E-2</c:v>
                </c:pt>
                <c:pt idx="340">
                  <c:v>9.32155117384387E-2</c:v>
                </c:pt>
                <c:pt idx="341">
                  <c:v>9.4635037297907301E-2</c:v>
                </c:pt>
                <c:pt idx="342">
                  <c:v>9.6076179997875502E-2</c:v>
                </c:pt>
                <c:pt idx="343">
                  <c:v>9.7539269033376202E-2</c:v>
                </c:pt>
                <c:pt idx="344">
                  <c:v>9.9024638612564594E-2</c:v>
                </c:pt>
                <c:pt idx="345">
                  <c:v>0.100532628033061</c:v>
                </c:pt>
                <c:pt idx="346">
                  <c:v>0.102063581759452</c:v>
                </c:pt>
                <c:pt idx="347">
                  <c:v>0.103617849501982</c:v>
                </c:pt>
                <c:pt idx="348">
                  <c:v>0.10519578629642901</c:v>
                </c:pt>
                <c:pt idx="349">
                  <c:v>0.106797752585207</c:v>
                </c:pt>
                <c:pt idx="350">
                  <c:v>0.108424114299702</c:v>
                </c:pt>
                <c:pt idx="351">
                  <c:v>0.11007524294385999</c:v>
                </c:pt>
                <c:pt idx="352">
                  <c:v>0.111751515679045</c:v>
                </c:pt>
                <c:pt idx="353">
                  <c:v>0.113453315410198</c:v>
                </c:pt>
                <c:pt idx="354">
                  <c:v>0.11518103087329799</c:v>
                </c:pt>
                <c:pt idx="355">
                  <c:v>0.11693505672416001</c:v>
                </c:pt>
                <c:pt idx="356">
                  <c:v>0.11871579362859</c:v>
                </c:pt>
                <c:pt idx="357">
                  <c:v>0.12052364835389801</c:v>
                </c:pt>
                <c:pt idx="358">
                  <c:v>0.12235903386182501</c:v>
                </c:pt>
                <c:pt idx="359">
                  <c:v>0.124222369402868</c:v>
                </c:pt>
                <c:pt idx="360">
                  <c:v>0.12611408061204901</c:v>
                </c:pt>
                <c:pt idx="361">
                  <c:v>0.128034599606141</c:v>
                </c:pt>
                <c:pt idx="362">
                  <c:v>0.12998436508237701</c:v>
                </c:pt>
                <c:pt idx="363">
                  <c:v>0.13196382241865601</c:v>
                </c:pt>
                <c:pt idx="364">
                  <c:v>0.13397342377528601</c:v>
                </c:pt>
                <c:pt idx="365">
                  <c:v>0.13601362819825999</c:v>
                </c:pt>
                <c:pt idx="366">
                  <c:v>0.13808490172412199</c:v>
                </c:pt>
                <c:pt idx="367">
                  <c:v>0.14018771748641801</c:v>
                </c:pt>
                <c:pt idx="368">
                  <c:v>0.14232255582377401</c:v>
                </c:pt>
                <c:pt idx="369">
                  <c:v>0.14448990438961901</c:v>
                </c:pt>
                <c:pt idx="370">
                  <c:v>0.14669025826357199</c:v>
                </c:pt>
                <c:pt idx="371">
                  <c:v>0.14892412006454001</c:v>
                </c:pt>
                <c:pt idx="372">
                  <c:v>0.151192000065523</c:v>
                </c:pt>
                <c:pt idx="373">
                  <c:v>0.15349441631017699</c:v>
                </c:pt>
                <c:pt idx="374">
                  <c:v>0.15583189473114401</c:v>
                </c:pt>
                <c:pt idx="375">
                  <c:v>0.15820496927019601</c:v>
                </c:pt>
                <c:pt idx="376">
                  <c:v>0.160614182000199</c:v>
                </c:pt>
                <c:pt idx="377">
                  <c:v>0.16306008324893301</c:v>
                </c:pt>
                <c:pt idx="378">
                  <c:v>0.16554323172480601</c:v>
                </c:pt>
                <c:pt idx="379">
                  <c:v>0.168064194644473</c:v>
                </c:pt>
                <c:pt idx="380">
                  <c:v>0.17062354786240799</c:v>
                </c:pt>
                <c:pt idx="381">
                  <c:v>0.17322187600244501</c:v>
                </c:pt>
                <c:pt idx="382">
                  <c:v>0.17585977259131499</c:v>
                </c:pt>
                <c:pt idx="383">
                  <c:v>0.178537840194229</c:v>
                </c:pt>
                <c:pt idx="384">
                  <c:v>0.181256690552516</c:v>
                </c:pt>
                <c:pt idx="385">
                  <c:v>0.18401694472336699</c:v>
                </c:pt>
                <c:pt idx="386">
                  <c:v>0.186819233221693</c:v>
                </c:pt>
                <c:pt idx="387">
                  <c:v>0.189664196164154</c:v>
                </c:pt>
                <c:pt idx="388">
                  <c:v>0.192552483415385</c:v>
                </c:pt>
                <c:pt idx="389">
                  <c:v>0.19548475473643201</c:v>
                </c:pt>
                <c:pt idx="390">
                  <c:v>0.19846167993546299</c:v>
                </c:pt>
                <c:pt idx="391">
                  <c:v>0.20148393902077499</c:v>
                </c:pt>
                <c:pt idx="392">
                  <c:v>0.204552222356117</c:v>
                </c:pt>
                <c:pt idx="393">
                  <c:v>0.207667230818393</c:v>
                </c:pt>
                <c:pt idx="394">
                  <c:v>0.21082967595775901</c:v>
                </c:pt>
                <c:pt idx="395">
                  <c:v>0.21404028016016299</c:v>
                </c:pt>
                <c:pt idx="396">
                  <c:v>0.217299776812347</c:v>
                </c:pt>
                <c:pt idx="397">
                  <c:v>0.22060891046938699</c:v>
                </c:pt>
                <c:pt idx="398">
                  <c:v>0.22396843702475899</c:v>
                </c:pt>
                <c:pt idx="399">
                  <c:v>0.22737912388300399</c:v>
                </c:pt>
                <c:pt idx="400">
                  <c:v>0.230841750135029</c:v>
                </c:pt>
                <c:pt idx="401">
                  <c:v>0.23435710673606999</c:v>
                </c:pt>
                <c:pt idx="402">
                  <c:v>0.23792599668636599</c:v>
                </c:pt>
                <c:pt idx="403">
                  <c:v>0.24154923521458399</c:v>
                </c:pt>
                <c:pt idx="404">
                  <c:v>0.245227649964045</c:v>
                </c:pt>
                <c:pt idx="405">
                  <c:v>0.24896208118177299</c:v>
                </c:pt>
                <c:pt idx="406">
                  <c:v>0.25275338191042801</c:v>
                </c:pt>
                <c:pt idx="407">
                  <c:v>0.25660241818317597</c:v>
                </c:pt>
                <c:pt idx="408">
                  <c:v>0.260510069221499</c:v>
                </c:pt>
                <c:pt idx="409">
                  <c:v>0.26447722763603898</c:v>
                </c:pt>
                <c:pt idx="410">
                  <c:v>0.268504799630497</c:v>
                </c:pt>
                <c:pt idx="411">
                  <c:v>0.27259370520862602</c:v>
                </c:pt>
                <c:pt idx="412">
                  <c:v>0.27674487838439199</c:v>
                </c:pt>
                <c:pt idx="413">
                  <c:v>0.28095926739532201</c:v>
                </c:pt>
                <c:pt idx="414">
                  <c:v>0.28523783491910798</c:v>
                </c:pt>
                <c:pt idx="415">
                  <c:v>0.28958155829351101</c:v>
                </c:pt>
                <c:pt idx="416">
                  <c:v>0.29399142973960601</c:v>
                </c:pt>
                <c:pt idx="417">
                  <c:v>0.29846845658843102</c:v>
                </c:pt>
                <c:pt idx="418">
                  <c:v>0.30301366151109799</c:v>
                </c:pt>
                <c:pt idx="419">
                  <c:v>0.30762808275238401</c:v>
                </c:pt>
                <c:pt idx="420">
                  <c:v>0.312312774367905</c:v>
                </c:pt>
                <c:pt idx="421">
                  <c:v>0.31706880646487701</c:v>
                </c:pt>
                <c:pt idx="422">
                  <c:v>0.32189726544657399</c:v>
                </c:pt>
                <c:pt idx="423">
                  <c:v>0.32679925426048101</c:v>
                </c:pt>
                <c:pt idx="424">
                  <c:v>0.33177589265023499</c:v>
                </c:pt>
                <c:pt idx="425">
                  <c:v>0.33682831741140801</c:v>
                </c:pt>
                <c:pt idx="426">
                  <c:v>0.34195768265117299</c:v>
                </c:pt>
                <c:pt idx="427">
                  <c:v>0.34716516005195203</c:v>
                </c:pt>
                <c:pt idx="428">
                  <c:v>0.352451939139038</c:v>
                </c:pt>
                <c:pt idx="429">
                  <c:v>0.35781922755232298</c:v>
                </c:pt>
                <c:pt idx="430">
                  <c:v>0.36326825132215601</c:v>
                </c:pt>
                <c:pt idx="431">
                  <c:v>0.36880025514939702</c:v>
                </c:pt>
                <c:pt idx="432">
                  <c:v>0.37441650268974402</c:v>
                </c:pt>
                <c:pt idx="433">
                  <c:v>0.38011827684237898</c:v>
                </c:pt>
                <c:pt idx="434">
                  <c:v>0.38590688004302498</c:v>
                </c:pt>
                <c:pt idx="435">
                  <c:v>0.39178363456144499</c:v>
                </c:pt>
                <c:pt idx="436">
                  <c:v>0.39774988280349799</c:v>
                </c:pt>
                <c:pt idx="437">
                  <c:v>0.40380698761776601</c:v>
                </c:pt>
                <c:pt idx="438">
                  <c:v>0.40995633260686698</c:v>
                </c:pt>
                <c:pt idx="439">
                  <c:v>0.41619932244351898</c:v>
                </c:pt>
                <c:pt idx="440">
                  <c:v>0.422537383191391</c:v>
                </c:pt>
                <c:pt idx="441">
                  <c:v>0.42897196263085502</c:v>
                </c:pt>
                <c:pt idx="442">
                  <c:v>0.43550453058970001</c:v>
                </c:pt>
                <c:pt idx="443">
                  <c:v>0.442136579278883</c:v>
                </c:pt>
                <c:pt idx="444">
                  <c:v>0.44886962363338301</c:v>
                </c:pt>
                <c:pt idx="445">
                  <c:v>0.45570520165825701</c:v>
                </c:pt>
                <c:pt idx="446">
                  <c:v>0.46264487477995703</c:v>
                </c:pt>
                <c:pt idx="447">
                  <c:v>0.46969022820300099</c:v>
                </c:pt>
                <c:pt idx="448">
                  <c:v>0.47684287127208402</c:v>
                </c:pt>
                <c:pt idx="449">
                  <c:v>0.48410443783967899</c:v>
                </c:pt>
                <c:pt idx="450">
                  <c:v>0.49147658663926902</c:v>
                </c:pt>
                <c:pt idx="451">
                  <c:v>0.49896100166423102</c:v>
                </c:pt>
                <c:pt idx="452">
                  <c:v>0.50655939255251803</c:v>
                </c:pt>
                <c:pt idx="453">
                  <c:v>0.51427349497717501</c:v>
                </c:pt>
                <c:pt idx="454">
                  <c:v>0.522105071042818</c:v>
                </c:pt>
                <c:pt idx="455">
                  <c:v>0.53005590968813998</c:v>
                </c:pt>
                <c:pt idx="456">
                  <c:v>0.53812782709455897</c:v>
                </c:pt>
                <c:pt idx="457">
                  <c:v>0.54632266710107402</c:v>
                </c:pt>
                <c:pt idx="458">
                  <c:v>0.55464230162545602</c:v>
                </c:pt>
                <c:pt idx="459">
                  <c:v>0.56308863109183405</c:v>
                </c:pt>
                <c:pt idx="460">
                  <c:v>0.57166358486480595</c:v>
                </c:pt>
                <c:pt idx="461">
                  <c:v>0.58036912169015598</c:v>
                </c:pt>
                <c:pt idx="462">
                  <c:v>0.58920723014229204</c:v>
                </c:pt>
                <c:pt idx="463">
                  <c:v>0.59817992907846895</c:v>
                </c:pt>
                <c:pt idx="464">
                  <c:v>0.60728926809996897</c:v>
                </c:pt>
                <c:pt idx="465">
                  <c:v>0.61653732802027295</c:v>
                </c:pt>
                <c:pt idx="466">
                  <c:v>0.62592622134038101</c:v>
                </c:pt>
                <c:pt idx="467">
                  <c:v>0.63545809273134901</c:v>
                </c:pt>
                <c:pt idx="468">
                  <c:v>0.64513511952421299</c:v>
                </c:pt>
                <c:pt idx="469">
                  <c:v>0.65495951220732496</c:v>
                </c:pt>
                <c:pt idx="470">
                  <c:v>0.66493351493129205</c:v>
                </c:pt>
                <c:pt idx="471">
                  <c:v>0.67505940602161896</c:v>
                </c:pt>
                <c:pt idx="472">
                  <c:v>0.68533949849910503</c:v>
                </c:pt>
                <c:pt idx="473">
                  <c:v>0.69577614060822601</c:v>
                </c:pt>
                <c:pt idx="474">
                  <c:v>0.70637171635353302</c:v>
                </c:pt>
                <c:pt idx="475">
                  <c:v>0.71712864604419602</c:v>
                </c:pt>
                <c:pt idx="476">
                  <c:v>0.72804938684689702</c:v>
                </c:pt>
                <c:pt idx="477">
                  <c:v>0.73913643334710299</c:v>
                </c:pt>
                <c:pt idx="478">
                  <c:v>0.75039231811888796</c:v>
                </c:pt>
                <c:pt idx="479">
                  <c:v>0.76181961230344197</c:v>
                </c:pt>
                <c:pt idx="480">
                  <c:v>0.77342092619638403</c:v>
                </c:pt>
                <c:pt idx="481">
                  <c:v>0.78519890984404195</c:v>
                </c:pt>
                <c:pt idx="482">
                  <c:v>0.79715625364877696</c:v>
                </c:pt>
                <c:pt idx="483">
                  <c:v>0.80929568898352899</c:v>
                </c:pt>
                <c:pt idx="484">
                  <c:v>0.82161998881576404</c:v>
                </c:pt>
                <c:pt idx="485">
                  <c:v>0.83413196834087899</c:v>
                </c:pt>
                <c:pt idx="486">
                  <c:v>0.84683448562525598</c:v>
                </c:pt>
                <c:pt idx="487">
                  <c:v>0.85973044225914597</c:v>
                </c:pt>
                <c:pt idx="488">
                  <c:v>0.87282278401943503</c:v>
                </c:pt>
                <c:pt idx="489">
                  <c:v>0.88611450154257299</c:v>
                </c:pt>
                <c:pt idx="490">
                  <c:v>0.89960863100768895</c:v>
                </c:pt>
                <c:pt idx="491">
                  <c:v>0.913308254830141</c:v>
                </c:pt>
                <c:pt idx="492">
                  <c:v>0.92721650236562503</c:v>
                </c:pt>
                <c:pt idx="493">
                  <c:v>0.94133655062499999</c:v>
                </c:pt>
                <c:pt idx="494">
                  <c:v>0.95567162500000202</c:v>
                </c:pt>
                <c:pt idx="495">
                  <c:v>0.970225000000002</c:v>
                </c:pt>
                <c:pt idx="496">
                  <c:v>0.98499999999999999</c:v>
                </c:pt>
                <c:pt idx="497">
                  <c:v>1</c:v>
                </c:pt>
                <c:pt idx="498">
                  <c:v>1.0149999999999959</c:v>
                </c:pt>
                <c:pt idx="499">
                  <c:v>1.0302249999999959</c:v>
                </c:pt>
                <c:pt idx="500">
                  <c:v>1.045678375</c:v>
                </c:pt>
                <c:pt idx="501">
                  <c:v>1.061363550624995</c:v>
                </c:pt>
                <c:pt idx="502">
                  <c:v>1.0772840038843741</c:v>
                </c:pt>
                <c:pt idx="503">
                  <c:v>1.0934432639426399</c:v>
                </c:pt>
                <c:pt idx="504">
                  <c:v>1.10984491290178</c:v>
                </c:pt>
                <c:pt idx="505">
                  <c:v>1.1264925865953099</c:v>
                </c:pt>
                <c:pt idx="506">
                  <c:v>1.1433899753942349</c:v>
                </c:pt>
                <c:pt idx="507">
                  <c:v>1.1605408250251501</c:v>
                </c:pt>
                <c:pt idx="508">
                  <c:v>1.1779489374005261</c:v>
                </c:pt>
                <c:pt idx="509">
                  <c:v>1.1956181714615399</c:v>
                </c:pt>
                <c:pt idx="510">
                  <c:v>1.213552444033456</c:v>
                </c:pt>
                <c:pt idx="511">
                  <c:v>1.2317557306939579</c:v>
                </c:pt>
                <c:pt idx="512">
                  <c:v>1.250232066654368</c:v>
                </c:pt>
                <c:pt idx="513">
                  <c:v>1.268985547654182</c:v>
                </c:pt>
                <c:pt idx="514">
                  <c:v>1.288020330868995</c:v>
                </c:pt>
                <c:pt idx="515">
                  <c:v>1.3073406358320301</c:v>
                </c:pt>
                <c:pt idx="516">
                  <c:v>1.32695074536951</c:v>
                </c:pt>
                <c:pt idx="517">
                  <c:v>1.3468550065500571</c:v>
                </c:pt>
                <c:pt idx="518">
                  <c:v>1.3670578316483111</c:v>
                </c:pt>
                <c:pt idx="519">
                  <c:v>1.387563699123028</c:v>
                </c:pt>
                <c:pt idx="520">
                  <c:v>1.4083771546098729</c:v>
                </c:pt>
                <c:pt idx="521">
                  <c:v>1.429502811929021</c:v>
                </c:pt>
                <c:pt idx="522">
                  <c:v>1.450945354107956</c:v>
                </c:pt>
                <c:pt idx="523">
                  <c:v>1.472709534419576</c:v>
                </c:pt>
                <c:pt idx="524">
                  <c:v>1.494800177435869</c:v>
                </c:pt>
                <c:pt idx="525">
                  <c:v>1.5172221800974039</c:v>
                </c:pt>
                <c:pt idx="526">
                  <c:v>1.5399805127988679</c:v>
                </c:pt>
                <c:pt idx="527">
                  <c:v>1.5630802204908509</c:v>
                </c:pt>
                <c:pt idx="528">
                  <c:v>1.5865264237982171</c:v>
                </c:pt>
                <c:pt idx="529">
                  <c:v>1.610324320155186</c:v>
                </c:pt>
                <c:pt idx="530">
                  <c:v>1.634479184957518</c:v>
                </c:pt>
                <c:pt idx="531">
                  <c:v>1.6589963727318771</c:v>
                </c:pt>
                <c:pt idx="532">
                  <c:v>1.683881318322854</c:v>
                </c:pt>
                <c:pt idx="533">
                  <c:v>1.709139538097693</c:v>
                </c:pt>
                <c:pt idx="534">
                  <c:v>1.734776631169159</c:v>
                </c:pt>
                <c:pt idx="535">
                  <c:v>1.7607982806367</c:v>
                </c:pt>
                <c:pt idx="536">
                  <c:v>1.787210254846251</c:v>
                </c:pt>
                <c:pt idx="537">
                  <c:v>1.8140184086689439</c:v>
                </c:pt>
                <c:pt idx="538">
                  <c:v>1.8412286847989781</c:v>
                </c:pt>
                <c:pt idx="539">
                  <c:v>1.868847115070962</c:v>
                </c:pt>
                <c:pt idx="540">
                  <c:v>1.89687982179703</c:v>
                </c:pt>
                <c:pt idx="541">
                  <c:v>1.9253330191239819</c:v>
                </c:pt>
                <c:pt idx="542">
                  <c:v>1.954213014410846</c:v>
                </c:pt>
                <c:pt idx="543">
                  <c:v>1.9835262096270041</c:v>
                </c:pt>
                <c:pt idx="544">
                  <c:v>2.013279102771409</c:v>
                </c:pt>
                <c:pt idx="545">
                  <c:v>2.0434782893129801</c:v>
                </c:pt>
                <c:pt idx="546">
                  <c:v>2.0741304636526752</c:v>
                </c:pt>
                <c:pt idx="547">
                  <c:v>2.1052424206074631</c:v>
                </c:pt>
                <c:pt idx="548">
                  <c:v>2.1368210569165802</c:v>
                </c:pt>
                <c:pt idx="549">
                  <c:v>2.168873372770332</c:v>
                </c:pt>
                <c:pt idx="550">
                  <c:v>2.2014064733618781</c:v>
                </c:pt>
                <c:pt idx="551">
                  <c:v>2.2344275704623211</c:v>
                </c:pt>
                <c:pt idx="552">
                  <c:v>2.2679439840192401</c:v>
                </c:pt>
                <c:pt idx="553">
                  <c:v>2.3019631437795272</c:v>
                </c:pt>
                <c:pt idx="554">
                  <c:v>2.3364925909362131</c:v>
                </c:pt>
                <c:pt idx="555">
                  <c:v>2.3715399798002581</c:v>
                </c:pt>
                <c:pt idx="556">
                  <c:v>2.4071130794972699</c:v>
                </c:pt>
                <c:pt idx="557">
                  <c:v>2.443219775689728</c:v>
                </c:pt>
                <c:pt idx="558">
                  <c:v>2.4798680723250728</c:v>
                </c:pt>
                <c:pt idx="559">
                  <c:v>2.5170660934099471</c:v>
                </c:pt>
                <c:pt idx="560">
                  <c:v>2.5548220848110978</c:v>
                </c:pt>
                <c:pt idx="561">
                  <c:v>2.5931444160832582</c:v>
                </c:pt>
                <c:pt idx="562">
                  <c:v>2.6320415823245131</c:v>
                </c:pt>
                <c:pt idx="563">
                  <c:v>2.6715222060593802</c:v>
                </c:pt>
                <c:pt idx="564">
                  <c:v>2.7115950391502621</c:v>
                </c:pt>
                <c:pt idx="565">
                  <c:v>2.7522689647375231</c:v>
                </c:pt>
                <c:pt idx="566">
                  <c:v>2.7935529992085781</c:v>
                </c:pt>
                <c:pt idx="567">
                  <c:v>2.8354562941966961</c:v>
                </c:pt>
                <c:pt idx="568">
                  <c:v>2.8779881386096591</c:v>
                </c:pt>
                <c:pt idx="569">
                  <c:v>2.9211579606888112</c:v>
                </c:pt>
                <c:pt idx="570">
                  <c:v>2.9649753300991382</c:v>
                </c:pt>
                <c:pt idx="571">
                  <c:v>3.0094499600506222</c:v>
                </c:pt>
                <c:pt idx="572">
                  <c:v>3.0545917094514001</c:v>
                </c:pt>
                <c:pt idx="573">
                  <c:v>3.1004105850931589</c:v>
                </c:pt>
                <c:pt idx="574">
                  <c:v>3.1469167438695602</c:v>
                </c:pt>
                <c:pt idx="575">
                  <c:v>3.1941204950276001</c:v>
                </c:pt>
                <c:pt idx="576">
                  <c:v>3.2420323024530142</c:v>
                </c:pt>
                <c:pt idx="577">
                  <c:v>3.2906627869898082</c:v>
                </c:pt>
                <c:pt idx="578">
                  <c:v>3.3400227287946551</c:v>
                </c:pt>
                <c:pt idx="579">
                  <c:v>3.3901230697265752</c:v>
                </c:pt>
                <c:pt idx="580">
                  <c:v>3.4409749157724812</c:v>
                </c:pt>
                <c:pt idx="581">
                  <c:v>3.4925895395090572</c:v>
                </c:pt>
                <c:pt idx="582">
                  <c:v>3.5449783826016952</c:v>
                </c:pt>
                <c:pt idx="583">
                  <c:v>3.5981530583407202</c:v>
                </c:pt>
                <c:pt idx="584">
                  <c:v>3.6521253542158298</c:v>
                </c:pt>
                <c:pt idx="585">
                  <c:v>3.706907234529067</c:v>
                </c:pt>
                <c:pt idx="586">
                  <c:v>3.7625108430470111</c:v>
                </c:pt>
                <c:pt idx="587">
                  <c:v>3.8189485056926991</c:v>
                </c:pt>
                <c:pt idx="588">
                  <c:v>3.8762327332780622</c:v>
                </c:pt>
                <c:pt idx="589">
                  <c:v>3.9343762242772682</c:v>
                </c:pt>
                <c:pt idx="590">
                  <c:v>3.993391867641443</c:v>
                </c:pt>
                <c:pt idx="591">
                  <c:v>4.0532927456560524</c:v>
                </c:pt>
                <c:pt idx="592">
                  <c:v>4.1140921368408856</c:v>
                </c:pt>
                <c:pt idx="593">
                  <c:v>4.1758035188935017</c:v>
                </c:pt>
                <c:pt idx="594">
                  <c:v>4.2384405716768976</c:v>
                </c:pt>
                <c:pt idx="595">
                  <c:v>4.302017180252057</c:v>
                </c:pt>
                <c:pt idx="596">
                  <c:v>4.3665474379558367</c:v>
                </c:pt>
                <c:pt idx="597">
                  <c:v>4.4320456495251754</c:v>
                </c:pt>
                <c:pt idx="598">
                  <c:v>4.4985263342680506</c:v>
                </c:pt>
                <c:pt idx="599">
                  <c:v>4.5660042292820666</c:v>
                </c:pt>
                <c:pt idx="600">
                  <c:v>4.6344942927213006</c:v>
                </c:pt>
                <c:pt idx="601">
                  <c:v>4.7040117071121212</c:v>
                </c:pt>
                <c:pt idx="602">
                  <c:v>4.7745718827188028</c:v>
                </c:pt>
                <c:pt idx="603">
                  <c:v>4.8461904609595843</c:v>
                </c:pt>
                <c:pt idx="604">
                  <c:v>4.9188833178739779</c:v>
                </c:pt>
                <c:pt idx="605">
                  <c:v>4.9926665676420869</c:v>
                </c:pt>
                <c:pt idx="606">
                  <c:v>5.0675565661566244</c:v>
                </c:pt>
                <c:pt idx="607">
                  <c:v>5.1435699146490714</c:v>
                </c:pt>
                <c:pt idx="608">
                  <c:v>5.2207234633688033</c:v>
                </c:pt>
                <c:pt idx="609">
                  <c:v>5.2990343153193384</c:v>
                </c:pt>
                <c:pt idx="610">
                  <c:v>5.3785198300491244</c:v>
                </c:pt>
                <c:pt idx="611">
                  <c:v>5.4591976274998624</c:v>
                </c:pt>
                <c:pt idx="612">
                  <c:v>5.5410855919123581</c:v>
                </c:pt>
                <c:pt idx="613">
                  <c:v>5.6242018757910337</c:v>
                </c:pt>
                <c:pt idx="614">
                  <c:v>5.7085649039279076</c:v>
                </c:pt>
                <c:pt idx="615">
                  <c:v>5.7941933774868257</c:v>
                </c:pt>
                <c:pt idx="616">
                  <c:v>5.8811062781491277</c:v>
                </c:pt>
                <c:pt idx="617">
                  <c:v>5.9693228723213734</c:v>
                </c:pt>
                <c:pt idx="618">
                  <c:v>6.0588627154061934</c:v>
                </c:pt>
                <c:pt idx="619">
                  <c:v>6.1497456561372754</c:v>
                </c:pt>
                <c:pt idx="620">
                  <c:v>6.2419918409793338</c:v>
                </c:pt>
                <c:pt idx="621">
                  <c:v>6.3356217185940409</c:v>
                </c:pt>
                <c:pt idx="622">
                  <c:v>6.4306560443729479</c:v>
                </c:pt>
                <c:pt idx="623">
                  <c:v>6.5271158850385236</c:v>
                </c:pt>
                <c:pt idx="624">
                  <c:v>6.6250226233141039</c:v>
                </c:pt>
                <c:pt idx="625">
                  <c:v>6.7243979626638151</c:v>
                </c:pt>
                <c:pt idx="626">
                  <c:v>6.8252639321037734</c:v>
                </c:pt>
                <c:pt idx="627">
                  <c:v>6.9276428910853314</c:v>
                </c:pt>
                <c:pt idx="628">
                  <c:v>7.0315575344516104</c:v>
                </c:pt>
                <c:pt idx="629">
                  <c:v>7.1370308974683736</c:v>
                </c:pt>
                <c:pt idx="630">
                  <c:v>7.2440863609303836</c:v>
                </c:pt>
                <c:pt idx="631">
                  <c:v>7.3527476563443601</c:v>
                </c:pt>
                <c:pt idx="632">
                  <c:v>7.463038871189525</c:v>
                </c:pt>
                <c:pt idx="633">
                  <c:v>7.5749844542573674</c:v>
                </c:pt>
                <c:pt idx="634">
                  <c:v>7.6886092210712302</c:v>
                </c:pt>
                <c:pt idx="635">
                  <c:v>7.8039383593872644</c:v>
                </c:pt>
                <c:pt idx="636">
                  <c:v>7.9209974347781102</c:v>
                </c:pt>
                <c:pt idx="637">
                  <c:v>8.039812396299773</c:v>
                </c:pt>
                <c:pt idx="638">
                  <c:v>8.1604095822443092</c:v>
                </c:pt>
                <c:pt idx="639">
                  <c:v>8.2828157259779331</c:v>
                </c:pt>
                <c:pt idx="640">
                  <c:v>8.4070579618676007</c:v>
                </c:pt>
                <c:pt idx="641">
                  <c:v>8.5331638312956137</c:v>
                </c:pt>
                <c:pt idx="642">
                  <c:v>8.6611612887650473</c:v>
                </c:pt>
                <c:pt idx="643">
                  <c:v>8.7910787080963786</c:v>
                </c:pt>
                <c:pt idx="644">
                  <c:v>8.9229448887179768</c:v>
                </c:pt>
                <c:pt idx="645">
                  <c:v>9.0567890620487805</c:v>
                </c:pt>
                <c:pt idx="646">
                  <c:v>9.1926408979794747</c:v>
                </c:pt>
                <c:pt idx="647">
                  <c:v>9.3305305114492096</c:v>
                </c:pt>
                <c:pt idx="648">
                  <c:v>9.4704884691208946</c:v>
                </c:pt>
                <c:pt idx="649">
                  <c:v>9.6125457961577077</c:v>
                </c:pt>
                <c:pt idx="650">
                  <c:v>9.756733983100073</c:v>
                </c:pt>
                <c:pt idx="651">
                  <c:v>9.9030849928465727</c:v>
                </c:pt>
                <c:pt idx="652">
                  <c:v>10.0516312677393</c:v>
                </c:pt>
                <c:pt idx="653">
                  <c:v>10.20240573675537</c:v>
                </c:pt>
                <c:pt idx="654">
                  <c:v>10.35544182280676</c:v>
                </c:pt>
                <c:pt idx="655">
                  <c:v>10.51077345014879</c:v>
                </c:pt>
                <c:pt idx="656">
                  <c:v>10.668435051901019</c:v>
                </c:pt>
                <c:pt idx="657">
                  <c:v>10.82846157767953</c:v>
                </c:pt>
                <c:pt idx="658">
                  <c:v>10.990888501344729</c:v>
                </c:pt>
                <c:pt idx="659">
                  <c:v>11.15575182886494</c:v>
                </c:pt>
                <c:pt idx="660">
                  <c:v>11.32308810629787</c:v>
                </c:pt>
                <c:pt idx="661">
                  <c:v>11.492934427892351</c:v>
                </c:pt>
                <c:pt idx="662">
                  <c:v>11.66532844431069</c:v>
                </c:pt>
                <c:pt idx="663">
                  <c:v>11.84030837097537</c:v>
                </c:pt>
                <c:pt idx="664">
                  <c:v>12.01791299654001</c:v>
                </c:pt>
                <c:pt idx="665">
                  <c:v>12.198181691488109</c:v>
                </c:pt>
                <c:pt idx="666">
                  <c:v>12.381154416860429</c:v>
                </c:pt>
                <c:pt idx="667">
                  <c:v>12.566871733113331</c:v>
                </c:pt>
                <c:pt idx="668">
                  <c:v>12.75537480911003</c:v>
                </c:pt>
                <c:pt idx="669">
                  <c:v>12.946705431246681</c:v>
                </c:pt>
                <c:pt idx="670">
                  <c:v>13.14090601271538</c:v>
                </c:pt>
                <c:pt idx="671">
                  <c:v>13.33801960290611</c:v>
                </c:pt>
                <c:pt idx="672">
                  <c:v>13.53808989694973</c:v>
                </c:pt>
                <c:pt idx="673">
                  <c:v>13.741161245403941</c:v>
                </c:pt>
                <c:pt idx="674">
                  <c:v>13.947278664084999</c:v>
                </c:pt>
                <c:pt idx="675">
                  <c:v>14.156487844046341</c:v>
                </c:pt>
                <c:pt idx="676">
                  <c:v>14.36883516170697</c:v>
                </c:pt>
                <c:pt idx="677">
                  <c:v>14.584367689132529</c:v>
                </c:pt>
                <c:pt idx="678">
                  <c:v>14.803133204469569</c:v>
                </c:pt>
                <c:pt idx="679">
                  <c:v>15.02518020253663</c:v>
                </c:pt>
                <c:pt idx="680">
                  <c:v>15.250557905574651</c:v>
                </c:pt>
                <c:pt idx="681">
                  <c:v>15.479316274158309</c:v>
                </c:pt>
                <c:pt idx="682">
                  <c:v>15.711506018270651</c:v>
                </c:pt>
                <c:pt idx="683">
                  <c:v>15.947178608544689</c:v>
                </c:pt>
                <c:pt idx="684">
                  <c:v>16.1863862876728</c:v>
                </c:pt>
                <c:pt idx="685">
                  <c:v>16.429182081987779</c:v>
                </c:pt>
                <c:pt idx="686">
                  <c:v>16.675619813217772</c:v>
                </c:pt>
                <c:pt idx="687">
                  <c:v>16.92575411041604</c:v>
                </c:pt>
                <c:pt idx="688">
                  <c:v>17.179640422072278</c:v>
                </c:pt>
                <c:pt idx="689">
                  <c:v>17.437335028403361</c:v>
                </c:pt>
                <c:pt idx="690">
                  <c:v>17.698895053829439</c:v>
                </c:pt>
                <c:pt idx="691">
                  <c:v>17.964378479636849</c:v>
                </c:pt>
                <c:pt idx="692">
                  <c:v>18.233844156831399</c:v>
                </c:pt>
                <c:pt idx="693">
                  <c:v>18.507351819183871</c:v>
                </c:pt>
                <c:pt idx="694">
                  <c:v>18.78496209647162</c:v>
                </c:pt>
                <c:pt idx="695">
                  <c:v>19.066736527918689</c:v>
                </c:pt>
                <c:pt idx="696">
                  <c:v>19.35273757583716</c:v>
                </c:pt>
                <c:pt idx="697">
                  <c:v>19.64302863947503</c:v>
                </c:pt>
                <c:pt idx="698">
                  <c:v>19.93767406906716</c:v>
                </c:pt>
                <c:pt idx="699">
                  <c:v>20.236739180103019</c:v>
                </c:pt>
                <c:pt idx="700">
                  <c:v>20.540290267804711</c:v>
                </c:pt>
                <c:pt idx="701">
                  <c:v>20.848394621821772</c:v>
                </c:pt>
                <c:pt idx="702">
                  <c:v>21.161120541149089</c:v>
                </c:pt>
                <c:pt idx="703">
                  <c:v>21.478537349266219</c:v>
                </c:pt>
                <c:pt idx="704">
                  <c:v>21.800715409505329</c:v>
                </c:pt>
                <c:pt idx="705">
                  <c:v>22.127726140647891</c:v>
                </c:pt>
                <c:pt idx="706">
                  <c:v>22.459642032757479</c:v>
                </c:pt>
                <c:pt idx="707">
                  <c:v>22.796536663248979</c:v>
                </c:pt>
                <c:pt idx="708">
                  <c:v>23.13848471319773</c:v>
                </c:pt>
                <c:pt idx="709">
                  <c:v>23.485561983895629</c:v>
                </c:pt>
                <c:pt idx="710">
                  <c:v>23.837845413654239</c:v>
                </c:pt>
                <c:pt idx="711">
                  <c:v>24.195413094858921</c:v>
                </c:pt>
                <c:pt idx="712">
                  <c:v>24.55834429128172</c:v>
                </c:pt>
                <c:pt idx="713">
                  <c:v>24.926719455650989</c:v>
                </c:pt>
                <c:pt idx="714">
                  <c:v>25.300620247485789</c:v>
                </c:pt>
                <c:pt idx="715">
                  <c:v>25.680129551198021</c:v>
                </c:pt>
                <c:pt idx="716">
                  <c:v>26.065331494466029</c:v>
                </c:pt>
                <c:pt idx="717">
                  <c:v>26.45631146688304</c:v>
                </c:pt>
                <c:pt idx="718">
                  <c:v>26.853156138886298</c:v>
                </c:pt>
                <c:pt idx="719">
                  <c:v>27.25595348096957</c:v>
                </c:pt>
                <c:pt idx="720">
                  <c:v>27.664792783184112</c:v>
                </c:pt>
                <c:pt idx="721">
                  <c:v>28.079764674931781</c:v>
                </c:pt>
                <c:pt idx="722">
                  <c:v>28.500961145055921</c:v>
                </c:pt>
                <c:pt idx="723">
                  <c:v>28.928475562231679</c:v>
                </c:pt>
                <c:pt idx="724">
                  <c:v>29.362402695664979</c:v>
                </c:pt>
                <c:pt idx="725">
                  <c:v>29.802838736100131</c:v>
                </c:pt>
                <c:pt idx="726">
                  <c:v>30.249881317141629</c:v>
                </c:pt>
                <c:pt idx="727">
                  <c:v>30.703629536898671</c:v>
                </c:pt>
                <c:pt idx="728">
                  <c:v>31.16418397995222</c:v>
                </c:pt>
                <c:pt idx="729">
                  <c:v>31.631646739651501</c:v>
                </c:pt>
                <c:pt idx="730">
                  <c:v>32.106121440746143</c:v>
                </c:pt>
                <c:pt idx="731">
                  <c:v>32.587713262357447</c:v>
                </c:pt>
                <c:pt idx="732">
                  <c:v>33.076528961292787</c:v>
                </c:pt>
                <c:pt idx="733">
                  <c:v>33.572676895712092</c:v>
                </c:pt>
                <c:pt idx="734">
                  <c:v>34.076267049147887</c:v>
                </c:pt>
                <c:pt idx="735">
                  <c:v>34.587411054885102</c:v>
                </c:pt>
                <c:pt idx="736">
                  <c:v>35.106222220708382</c:v>
                </c:pt>
                <c:pt idx="737">
                  <c:v>35.632815554019011</c:v>
                </c:pt>
                <c:pt idx="738">
                  <c:v>36.1673077873293</c:v>
                </c:pt>
                <c:pt idx="739">
                  <c:v>36.709817404139223</c:v>
                </c:pt>
                <c:pt idx="740">
                  <c:v>37.260464665200942</c:v>
                </c:pt>
                <c:pt idx="741">
                  <c:v>37.819371635179323</c:v>
                </c:pt>
                <c:pt idx="742">
                  <c:v>38.386662209706593</c:v>
                </c:pt>
                <c:pt idx="743">
                  <c:v>38.962462142852623</c:v>
                </c:pt>
                <c:pt idx="744">
                  <c:v>39.546899074995387</c:v>
                </c:pt>
                <c:pt idx="745">
                  <c:v>40.140102561120329</c:v>
                </c:pt>
                <c:pt idx="746">
                  <c:v>40.742204099537133</c:v>
                </c:pt>
                <c:pt idx="747">
                  <c:v>41.353337161029998</c:v>
                </c:pt>
                <c:pt idx="748">
                  <c:v>41.973637218445617</c:v>
                </c:pt>
                <c:pt idx="749">
                  <c:v>42.603241776722193</c:v>
                </c:pt>
                <c:pt idx="750">
                  <c:v>43.242290403373147</c:v>
                </c:pt>
                <c:pt idx="751">
                  <c:v>43.89092475942374</c:v>
                </c:pt>
                <c:pt idx="752">
                  <c:v>44.549288630815099</c:v>
                </c:pt>
                <c:pt idx="753">
                  <c:v>45.217527960277287</c:v>
                </c:pt>
                <c:pt idx="754">
                  <c:v>45.895790879681471</c:v>
                </c:pt>
                <c:pt idx="755">
                  <c:v>46.584227742876543</c:v>
                </c:pt>
                <c:pt idx="756">
                  <c:v>47.282991159019829</c:v>
                </c:pt>
                <c:pt idx="757">
                  <c:v>47.992236026405273</c:v>
                </c:pt>
                <c:pt idx="758">
                  <c:v>48.712119566801213</c:v>
                </c:pt>
                <c:pt idx="759">
                  <c:v>49.442801360303093</c:v>
                </c:pt>
                <c:pt idx="760">
                  <c:v>50.184443380707748</c:v>
                </c:pt>
                <c:pt idx="761">
                  <c:v>50.937210031418353</c:v>
                </c:pt>
                <c:pt idx="762">
                  <c:v>51.701268181889617</c:v>
                </c:pt>
                <c:pt idx="763">
                  <c:v>52.476787204617843</c:v>
                </c:pt>
                <c:pt idx="764">
                  <c:v>53.263939012687231</c:v>
                </c:pt>
                <c:pt idx="765">
                  <c:v>54.062898097877543</c:v>
                </c:pt>
                <c:pt idx="766">
                  <c:v>54.873841569344883</c:v>
                </c:pt>
                <c:pt idx="767">
                  <c:v>55.696949192886009</c:v>
                </c:pt>
                <c:pt idx="768">
                  <c:v>56.532403430779162</c:v>
                </c:pt>
                <c:pt idx="769">
                  <c:v>57.38038948224014</c:v>
                </c:pt>
                <c:pt idx="770">
                  <c:v>58.241095324474557</c:v>
                </c:pt>
                <c:pt idx="771">
                  <c:v>59.114711754341393</c:v>
                </c:pt>
                <c:pt idx="772">
                  <c:v>60.001432430656543</c:v>
                </c:pt>
                <c:pt idx="773">
                  <c:v>60.901453917116292</c:v>
                </c:pt>
                <c:pt idx="774">
                  <c:v>61.814975725873254</c:v>
                </c:pt>
                <c:pt idx="775">
                  <c:v>62.742200361761348</c:v>
                </c:pt>
                <c:pt idx="776">
                  <c:v>63.683333367187863</c:v>
                </c:pt>
                <c:pt idx="777">
                  <c:v>64.638583367695446</c:v>
                </c:pt>
                <c:pt idx="778">
                  <c:v>65.608162118210402</c:v>
                </c:pt>
                <c:pt idx="779">
                  <c:v>66.592284549984143</c:v>
                </c:pt>
                <c:pt idx="780">
                  <c:v>67.591168818233911</c:v>
                </c:pt>
                <c:pt idx="781">
                  <c:v>68.605036350506225</c:v>
                </c:pt>
                <c:pt idx="782">
                  <c:v>69.634111895765017</c:v>
                </c:pt>
                <c:pt idx="783">
                  <c:v>70.678623574201481</c:v>
                </c:pt>
                <c:pt idx="784">
                  <c:v>71.738802927814376</c:v>
                </c:pt>
                <c:pt idx="785">
                  <c:v>72.814884971731701</c:v>
                </c:pt>
                <c:pt idx="786">
                  <c:v>73.907108246307899</c:v>
                </c:pt>
                <c:pt idx="787">
                  <c:v>75.015714870002284</c:v>
                </c:pt>
                <c:pt idx="788">
                  <c:v>76.14095059305231</c:v>
                </c:pt>
                <c:pt idx="789">
                  <c:v>77.283064851948097</c:v>
                </c:pt>
                <c:pt idx="790">
                  <c:v>78.442310824727301</c:v>
                </c:pt>
                <c:pt idx="791">
                  <c:v>79.618945487098202</c:v>
                </c:pt>
                <c:pt idx="792">
                  <c:v>80.813229669405004</c:v>
                </c:pt>
                <c:pt idx="793">
                  <c:v>82.025428114444622</c:v>
                </c:pt>
                <c:pt idx="794">
                  <c:v>83.255809536162346</c:v>
                </c:pt>
                <c:pt idx="795">
                  <c:v>84.504646679204825</c:v>
                </c:pt>
                <c:pt idx="796">
                  <c:v>85.772216379392873</c:v>
                </c:pt>
                <c:pt idx="797">
                  <c:v>87.058799625083779</c:v>
                </c:pt>
                <c:pt idx="798">
                  <c:v>88.364681619460029</c:v>
                </c:pt>
                <c:pt idx="799">
                  <c:v>89.690151843751053</c:v>
                </c:pt>
                <c:pt idx="800">
                  <c:v>91.035504121408181</c:v>
                </c:pt>
                <c:pt idx="801">
                  <c:v>92.401036683229293</c:v>
                </c:pt>
                <c:pt idx="802">
                  <c:v>93.787052233477738</c:v>
                </c:pt>
                <c:pt idx="803">
                  <c:v>95.193858016978893</c:v>
                </c:pt>
                <c:pt idx="804">
                  <c:v>96.621765887234446</c:v>
                </c:pt>
                <c:pt idx="805">
                  <c:v>98.071092375543046</c:v>
                </c:pt>
                <c:pt idx="806">
                  <c:v>99.542158761176225</c:v>
                </c:pt>
                <c:pt idx="807">
                  <c:v>101.03529114259339</c:v>
                </c:pt>
                <c:pt idx="808">
                  <c:v>102.5508205097328</c:v>
                </c:pt>
                <c:pt idx="809">
                  <c:v>104.0890828173785</c:v>
                </c:pt>
                <c:pt idx="810">
                  <c:v>105.6504190596394</c:v>
                </c:pt>
                <c:pt idx="811">
                  <c:v>107.2351753455339</c:v>
                </c:pt>
                <c:pt idx="812">
                  <c:v>108.84370297571699</c:v>
                </c:pt>
                <c:pt idx="813">
                  <c:v>110.4763585203527</c:v>
                </c:pt>
                <c:pt idx="814">
                  <c:v>112.133503898158</c:v>
                </c:pt>
                <c:pt idx="815">
                  <c:v>113.8155064566303</c:v>
                </c:pt>
                <c:pt idx="816">
                  <c:v>115.5227390534793</c:v>
                </c:pt>
                <c:pt idx="817">
                  <c:v>117.25558013928161</c:v>
                </c:pt>
                <c:pt idx="818">
                  <c:v>119.01441384137161</c:v>
                </c:pt>
                <c:pt idx="819">
                  <c:v>120.7996300489918</c:v>
                </c:pt>
                <c:pt idx="820">
                  <c:v>122.611624499727</c:v>
                </c:pt>
                <c:pt idx="821">
                  <c:v>124.4507988672225</c:v>
                </c:pt>
                <c:pt idx="822">
                  <c:v>126.317560850231</c:v>
                </c:pt>
                <c:pt idx="823">
                  <c:v>128.21232426298431</c:v>
                </c:pt>
                <c:pt idx="824">
                  <c:v>130.1355091269285</c:v>
                </c:pt>
                <c:pt idx="825">
                  <c:v>132.087541763833</c:v>
                </c:pt>
                <c:pt idx="826">
                  <c:v>134.06885489029051</c:v>
                </c:pt>
                <c:pt idx="827">
                  <c:v>136.07988771364481</c:v>
                </c:pt>
                <c:pt idx="828">
                  <c:v>138.1210860293495</c:v>
                </c:pt>
                <c:pt idx="829">
                  <c:v>140.19290231979019</c:v>
                </c:pt>
                <c:pt idx="830">
                  <c:v>142.29579585458649</c:v>
                </c:pt>
                <c:pt idx="831">
                  <c:v>144.43023279240541</c:v>
                </c:pt>
                <c:pt idx="832">
                  <c:v>146.59668628429151</c:v>
                </c:pt>
                <c:pt idx="833">
                  <c:v>148.79563657855579</c:v>
                </c:pt>
                <c:pt idx="834">
                  <c:v>151.02757112723421</c:v>
                </c:pt>
                <c:pt idx="835">
                  <c:v>153.2929846941399</c:v>
                </c:pt>
                <c:pt idx="836">
                  <c:v>155.5923794645548</c:v>
                </c:pt>
                <c:pt idx="837">
                  <c:v>157.9262651565231</c:v>
                </c:pt>
                <c:pt idx="838">
                  <c:v>160.29515913387019</c:v>
                </c:pt>
                <c:pt idx="839">
                  <c:v>162.69958652087789</c:v>
                </c:pt>
                <c:pt idx="840">
                  <c:v>165.14008031869221</c:v>
                </c:pt>
                <c:pt idx="841">
                  <c:v>167.617181523472</c:v>
                </c:pt>
                <c:pt idx="842">
                  <c:v>170.1314392463247</c:v>
                </c:pt>
                <c:pt idx="843">
                  <c:v>172.68341083502</c:v>
                </c:pt>
                <c:pt idx="844">
                  <c:v>175.27366199754371</c:v>
                </c:pt>
                <c:pt idx="845">
                  <c:v>177.9027669275078</c:v>
                </c:pt>
                <c:pt idx="846">
                  <c:v>180.57130843142099</c:v>
                </c:pt>
                <c:pt idx="847">
                  <c:v>183.27987805789161</c:v>
                </c:pt>
                <c:pt idx="848">
                  <c:v>186.02907622876</c:v>
                </c:pt>
                <c:pt idx="849">
                  <c:v>188.81951237219141</c:v>
                </c:pt>
                <c:pt idx="850">
                  <c:v>191.65180505777479</c:v>
                </c:pt>
                <c:pt idx="851">
                  <c:v>194.52658213364069</c:v>
                </c:pt>
                <c:pt idx="852">
                  <c:v>197.44448086564549</c:v>
                </c:pt>
                <c:pt idx="853">
                  <c:v>200.40614807863111</c:v>
                </c:pt>
                <c:pt idx="854">
                  <c:v>203.41224029980961</c:v>
                </c:pt>
                <c:pt idx="855">
                  <c:v>206.46342390430661</c:v>
                </c:pt>
                <c:pt idx="856">
                  <c:v>209.56037526287079</c:v>
                </c:pt>
                <c:pt idx="857">
                  <c:v>212.70378089181361</c:v>
                </c:pt>
                <c:pt idx="858">
                  <c:v>215.89433760519199</c:v>
                </c:pt>
                <c:pt idx="859">
                  <c:v>219.13275266926871</c:v>
                </c:pt>
                <c:pt idx="860">
                  <c:v>222.41974395930791</c:v>
                </c:pt>
                <c:pt idx="861">
                  <c:v>225.75604011869851</c:v>
                </c:pt>
                <c:pt idx="862">
                  <c:v>229.14238072047809</c:v>
                </c:pt>
                <c:pt idx="863">
                  <c:v>232.57951643128561</c:v>
                </c:pt>
                <c:pt idx="864">
                  <c:v>236.06820917775539</c:v>
                </c:pt>
                <c:pt idx="865">
                  <c:v>239.60923231542171</c:v>
                </c:pt>
                <c:pt idx="866">
                  <c:v>243.20337080015179</c:v>
                </c:pt>
                <c:pt idx="867">
                  <c:v>246.85142136215541</c:v>
                </c:pt>
                <c:pt idx="868">
                  <c:v>250.554192682587</c:v>
                </c:pt>
                <c:pt idx="869">
                  <c:v>254.31250557282581</c:v>
                </c:pt>
                <c:pt idx="870">
                  <c:v>258.12719315641817</c:v>
                </c:pt>
                <c:pt idx="871">
                  <c:v>261.99910105376438</c:v>
                </c:pt>
                <c:pt idx="872">
                  <c:v>265.92908756957058</c:v>
                </c:pt>
                <c:pt idx="873">
                  <c:v>269.91802388311419</c:v>
                </c:pt>
                <c:pt idx="874">
                  <c:v>273.96679424136107</c:v>
                </c:pt>
                <c:pt idx="875">
                  <c:v>278.07629615498149</c:v>
                </c:pt>
                <c:pt idx="876">
                  <c:v>282.24744059730739</c:v>
                </c:pt>
                <c:pt idx="877">
                  <c:v>286.48115220626119</c:v>
                </c:pt>
                <c:pt idx="878">
                  <c:v>290.77836948935959</c:v>
                </c:pt>
                <c:pt idx="879">
                  <c:v>295.14004503170167</c:v>
                </c:pt>
                <c:pt idx="880">
                  <c:v>299.56714570717361</c:v>
                </c:pt>
                <c:pt idx="881">
                  <c:v>304.06065289278331</c:v>
                </c:pt>
                <c:pt idx="882">
                  <c:v>308.62156268617463</c:v>
                </c:pt>
                <c:pt idx="883">
                  <c:v>313.25088612646931</c:v>
                </c:pt>
                <c:pt idx="884">
                  <c:v>317.9496494183644</c:v>
                </c:pt>
                <c:pt idx="885">
                  <c:v>322.71889415963977</c:v>
                </c:pt>
                <c:pt idx="886">
                  <c:v>327.55967757203439</c:v>
                </c:pt>
                <c:pt idx="887">
                  <c:v>332.47307273561393</c:v>
                </c:pt>
                <c:pt idx="888">
                  <c:v>337.46016882664901</c:v>
                </c:pt>
                <c:pt idx="889">
                  <c:v>342.52207135904882</c:v>
                </c:pt>
                <c:pt idx="890">
                  <c:v>347.65990242943548</c:v>
                </c:pt>
                <c:pt idx="891">
                  <c:v>352.87480096587598</c:v>
                </c:pt>
                <c:pt idx="892">
                  <c:v>358.16792298036432</c:v>
                </c:pt>
                <c:pt idx="893">
                  <c:v>363.54044182507062</c:v>
                </c:pt>
                <c:pt idx="894">
                  <c:v>368.99354845244119</c:v>
                </c:pt>
                <c:pt idx="895">
                  <c:v>374.52845167923209</c:v>
                </c:pt>
                <c:pt idx="896">
                  <c:v>380.14637845442059</c:v>
                </c:pt>
                <c:pt idx="897">
                  <c:v>385.848574131237</c:v>
                </c:pt>
                <c:pt idx="898">
                  <c:v>391.63630274320161</c:v>
                </c:pt>
                <c:pt idx="899">
                  <c:v>397.51084728435438</c:v>
                </c:pt>
                <c:pt idx="900">
                  <c:v>403.47350999361691</c:v>
                </c:pt>
                <c:pt idx="901">
                  <c:v>409.52561264352289</c:v>
                </c:pt>
                <c:pt idx="902">
                  <c:v>415.66849683317571</c:v>
                </c:pt>
                <c:pt idx="903">
                  <c:v>421.90352428567161</c:v>
                </c:pt>
                <c:pt idx="904">
                  <c:v>428.2320771499584</c:v>
                </c:pt>
                <c:pt idx="905">
                  <c:v>434.65555830720763</c:v>
                </c:pt>
                <c:pt idx="906">
                  <c:v>441.17539168181582</c:v>
                </c:pt>
                <c:pt idx="907">
                  <c:v>447.79302255704192</c:v>
                </c:pt>
                <c:pt idx="908">
                  <c:v>454.5099178953987</c:v>
                </c:pt>
                <c:pt idx="909">
                  <c:v>461.32756666382971</c:v>
                </c:pt>
                <c:pt idx="910">
                  <c:v>468.24748016378868</c:v>
                </c:pt>
                <c:pt idx="911">
                  <c:v>475.27119236624162</c:v>
                </c:pt>
                <c:pt idx="912">
                  <c:v>482.40026025173728</c:v>
                </c:pt>
                <c:pt idx="913">
                  <c:v>489.63626415551329</c:v>
                </c:pt>
                <c:pt idx="914">
                  <c:v>496.98080811784598</c:v>
                </c:pt>
                <c:pt idx="915">
                  <c:v>504.43552023961348</c:v>
                </c:pt>
                <c:pt idx="916">
                  <c:v>512.00205304320741</c:v>
                </c:pt>
                <c:pt idx="917">
                  <c:v>519.68208383885565</c:v>
                </c:pt>
                <c:pt idx="918">
                  <c:v>527.47731509643836</c:v>
                </c:pt>
                <c:pt idx="919">
                  <c:v>535.38947482288495</c:v>
                </c:pt>
                <c:pt idx="920">
                  <c:v>543.42031694522802</c:v>
                </c:pt>
                <c:pt idx="921">
                  <c:v>551.57162169940636</c:v>
                </c:pt>
                <c:pt idx="922">
                  <c:v>559.8451960248974</c:v>
                </c:pt>
                <c:pt idx="923">
                  <c:v>568.24287396527154</c:v>
                </c:pt>
                <c:pt idx="924">
                  <c:v>576.76651707474787</c:v>
                </c:pt>
                <c:pt idx="925">
                  <c:v>585.41801483087124</c:v>
                </c:pt>
                <c:pt idx="926">
                  <c:v>594.19928505333451</c:v>
                </c:pt>
                <c:pt idx="927">
                  <c:v>603.11227432913461</c:v>
                </c:pt>
                <c:pt idx="928">
                  <c:v>612.15895844407123</c:v>
                </c:pt>
                <c:pt idx="929">
                  <c:v>621.34134282073228</c:v>
                </c:pt>
                <c:pt idx="930">
                  <c:v>630.66146296304316</c:v>
                </c:pt>
                <c:pt idx="931">
                  <c:v>640.12138490748873</c:v>
                </c:pt>
                <c:pt idx="932">
                  <c:v>649.72320568110104</c:v>
                </c:pt>
                <c:pt idx="933">
                  <c:v>659.46905376631753</c:v>
                </c:pt>
                <c:pt idx="934">
                  <c:v>669.3610895728126</c:v>
                </c:pt>
                <c:pt idx="935">
                  <c:v>679.4015059164044</c:v>
                </c:pt>
                <c:pt idx="936">
                  <c:v>689.59252850515043</c:v>
                </c:pt>
                <c:pt idx="937">
                  <c:v>699.93641643272736</c:v>
                </c:pt>
                <c:pt idx="938">
                  <c:v>710.4354626792184</c:v>
                </c:pt>
                <c:pt idx="939">
                  <c:v>721.09199461940659</c:v>
                </c:pt>
                <c:pt idx="940">
                  <c:v>731.90837453870199</c:v>
                </c:pt>
                <c:pt idx="941">
                  <c:v>742.88700015677807</c:v>
                </c:pt>
                <c:pt idx="942">
                  <c:v>754.03030515912963</c:v>
                </c:pt>
                <c:pt idx="943">
                  <c:v>765.34075973651659</c:v>
                </c:pt>
                <c:pt idx="944">
                  <c:v>776.82087113256409</c:v>
                </c:pt>
                <c:pt idx="945">
                  <c:v>788.47318419955252</c:v>
                </c:pt>
                <c:pt idx="946">
                  <c:v>800.30028196254568</c:v>
                </c:pt>
                <c:pt idx="947">
                  <c:v>812.30478619198288</c:v>
                </c:pt>
                <c:pt idx="948">
                  <c:v>824.48935798486343</c:v>
                </c:pt>
                <c:pt idx="949">
                  <c:v>836.85669835463239</c:v>
                </c:pt>
                <c:pt idx="950">
                  <c:v>849.40954882995538</c:v>
                </c:pt>
                <c:pt idx="951">
                  <c:v>862.15069206240287</c:v>
                </c:pt>
                <c:pt idx="952">
                  <c:v>875.08295244334101</c:v>
                </c:pt>
                <c:pt idx="953">
                  <c:v>888.20919672999105</c:v>
                </c:pt>
                <c:pt idx="954">
                  <c:v>901.53233468094038</c:v>
                </c:pt>
                <c:pt idx="955">
                  <c:v>915.05531970115487</c:v>
                </c:pt>
                <c:pt idx="956">
                  <c:v>928.78114949667304</c:v>
                </c:pt>
                <c:pt idx="957">
                  <c:v>942.71286673912255</c:v>
                </c:pt>
                <c:pt idx="958">
                  <c:v>956.85355974020786</c:v>
                </c:pt>
                <c:pt idx="959">
                  <c:v>971.20636313631303</c:v>
                </c:pt>
                <c:pt idx="960">
                  <c:v>985.77445858335852</c:v>
                </c:pt>
                <c:pt idx="961">
                  <c:v>1000.5610754621071</c:v>
                </c:pt>
                <c:pt idx="962">
                  <c:v>1015.569491594038</c:v>
                </c:pt>
                <c:pt idx="963">
                  <c:v>1030.8030339679481</c:v>
                </c:pt>
                <c:pt idx="964">
                  <c:v>1046.2650794774679</c:v>
                </c:pt>
                <c:pt idx="965">
                  <c:v>1061.9590556696339</c:v>
                </c:pt>
                <c:pt idx="966">
                  <c:v>1077.888441504673</c:v>
                </c:pt>
                <c:pt idx="967">
                  <c:v>1094.0567681272501</c:v>
                </c:pt>
                <c:pt idx="968">
                  <c:v>1110.4676196491571</c:v>
                </c:pt>
                <c:pt idx="969">
                  <c:v>1127.1246339438901</c:v>
                </c:pt>
                <c:pt idx="970">
                  <c:v>1144.0315034530479</c:v>
                </c:pt>
                <c:pt idx="971">
                  <c:v>1161.191976004839</c:v>
                </c:pt>
                <c:pt idx="972">
                  <c:v>1178.609855644916</c:v>
                </c:pt>
                <c:pt idx="973">
                  <c:v>1196.2890034795901</c:v>
                </c:pt>
                <c:pt idx="974">
                  <c:v>1214.2333385317791</c:v>
                </c:pt>
                <c:pt idx="975">
                  <c:v>1232.4468386097601</c:v>
                </c:pt>
                <c:pt idx="976">
                  <c:v>1250.9335411889069</c:v>
                </c:pt>
                <c:pt idx="977">
                  <c:v>1269.6975443067399</c:v>
                </c:pt>
                <c:pt idx="978">
                  <c:v>1288.7430074713409</c:v>
                </c:pt>
                <c:pt idx="979">
                  <c:v>1308.074152583411</c:v>
                </c:pt>
                <c:pt idx="980">
                  <c:v>1327.6952648721619</c:v>
                </c:pt>
                <c:pt idx="981">
                  <c:v>1347.6106938452449</c:v>
                </c:pt>
                <c:pt idx="982">
                  <c:v>1367.8248542529191</c:v>
                </c:pt>
                <c:pt idx="983">
                  <c:v>1388.3422270667161</c:v>
                </c:pt>
                <c:pt idx="984">
                  <c:v>1409.1673604727171</c:v>
                </c:pt>
                <c:pt idx="985">
                  <c:v>1430.3048708798019</c:v>
                </c:pt>
                <c:pt idx="986">
                  <c:v>1451.759443943004</c:v>
                </c:pt>
                <c:pt idx="987">
                  <c:v>1473.5358356021511</c:v>
                </c:pt>
                <c:pt idx="988">
                  <c:v>1495.6388731361819</c:v>
                </c:pt>
                <c:pt idx="989">
                  <c:v>1518.07345623322</c:v>
                </c:pt>
                <c:pt idx="990">
                  <c:v>1540.844558076722</c:v>
                </c:pt>
                <c:pt idx="991">
                  <c:v>1563.9572264478729</c:v>
                </c:pt>
                <c:pt idx="992">
                  <c:v>1587.4165848445959</c:v>
                </c:pt>
                <c:pt idx="993">
                  <c:v>1611.2278336172601</c:v>
                </c:pt>
                <c:pt idx="994">
                  <c:v>1635.3962511215209</c:v>
                </c:pt>
                <c:pt idx="995">
                  <c:v>1659.9271948883411</c:v>
                </c:pt>
                <c:pt idx="996">
                  <c:v>1684.826102811666</c:v>
                </c:pt>
                <c:pt idx="997">
                  <c:v>1710.098494353836</c:v>
                </c:pt>
                <c:pt idx="998">
                  <c:v>1735.749971769153</c:v>
                </c:pt>
              </c:numCache>
            </c:numRef>
          </c:xVal>
          <c:yVal>
            <c:numRef>
              <c:f>Sheet1!$U$2:$U$1000</c:f>
              <c:numCache>
                <c:formatCode>General</c:formatCode>
                <c:ptCount val="999"/>
                <c:pt idx="0">
                  <c:v>0.321258500311149</c:v>
                </c:pt>
                <c:pt idx="1">
                  <c:v>0.321258629753021</c:v>
                </c:pt>
                <c:pt idx="2">
                  <c:v>0.32125876116595198</c:v>
                </c:pt>
                <c:pt idx="3">
                  <c:v>0.32125889457995199</c:v>
                </c:pt>
                <c:pt idx="4">
                  <c:v>0.321259030025489</c:v>
                </c:pt>
                <c:pt idx="5">
                  <c:v>0.32125916753349998</c:v>
                </c:pt>
                <c:pt idx="6">
                  <c:v>0.32125930713538497</c:v>
                </c:pt>
                <c:pt idx="7">
                  <c:v>0.32125944886302799</c:v>
                </c:pt>
                <c:pt idx="8">
                  <c:v>0.32125959274879401</c:v>
                </c:pt>
                <c:pt idx="9">
                  <c:v>0.32125973882554398</c:v>
                </c:pt>
                <c:pt idx="10">
                  <c:v>0.321259887126638</c:v>
                </c:pt>
                <c:pt idx="11">
                  <c:v>0.32126003768594302</c:v>
                </c:pt>
                <c:pt idx="12">
                  <c:v>0.32126019053784199</c:v>
                </c:pt>
                <c:pt idx="13">
                  <c:v>0.32126034571724399</c:v>
                </c:pt>
                <c:pt idx="14">
                  <c:v>0.321260503259585</c:v>
                </c:pt>
                <c:pt idx="15">
                  <c:v>0.32126066320084501</c:v>
                </c:pt>
                <c:pt idx="16">
                  <c:v>0.32126082557754598</c:v>
                </c:pt>
                <c:pt idx="17">
                  <c:v>0.32126099042677098</c:v>
                </c:pt>
                <c:pt idx="18">
                  <c:v>0.32126115778616898</c:v>
                </c:pt>
                <c:pt idx="19">
                  <c:v>0.32126132769395699</c:v>
                </c:pt>
                <c:pt idx="20">
                  <c:v>0.32126150018893501</c:v>
                </c:pt>
                <c:pt idx="21">
                  <c:v>0.32126167531049798</c:v>
                </c:pt>
                <c:pt idx="22">
                  <c:v>0.32126185309863098</c:v>
                </c:pt>
                <c:pt idx="23">
                  <c:v>0.32126203359393901</c:v>
                </c:pt>
                <c:pt idx="24">
                  <c:v>0.321262216837639</c:v>
                </c:pt>
                <c:pt idx="25">
                  <c:v>0.32126240287157498</c:v>
                </c:pt>
                <c:pt idx="26">
                  <c:v>0.32126259173823202</c:v>
                </c:pt>
                <c:pt idx="27">
                  <c:v>0.321262783480736</c:v>
                </c:pt>
                <c:pt idx="28">
                  <c:v>0.32126297814287602</c:v>
                </c:pt>
                <c:pt idx="29">
                  <c:v>0.32126317576910002</c:v>
                </c:pt>
                <c:pt idx="30">
                  <c:v>0.321263376404539</c:v>
                </c:pt>
                <c:pt idx="31">
                  <c:v>0.32126358009501099</c:v>
                </c:pt>
                <c:pt idx="32">
                  <c:v>0.321263786887027</c:v>
                </c:pt>
                <c:pt idx="33">
                  <c:v>0.32126399682780798</c:v>
                </c:pt>
                <c:pt idx="34">
                  <c:v>0.32126420996529298</c:v>
                </c:pt>
                <c:pt idx="35">
                  <c:v>0.321264426348154</c:v>
                </c:pt>
                <c:pt idx="36">
                  <c:v>0.32126464602579902</c:v>
                </c:pt>
                <c:pt idx="37">
                  <c:v>0.32126486904839402</c:v>
                </c:pt>
                <c:pt idx="38">
                  <c:v>0.32126509546686099</c:v>
                </c:pt>
                <c:pt idx="39">
                  <c:v>0.32126532533290503</c:v>
                </c:pt>
                <c:pt idx="40">
                  <c:v>0.32126555869901002</c:v>
                </c:pt>
                <c:pt idx="41">
                  <c:v>0.32126579561846902</c:v>
                </c:pt>
                <c:pt idx="42">
                  <c:v>0.32126603614537402</c:v>
                </c:pt>
                <c:pt idx="43">
                  <c:v>0.32126628033465299</c:v>
                </c:pt>
                <c:pt idx="44">
                  <c:v>0.32126652824205698</c:v>
                </c:pt>
                <c:pt idx="45">
                  <c:v>0.321266779924196</c:v>
                </c:pt>
                <c:pt idx="46">
                  <c:v>0.32126703543853402</c:v>
                </c:pt>
                <c:pt idx="47">
                  <c:v>0.32126729484341898</c:v>
                </c:pt>
                <c:pt idx="48">
                  <c:v>0.32126755819807901</c:v>
                </c:pt>
                <c:pt idx="49">
                  <c:v>0.32126782556264699</c:v>
                </c:pt>
                <c:pt idx="50">
                  <c:v>0.321268096998166</c:v>
                </c:pt>
                <c:pt idx="51">
                  <c:v>0.321268372566616</c:v>
                </c:pt>
                <c:pt idx="52">
                  <c:v>0.32126865233091501</c:v>
                </c:pt>
                <c:pt idx="53">
                  <c:v>0.32126893635494003</c:v>
                </c:pt>
                <c:pt idx="54">
                  <c:v>0.32126922470353902</c:v>
                </c:pt>
                <c:pt idx="55">
                  <c:v>0.321269517442553</c:v>
                </c:pt>
                <c:pt idx="56">
                  <c:v>0.32126981463881399</c:v>
                </c:pt>
                <c:pt idx="57">
                  <c:v>0.32127011636017999</c:v>
                </c:pt>
                <c:pt idx="58">
                  <c:v>0.32127042267553901</c:v>
                </c:pt>
                <c:pt idx="59">
                  <c:v>0.32127073365483</c:v>
                </c:pt>
                <c:pt idx="60">
                  <c:v>0.32127104936904799</c:v>
                </c:pt>
                <c:pt idx="61">
                  <c:v>0.32127136989027699</c:v>
                </c:pt>
                <c:pt idx="62">
                  <c:v>0.32127169529169503</c:v>
                </c:pt>
                <c:pt idx="63">
                  <c:v>0.321272025647593</c:v>
                </c:pt>
                <c:pt idx="64">
                  <c:v>0.32127236103339502</c:v>
                </c:pt>
                <c:pt idx="65">
                  <c:v>0.32127270152567</c:v>
                </c:pt>
                <c:pt idx="66">
                  <c:v>0.321273047202151</c:v>
                </c:pt>
                <c:pt idx="67">
                  <c:v>0.32127339814175798</c:v>
                </c:pt>
                <c:pt idx="68">
                  <c:v>0.32127375442461098</c:v>
                </c:pt>
                <c:pt idx="69">
                  <c:v>0.32127411613204898</c:v>
                </c:pt>
                <c:pt idx="70">
                  <c:v>0.32127448334664499</c:v>
                </c:pt>
                <c:pt idx="71">
                  <c:v>0.321274856152229</c:v>
                </c:pt>
                <c:pt idx="72">
                  <c:v>0.321275234633914</c:v>
                </c:pt>
                <c:pt idx="73">
                  <c:v>0.32127561887810102</c:v>
                </c:pt>
                <c:pt idx="74">
                  <c:v>0.32127600897251002</c:v>
                </c:pt>
                <c:pt idx="75">
                  <c:v>0.32127640500618798</c:v>
                </c:pt>
                <c:pt idx="76">
                  <c:v>0.32127680706954997</c:v>
                </c:pt>
                <c:pt idx="77">
                  <c:v>0.32127721525437097</c:v>
                </c:pt>
                <c:pt idx="78">
                  <c:v>0.321277629653834</c:v>
                </c:pt>
                <c:pt idx="79">
                  <c:v>0.32127805036253698</c:v>
                </c:pt>
                <c:pt idx="80">
                  <c:v>0.321278477476516</c:v>
                </c:pt>
                <c:pt idx="81">
                  <c:v>0.321278911093269</c:v>
                </c:pt>
                <c:pt idx="82">
                  <c:v>0.32127935131177299</c:v>
                </c:pt>
                <c:pt idx="83">
                  <c:v>0.32127979823252101</c:v>
                </c:pt>
                <c:pt idx="84">
                  <c:v>0.32128025195752502</c:v>
                </c:pt>
                <c:pt idx="85">
                  <c:v>0.32128071259035301</c:v>
                </c:pt>
                <c:pt idx="86">
                  <c:v>0.32128118023614799</c:v>
                </c:pt>
                <c:pt idx="87">
                  <c:v>0.32128165500165601</c:v>
                </c:pt>
                <c:pt idx="88">
                  <c:v>0.32128213699524</c:v>
                </c:pt>
                <c:pt idx="89">
                  <c:v>0.32128262632691701</c:v>
                </c:pt>
                <c:pt idx="90">
                  <c:v>0.32128312310837398</c:v>
                </c:pt>
                <c:pt idx="91">
                  <c:v>0.32128362745300298</c:v>
                </c:pt>
                <c:pt idx="92">
                  <c:v>0.321284139475915</c:v>
                </c:pt>
                <c:pt idx="93">
                  <c:v>0.32128465929397398</c:v>
                </c:pt>
                <c:pt idx="94">
                  <c:v>0.32128518702581998</c:v>
                </c:pt>
                <c:pt idx="95">
                  <c:v>0.32128572279189899</c:v>
                </c:pt>
                <c:pt idx="96">
                  <c:v>0.32128626671449501</c:v>
                </c:pt>
                <c:pt idx="97">
                  <c:v>0.32128681891773903</c:v>
                </c:pt>
                <c:pt idx="98">
                  <c:v>0.32128737952766401</c:v>
                </c:pt>
                <c:pt idx="99">
                  <c:v>0.321287948672208</c:v>
                </c:pt>
                <c:pt idx="100">
                  <c:v>0.32128852648126299</c:v>
                </c:pt>
                <c:pt idx="101">
                  <c:v>0.321289113086697</c:v>
                </c:pt>
                <c:pt idx="102">
                  <c:v>0.32128970862237599</c:v>
                </c:pt>
                <c:pt idx="103">
                  <c:v>0.32129031322421098</c:v>
                </c:pt>
                <c:pt idx="104">
                  <c:v>0.32129092703016998</c:v>
                </c:pt>
                <c:pt idx="105">
                  <c:v>0.32129155018033101</c:v>
                </c:pt>
                <c:pt idx="106">
                  <c:v>0.32129218281689398</c:v>
                </c:pt>
                <c:pt idx="107">
                  <c:v>0.32129282508422502</c:v>
                </c:pt>
                <c:pt idx="108">
                  <c:v>0.32129347712888201</c:v>
                </c:pt>
                <c:pt idx="109">
                  <c:v>0.32129413909965598</c:v>
                </c:pt>
                <c:pt idx="110">
                  <c:v>0.321294811147598</c:v>
                </c:pt>
                <c:pt idx="111">
                  <c:v>0.32129549342605601</c:v>
                </c:pt>
                <c:pt idx="112">
                  <c:v>0.32129618609071298</c:v>
                </c:pt>
                <c:pt idx="113">
                  <c:v>0.32129688929961903</c:v>
                </c:pt>
                <c:pt idx="114">
                  <c:v>0.32129760321321699</c:v>
                </c:pt>
                <c:pt idx="115">
                  <c:v>0.321298327994407</c:v>
                </c:pt>
                <c:pt idx="116">
                  <c:v>0.32129906380855</c:v>
                </c:pt>
                <c:pt idx="117">
                  <c:v>0.32129981082353098</c:v>
                </c:pt>
                <c:pt idx="118">
                  <c:v>0.321300569209787</c:v>
                </c:pt>
                <c:pt idx="119">
                  <c:v>0.32130133914033598</c:v>
                </c:pt>
                <c:pt idx="120">
                  <c:v>0.32130212079084403</c:v>
                </c:pt>
                <c:pt idx="121">
                  <c:v>0.32130291433963099</c:v>
                </c:pt>
                <c:pt idx="122">
                  <c:v>0.32130371996773599</c:v>
                </c:pt>
                <c:pt idx="123">
                  <c:v>0.32130453785895102</c:v>
                </c:pt>
                <c:pt idx="124">
                  <c:v>0.321305368199859</c:v>
                </c:pt>
                <c:pt idx="125">
                  <c:v>0.32130621117988001</c:v>
                </c:pt>
                <c:pt idx="126">
                  <c:v>0.32130706699131201</c:v>
                </c:pt>
                <c:pt idx="127">
                  <c:v>0.32130793582938399</c:v>
                </c:pt>
                <c:pt idx="128">
                  <c:v>0.32130881789228199</c:v>
                </c:pt>
                <c:pt idx="129">
                  <c:v>0.32130971338120701</c:v>
                </c:pt>
                <c:pt idx="130">
                  <c:v>0.32131062250042303</c:v>
                </c:pt>
                <c:pt idx="131">
                  <c:v>0.32131154545729501</c:v>
                </c:pt>
                <c:pt idx="132">
                  <c:v>0.32131248246234001</c:v>
                </c:pt>
                <c:pt idx="133">
                  <c:v>0.32131343372927501</c:v>
                </c:pt>
                <c:pt idx="134">
                  <c:v>0.32131439947506302</c:v>
                </c:pt>
                <c:pt idx="135">
                  <c:v>0.321315379919968</c:v>
                </c:pt>
                <c:pt idx="136">
                  <c:v>0.32131637528759699</c:v>
                </c:pt>
                <c:pt idx="137">
                  <c:v>0.321317385804957</c:v>
                </c:pt>
                <c:pt idx="138">
                  <c:v>0.32131841170250602</c:v>
                </c:pt>
                <c:pt idx="139">
                  <c:v>0.32131945321420102</c:v>
                </c:pt>
                <c:pt idx="140">
                  <c:v>0.32132051057755701</c:v>
                </c:pt>
                <c:pt idx="141">
                  <c:v>0.32132158403369399</c:v>
                </c:pt>
                <c:pt idx="142">
                  <c:v>0.32132267382740098</c:v>
                </c:pt>
                <c:pt idx="143">
                  <c:v>0.321323780207177</c:v>
                </c:pt>
                <c:pt idx="144">
                  <c:v>0.32132490342530701</c:v>
                </c:pt>
                <c:pt idx="145">
                  <c:v>0.32132604373790202</c:v>
                </c:pt>
                <c:pt idx="146">
                  <c:v>0.32132720140496601</c:v>
                </c:pt>
                <c:pt idx="147">
                  <c:v>0.321328376690451</c:v>
                </c:pt>
                <c:pt idx="148">
                  <c:v>0.32132956986231997</c:v>
                </c:pt>
                <c:pt idx="149">
                  <c:v>0.321330781192607</c:v>
                </c:pt>
                <c:pt idx="150">
                  <c:v>0.32133201095747299</c:v>
                </c:pt>
                <c:pt idx="151">
                  <c:v>0.32133325943728103</c:v>
                </c:pt>
                <c:pt idx="152">
                  <c:v>0.32133452691665099</c:v>
                </c:pt>
                <c:pt idx="153">
                  <c:v>0.32133581368451702</c:v>
                </c:pt>
                <c:pt idx="154">
                  <c:v>0.32133712003421</c:v>
                </c:pt>
                <c:pt idx="155">
                  <c:v>0.32133844626351299</c:v>
                </c:pt>
                <c:pt idx="156">
                  <c:v>0.32133979267473001</c:v>
                </c:pt>
                <c:pt idx="157">
                  <c:v>0.32134115957475601</c:v>
                </c:pt>
                <c:pt idx="158">
                  <c:v>0.321342547275146</c:v>
                </c:pt>
                <c:pt idx="159">
                  <c:v>0.32134395609218203</c:v>
                </c:pt>
                <c:pt idx="160">
                  <c:v>0.32134538634695797</c:v>
                </c:pt>
                <c:pt idx="161">
                  <c:v>0.32134683836543099</c:v>
                </c:pt>
                <c:pt idx="162">
                  <c:v>0.32134831247851198</c:v>
                </c:pt>
                <c:pt idx="163">
                  <c:v>0.321349809022138</c:v>
                </c:pt>
                <c:pt idx="164">
                  <c:v>0.32135132833733898</c:v>
                </c:pt>
                <c:pt idx="165">
                  <c:v>0.32135287077032898</c:v>
                </c:pt>
                <c:pt idx="166">
                  <c:v>0.32135443667256902</c:v>
                </c:pt>
                <c:pt idx="167">
                  <c:v>0.32135602640086097</c:v>
                </c:pt>
                <c:pt idx="168">
                  <c:v>0.32135764031741798</c:v>
                </c:pt>
                <c:pt idx="169">
                  <c:v>0.32135927878995302</c:v>
                </c:pt>
                <c:pt idx="170">
                  <c:v>0.32136094219175598</c:v>
                </c:pt>
                <c:pt idx="171">
                  <c:v>0.32136263090178402</c:v>
                </c:pt>
                <c:pt idx="172">
                  <c:v>0.321364345304745</c:v>
                </c:pt>
                <c:pt idx="173">
                  <c:v>0.32136608579117698</c:v>
                </c:pt>
                <c:pt idx="174">
                  <c:v>0.32136785275755297</c:v>
                </c:pt>
                <c:pt idx="175">
                  <c:v>0.32136964660635498</c:v>
                </c:pt>
                <c:pt idx="176">
                  <c:v>0.32137146774617498</c:v>
                </c:pt>
                <c:pt idx="177">
                  <c:v>0.32137331659179502</c:v>
                </c:pt>
                <c:pt idx="178">
                  <c:v>0.3213751935643</c:v>
                </c:pt>
                <c:pt idx="179">
                  <c:v>0.32137709909114898</c:v>
                </c:pt>
                <c:pt idx="180">
                  <c:v>0.321379033606294</c:v>
                </c:pt>
                <c:pt idx="181">
                  <c:v>0.32138099755027</c:v>
                </c:pt>
                <c:pt idx="182">
                  <c:v>0.32138299137027898</c:v>
                </c:pt>
                <c:pt idx="183">
                  <c:v>0.32138501552031401</c:v>
                </c:pt>
                <c:pt idx="184">
                  <c:v>0.32138707046125398</c:v>
                </c:pt>
                <c:pt idx="185">
                  <c:v>0.32138915666096202</c:v>
                </c:pt>
                <c:pt idx="186">
                  <c:v>0.32139127459439099</c:v>
                </c:pt>
                <c:pt idx="187">
                  <c:v>0.32139342474370097</c:v>
                </c:pt>
                <c:pt idx="188">
                  <c:v>0.321395607598356</c:v>
                </c:pt>
                <c:pt idx="189">
                  <c:v>0.321397823655241</c:v>
                </c:pt>
                <c:pt idx="190">
                  <c:v>0.32140007341876897</c:v>
                </c:pt>
                <c:pt idx="191">
                  <c:v>0.32140235740100198</c:v>
                </c:pt>
                <c:pt idx="192">
                  <c:v>0.32140467612176099</c:v>
                </c:pt>
                <c:pt idx="193">
                  <c:v>0.321407030108739</c:v>
                </c:pt>
                <c:pt idx="194">
                  <c:v>0.321409419897634</c:v>
                </c:pt>
                <c:pt idx="195">
                  <c:v>0.32141184603224898</c:v>
                </c:pt>
                <c:pt idx="196">
                  <c:v>0.32141430906463497</c:v>
                </c:pt>
                <c:pt idx="197">
                  <c:v>0.32141680955519902</c:v>
                </c:pt>
                <c:pt idx="198">
                  <c:v>0.321419348072843</c:v>
                </c:pt>
                <c:pt idx="199">
                  <c:v>0.32142192519507801</c:v>
                </c:pt>
                <c:pt idx="200">
                  <c:v>0.32142454150816702</c:v>
                </c:pt>
                <c:pt idx="201">
                  <c:v>0.32142719760725202</c:v>
                </c:pt>
                <c:pt idx="202">
                  <c:v>0.32142989409647899</c:v>
                </c:pt>
                <c:pt idx="203">
                  <c:v>0.32143263158914898</c:v>
                </c:pt>
                <c:pt idx="204">
                  <c:v>0.32143541070784698</c:v>
                </c:pt>
                <c:pt idx="205">
                  <c:v>0.321438232084577</c:v>
                </c:pt>
                <c:pt idx="206">
                  <c:v>0.321441096360918</c:v>
                </c:pt>
                <c:pt idx="207">
                  <c:v>0.321444004188152</c:v>
                </c:pt>
                <c:pt idx="208">
                  <c:v>0.32144695622742298</c:v>
                </c:pt>
                <c:pt idx="209">
                  <c:v>0.32144995314987701</c:v>
                </c:pt>
                <c:pt idx="210">
                  <c:v>0.32145299563681401</c:v>
                </c:pt>
                <c:pt idx="211">
                  <c:v>0.32145608437984602</c:v>
                </c:pt>
                <c:pt idx="212">
                  <c:v>0.321459220081039</c:v>
                </c:pt>
                <c:pt idx="213">
                  <c:v>0.32146240345309401</c:v>
                </c:pt>
                <c:pt idx="214">
                  <c:v>0.32146563521947702</c:v>
                </c:pt>
                <c:pt idx="215">
                  <c:v>0.32146891611460199</c:v>
                </c:pt>
                <c:pt idx="216">
                  <c:v>0.32147224688398601</c:v>
                </c:pt>
                <c:pt idx="217">
                  <c:v>0.321475628284423</c:v>
                </c:pt>
                <c:pt idx="218">
                  <c:v>0.32147906108414298</c:v>
                </c:pt>
                <c:pt idx="219">
                  <c:v>0.32148254606299098</c:v>
                </c:pt>
                <c:pt idx="220">
                  <c:v>0.32148608401260398</c:v>
                </c:pt>
                <c:pt idx="221">
                  <c:v>0.321489675736575</c:v>
                </c:pt>
                <c:pt idx="222">
                  <c:v>0.32149332205064701</c:v>
                </c:pt>
                <c:pt idx="223">
                  <c:v>0.32149702378288803</c:v>
                </c:pt>
                <c:pt idx="224">
                  <c:v>0.32150078177387498</c:v>
                </c:pt>
                <c:pt idx="225">
                  <c:v>0.32150459687688199</c:v>
                </c:pt>
                <c:pt idx="226">
                  <c:v>0.32150846995807397</c:v>
                </c:pt>
                <c:pt idx="227">
                  <c:v>0.321512401896694</c:v>
                </c:pt>
                <c:pt idx="228">
                  <c:v>0.32151639358526601</c:v>
                </c:pt>
                <c:pt idx="229">
                  <c:v>0.32152044592978701</c:v>
                </c:pt>
                <c:pt idx="230">
                  <c:v>0.321524559849932</c:v>
                </c:pt>
                <c:pt idx="231">
                  <c:v>0.32152873627925999</c:v>
                </c:pt>
                <c:pt idx="232">
                  <c:v>0.32153297616541499</c:v>
                </c:pt>
                <c:pt idx="233">
                  <c:v>0.32153728047034702</c:v>
                </c:pt>
                <c:pt idx="234">
                  <c:v>0.321541650170519</c:v>
                </c:pt>
                <c:pt idx="235">
                  <c:v>0.321546086257124</c:v>
                </c:pt>
                <c:pt idx="236">
                  <c:v>0.32155058973630501</c:v>
                </c:pt>
                <c:pt idx="237">
                  <c:v>0.32155516162938202</c:v>
                </c:pt>
                <c:pt idx="238">
                  <c:v>0.32155980297307402</c:v>
                </c:pt>
                <c:pt idx="239">
                  <c:v>0.32156451481973503</c:v>
                </c:pt>
                <c:pt idx="240">
                  <c:v>0.32156929823757802</c:v>
                </c:pt>
                <c:pt idx="241">
                  <c:v>0.32157415431092101</c:v>
                </c:pt>
                <c:pt idx="242">
                  <c:v>0.32157908414042202</c:v>
                </c:pt>
                <c:pt idx="243">
                  <c:v>0.32158408884332201</c:v>
                </c:pt>
                <c:pt idx="244">
                  <c:v>0.32158916955369798</c:v>
                </c:pt>
                <c:pt idx="245">
                  <c:v>0.321594327422704</c:v>
                </c:pt>
                <c:pt idx="246">
                  <c:v>0.32159956361883502</c:v>
                </c:pt>
                <c:pt idx="247">
                  <c:v>0.32160487932818099</c:v>
                </c:pt>
                <c:pt idx="248">
                  <c:v>0.32161027575468798</c:v>
                </c:pt>
                <c:pt idx="249">
                  <c:v>0.32161575412042098</c:v>
                </c:pt>
                <c:pt idx="250">
                  <c:v>0.32162131566584901</c:v>
                </c:pt>
                <c:pt idx="251">
                  <c:v>0.32162696165009202</c:v>
                </c:pt>
                <c:pt idx="252">
                  <c:v>0.32163269335122102</c:v>
                </c:pt>
                <c:pt idx="253">
                  <c:v>0.32163851206652999</c:v>
                </c:pt>
                <c:pt idx="254">
                  <c:v>0.32164441911282698</c:v>
                </c:pt>
                <c:pt idx="255">
                  <c:v>0.32165041582671</c:v>
                </c:pt>
                <c:pt idx="256">
                  <c:v>0.32165650356488001</c:v>
                </c:pt>
                <c:pt idx="257">
                  <c:v>0.32166268370442203</c:v>
                </c:pt>
                <c:pt idx="258">
                  <c:v>0.32166895764311798</c:v>
                </c:pt>
                <c:pt idx="259">
                  <c:v>0.32167532679975402</c:v>
                </c:pt>
                <c:pt idx="260">
                  <c:v>0.32168179261441898</c:v>
                </c:pt>
                <c:pt idx="261">
                  <c:v>0.32168835654883399</c:v>
                </c:pt>
                <c:pt idx="262">
                  <c:v>0.321695020086668</c:v>
                </c:pt>
                <c:pt idx="263">
                  <c:v>0.32170178473386102</c:v>
                </c:pt>
                <c:pt idx="264">
                  <c:v>0.32170865201894999</c:v>
                </c:pt>
                <c:pt idx="265">
                  <c:v>0.32171562349341198</c:v>
                </c:pt>
                <c:pt idx="266">
                  <c:v>0.32172270073199599</c:v>
                </c:pt>
                <c:pt idx="267">
                  <c:v>0.32172988533307101</c:v>
                </c:pt>
                <c:pt idx="268">
                  <c:v>0.32173717891896197</c:v>
                </c:pt>
                <c:pt idx="269">
                  <c:v>0.32174458313632998</c:v>
                </c:pt>
                <c:pt idx="270">
                  <c:v>0.32175209965650298</c:v>
                </c:pt>
                <c:pt idx="271">
                  <c:v>0.32175973017585502</c:v>
                </c:pt>
                <c:pt idx="272">
                  <c:v>0.32176747641616599</c:v>
                </c:pt>
                <c:pt idx="273">
                  <c:v>0.32177534012500802</c:v>
                </c:pt>
                <c:pt idx="274">
                  <c:v>0.32178332307611401</c:v>
                </c:pt>
                <c:pt idx="275">
                  <c:v>0.32179142706976599</c:v>
                </c:pt>
                <c:pt idx="276">
                  <c:v>0.32179965393318399</c:v>
                </c:pt>
                <c:pt idx="277">
                  <c:v>0.32180800552092897</c:v>
                </c:pt>
                <c:pt idx="278">
                  <c:v>0.32181648371528998</c:v>
                </c:pt>
                <c:pt idx="279">
                  <c:v>0.32182509042670099</c:v>
                </c:pt>
                <c:pt idx="280">
                  <c:v>0.32183382759416301</c:v>
                </c:pt>
                <c:pt idx="281">
                  <c:v>0.32184269718563902</c:v>
                </c:pt>
                <c:pt idx="282">
                  <c:v>0.32185170119849299</c:v>
                </c:pt>
                <c:pt idx="283">
                  <c:v>0.32186084165992601</c:v>
                </c:pt>
                <c:pt idx="284">
                  <c:v>0.32187012062739501</c:v>
                </c:pt>
                <c:pt idx="285">
                  <c:v>0.321879540189075</c:v>
                </c:pt>
                <c:pt idx="286">
                  <c:v>0.32188910246428898</c:v>
                </c:pt>
                <c:pt idx="287">
                  <c:v>0.32189880960397799</c:v>
                </c:pt>
                <c:pt idx="288">
                  <c:v>0.32190866379115401</c:v>
                </c:pt>
                <c:pt idx="289">
                  <c:v>0.32191866724136797</c:v>
                </c:pt>
                <c:pt idx="290">
                  <c:v>0.32192882220318902</c:v>
                </c:pt>
                <c:pt idx="291">
                  <c:v>0.32193913095867999</c:v>
                </c:pt>
                <c:pt idx="292">
                  <c:v>0.32194959582388999</c:v>
                </c:pt>
                <c:pt idx="293">
                  <c:v>0.32196021914933998</c:v>
                </c:pt>
                <c:pt idx="294">
                  <c:v>0.32197100332053302</c:v>
                </c:pt>
                <c:pt idx="295">
                  <c:v>0.32198195075845698</c:v>
                </c:pt>
                <c:pt idx="296">
                  <c:v>0.32199306392010002</c:v>
                </c:pt>
                <c:pt idx="297">
                  <c:v>0.32200434529897598</c:v>
                </c:pt>
                <c:pt idx="298">
                  <c:v>0.32201579742564601</c:v>
                </c:pt>
                <c:pt idx="299">
                  <c:v>0.32202742286826103</c:v>
                </c:pt>
                <c:pt idx="300">
                  <c:v>0.32203922423310499</c:v>
                </c:pt>
                <c:pt idx="301">
                  <c:v>0.32205120416514599</c:v>
                </c:pt>
                <c:pt idx="302">
                  <c:v>0.32206336534858998</c:v>
                </c:pt>
                <c:pt idx="303">
                  <c:v>0.32207571050744899</c:v>
                </c:pt>
                <c:pt idx="304">
                  <c:v>0.322088242406118</c:v>
                </c:pt>
                <c:pt idx="305">
                  <c:v>0.32210096384996201</c:v>
                </c:pt>
                <c:pt idx="306">
                  <c:v>0.32211387768588201</c:v>
                </c:pt>
                <c:pt idx="307">
                  <c:v>0.322126986802941</c:v>
                </c:pt>
                <c:pt idx="308">
                  <c:v>0.32214029413295198</c:v>
                </c:pt>
                <c:pt idx="309">
                  <c:v>0.322153802651097</c:v>
                </c:pt>
                <c:pt idx="310">
                  <c:v>0.32216751537655097</c:v>
                </c:pt>
                <c:pt idx="311">
                  <c:v>0.32218143537310101</c:v>
                </c:pt>
                <c:pt idx="312">
                  <c:v>0.32219556574979702</c:v>
                </c:pt>
                <c:pt idx="313">
                  <c:v>0.32220990966159202</c:v>
                </c:pt>
                <c:pt idx="314">
                  <c:v>0.32222447031000501</c:v>
                </c:pt>
                <c:pt idx="315">
                  <c:v>0.32223925094376699</c:v>
                </c:pt>
                <c:pt idx="316">
                  <c:v>0.32225425485951997</c:v>
                </c:pt>
                <c:pt idx="317">
                  <c:v>0.32226948540247802</c:v>
                </c:pt>
                <c:pt idx="318">
                  <c:v>0.32228494596712198</c:v>
                </c:pt>
                <c:pt idx="319">
                  <c:v>0.32230063999790798</c:v>
                </c:pt>
                <c:pt idx="320">
                  <c:v>0.32231657098996602</c:v>
                </c:pt>
                <c:pt idx="321">
                  <c:v>0.32233274248982002</c:v>
                </c:pt>
                <c:pt idx="322">
                  <c:v>0.32234915809612402</c:v>
                </c:pt>
                <c:pt idx="323">
                  <c:v>0.322365821460391</c:v>
                </c:pt>
                <c:pt idx="324">
                  <c:v>0.322382736287736</c:v>
                </c:pt>
                <c:pt idx="325">
                  <c:v>0.32239990633763599</c:v>
                </c:pt>
                <c:pt idx="326">
                  <c:v>0.32241733542470102</c:v>
                </c:pt>
                <c:pt idx="327">
                  <c:v>0.32243502741943902</c:v>
                </c:pt>
                <c:pt idx="328">
                  <c:v>0.322452986249056</c:v>
                </c:pt>
                <c:pt idx="329">
                  <c:v>0.32247121589822503</c:v>
                </c:pt>
                <c:pt idx="330">
                  <c:v>0.32248972040992502</c:v>
                </c:pt>
                <c:pt idx="331">
                  <c:v>0.32250850388623198</c:v>
                </c:pt>
                <c:pt idx="332">
                  <c:v>0.32252757048915198</c:v>
                </c:pt>
                <c:pt idx="333">
                  <c:v>0.32254692444145699</c:v>
                </c:pt>
                <c:pt idx="334">
                  <c:v>0.32256657002753802</c:v>
                </c:pt>
                <c:pt idx="335">
                  <c:v>0.322586511594251</c:v>
                </c:pt>
                <c:pt idx="336">
                  <c:v>0.32260675355178497</c:v>
                </c:pt>
                <c:pt idx="337">
                  <c:v>0.322627300374561</c:v>
                </c:pt>
                <c:pt idx="338">
                  <c:v>0.32264815660208601</c:v>
                </c:pt>
                <c:pt idx="339">
                  <c:v>0.32266932683989002</c:v>
                </c:pt>
                <c:pt idx="340">
                  <c:v>0.32269081576040798</c:v>
                </c:pt>
                <c:pt idx="341">
                  <c:v>0.32271262810391799</c:v>
                </c:pt>
                <c:pt idx="342">
                  <c:v>0.32273476867947498</c:v>
                </c:pt>
                <c:pt idx="343">
                  <c:v>0.32275724236583903</c:v>
                </c:pt>
                <c:pt idx="344">
                  <c:v>0.32278005411245903</c:v>
                </c:pt>
                <c:pt idx="345">
                  <c:v>0.32280320894041098</c:v>
                </c:pt>
                <c:pt idx="346">
                  <c:v>0.32282671194339702</c:v>
                </c:pt>
                <c:pt idx="347">
                  <c:v>0.32285056828872399</c:v>
                </c:pt>
                <c:pt idx="348">
                  <c:v>0.32287478321831597</c:v>
                </c:pt>
                <c:pt idx="349">
                  <c:v>0.32289936204971798</c:v>
                </c:pt>
                <c:pt idx="350">
                  <c:v>0.32292431017712803</c:v>
                </c:pt>
                <c:pt idx="351">
                  <c:v>0.32294963307243402</c:v>
                </c:pt>
                <c:pt idx="352">
                  <c:v>0.32297533628625802</c:v>
                </c:pt>
                <c:pt idx="353">
                  <c:v>0.32300142544902499</c:v>
                </c:pt>
                <c:pt idx="354">
                  <c:v>0.32302790627203398</c:v>
                </c:pt>
                <c:pt idx="355">
                  <c:v>0.32305478454853598</c:v>
                </c:pt>
                <c:pt idx="356">
                  <c:v>0.32308206615485102</c:v>
                </c:pt>
                <c:pt idx="357">
                  <c:v>0.32310975705144701</c:v>
                </c:pt>
                <c:pt idx="358">
                  <c:v>0.32313786328410299</c:v>
                </c:pt>
                <c:pt idx="359">
                  <c:v>0.32316639098500799</c:v>
                </c:pt>
                <c:pt idx="360">
                  <c:v>0.32319534637392699</c:v>
                </c:pt>
                <c:pt idx="361">
                  <c:v>0.323224735759361</c:v>
                </c:pt>
                <c:pt idx="362">
                  <c:v>0.32325456553970799</c:v>
                </c:pt>
                <c:pt idx="363">
                  <c:v>0.32328484220446002</c:v>
                </c:pt>
                <c:pt idx="364">
                  <c:v>0.32331557233539399</c:v>
                </c:pt>
                <c:pt idx="365">
                  <c:v>0.323346762607787</c:v>
                </c:pt>
                <c:pt idx="366">
                  <c:v>0.32337841979163501</c:v>
                </c:pt>
                <c:pt idx="367">
                  <c:v>0.32341055075288799</c:v>
                </c:pt>
                <c:pt idx="368">
                  <c:v>0.323443162454705</c:v>
                </c:pt>
                <c:pt idx="369">
                  <c:v>0.32347626195871299</c:v>
                </c:pt>
                <c:pt idx="370">
                  <c:v>0.32350985642626601</c:v>
                </c:pt>
                <c:pt idx="371">
                  <c:v>0.32354395311976503</c:v>
                </c:pt>
                <c:pt idx="372">
                  <c:v>0.32357855940392199</c:v>
                </c:pt>
                <c:pt idx="373">
                  <c:v>0.32361368274709801</c:v>
                </c:pt>
                <c:pt idx="374">
                  <c:v>0.32364933072261098</c:v>
                </c:pt>
                <c:pt idx="375">
                  <c:v>0.32368551101009202</c:v>
                </c:pt>
                <c:pt idx="376">
                  <c:v>0.323722231396816</c:v>
                </c:pt>
                <c:pt idx="377">
                  <c:v>0.32375949977908097</c:v>
                </c:pt>
                <c:pt idx="378">
                  <c:v>0.32379732416357798</c:v>
                </c:pt>
                <c:pt idx="379">
                  <c:v>0.32383571266878403</c:v>
                </c:pt>
                <c:pt idx="380">
                  <c:v>0.32387467352636001</c:v>
                </c:pt>
                <c:pt idx="381">
                  <c:v>0.32391421508256002</c:v>
                </c:pt>
                <c:pt idx="382">
                  <c:v>0.32395434579967403</c:v>
                </c:pt>
                <c:pt idx="383">
                  <c:v>0.323995074257453</c:v>
                </c:pt>
                <c:pt idx="384">
                  <c:v>0.32403640915456799</c:v>
                </c:pt>
                <c:pt idx="385">
                  <c:v>0.32407835931007201</c:v>
                </c:pt>
                <c:pt idx="386">
                  <c:v>0.32412093366487699</c:v>
                </c:pt>
                <c:pt idx="387">
                  <c:v>0.324164141283242</c:v>
                </c:pt>
                <c:pt idx="388">
                  <c:v>0.32420799135427703</c:v>
                </c:pt>
                <c:pt idx="389">
                  <c:v>0.32425249319345001</c:v>
                </c:pt>
                <c:pt idx="390">
                  <c:v>0.32429765624411699</c:v>
                </c:pt>
                <c:pt idx="391">
                  <c:v>0.32434349007906199</c:v>
                </c:pt>
                <c:pt idx="392">
                  <c:v>0.32439000440202798</c:v>
                </c:pt>
                <c:pt idx="393">
                  <c:v>0.32443720904929901</c:v>
                </c:pt>
                <c:pt idx="394">
                  <c:v>0.32448511399125401</c:v>
                </c:pt>
                <c:pt idx="395">
                  <c:v>0.32453372933395302</c:v>
                </c:pt>
                <c:pt idx="396">
                  <c:v>0.324583065320738</c:v>
                </c:pt>
                <c:pt idx="397">
                  <c:v>0.32463313233382002</c:v>
                </c:pt>
                <c:pt idx="398">
                  <c:v>0.32468394089591401</c:v>
                </c:pt>
                <c:pt idx="399">
                  <c:v>0.32473550167184201</c:v>
                </c:pt>
                <c:pt idx="400">
                  <c:v>0.32478782547017998</c:v>
                </c:pt>
                <c:pt idx="401">
                  <c:v>0.32484092324490299</c:v>
                </c:pt>
                <c:pt idx="402">
                  <c:v>0.32489480609702498</c:v>
                </c:pt>
                <c:pt idx="403">
                  <c:v>0.32494948527627998</c:v>
                </c:pt>
                <c:pt idx="404">
                  <c:v>0.32500497218278301</c:v>
                </c:pt>
                <c:pt idx="405">
                  <c:v>0.32506127836870902</c:v>
                </c:pt>
                <c:pt idx="406">
                  <c:v>0.32511841553999199</c:v>
                </c:pt>
                <c:pt idx="407">
                  <c:v>0.32517639555800998</c:v>
                </c:pt>
                <c:pt idx="408">
                  <c:v>0.32523523044129399</c:v>
                </c:pt>
                <c:pt idx="409">
                  <c:v>0.32529493236725199</c:v>
                </c:pt>
                <c:pt idx="410">
                  <c:v>0.32535551367385901</c:v>
                </c:pt>
                <c:pt idx="411">
                  <c:v>0.32541698686141102</c:v>
                </c:pt>
                <c:pt idx="412">
                  <c:v>0.32547936459424298</c:v>
                </c:pt>
                <c:pt idx="413">
                  <c:v>0.32554265970246399</c:v>
                </c:pt>
                <c:pt idx="414">
                  <c:v>0.325606885183711</c:v>
                </c:pt>
                <c:pt idx="415">
                  <c:v>0.32567205420487699</c:v>
                </c:pt>
                <c:pt idx="416">
                  <c:v>0.32573818010388</c:v>
                </c:pt>
                <c:pt idx="417">
                  <c:v>0.32580527639140799</c:v>
                </c:pt>
                <c:pt idx="418">
                  <c:v>0.32587335675267598</c:v>
                </c:pt>
                <c:pt idx="419">
                  <c:v>0.32594243504919101</c:v>
                </c:pt>
                <c:pt idx="420">
                  <c:v>0.326012525320513</c:v>
                </c:pt>
                <c:pt idx="421">
                  <c:v>0.32608364178601201</c:v>
                </c:pt>
                <c:pt idx="422">
                  <c:v>0.32615579884664297</c:v>
                </c:pt>
                <c:pt idx="423">
                  <c:v>0.32622901108669999</c:v>
                </c:pt>
                <c:pt idx="424">
                  <c:v>0.32630329327558999</c:v>
                </c:pt>
                <c:pt idx="425">
                  <c:v>0.32637866036958002</c:v>
                </c:pt>
                <c:pt idx="426">
                  <c:v>0.32645512751356498</c:v>
                </c:pt>
                <c:pt idx="427">
                  <c:v>0.32653271004283801</c:v>
                </c:pt>
                <c:pt idx="428">
                  <c:v>0.32661142348481798</c:v>
                </c:pt>
                <c:pt idx="429">
                  <c:v>0.326691283560815</c:v>
                </c:pt>
                <c:pt idx="430">
                  <c:v>0.32677230618776898</c:v>
                </c:pt>
                <c:pt idx="431">
                  <c:v>0.32685450747999001</c:v>
                </c:pt>
                <c:pt idx="432">
                  <c:v>0.326937903750879</c:v>
                </c:pt>
                <c:pt idx="433">
                  <c:v>0.327022511514661</c:v>
                </c:pt>
                <c:pt idx="434">
                  <c:v>0.32710834748808498</c:v>
                </c:pt>
                <c:pt idx="435">
                  <c:v>0.32719542859214401</c:v>
                </c:pt>
                <c:pt idx="436">
                  <c:v>0.32728377195374603</c:v>
                </c:pt>
                <c:pt idx="437">
                  <c:v>0.32737339490739897</c:v>
                </c:pt>
                <c:pt idx="438">
                  <c:v>0.327464314996887</c:v>
                </c:pt>
                <c:pt idx="439">
                  <c:v>0.32755654997690598</c:v>
                </c:pt>
                <c:pt idx="440">
                  <c:v>0.32765011781470899</c:v>
                </c:pt>
                <c:pt idx="441">
                  <c:v>0.32774503669171401</c:v>
                </c:pt>
                <c:pt idx="442">
                  <c:v>0.32784132500511698</c:v>
                </c:pt>
                <c:pt idx="443">
                  <c:v>0.32793900136946103</c:v>
                </c:pt>
                <c:pt idx="444">
                  <c:v>0.32803808461819001</c:v>
                </c:pt>
                <c:pt idx="445">
                  <c:v>0.32813859380521099</c:v>
                </c:pt>
                <c:pt idx="446">
                  <c:v>0.328240548206371</c:v>
                </c:pt>
                <c:pt idx="447">
                  <c:v>0.32834396732097998</c:v>
                </c:pt>
                <c:pt idx="448">
                  <c:v>0.32844887087323998</c:v>
                </c:pt>
                <c:pt idx="449">
                  <c:v>0.328555278813704</c:v>
                </c:pt>
                <c:pt idx="450">
                  <c:v>0.32866321132066501</c:v>
                </c:pt>
                <c:pt idx="451">
                  <c:v>0.32877268880152299</c:v>
                </c:pt>
                <c:pt idx="452">
                  <c:v>0.328883731894142</c:v>
                </c:pt>
                <c:pt idx="453">
                  <c:v>0.328996361468126</c:v>
                </c:pt>
                <c:pt idx="454">
                  <c:v>0.32911059862611097</c:v>
                </c:pt>
                <c:pt idx="455">
                  <c:v>0.32922646470497902</c:v>
                </c:pt>
                <c:pt idx="456">
                  <c:v>0.32934398127704101</c:v>
                </c:pt>
                <c:pt idx="457">
                  <c:v>0.32946317015118998</c:v>
                </c:pt>
                <c:pt idx="458">
                  <c:v>0.32958405337400898</c:v>
                </c:pt>
                <c:pt idx="459">
                  <c:v>0.32970665323079801</c:v>
                </c:pt>
                <c:pt idx="460">
                  <c:v>0.32983099224661</c:v>
                </c:pt>
                <c:pt idx="461">
                  <c:v>0.32995709318718303</c:v>
                </c:pt>
                <c:pt idx="462">
                  <c:v>0.33008497905985901</c:v>
                </c:pt>
                <c:pt idx="463">
                  <c:v>0.330214673114408</c:v>
                </c:pt>
                <c:pt idx="464">
                  <c:v>0.33034619884384597</c:v>
                </c:pt>
                <c:pt idx="465">
                  <c:v>0.33047957998514399</c:v>
                </c:pt>
                <c:pt idx="466">
                  <c:v>0.33061484051989798</c:v>
                </c:pt>
                <c:pt idx="467">
                  <c:v>0.33075200467494298</c:v>
                </c:pt>
                <c:pt idx="468">
                  <c:v>0.330891096922874</c:v>
                </c:pt>
                <c:pt idx="469">
                  <c:v>0.33103214198252301</c:v>
                </c:pt>
                <c:pt idx="470">
                  <c:v>0.331175164819349</c:v>
                </c:pt>
                <c:pt idx="471">
                  <c:v>0.33132019064575402</c:v>
                </c:pt>
                <c:pt idx="472">
                  <c:v>0.33146724492132701</c:v>
                </c:pt>
                <c:pt idx="473">
                  <c:v>0.33161635335301098</c:v>
                </c:pt>
                <c:pt idx="474">
                  <c:v>0.331767541895165</c:v>
                </c:pt>
                <c:pt idx="475">
                  <c:v>0.33192083674957201</c:v>
                </c:pt>
                <c:pt idx="476">
                  <c:v>0.332076264365324</c:v>
                </c:pt>
                <c:pt idx="477">
                  <c:v>0.33223385143864498</c:v>
                </c:pt>
                <c:pt idx="478">
                  <c:v>0.33239362491260499</c:v>
                </c:pt>
                <c:pt idx="479">
                  <c:v>0.33255561197672101</c:v>
                </c:pt>
                <c:pt idx="480">
                  <c:v>0.33271984006648803</c:v>
                </c:pt>
                <c:pt idx="481">
                  <c:v>0.33288633686278202</c:v>
                </c:pt>
                <c:pt idx="482">
                  <c:v>0.33305513029115003</c:v>
                </c:pt>
                <c:pt idx="483">
                  <c:v>0.333226248521024</c:v>
                </c:pt>
                <c:pt idx="484">
                  <c:v>0.33339971996477402</c:v>
                </c:pt>
                <c:pt idx="485">
                  <c:v>0.33357557327666498</c:v>
                </c:pt>
                <c:pt idx="486">
                  <c:v>0.333753837351702</c:v>
                </c:pt>
                <c:pt idx="487">
                  <c:v>0.33393454132433498</c:v>
                </c:pt>
                <c:pt idx="488">
                  <c:v>0.33411771456702999</c:v>
                </c:pt>
                <c:pt idx="489">
                  <c:v>0.334303386688726</c:v>
                </c:pt>
                <c:pt idx="490">
                  <c:v>0.33449158753313202</c:v>
                </c:pt>
                <c:pt idx="491">
                  <c:v>0.33468234717691198</c:v>
                </c:pt>
                <c:pt idx="492">
                  <c:v>0.33487569592769501</c:v>
                </c:pt>
                <c:pt idx="493">
                  <c:v>0.33507166432195501</c:v>
                </c:pt>
                <c:pt idx="494">
                  <c:v>0.33527028312274498</c:v>
                </c:pt>
                <c:pt idx="495">
                  <c:v>0.33547158331725402</c:v>
                </c:pt>
                <c:pt idx="496">
                  <c:v>0.33567559611421999</c:v>
                </c:pt>
                <c:pt idx="497">
                  <c:v>0.33588235294117802</c:v>
                </c:pt>
                <c:pt idx="498">
                  <c:v>0.33608874522480497</c:v>
                </c:pt>
                <c:pt idx="499">
                  <c:v>0.336297861596075</c:v>
                </c:pt>
                <c:pt idx="500">
                  <c:v>0.33650973270519602</c:v>
                </c:pt>
                <c:pt idx="501">
                  <c:v>0.33672438939652199</c:v>
                </c:pt>
                <c:pt idx="502">
                  <c:v>0.33694186270517601</c:v>
                </c:pt>
                <c:pt idx="503">
                  <c:v>0.33716218385353097</c:v>
                </c:pt>
                <c:pt idx="504">
                  <c:v>0.337385384247474</c:v>
                </c:pt>
                <c:pt idx="505">
                  <c:v>0.33761149547251301</c:v>
                </c:pt>
                <c:pt idx="506">
                  <c:v>0.33784054928970197</c:v>
                </c:pt>
                <c:pt idx="507">
                  <c:v>0.33807257763135601</c:v>
                </c:pt>
                <c:pt idx="508">
                  <c:v>0.33830761259660302</c:v>
                </c:pt>
                <c:pt idx="509">
                  <c:v>0.33854568644671601</c:v>
                </c:pt>
                <c:pt idx="510">
                  <c:v>0.33878683160026601</c:v>
                </c:pt>
                <c:pt idx="511">
                  <c:v>0.339031080628038</c:v>
                </c:pt>
                <c:pt idx="512">
                  <c:v>0.33927846624779501</c:v>
                </c:pt>
                <c:pt idx="513">
                  <c:v>0.339529021318765</c:v>
                </c:pt>
                <c:pt idx="514">
                  <c:v>0.33978277883596703</c:v>
                </c:pt>
                <c:pt idx="515">
                  <c:v>0.34003977192428803</c:v>
                </c:pt>
                <c:pt idx="516">
                  <c:v>0.34030003383234603</c:v>
                </c:pt>
                <c:pt idx="517">
                  <c:v>0.340563597926127</c:v>
                </c:pt>
                <c:pt idx="518">
                  <c:v>0.34083049768238999</c:v>
                </c:pt>
                <c:pt idx="519">
                  <c:v>0.34110076668183598</c:v>
                </c:pt>
                <c:pt idx="520">
                  <c:v>0.34137443860204703</c:v>
                </c:pt>
                <c:pt idx="521">
                  <c:v>0.34165154721016899</c:v>
                </c:pt>
                <c:pt idx="522">
                  <c:v>0.34193212635537201</c:v>
                </c:pt>
                <c:pt idx="523">
                  <c:v>0.34221620996103802</c:v>
                </c:pt>
                <c:pt idx="524">
                  <c:v>0.34250383201671197</c:v>
                </c:pt>
                <c:pt idx="525">
                  <c:v>0.34279502656979599</c:v>
                </c:pt>
                <c:pt idx="526">
                  <c:v>0.34308982771697999</c:v>
                </c:pt>
                <c:pt idx="527">
                  <c:v>0.34338826959541602</c:v>
                </c:pt>
                <c:pt idx="528">
                  <c:v>0.34369038637361399</c:v>
                </c:pt>
                <c:pt idx="529">
                  <c:v>0.34399621224210802</c:v>
                </c:pt>
                <c:pt idx="530">
                  <c:v>0.34430578140379697</c:v>
                </c:pt>
                <c:pt idx="531">
                  <c:v>0.34461912806405498</c:v>
                </c:pt>
                <c:pt idx="532">
                  <c:v>0.34493628642055002</c:v>
                </c:pt>
                <c:pt idx="533">
                  <c:v>0.34525729065278299</c:v>
                </c:pt>
                <c:pt idx="534">
                  <c:v>0.34558217491135101</c:v>
                </c:pt>
                <c:pt idx="535">
                  <c:v>0.345910973306922</c:v>
                </c:pt>
                <c:pt idx="536">
                  <c:v>0.34624371989892999</c:v>
                </c:pt>
                <c:pt idx="537">
                  <c:v>0.34658044868398802</c:v>
                </c:pt>
                <c:pt idx="538">
                  <c:v>0.34692119358399198</c:v>
                </c:pt>
                <c:pt idx="539">
                  <c:v>0.347265988433961</c:v>
                </c:pt>
                <c:pt idx="540">
                  <c:v>0.347614866969569</c:v>
                </c:pt>
                <c:pt idx="541">
                  <c:v>0.34796786281438402</c:v>
                </c:pt>
                <c:pt idx="542">
                  <c:v>0.34832500946683198</c:v>
                </c:pt>
                <c:pt idx="543">
                  <c:v>0.34868634028684597</c:v>
                </c:pt>
                <c:pt idx="544">
                  <c:v>0.34905188848222202</c:v>
                </c:pt>
                <c:pt idx="545">
                  <c:v>0.349421687094706</c:v>
                </c:pt>
                <c:pt idx="546">
                  <c:v>0.34979576898574299</c:v>
                </c:pt>
                <c:pt idx="547">
                  <c:v>0.35017416682198399</c:v>
                </c:pt>
                <c:pt idx="548">
                  <c:v>0.350556913060452</c:v>
                </c:pt>
                <c:pt idx="549">
                  <c:v>0.35094403993343798</c:v>
                </c:pt>
                <c:pt idx="550">
                  <c:v>0.351335579433116</c:v>
                </c:pt>
                <c:pt idx="551">
                  <c:v>0.35173156329584399</c:v>
                </c:pt>
                <c:pt idx="552">
                  <c:v>0.35213202298618301</c:v>
                </c:pt>
                <c:pt idx="553">
                  <c:v>0.352536989680657</c:v>
                </c:pt>
                <c:pt idx="554">
                  <c:v>0.35294649425117802</c:v>
                </c:pt>
                <c:pt idx="555">
                  <c:v>0.35336056724825399</c:v>
                </c:pt>
                <c:pt idx="556">
                  <c:v>0.35377923888384699</c:v>
                </c:pt>
                <c:pt idx="557">
                  <c:v>0.35420253901403398</c:v>
                </c:pt>
                <c:pt idx="558">
                  <c:v>0.35463049712133299</c:v>
                </c:pt>
                <c:pt idx="559">
                  <c:v>0.35506314229680003</c:v>
                </c:pt>
                <c:pt idx="560">
                  <c:v>0.355500503221856</c:v>
                </c:pt>
                <c:pt idx="561">
                  <c:v>0.35594260814985001</c:v>
                </c:pt>
                <c:pt idx="562">
                  <c:v>0.35638948488738598</c:v>
                </c:pt>
                <c:pt idx="563">
                  <c:v>0.35684116077539801</c:v>
                </c:pt>
                <c:pt idx="564">
                  <c:v>0.35729766266998397</c:v>
                </c:pt>
                <c:pt idx="565">
                  <c:v>0.35775901692301099</c:v>
                </c:pt>
                <c:pt idx="566">
                  <c:v>0.358225249362502</c:v>
                </c:pt>
                <c:pt idx="567">
                  <c:v>0.35869638527279901</c:v>
                </c:pt>
                <c:pt idx="568">
                  <c:v>0.35917244937451798</c:v>
                </c:pt>
                <c:pt idx="569">
                  <c:v>0.35965346580431501</c:v>
                </c:pt>
                <c:pt idx="570">
                  <c:v>0.36013945809445003</c:v>
                </c:pt>
                <c:pt idx="571">
                  <c:v>0.36063044915217501</c:v>
                </c:pt>
                <c:pt idx="572">
                  <c:v>0.36112646123895598</c:v>
                </c:pt>
                <c:pt idx="573">
                  <c:v>0.36162751594951797</c:v>
                </c:pt>
                <c:pt idx="574">
                  <c:v>0.36213363419077299</c:v>
                </c:pt>
                <c:pt idx="575">
                  <c:v>0.36264483616058102</c:v>
                </c:pt>
                <c:pt idx="576">
                  <c:v>0.36316114132639599</c:v>
                </c:pt>
                <c:pt idx="577">
                  <c:v>0.36368256840380803</c:v>
                </c:pt>
                <c:pt idx="578">
                  <c:v>0.36420913533497001</c:v>
                </c:pt>
                <c:pt idx="579">
                  <c:v>0.36474085926695898</c:v>
                </c:pt>
                <c:pt idx="580">
                  <c:v>0.36527775653004801</c:v>
                </c:pt>
                <c:pt idx="581">
                  <c:v>0.36581984261593198</c:v>
                </c:pt>
                <c:pt idx="582">
                  <c:v>0.36636713215590599</c:v>
                </c:pt>
                <c:pt idx="583">
                  <c:v>0.36691963889902701</c:v>
                </c:pt>
                <c:pt idx="584">
                  <c:v>0.36747737569025002</c:v>
                </c:pt>
                <c:pt idx="585">
                  <c:v>0.36804035444859001</c:v>
                </c:pt>
                <c:pt idx="586">
                  <c:v>0.36860858614530501</c:v>
                </c:pt>
                <c:pt idx="587">
                  <c:v>0.36918208078209702</c:v>
                </c:pt>
                <c:pt idx="588">
                  <c:v>0.369760847369412</c:v>
                </c:pt>
                <c:pt idx="589">
                  <c:v>0.37034489390478798</c:v>
                </c:pt>
                <c:pt idx="590">
                  <c:v>0.37093422735131398</c:v>
                </c:pt>
                <c:pt idx="591">
                  <c:v>0.37152885361621601</c:v>
                </c:pt>
                <c:pt idx="592">
                  <c:v>0.37212877752955098</c:v>
                </c:pt>
                <c:pt idx="593">
                  <c:v>0.372734002823087</c:v>
                </c:pt>
                <c:pt idx="594">
                  <c:v>0.37351162403637</c:v>
                </c:pt>
                <c:pt idx="595">
                  <c:v>0.37456535133739599</c:v>
                </c:pt>
                <c:pt idx="596">
                  <c:v>0.37562815711667402</c:v>
                </c:pt>
                <c:pt idx="597">
                  <c:v>0.37670003988767398</c:v>
                </c:pt>
                <c:pt idx="598">
                  <c:v>0.37778099610919402</c:v>
                </c:pt>
                <c:pt idx="599">
                  <c:v>0.37887102015160401</c:v>
                </c:pt>
                <c:pt idx="600">
                  <c:v>0.38005368831522601</c:v>
                </c:pt>
                <c:pt idx="601">
                  <c:v>0.38132942586644702</c:v>
                </c:pt>
                <c:pt idx="602">
                  <c:v>0.38261556848150202</c:v>
                </c:pt>
                <c:pt idx="603">
                  <c:v>0.38391209968638601</c:v>
                </c:pt>
                <c:pt idx="604">
                  <c:v>0.38521900041857499</c:v>
                </c:pt>
                <c:pt idx="605">
                  <c:v>0.386536248992565</c:v>
                </c:pt>
                <c:pt idx="606">
                  <c:v>0.38786382106626099</c:v>
                </c:pt>
                <c:pt idx="607">
                  <c:v>0.38920168960833101</c:v>
                </c:pt>
                <c:pt idx="608">
                  <c:v>0.39054982486655498</c:v>
                </c:pt>
                <c:pt idx="609">
                  <c:v>0.39190819433719398</c:v>
                </c:pt>
                <c:pt idx="610">
                  <c:v>0.39327676273545198</c:v>
                </c:pt>
                <c:pt idx="611">
                  <c:v>0.39465549196708799</c:v>
                </c:pt>
                <c:pt idx="612">
                  <c:v>0.39604434110119602</c:v>
                </c:pt>
                <c:pt idx="613">
                  <c:v>0.397443266344222</c:v>
                </c:pt>
                <c:pt idx="614">
                  <c:v>0.39885222101524598</c:v>
                </c:pt>
                <c:pt idx="615">
                  <c:v>0.400271155522616</c:v>
                </c:pt>
                <c:pt idx="616">
                  <c:v>0.401700017341941</c:v>
                </c:pt>
                <c:pt idx="617">
                  <c:v>0.40313875099548802</c:v>
                </c:pt>
                <c:pt idx="618">
                  <c:v>0.40458729803307403</c:v>
                </c:pt>
                <c:pt idx="619">
                  <c:v>0.40604559701444498</c:v>
                </c:pt>
                <c:pt idx="620">
                  <c:v>0.40751358349321298</c:v>
                </c:pt>
                <c:pt idx="621">
                  <c:v>0.40899119000241102</c:v>
                </c:pt>
                <c:pt idx="622">
                  <c:v>0.41047834604165501</c:v>
                </c:pt>
                <c:pt idx="623">
                  <c:v>0.41197497806601402</c:v>
                </c:pt>
                <c:pt idx="624">
                  <c:v>0.413481009476595</c:v>
                </c:pt>
                <c:pt idx="625">
                  <c:v>0.41499636061289302</c:v>
                </c:pt>
                <c:pt idx="626">
                  <c:v>0.41657629078410802</c:v>
                </c:pt>
                <c:pt idx="627">
                  <c:v>0.41833304833565899</c:v>
                </c:pt>
                <c:pt idx="628">
                  <c:v>0.42010018594846299</c:v>
                </c:pt>
                <c:pt idx="629">
                  <c:v>0.42187759830572902</c:v>
                </c:pt>
                <c:pt idx="630">
                  <c:v>0.42366517657179498</c:v>
                </c:pt>
                <c:pt idx="631">
                  <c:v>0.425462808396324</c:v>
                </c:pt>
                <c:pt idx="632">
                  <c:v>0.42727037792079903</c:v>
                </c:pt>
                <c:pt idx="633">
                  <c:v>0.42908776578733698</c:v>
                </c:pt>
                <c:pt idx="634">
                  <c:v>0.43091484914985401</c:v>
                </c:pt>
                <c:pt idx="635">
                  <c:v>0.43275150168759102</c:v>
                </c:pt>
                <c:pt idx="636">
                  <c:v>0.43459759362106598</c:v>
                </c:pt>
                <c:pt idx="637">
                  <c:v>0.43645299173041102</c:v>
                </c:pt>
                <c:pt idx="638">
                  <c:v>0.43831755937616801</c:v>
                </c:pt>
                <c:pt idx="639">
                  <c:v>0.44019115652254598</c:v>
                </c:pt>
                <c:pt idx="640">
                  <c:v>0.44207363976314101</c:v>
                </c:pt>
                <c:pt idx="641">
                  <c:v>0.44396486234911697</c:v>
                </c:pt>
                <c:pt idx="642">
                  <c:v>0.445864674219904</c:v>
                </c:pt>
                <c:pt idx="643">
                  <c:v>0.44777292203637697</c:v>
                </c:pt>
                <c:pt idx="644">
                  <c:v>0.44968944921653198</c:v>
                </c:pt>
                <c:pt idx="645">
                  <c:v>0.45161409597364799</c:v>
                </c:pt>
                <c:pt idx="646">
                  <c:v>0.45354669935694603</c:v>
                </c:pt>
                <c:pt idx="647">
                  <c:v>0.45548709329474701</c:v>
                </c:pt>
                <c:pt idx="648">
                  <c:v>0.45743510864006798</c:v>
                </c:pt>
                <c:pt idx="649">
                  <c:v>0.45939057321872601</c:v>
                </c:pt>
                <c:pt idx="650">
                  <c:v>0.46135331187983403</c:v>
                </c:pt>
                <c:pt idx="651">
                  <c:v>0.463323146548763</c:v>
                </c:pt>
                <c:pt idx="652">
                  <c:v>0.46529989628249202</c:v>
                </c:pt>
                <c:pt idx="653">
                  <c:v>0.467283377327323</c:v>
                </c:pt>
                <c:pt idx="654">
                  <c:v>0.469273403178954</c:v>
                </c:pt>
                <c:pt idx="655">
                  <c:v>0.47126978464487002</c:v>
                </c:pt>
                <c:pt idx="656">
                  <c:v>0.47327232990899198</c:v>
                </c:pt>
                <c:pt idx="657">
                  <c:v>0.47528084459859299</c:v>
                </c:pt>
                <c:pt idx="658">
                  <c:v>0.47729513185338102</c:v>
                </c:pt>
                <c:pt idx="659">
                  <c:v>0.47931499239675801</c:v>
                </c:pt>
                <c:pt idx="660">
                  <c:v>0.48134022460915998</c:v>
                </c:pt>
                <c:pt idx="661">
                  <c:v>0.48337062460347902</c:v>
                </c:pt>
                <c:pt idx="662">
                  <c:v>0.48540598630244502</c:v>
                </c:pt>
                <c:pt idx="663">
                  <c:v>0.48744610151797102</c:v>
                </c:pt>
                <c:pt idx="664">
                  <c:v>0.48949076003237901</c:v>
                </c:pt>
                <c:pt idx="665">
                  <c:v>0.491539749681424</c:v>
                </c:pt>
                <c:pt idx="666">
                  <c:v>0.49359285643908701</c:v>
                </c:pt>
                <c:pt idx="667">
                  <c:v>0.49574349986423699</c:v>
                </c:pt>
                <c:pt idx="668">
                  <c:v>0.49806579405830398</c:v>
                </c:pt>
                <c:pt idx="669">
                  <c:v>0.50039199282845204</c:v>
                </c:pt>
                <c:pt idx="670">
                  <c:v>0.50272184757796401</c:v>
                </c:pt>
                <c:pt idx="671">
                  <c:v>0.50505510811651499</c:v>
                </c:pt>
                <c:pt idx="672">
                  <c:v>0.507391522765829</c:v>
                </c:pt>
                <c:pt idx="673">
                  <c:v>0.50973083846670997</c:v>
                </c:pt>
                <c:pt idx="674">
                  <c:v>0.51207280088735596</c:v>
                </c:pt>
                <c:pt idx="675">
                  <c:v>0.51441715453286596</c:v>
                </c:pt>
                <c:pt idx="676">
                  <c:v>0.51676364285579801</c:v>
                </c:pt>
                <c:pt idx="677">
                  <c:v>0.51911200836772697</c:v>
                </c:pt>
                <c:pt idx="678">
                  <c:v>0.52146199275171201</c:v>
                </c:pt>
                <c:pt idx="679">
                  <c:v>0.52381333697547405</c:v>
                </c:pt>
                <c:pt idx="680">
                  <c:v>0.52616578140530601</c:v>
                </c:pt>
                <c:pt idx="681">
                  <c:v>0.52851906592051301</c:v>
                </c:pt>
                <c:pt idx="682">
                  <c:v>0.53087293002832003</c:v>
                </c:pt>
                <c:pt idx="683">
                  <c:v>0.53322711297913306</c:v>
                </c:pt>
                <c:pt idx="684">
                  <c:v>0.53558135388203099</c:v>
                </c:pt>
                <c:pt idx="685">
                  <c:v>0.53793539182041405</c:v>
                </c:pt>
                <c:pt idx="686">
                  <c:v>0.54028896596763398</c:v>
                </c:pt>
                <c:pt idx="687">
                  <c:v>0.54264181570260395</c:v>
                </c:pt>
                <c:pt idx="688">
                  <c:v>0.54499368072512899</c:v>
                </c:pt>
                <c:pt idx="689">
                  <c:v>0.54734430117102395</c:v>
                </c:pt>
                <c:pt idx="690">
                  <c:v>0.54969341772676406</c:v>
                </c:pt>
                <c:pt idx="691">
                  <c:v>0.55204077174362598</c:v>
                </c:pt>
                <c:pt idx="692">
                  <c:v>0.55438610535122601</c:v>
                </c:pt>
                <c:pt idx="693">
                  <c:v>0.55672916157032004</c:v>
                </c:pt>
                <c:pt idx="694">
                  <c:v>0.55906968442473903</c:v>
                </c:pt>
                <c:pt idx="695">
                  <c:v>0.56140741905244396</c:v>
                </c:pt>
                <c:pt idx="696">
                  <c:v>0.56374211181550204</c:v>
                </c:pt>
                <c:pt idx="697">
                  <c:v>0.56607351040893406</c:v>
                </c:pt>
                <c:pt idx="698">
                  <c:v>0.56840136396833096</c:v>
                </c:pt>
                <c:pt idx="699">
                  <c:v>0.57072542317613995</c:v>
                </c:pt>
                <c:pt idx="700">
                  <c:v>0.57304544036650595</c:v>
                </c:pt>
                <c:pt idx="701">
                  <c:v>0.57536116962862405</c:v>
                </c:pt>
                <c:pt idx="702">
                  <c:v>0.57767236690847701</c:v>
                </c:pt>
                <c:pt idx="703">
                  <c:v>0.57997879010884001</c:v>
                </c:pt>
                <c:pt idx="704">
                  <c:v>0.58228019918757301</c:v>
                </c:pt>
                <c:pt idx="705">
                  <c:v>0.58457635625401005</c:v>
                </c:pt>
                <c:pt idx="706">
                  <c:v>0.58686702566341098</c:v>
                </c:pt>
                <c:pt idx="707">
                  <c:v>0.58915197410942</c:v>
                </c:pt>
                <c:pt idx="708">
                  <c:v>0.59143097071441897</c:v>
                </c:pt>
                <c:pt idx="709">
                  <c:v>0.59370378711774296</c:v>
                </c:pt>
                <c:pt idx="710">
                  <c:v>0.59597019756165204</c:v>
                </c:pt>
                <c:pt idx="711">
                  <c:v>0.59837582628432195</c:v>
                </c:pt>
                <c:pt idx="712">
                  <c:v>0.60089590446045005</c:v>
                </c:pt>
                <c:pt idx="713">
                  <c:v>0.603408077887441</c:v>
                </c:pt>
                <c:pt idx="714">
                  <c:v>0.60591210659386896</c:v>
                </c:pt>
                <c:pt idx="715">
                  <c:v>0.60840775396115299</c:v>
                </c:pt>
                <c:pt idx="716">
                  <c:v>0.61089478680349596</c:v>
                </c:pt>
                <c:pt idx="717">
                  <c:v>0.613372975444892</c:v>
                </c:pt>
                <c:pt idx="718">
                  <c:v>0.61584209379322996</c:v>
                </c:pt>
                <c:pt idx="719">
                  <c:v>0.61830191941139101</c:v>
                </c:pt>
                <c:pt idx="720">
                  <c:v>0.62075223358533005</c:v>
                </c:pt>
                <c:pt idx="721">
                  <c:v>0.62319282138914001</c:v>
                </c:pt>
                <c:pt idx="722">
                  <c:v>0.62562347174702204</c:v>
                </c:pt>
                <c:pt idx="723">
                  <c:v>0.628043977492177</c:v>
                </c:pt>
                <c:pt idx="724">
                  <c:v>0.63045413542255502</c:v>
                </c:pt>
                <c:pt idx="725">
                  <c:v>0.63285374635354597</c:v>
                </c:pt>
                <c:pt idx="726">
                  <c:v>0.63524261516743796</c:v>
                </c:pt>
                <c:pt idx="727">
                  <c:v>0.63762055085983405</c:v>
                </c:pt>
                <c:pt idx="728">
                  <c:v>0.63998736658283495</c:v>
                </c:pt>
                <c:pt idx="729">
                  <c:v>0.64234287968514803</c:v>
                </c:pt>
                <c:pt idx="730">
                  <c:v>0.64468691174899295</c:v>
                </c:pt>
                <c:pt idx="731">
                  <c:v>0.64701928862394198</c:v>
                </c:pt>
                <c:pt idx="732">
                  <c:v>0.64933984045758297</c:v>
                </c:pt>
                <c:pt idx="733">
                  <c:v>0.65164840172310901</c:v>
                </c:pt>
                <c:pt idx="734">
                  <c:v>0.65394481124382497</c:v>
                </c:pt>
                <c:pt idx="735">
                  <c:v>0.65622891221458202</c:v>
                </c:pt>
                <c:pt idx="736">
                  <c:v>0.658500552220178</c:v>
                </c:pt>
                <c:pt idx="737">
                  <c:v>0.66075958325075701</c:v>
                </c:pt>
                <c:pt idx="738">
                  <c:v>0.66300586171423104</c:v>
                </c:pt>
                <c:pt idx="739">
                  <c:v>0.66523924844575599</c:v>
                </c:pt>
                <c:pt idx="740">
                  <c:v>0.66745960871430299</c:v>
                </c:pt>
                <c:pt idx="741">
                  <c:v>0.66966681222639202</c:v>
                </c:pt>
                <c:pt idx="742">
                  <c:v>0.67186073312696104</c:v>
                </c:pt>
                <c:pt idx="743">
                  <c:v>0.67404124999753201</c:v>
                </c:pt>
                <c:pt idx="744">
                  <c:v>0.67620824585155404</c:v>
                </c:pt>
                <c:pt idx="745">
                  <c:v>0.67836160812717405</c:v>
                </c:pt>
                <c:pt idx="746">
                  <c:v>0.68050122867729201</c:v>
                </c:pt>
                <c:pt idx="747">
                  <c:v>0.68262700375713103</c:v>
                </c:pt>
                <c:pt idx="748">
                  <c:v>0.68473883400922397</c:v>
                </c:pt>
                <c:pt idx="749">
                  <c:v>0.68683662444598104</c:v>
                </c:pt>
                <c:pt idx="750">
                  <c:v>0.68892028442986397</c:v>
                </c:pt>
                <c:pt idx="751">
                  <c:v>0.69098972765120303</c:v>
                </c:pt>
                <c:pt idx="752">
                  <c:v>0.69304487210376997</c:v>
                </c:pt>
                <c:pt idx="753">
                  <c:v>0.69508564005810303</c:v>
                </c:pt>
                <c:pt idx="754">
                  <c:v>0.69711195803273895</c:v>
                </c:pt>
                <c:pt idx="755">
                  <c:v>0.69912375676332605</c:v>
                </c:pt>
                <c:pt idx="756">
                  <c:v>0.70112097116973104</c:v>
                </c:pt>
                <c:pt idx="757">
                  <c:v>0.70310354032121902</c:v>
                </c:pt>
                <c:pt idx="758">
                  <c:v>0.70507140739974705</c:v>
                </c:pt>
                <c:pt idx="759">
                  <c:v>0.70702451966143198</c:v>
                </c:pt>
                <c:pt idx="760">
                  <c:v>0.70896282839632196</c:v>
                </c:pt>
                <c:pt idx="761">
                  <c:v>0.710886288886452</c:v>
                </c:pt>
                <c:pt idx="762">
                  <c:v>0.71279486036233397</c:v>
                </c:pt>
                <c:pt idx="763">
                  <c:v>0.71468850595787603</c:v>
                </c:pt>
                <c:pt idx="764">
                  <c:v>0.71656719266390001</c:v>
                </c:pt>
                <c:pt idx="765">
                  <c:v>0.71843089128020299</c:v>
                </c:pt>
                <c:pt idx="766">
                  <c:v>0.72027957636635198</c:v>
                </c:pt>
                <c:pt idx="767">
                  <c:v>0.72211322619117702</c:v>
                </c:pt>
                <c:pt idx="768">
                  <c:v>0.723931822681115</c:v>
                </c:pt>
                <c:pt idx="769">
                  <c:v>0.72573535136741696</c:v>
                </c:pt>
                <c:pt idx="770">
                  <c:v>0.72752380133232997</c:v>
                </c:pt>
                <c:pt idx="771">
                  <c:v>0.72929716515425902</c:v>
                </c:pt>
                <c:pt idx="772">
                  <c:v>0.73105543885204705</c:v>
                </c:pt>
                <c:pt idx="773">
                  <c:v>0.73279862182839395</c:v>
                </c:pt>
                <c:pt idx="774">
                  <c:v>0.73452671681248005</c:v>
                </c:pt>
                <c:pt idx="775">
                  <c:v>0.736239729801897</c:v>
                </c:pt>
                <c:pt idx="776">
                  <c:v>0.73793767000388699</c:v>
                </c:pt>
                <c:pt idx="777">
                  <c:v>0.73962054977599101</c:v>
                </c:pt>
                <c:pt idx="778">
                  <c:v>0.74128838456620505</c:v>
                </c:pt>
                <c:pt idx="779">
                  <c:v>0.74294119285259697</c:v>
                </c:pt>
                <c:pt idx="780">
                  <c:v>0.74457899608252998</c:v>
                </c:pt>
                <c:pt idx="781">
                  <c:v>0.74620181861157397</c:v>
                </c:pt>
                <c:pt idx="782">
                  <c:v>0.74780968764201505</c:v>
                </c:pt>
                <c:pt idx="783">
                  <c:v>0.74940263316122602</c:v>
                </c:pt>
                <c:pt idx="784">
                  <c:v>0.75098068787975902</c:v>
                </c:pt>
                <c:pt idx="785">
                  <c:v>0.75254388716933096</c:v>
                </c:pt>
                <c:pt idx="786">
                  <c:v>0.75409226900071202</c:v>
                </c:pt>
                <c:pt idx="787">
                  <c:v>0.75562587388158398</c:v>
                </c:pt>
                <c:pt idx="788">
                  <c:v>0.75714474479435701</c:v>
                </c:pt>
                <c:pt idx="789">
                  <c:v>0.75864892713413901</c:v>
                </c:pt>
                <c:pt idx="790">
                  <c:v>0.76013846864665902</c:v>
                </c:pt>
                <c:pt idx="791">
                  <c:v>0.76161341936648796</c:v>
                </c:pt>
                <c:pt idx="792">
                  <c:v>0.76307383155530495</c:v>
                </c:pt>
                <c:pt idx="793">
                  <c:v>0.76451975964049301</c:v>
                </c:pt>
                <c:pt idx="794">
                  <c:v>0.76595126015393999</c:v>
                </c:pt>
                <c:pt idx="795">
                  <c:v>0.76736839167116599</c:v>
                </c:pt>
                <c:pt idx="796">
                  <c:v>0.76877121475079002</c:v>
                </c:pt>
                <c:pt idx="797">
                  <c:v>0.77015979187433903</c:v>
                </c:pt>
                <c:pt idx="798">
                  <c:v>0.77153418738653801</c:v>
                </c:pt>
                <c:pt idx="799">
                  <c:v>0.77289446743595602</c:v>
                </c:pt>
                <c:pt idx="800">
                  <c:v>0.77424069991617295</c:v>
                </c:pt>
                <c:pt idx="801">
                  <c:v>0.775572954407443</c:v>
                </c:pt>
                <c:pt idx="802">
                  <c:v>0.77689130211888902</c:v>
                </c:pt>
                <c:pt idx="803">
                  <c:v>0.77819581583120201</c:v>
                </c:pt>
                <c:pt idx="804">
                  <c:v>0.77948656984001896</c:v>
                </c:pt>
                <c:pt idx="805">
                  <c:v>0.780763639899823</c:v>
                </c:pt>
                <c:pt idx="806">
                  <c:v>0.78202710316848101</c:v>
                </c:pt>
                <c:pt idx="807">
                  <c:v>0.78327703815246696</c:v>
                </c:pt>
                <c:pt idx="808">
                  <c:v>0.78451352465273805</c:v>
                </c:pt>
                <c:pt idx="809">
                  <c:v>0.78573664371128105</c:v>
                </c:pt>
                <c:pt idx="810">
                  <c:v>0.78694647755837099</c:v>
                </c:pt>
                <c:pt idx="811">
                  <c:v>0.788143109560559</c:v>
                </c:pt>
                <c:pt idx="812">
                  <c:v>0.78932662416940802</c:v>
                </c:pt>
                <c:pt idx="813">
                  <c:v>0.79049710687093699</c:v>
                </c:pt>
                <c:pt idx="814">
                  <c:v>0.79165464413587805</c:v>
                </c:pt>
                <c:pt idx="815">
                  <c:v>0.79279932337064996</c:v>
                </c:pt>
                <c:pt idx="816">
                  <c:v>0.79393123286919498</c:v>
                </c:pt>
                <c:pt idx="817">
                  <c:v>0.79505046176551797</c:v>
                </c:pt>
                <c:pt idx="818">
                  <c:v>0.79615709998711703</c:v>
                </c:pt>
                <c:pt idx="819">
                  <c:v>0.797251238209155</c:v>
                </c:pt>
                <c:pt idx="820">
                  <c:v>0.79833296780947605</c:v>
                </c:pt>
                <c:pt idx="821">
                  <c:v>0.79940238082446202</c:v>
                </c:pt>
                <c:pt idx="822">
                  <c:v>0.800459569905694</c:v>
                </c:pt>
                <c:pt idx="823">
                  <c:v>0.80150462827742097</c:v>
                </c:pt>
                <c:pt idx="824">
                  <c:v>0.80253764969493002</c:v>
                </c:pt>
                <c:pt idx="825">
                  <c:v>0.80355872840368403</c:v>
                </c:pt>
                <c:pt idx="826">
                  <c:v>0.80456795909933498</c:v>
                </c:pt>
                <c:pt idx="827">
                  <c:v>0.80556543688857596</c:v>
                </c:pt>
                <c:pt idx="828">
                  <c:v>0.80655125725078303</c:v>
                </c:pt>
                <c:pt idx="829">
                  <c:v>0.80752551600057398</c:v>
                </c:pt>
                <c:pt idx="830">
                  <c:v>0.80848830925112702</c:v>
                </c:pt>
                <c:pt idx="831">
                  <c:v>0.80943973337838704</c:v>
                </c:pt>
                <c:pt idx="832">
                  <c:v>0.81037988498604696</c:v>
                </c:pt>
                <c:pt idx="833">
                  <c:v>0.81130886087142196</c:v>
                </c:pt>
                <c:pt idx="834">
                  <c:v>0.81222675799208699</c:v>
                </c:pt>
                <c:pt idx="835">
                  <c:v>0.81313367343335896</c:v>
                </c:pt>
                <c:pt idx="836">
                  <c:v>0.81402970437659805</c:v>
                </c:pt>
                <c:pt idx="837">
                  <c:v>0.81491494806829401</c:v>
                </c:pt>
                <c:pt idx="838">
                  <c:v>0.815789501789983</c:v>
                </c:pt>
                <c:pt idx="839">
                  <c:v>0.81665346282892903</c:v>
                </c:pt>
                <c:pt idx="840">
                  <c:v>0.81750692844960604</c:v>
                </c:pt>
                <c:pt idx="841">
                  <c:v>0.81834999586597501</c:v>
                </c:pt>
                <c:pt idx="842">
                  <c:v>0.81918276221450603</c:v>
                </c:pt>
                <c:pt idx="843">
                  <c:v>0.82000532452798403</c:v>
                </c:pt>
                <c:pt idx="844">
                  <c:v>0.82081777971007097</c:v>
                </c:pt>
                <c:pt idx="845">
                  <c:v>0.82162022451060901</c:v>
                </c:pt>
                <c:pt idx="846">
                  <c:v>0.82241275550165105</c:v>
                </c:pt>
                <c:pt idx="847">
                  <c:v>0.82319546905427499</c:v>
                </c:pt>
                <c:pt idx="848">
                  <c:v>0.82396846131602197</c:v>
                </c:pt>
                <c:pt idx="849">
                  <c:v>0.82473182818915602</c:v>
                </c:pt>
                <c:pt idx="850">
                  <c:v>0.82548566530952905</c:v>
                </c:pt>
                <c:pt idx="851">
                  <c:v>0.82623006802621202</c:v>
                </c:pt>
                <c:pt idx="852">
                  <c:v>0.82696513138174998</c:v>
                </c:pt>
                <c:pt idx="853">
                  <c:v>0.82769095009312699</c:v>
                </c:pt>
                <c:pt idx="854">
                  <c:v>0.82840761853335099</c:v>
                </c:pt>
                <c:pt idx="855">
                  <c:v>0.82911523071375004</c:v>
                </c:pt>
                <c:pt idx="856">
                  <c:v>0.829813880266835</c:v>
                </c:pt>
                <c:pt idx="857">
                  <c:v>0.83050366042984303</c:v>
                </c:pt>
                <c:pt idx="858">
                  <c:v>0.83118466402887303</c:v>
                </c:pt>
                <c:pt idx="859">
                  <c:v>0.83185698346362502</c:v>
                </c:pt>
                <c:pt idx="860">
                  <c:v>0.83252071069276901</c:v>
                </c:pt>
                <c:pt idx="861">
                  <c:v>0.83317593721984595</c:v>
                </c:pt>
                <c:pt idx="862">
                  <c:v>0.83382275407977302</c:v>
                </c:pt>
                <c:pt idx="863">
                  <c:v>0.83446125182591602</c:v>
                </c:pt>
                <c:pt idx="864">
                  <c:v>0.83509152051769797</c:v>
                </c:pt>
                <c:pt idx="865">
                  <c:v>0.83571364970874296</c:v>
                </c:pt>
                <c:pt idx="866">
                  <c:v>0.83632772843557002</c:v>
                </c:pt>
                <c:pt idx="867">
                  <c:v>0.83693384520678205</c:v>
                </c:pt>
                <c:pt idx="868">
                  <c:v>0.83753208799277901</c:v>
                </c:pt>
                <c:pt idx="869">
                  <c:v>0.838122544215957</c:v>
                </c:pt>
                <c:pt idx="870">
                  <c:v>0.83870530074139504</c:v>
                </c:pt>
                <c:pt idx="871">
                  <c:v>0.83928044386801604</c:v>
                </c:pt>
                <c:pt idx="872">
                  <c:v>0.839848059320215</c:v>
                </c:pt>
                <c:pt idx="873">
                  <c:v>0.840408232239927</c:v>
                </c:pt>
                <c:pt idx="874">
                  <c:v>0.84096104717915598</c:v>
                </c:pt>
                <c:pt idx="875">
                  <c:v>0.841506588092924</c:v>
                </c:pt>
                <c:pt idx="876">
                  <c:v>0.84204493833265104</c:v>
                </c:pt>
                <c:pt idx="877">
                  <c:v>0.84257618063990702</c:v>
                </c:pt>
                <c:pt idx="878">
                  <c:v>0.843100397140638</c:v>
                </c:pt>
                <c:pt idx="879">
                  <c:v>0.84361766933971305</c:v>
                </c:pt>
                <c:pt idx="880">
                  <c:v>0.84412807811589097</c:v>
                </c:pt>
                <c:pt idx="881">
                  <c:v>0.84463170371713303</c:v>
                </c:pt>
                <c:pt idx="882">
                  <c:v>0.84512862575631298</c:v>
                </c:pt>
                <c:pt idx="883">
                  <c:v>0.84561892320723497</c:v>
                </c:pt>
                <c:pt idx="884">
                  <c:v>0.84610267440101905</c:v>
                </c:pt>
                <c:pt idx="885">
                  <c:v>0.84657995702281497</c:v>
                </c:pt>
                <c:pt idx="886">
                  <c:v>0.84705084810883902</c:v>
                </c:pt>
                <c:pt idx="887">
                  <c:v>0.84751542404371605</c:v>
                </c:pt>
                <c:pt idx="888">
                  <c:v>0.84797376055814899</c:v>
                </c:pt>
                <c:pt idx="889">
                  <c:v>0.84842593272684996</c:v>
                </c:pt>
                <c:pt idx="890">
                  <c:v>0.84887201496679598</c:v>
                </c:pt>
                <c:pt idx="891">
                  <c:v>0.84931208103573297</c:v>
                </c:pt>
                <c:pt idx="892">
                  <c:v>0.849746204030982</c:v>
                </c:pt>
                <c:pt idx="893">
                  <c:v>0.85017445638845601</c:v>
                </c:pt>
                <c:pt idx="894">
                  <c:v>0.850596909881987</c:v>
                </c:pt>
                <c:pt idx="895">
                  <c:v>0.851013635622899</c:v>
                </c:pt>
                <c:pt idx="896">
                  <c:v>0.85142470405973303</c:v>
                </c:pt>
                <c:pt idx="897">
                  <c:v>0.85183018497832697</c:v>
                </c:pt>
                <c:pt idx="898">
                  <c:v>0.85223014750202097</c:v>
                </c:pt>
                <c:pt idx="899">
                  <c:v>0.852624660092133</c:v>
                </c:pt>
                <c:pt idx="900">
                  <c:v>0.85301379054860504</c:v>
                </c:pt>
                <c:pt idx="901">
                  <c:v>0.85339760601089398</c:v>
                </c:pt>
                <c:pt idx="902">
                  <c:v>0.85377617295900499</c:v>
                </c:pt>
                <c:pt idx="903">
                  <c:v>0.85414955721476604</c:v>
                </c:pt>
                <c:pt idx="904">
                  <c:v>0.85451782394322895</c:v>
                </c:pt>
                <c:pt idx="905">
                  <c:v>0.85488103765430201</c:v>
                </c:pt>
                <c:pt idx="906">
                  <c:v>0.85523926220447799</c:v>
                </c:pt>
                <c:pt idx="907">
                  <c:v>0.85559256079880397</c:v>
                </c:pt>
                <c:pt idx="908">
                  <c:v>0.85594099599295503</c:v>
                </c:pt>
                <c:pt idx="909">
                  <c:v>0.85628462969545605</c:v>
                </c:pt>
                <c:pt idx="910">
                  <c:v>0.85662352317007395</c:v>
                </c:pt>
                <c:pt idx="911">
                  <c:v>0.85695773703832401</c:v>
                </c:pt>
                <c:pt idx="912">
                  <c:v>0.85728733128212498</c:v>
                </c:pt>
                <c:pt idx="913">
                  <c:v>0.85761236524657503</c:v>
                </c:pt>
                <c:pt idx="914">
                  <c:v>0.85793289764283098</c:v>
                </c:pt>
                <c:pt idx="915">
                  <c:v>0.85824898655113502</c:v>
                </c:pt>
                <c:pt idx="916">
                  <c:v>0.85856068942392205</c:v>
                </c:pt>
                <c:pt idx="917">
                  <c:v>0.85886806308906705</c:v>
                </c:pt>
                <c:pt idx="918">
                  <c:v>0.85917116375319202</c:v>
                </c:pt>
                <c:pt idx="919">
                  <c:v>0.85947004700509499</c:v>
                </c:pt>
                <c:pt idx="920">
                  <c:v>0.85976476781927802</c:v>
                </c:pt>
                <c:pt idx="921">
                  <c:v>0.86005538055954101</c:v>
                </c:pt>
                <c:pt idx="922">
                  <c:v>0.86034193898265898</c:v>
                </c:pt>
                <c:pt idx="923">
                  <c:v>0.86062449624217396</c:v>
                </c:pt>
                <c:pt idx="924">
                  <c:v>0.86090310489218702</c:v>
                </c:pt>
                <c:pt idx="925">
                  <c:v>0.86117781689133099</c:v>
                </c:pt>
                <c:pt idx="926">
                  <c:v>0.86144868360668603</c:v>
                </c:pt>
                <c:pt idx="927">
                  <c:v>0.86171575581784998</c:v>
                </c:pt>
                <c:pt idx="928">
                  <c:v>0.86197908372103904</c:v>
                </c:pt>
                <c:pt idx="929">
                  <c:v>0.86223871693322196</c:v>
                </c:pt>
                <c:pt idx="930">
                  <c:v>0.86249470449633603</c:v>
                </c:pt>
                <c:pt idx="931">
                  <c:v>0.862747094881544</c:v>
                </c:pt>
                <c:pt idx="932">
                  <c:v>0.86299593599352398</c:v>
                </c:pt>
                <c:pt idx="933">
                  <c:v>0.86324127517481497</c:v>
                </c:pt>
                <c:pt idx="934">
                  <c:v>0.86348315921019703</c:v>
                </c:pt>
                <c:pt idx="935">
                  <c:v>0.86372163433112004</c:v>
                </c:pt>
                <c:pt idx="936">
                  <c:v>0.86395674622011398</c:v>
                </c:pt>
                <c:pt idx="937">
                  <c:v>0.86418854001532097</c:v>
                </c:pt>
                <c:pt idx="938">
                  <c:v>0.86441706031496601</c:v>
                </c:pt>
                <c:pt idx="939">
                  <c:v>0.86464235118189903</c:v>
                </c:pt>
                <c:pt idx="940">
                  <c:v>0.864864456148149</c:v>
                </c:pt>
                <c:pt idx="941">
                  <c:v>0.86508341821949897</c:v>
                </c:pt>
                <c:pt idx="942">
                  <c:v>0.86529927988008404</c:v>
                </c:pt>
                <c:pt idx="943">
                  <c:v>0.86551208309698702</c:v>
                </c:pt>
                <c:pt idx="944">
                  <c:v>0.86572186932487605</c:v>
                </c:pt>
                <c:pt idx="945">
                  <c:v>0.86592867951060204</c:v>
                </c:pt>
                <c:pt idx="946">
                  <c:v>0.86613255409788104</c:v>
                </c:pt>
                <c:pt idx="947">
                  <c:v>0.86633353303191396</c:v>
                </c:pt>
                <c:pt idx="948">
                  <c:v>0.86653165576404101</c:v>
                </c:pt>
                <c:pt idx="949">
                  <c:v>0.86672696125640003</c:v>
                </c:pt>
                <c:pt idx="950">
                  <c:v>0.86691948798658103</c:v>
                </c:pt>
                <c:pt idx="951">
                  <c:v>0.867109273952273</c:v>
                </c:pt>
                <c:pt idx="952">
                  <c:v>0.86729635667592997</c:v>
                </c:pt>
                <c:pt idx="953">
                  <c:v>0.86748077320941097</c:v>
                </c:pt>
                <c:pt idx="954">
                  <c:v>0.86766256013861698</c:v>
                </c:pt>
                <c:pt idx="955">
                  <c:v>0.86784175358814497</c:v>
                </c:pt>
                <c:pt idx="956">
                  <c:v>0.86801838922587504</c:v>
                </c:pt>
                <c:pt idx="957">
                  <c:v>0.86819250226764699</c:v>
                </c:pt>
                <c:pt idx="958">
                  <c:v>0.86836412748181502</c:v>
                </c:pt>
                <c:pt idx="959">
                  <c:v>0.86853329919386202</c:v>
                </c:pt>
                <c:pt idx="960">
                  <c:v>0.86870005129098105</c:v>
                </c:pt>
                <c:pt idx="961">
                  <c:v>0.868864417226626</c:v>
                </c:pt>
                <c:pt idx="962">
                  <c:v>0.86902643002508295</c:v>
                </c:pt>
                <c:pt idx="963">
                  <c:v>0.86918612228597503</c:v>
                </c:pt>
                <c:pt idx="964">
                  <c:v>0.86934352618880595</c:v>
                </c:pt>
                <c:pt idx="965">
                  <c:v>0.86949867349742205</c:v>
                </c:pt>
                <c:pt idx="966">
                  <c:v>0.86965159556451199</c:v>
                </c:pt>
                <c:pt idx="967">
                  <c:v>0.86980232333604202</c:v>
                </c:pt>
                <c:pt idx="968">
                  <c:v>0.86995088735571202</c:v>
                </c:pt>
                <c:pt idx="969">
                  <c:v>0.87009731776932797</c:v>
                </c:pt>
                <c:pt idx="970">
                  <c:v>0.87024164432922602</c:v>
                </c:pt>
                <c:pt idx="971">
                  <c:v>0.87038389639860203</c:v>
                </c:pt>
                <c:pt idx="972">
                  <c:v>0.87052410295586502</c:v>
                </c:pt>
                <c:pt idx="973">
                  <c:v>0.870662292598954</c:v>
                </c:pt>
                <c:pt idx="974">
                  <c:v>0.87079849354960304</c:v>
                </c:pt>
                <c:pt idx="975">
                  <c:v>0.87093273365760204</c:v>
                </c:pt>
                <c:pt idx="976">
                  <c:v>0.87106504040505806</c:v>
                </c:pt>
                <c:pt idx="977">
                  <c:v>0.871195440910559</c:v>
                </c:pt>
                <c:pt idx="978">
                  <c:v>0.87132396193336303</c:v>
                </c:pt>
                <c:pt idx="979">
                  <c:v>0.87145062987755295</c:v>
                </c:pt>
                <c:pt idx="980">
                  <c:v>0.87157547079614295</c:v>
                </c:pt>
                <c:pt idx="981">
                  <c:v>0.87169851039516699</c:v>
                </c:pt>
                <c:pt idx="982">
                  <c:v>0.87181977403772604</c:v>
                </c:pt>
                <c:pt idx="983">
                  <c:v>0.871939286748044</c:v>
                </c:pt>
                <c:pt idx="984">
                  <c:v>0.87205707321542802</c:v>
                </c:pt>
                <c:pt idx="985">
                  <c:v>0.872173157798249</c:v>
                </c:pt>
                <c:pt idx="986">
                  <c:v>0.87228756452788403</c:v>
                </c:pt>
                <c:pt idx="987">
                  <c:v>0.87240031711259902</c:v>
                </c:pt>
                <c:pt idx="988">
                  <c:v>0.87251143894142202</c:v>
                </c:pt>
                <c:pt idx="989">
                  <c:v>0.87262095308800303</c:v>
                </c:pt>
                <c:pt idx="990">
                  <c:v>0.87272888231437995</c:v>
                </c:pt>
                <c:pt idx="991">
                  <c:v>0.87283524907478305</c:v>
                </c:pt>
                <c:pt idx="992">
                  <c:v>0.87294007551936803</c:v>
                </c:pt>
                <c:pt idx="993">
                  <c:v>0.873043383497911</c:v>
                </c:pt>
                <c:pt idx="994">
                  <c:v>0.87314519456350603</c:v>
                </c:pt>
                <c:pt idx="995">
                  <c:v>0.873245529976167</c:v>
                </c:pt>
                <c:pt idx="996">
                  <c:v>0.87334441070649005</c:v>
                </c:pt>
                <c:pt idx="997">
                  <c:v>0.87344185743917901</c:v>
                </c:pt>
                <c:pt idx="998">
                  <c:v>0.87353789057660602</c:v>
                </c:pt>
              </c:numCache>
            </c:numRef>
          </c:yVal>
          <c:smooth val="0"/>
          <c:extLst>
            <c:ext xmlns:c16="http://schemas.microsoft.com/office/drawing/2014/chart" uri="{C3380CC4-5D6E-409C-BE32-E72D297353CC}">
              <c16:uniqueId val="{00000001-9A13-A945-8D15-0D682911ED1F}"/>
            </c:ext>
          </c:extLst>
        </c:ser>
        <c:dLbls>
          <c:showLegendKey val="0"/>
          <c:showVal val="0"/>
          <c:showCatName val="0"/>
          <c:showSerName val="0"/>
          <c:showPercent val="0"/>
          <c:showBubbleSize val="0"/>
        </c:dLbls>
        <c:axId val="-540799104"/>
        <c:axId val="131326256"/>
      </c:scatterChart>
      <c:valAx>
        <c:axId val="-540799104"/>
        <c:scaling>
          <c:logBase val="10"/>
          <c:orientation val="minMax"/>
          <c:max val="1000"/>
          <c:min val="1E-3"/>
        </c:scaling>
        <c:delete val="0"/>
        <c:axPos val="b"/>
        <c:majorGridlines/>
        <c:minorGridlines>
          <c:spPr>
            <a:ln>
              <a:prstDash val="sysDot"/>
            </a:ln>
          </c:spPr>
        </c:minorGridlines>
        <c:title>
          <c:tx>
            <c:rich>
              <a:bodyPr/>
              <a:lstStyle/>
              <a:p>
                <a:pPr>
                  <a:defRPr sz="2400" b="1" i="0" u="none" strike="noStrike" baseline="0">
                    <a:solidFill>
                      <a:srgbClr val="3C3C3C"/>
                    </a:solidFill>
                    <a:latin typeface="+mn-lt"/>
                    <a:ea typeface="Arial"/>
                    <a:cs typeface="Arial"/>
                  </a:defRPr>
                </a:pPr>
                <a:r>
                  <a:rPr lang="en-US" sz="2400" b="1">
                    <a:latin typeface="+mn-lt"/>
                  </a:rPr>
                  <a:t>GPUweight</a:t>
                </a:r>
              </a:p>
            </c:rich>
          </c:tx>
          <c:layout>
            <c:manualLayout>
              <c:xMode val="edge"/>
              <c:yMode val="edge"/>
              <c:x val="0.44949847914796398"/>
              <c:y val="0.89846027094146597"/>
            </c:manualLayout>
          </c:layout>
          <c:overlay val="0"/>
          <c:spPr>
            <a:noFill/>
            <a:ln w="25400">
              <a:noFill/>
            </a:ln>
          </c:spPr>
        </c:title>
        <c:numFmt formatCode="General" sourceLinked="1"/>
        <c:majorTickMark val="out"/>
        <c:minorTickMark val="out"/>
        <c:tickLblPos val="nextTo"/>
        <c:spPr>
          <a:ln w="3175">
            <a:solidFill>
              <a:sysClr val="windowText" lastClr="000000"/>
            </a:solidFill>
            <a:prstDash val="solid"/>
          </a:ln>
        </c:spPr>
        <c:txPr>
          <a:bodyPr rot="0" vert="horz"/>
          <a:lstStyle/>
          <a:p>
            <a:pPr>
              <a:defRPr sz="2400" b="0" i="0" u="none" strike="noStrike" baseline="0">
                <a:solidFill>
                  <a:srgbClr val="3C3C3C"/>
                </a:solidFill>
                <a:latin typeface="+mn-lt"/>
                <a:ea typeface="Arial"/>
                <a:cs typeface="Arial"/>
              </a:defRPr>
            </a:pPr>
            <a:endParaRPr lang="en-US"/>
          </a:p>
        </c:txPr>
        <c:crossAx val="131326256"/>
        <c:crossesAt val="0"/>
        <c:crossBetween val="midCat"/>
      </c:valAx>
      <c:valAx>
        <c:axId val="131326256"/>
        <c:scaling>
          <c:orientation val="minMax"/>
          <c:max val="1"/>
        </c:scaling>
        <c:delete val="0"/>
        <c:axPos val="l"/>
        <c:majorGridlines>
          <c:spPr>
            <a:ln w="3175">
              <a:solidFill>
                <a:schemeClr val="tx1"/>
              </a:solidFill>
              <a:prstDash val="solid"/>
            </a:ln>
          </c:spPr>
        </c:majorGridlines>
        <c:title>
          <c:tx>
            <c:rich>
              <a:bodyPr/>
              <a:lstStyle/>
              <a:p>
                <a:pPr>
                  <a:defRPr sz="2400" b="1" i="0" u="none" strike="noStrike" baseline="0">
                    <a:solidFill>
                      <a:srgbClr val="3C3C3C"/>
                    </a:solidFill>
                    <a:latin typeface="+mn-lt"/>
                    <a:ea typeface="Arial"/>
                    <a:cs typeface="Arial"/>
                  </a:defRPr>
                </a:pPr>
                <a:r>
                  <a:rPr lang="en-US" sz="2400" b="1">
                    <a:latin typeface="+mn-lt"/>
                  </a:rPr>
                  <a:t>System Performance</a:t>
                </a:r>
              </a:p>
            </c:rich>
          </c:tx>
          <c:layout>
            <c:manualLayout>
              <c:xMode val="edge"/>
              <c:yMode val="edge"/>
              <c:x val="0"/>
              <c:y val="7.2478843731977396E-2"/>
            </c:manualLayout>
          </c:layout>
          <c:overlay val="0"/>
          <c:spPr>
            <a:noFill/>
            <a:ln w="25400">
              <a:noFill/>
            </a:ln>
          </c:spPr>
        </c:title>
        <c:numFmt formatCode="General" sourceLinked="1"/>
        <c:majorTickMark val="out"/>
        <c:minorTickMark val="none"/>
        <c:tickLblPos val="nextTo"/>
        <c:spPr>
          <a:ln w="3175">
            <a:solidFill>
              <a:schemeClr val="tx1"/>
            </a:solidFill>
            <a:prstDash val="solid"/>
          </a:ln>
        </c:spPr>
        <c:txPr>
          <a:bodyPr rot="0" vert="horz"/>
          <a:lstStyle/>
          <a:p>
            <a:pPr>
              <a:defRPr sz="2400" b="0" i="0" u="none" strike="noStrike" baseline="0">
                <a:solidFill>
                  <a:srgbClr val="3C3C3C"/>
                </a:solidFill>
                <a:latin typeface="+mn-lt"/>
                <a:ea typeface="Arial"/>
                <a:cs typeface="Arial"/>
              </a:defRPr>
            </a:pPr>
            <a:endParaRPr lang="en-US"/>
          </a:p>
        </c:txPr>
        <c:crossAx val="-540799104"/>
        <c:crossesAt val="0"/>
        <c:crossBetween val="midCat"/>
      </c:valAx>
      <c:spPr>
        <a:noFill/>
        <a:ln w="3175">
          <a:solidFill>
            <a:schemeClr val="tx1"/>
          </a:solidFill>
          <a:prstDash val="solid"/>
        </a:ln>
      </c:spPr>
    </c:plotArea>
    <c:legend>
      <c:legendPos val="r"/>
      <c:layout>
        <c:manualLayout>
          <c:xMode val="edge"/>
          <c:yMode val="edge"/>
          <c:x val="0.18709257529944101"/>
          <c:y val="0.104008097642503"/>
          <c:w val="0.37673616845375502"/>
          <c:h val="0.33255652460482998"/>
        </c:manualLayout>
      </c:layout>
      <c:overlay val="0"/>
      <c:spPr>
        <a:solidFill>
          <a:sysClr val="window" lastClr="FFFFFF"/>
        </a:solidFill>
        <a:ln w="25400">
          <a:solidFill>
            <a:sysClr val="windowText" lastClr="000000"/>
          </a:solidFill>
        </a:ln>
      </c:spPr>
      <c:txPr>
        <a:bodyPr/>
        <a:lstStyle/>
        <a:p>
          <a:pPr>
            <a:defRPr sz="2400" b="1" i="0" u="none" strike="noStrike" baseline="0">
              <a:solidFill>
                <a:srgbClr val="3C3C3C"/>
              </a:solidFill>
              <a:latin typeface="+mn-lt"/>
              <a:ea typeface="Arial"/>
              <a:cs typeface="Arial"/>
            </a:defRPr>
          </a:pPr>
          <a:endParaRPr lang="en-US"/>
        </a:p>
      </c:txPr>
    </c:legend>
    <c:plotVisOnly val="1"/>
    <c:dispBlanksAs val="span"/>
    <c:showDLblsOverMax val="0"/>
  </c:chart>
  <c:spPr>
    <a:solidFill>
      <a:srgbClr val="FFFFFF"/>
    </a:solidFill>
    <a:ln w="9525">
      <a:noFill/>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tx>
            <c:strRef>
              <c:f>'with gcc'!$A$2</c:f>
              <c:strCache>
                <c:ptCount val="1"/>
                <c:pt idx="0">
                  <c:v>Slowdown</c:v>
                </c:pt>
              </c:strCache>
            </c:strRef>
          </c:tx>
          <c:invertIfNegative val="0"/>
          <c:dPt>
            <c:idx val="0"/>
            <c:invertIfNegative val="0"/>
            <c:bubble3D val="0"/>
            <c:spPr>
              <a:solidFill>
                <a:srgbClr val="FF0000"/>
              </a:solidFill>
            </c:spPr>
            <c:extLst>
              <c:ext xmlns:c16="http://schemas.microsoft.com/office/drawing/2014/chart" uri="{C3380CC4-5D6E-409C-BE32-E72D297353CC}">
                <c16:uniqueId val="{00000001-9A8E-8E47-815C-52FF22949B8C}"/>
              </c:ext>
            </c:extLst>
          </c:dPt>
          <c:dPt>
            <c:idx val="1"/>
            <c:invertIfNegative val="0"/>
            <c:bubble3D val="0"/>
            <c:spPr>
              <a:solidFill>
                <a:srgbClr val="0070C0"/>
              </a:solidFill>
            </c:spPr>
            <c:extLst>
              <c:ext xmlns:c16="http://schemas.microsoft.com/office/drawing/2014/chart" uri="{C3380CC4-5D6E-409C-BE32-E72D297353CC}">
                <c16:uniqueId val="{00000003-9A8E-8E47-815C-52FF22949B8C}"/>
              </c:ext>
            </c:extLst>
          </c:dPt>
          <c:cat>
            <c:strRef>
              <c:f>'with gcc'!$B$1:$C$1</c:f>
              <c:strCache>
                <c:ptCount val="2"/>
                <c:pt idx="0">
                  <c:v>leslie3d (core 0)</c:v>
                </c:pt>
                <c:pt idx="1">
                  <c:v>gcc (core 1)</c:v>
                </c:pt>
              </c:strCache>
            </c:strRef>
          </c:cat>
          <c:val>
            <c:numRef>
              <c:f>'with gcc'!$B$2:$C$2</c:f>
              <c:numCache>
                <c:formatCode>General</c:formatCode>
                <c:ptCount val="2"/>
                <c:pt idx="0">
                  <c:v>1.9</c:v>
                </c:pt>
                <c:pt idx="1">
                  <c:v>1.1000000000000001</c:v>
                </c:pt>
              </c:numCache>
            </c:numRef>
          </c:val>
          <c:extLst>
            <c:ext xmlns:c16="http://schemas.microsoft.com/office/drawing/2014/chart" uri="{C3380CC4-5D6E-409C-BE32-E72D297353CC}">
              <c16:uniqueId val="{00000004-9A8E-8E47-815C-52FF22949B8C}"/>
            </c:ext>
          </c:extLst>
        </c:ser>
        <c:dLbls>
          <c:showLegendKey val="0"/>
          <c:showVal val="0"/>
          <c:showCatName val="0"/>
          <c:showSerName val="0"/>
          <c:showPercent val="0"/>
          <c:showBubbleSize val="0"/>
        </c:dLbls>
        <c:gapWidth val="150"/>
        <c:axId val="-1566127776"/>
        <c:axId val="-1566126000"/>
      </c:barChart>
      <c:catAx>
        <c:axId val="-1566127776"/>
        <c:scaling>
          <c:orientation val="minMax"/>
        </c:scaling>
        <c:delete val="0"/>
        <c:axPos val="b"/>
        <c:numFmt formatCode="General" sourceLinked="0"/>
        <c:majorTickMark val="out"/>
        <c:minorTickMark val="none"/>
        <c:tickLblPos val="nextTo"/>
        <c:txPr>
          <a:bodyPr/>
          <a:lstStyle/>
          <a:p>
            <a:pPr>
              <a:defRPr sz="1800">
                <a:latin typeface="Tahoma" pitchFamily="34" charset="0"/>
                <a:ea typeface="Tahoma" pitchFamily="34" charset="0"/>
                <a:cs typeface="Tahoma" pitchFamily="34" charset="0"/>
              </a:defRPr>
            </a:pPr>
            <a:endParaRPr lang="en-US"/>
          </a:p>
        </c:txPr>
        <c:crossAx val="-1566126000"/>
        <c:crossesAt val="0"/>
        <c:auto val="1"/>
        <c:lblAlgn val="ctr"/>
        <c:lblOffset val="100"/>
        <c:noMultiLvlLbl val="0"/>
      </c:catAx>
      <c:valAx>
        <c:axId val="-1566126000"/>
        <c:scaling>
          <c:orientation val="minMax"/>
          <c:max val="6"/>
        </c:scaling>
        <c:delete val="0"/>
        <c:axPos val="l"/>
        <c:majorGridlines/>
        <c:title>
          <c:tx>
            <c:rich>
              <a:bodyPr rot="-5400000" vert="horz"/>
              <a:lstStyle/>
              <a:p>
                <a:pPr>
                  <a:defRPr sz="2500">
                    <a:latin typeface="Tahoma" pitchFamily="34" charset="0"/>
                    <a:ea typeface="Tahoma" pitchFamily="34" charset="0"/>
                    <a:cs typeface="Tahoma" pitchFamily="34" charset="0"/>
                  </a:defRPr>
                </a:pPr>
                <a:r>
                  <a:rPr lang="en-US" sz="2500" dirty="0">
                    <a:latin typeface="Tahoma" pitchFamily="34" charset="0"/>
                    <a:ea typeface="Tahoma" pitchFamily="34" charset="0"/>
                    <a:cs typeface="Tahoma" pitchFamily="34" charset="0"/>
                  </a:rPr>
                  <a:t>Slowdown</a:t>
                </a:r>
              </a:p>
            </c:rich>
          </c:tx>
          <c:overlay val="0"/>
        </c:title>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66127776"/>
        <c:crosses val="autoZero"/>
        <c:crossBetween val="between"/>
        <c:majorUnit val="1"/>
        <c:minorUnit val="0.2"/>
      </c:valAx>
    </c:plotArea>
    <c:plotVisOnly val="1"/>
    <c:dispBlanksAs val="gap"/>
    <c:showDLblsOverMax val="0"/>
  </c:chart>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'with mcf'!$A$2</c:f>
              <c:strCache>
                <c:ptCount val="1"/>
                <c:pt idx="0">
                  <c:v>Slowdown</c:v>
                </c:pt>
              </c:strCache>
            </c:strRef>
          </c:tx>
          <c:invertIfNegative val="0"/>
          <c:dPt>
            <c:idx val="0"/>
            <c:invertIfNegative val="0"/>
            <c:bubble3D val="0"/>
            <c:spPr>
              <a:solidFill>
                <a:srgbClr val="FF0000"/>
              </a:solidFill>
            </c:spPr>
            <c:extLst>
              <c:ext xmlns:c16="http://schemas.microsoft.com/office/drawing/2014/chart" uri="{C3380CC4-5D6E-409C-BE32-E72D297353CC}">
                <c16:uniqueId val="{00000001-5417-3A43-A358-D3C91588D36A}"/>
              </c:ext>
            </c:extLst>
          </c:dPt>
          <c:dPt>
            <c:idx val="1"/>
            <c:invertIfNegative val="0"/>
            <c:bubble3D val="0"/>
            <c:spPr>
              <a:solidFill>
                <a:srgbClr val="0070C0"/>
              </a:solidFill>
            </c:spPr>
            <c:extLst>
              <c:ext xmlns:c16="http://schemas.microsoft.com/office/drawing/2014/chart" uri="{C3380CC4-5D6E-409C-BE32-E72D297353CC}">
                <c16:uniqueId val="{00000003-5417-3A43-A358-D3C91588D36A}"/>
              </c:ext>
            </c:extLst>
          </c:dPt>
          <c:cat>
            <c:strRef>
              <c:f>'with mcf'!$B$1:$C$1</c:f>
              <c:strCache>
                <c:ptCount val="2"/>
                <c:pt idx="0">
                  <c:v>leslie3d (core 0)</c:v>
                </c:pt>
                <c:pt idx="1">
                  <c:v>mcf (core 1)</c:v>
                </c:pt>
              </c:strCache>
            </c:strRef>
          </c:cat>
          <c:val>
            <c:numRef>
              <c:f>'with mcf'!$B$2:$C$2</c:f>
              <c:numCache>
                <c:formatCode>General</c:formatCode>
                <c:ptCount val="2"/>
                <c:pt idx="0">
                  <c:v>5.4</c:v>
                </c:pt>
                <c:pt idx="1">
                  <c:v>2.1</c:v>
                </c:pt>
              </c:numCache>
            </c:numRef>
          </c:val>
          <c:extLst>
            <c:ext xmlns:c16="http://schemas.microsoft.com/office/drawing/2014/chart" uri="{C3380CC4-5D6E-409C-BE32-E72D297353CC}">
              <c16:uniqueId val="{00000004-5417-3A43-A358-D3C91588D36A}"/>
            </c:ext>
          </c:extLst>
        </c:ser>
        <c:dLbls>
          <c:showLegendKey val="0"/>
          <c:showVal val="0"/>
          <c:showCatName val="0"/>
          <c:showSerName val="0"/>
          <c:showPercent val="0"/>
          <c:showBubbleSize val="0"/>
        </c:dLbls>
        <c:gapWidth val="150"/>
        <c:axId val="-1534000784"/>
        <c:axId val="-1538939744"/>
      </c:barChart>
      <c:catAx>
        <c:axId val="-1534000784"/>
        <c:scaling>
          <c:orientation val="minMax"/>
        </c:scaling>
        <c:delete val="0"/>
        <c:axPos val="b"/>
        <c:numFmt formatCode="General" sourceLinked="0"/>
        <c:majorTickMark val="out"/>
        <c:minorTickMark val="none"/>
        <c:tickLblPos val="nextTo"/>
        <c:txPr>
          <a:bodyPr/>
          <a:lstStyle/>
          <a:p>
            <a:pPr>
              <a:defRPr sz="1800">
                <a:latin typeface="Tahoma" pitchFamily="34" charset="0"/>
                <a:ea typeface="Tahoma" pitchFamily="34" charset="0"/>
                <a:cs typeface="Tahoma" pitchFamily="34" charset="0"/>
              </a:defRPr>
            </a:pPr>
            <a:endParaRPr lang="en-US"/>
          </a:p>
        </c:txPr>
        <c:crossAx val="-1538939744"/>
        <c:crosses val="autoZero"/>
        <c:auto val="1"/>
        <c:lblAlgn val="ctr"/>
        <c:lblOffset val="100"/>
        <c:noMultiLvlLbl val="0"/>
      </c:catAx>
      <c:valAx>
        <c:axId val="-1538939744"/>
        <c:scaling>
          <c:orientation val="minMax"/>
          <c:max val="6"/>
          <c:min val="0"/>
        </c:scaling>
        <c:delete val="0"/>
        <c:axPos val="l"/>
        <c:majorGridlines/>
        <c:title>
          <c:tx>
            <c:rich>
              <a:bodyPr rot="-5400000" vert="horz"/>
              <a:lstStyle/>
              <a:p>
                <a:pPr>
                  <a:defRPr sz="1800">
                    <a:latin typeface="Tahoma" pitchFamily="34" charset="0"/>
                    <a:ea typeface="Tahoma" pitchFamily="34" charset="0"/>
                    <a:cs typeface="Tahoma" pitchFamily="34" charset="0"/>
                  </a:defRPr>
                </a:pPr>
                <a:r>
                  <a:rPr lang="en-US" sz="2500" dirty="0">
                    <a:latin typeface="Tahoma" pitchFamily="34" charset="0"/>
                    <a:ea typeface="Tahoma" pitchFamily="34" charset="0"/>
                    <a:cs typeface="Tahoma" pitchFamily="34" charset="0"/>
                  </a:rPr>
                  <a:t>Slowdown</a:t>
                </a:r>
              </a:p>
            </c:rich>
          </c:tx>
          <c:overlay val="0"/>
        </c:title>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34000784"/>
        <c:crosses val="autoZero"/>
        <c:crossBetween val="between"/>
        <c:majorUnit val="1"/>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31296812364013"/>
          <c:y val="5.8327421532372803E-2"/>
          <c:w val="0.59614926606396501"/>
          <c:h val="0.62774043303195004"/>
        </c:manualLayout>
      </c:layout>
      <c:scatterChart>
        <c:scatterStyle val="smoothMarker"/>
        <c:varyColors val="0"/>
        <c:ser>
          <c:idx val="0"/>
          <c:order val="0"/>
          <c:tx>
            <c:strRef>
              <c:f>Sheet1!$D$1</c:f>
              <c:strCache>
                <c:ptCount val="1"/>
                <c:pt idx="0">
                  <c:v>omnetpp</c:v>
                </c:pt>
              </c:strCache>
            </c:strRef>
          </c:tx>
          <c:spPr>
            <a:ln w="63500"/>
          </c:spPr>
          <c:marker>
            <c:symbol val="none"/>
          </c:marker>
          <c:xVal>
            <c:numRef>
              <c:f>Sheet1!$C$2:$C$13</c:f>
              <c:numCache>
                <c:formatCode>General</c:formatCode>
                <c:ptCount val="12"/>
                <c:pt idx="0">
                  <c:v>0.35860785899999997</c:v>
                </c:pt>
                <c:pt idx="1">
                  <c:v>0.40850773899999998</c:v>
                </c:pt>
                <c:pt idx="2">
                  <c:v>0.53253157500000003</c:v>
                </c:pt>
                <c:pt idx="3">
                  <c:v>0.58099312199999598</c:v>
                </c:pt>
                <c:pt idx="4">
                  <c:v>0.632877307000005</c:v>
                </c:pt>
                <c:pt idx="5">
                  <c:v>0.69087995400000701</c:v>
                </c:pt>
                <c:pt idx="6">
                  <c:v>0.72694550100000499</c:v>
                </c:pt>
                <c:pt idx="7">
                  <c:v>0.79635468200000004</c:v>
                </c:pt>
                <c:pt idx="8">
                  <c:v>0.83755898299999998</c:v>
                </c:pt>
                <c:pt idx="9">
                  <c:v>0.938360254</c:v>
                </c:pt>
                <c:pt idx="10">
                  <c:v>0.94830560700000499</c:v>
                </c:pt>
                <c:pt idx="11">
                  <c:v>1</c:v>
                </c:pt>
              </c:numCache>
            </c:numRef>
          </c:xVal>
          <c:yVal>
            <c:numRef>
              <c:f>Sheet1!$D$2:$D$13</c:f>
              <c:numCache>
                <c:formatCode>General</c:formatCode>
                <c:ptCount val="12"/>
                <c:pt idx="0">
                  <c:v>0.34972004020000103</c:v>
                </c:pt>
                <c:pt idx="1">
                  <c:v>0.39891302230000297</c:v>
                </c:pt>
                <c:pt idx="2">
                  <c:v>0.52169597720000604</c:v>
                </c:pt>
                <c:pt idx="3">
                  <c:v>0.56943945840000099</c:v>
                </c:pt>
                <c:pt idx="4">
                  <c:v>0.61953502469999999</c:v>
                </c:pt>
                <c:pt idx="5">
                  <c:v>0.67834551520000796</c:v>
                </c:pt>
                <c:pt idx="6">
                  <c:v>0.71424555490000097</c:v>
                </c:pt>
                <c:pt idx="7">
                  <c:v>0.78345644459999997</c:v>
                </c:pt>
                <c:pt idx="8">
                  <c:v>0.82650495540000002</c:v>
                </c:pt>
                <c:pt idx="9">
                  <c:v>0.92799986790000499</c:v>
                </c:pt>
                <c:pt idx="10">
                  <c:v>0.948825282800005</c:v>
                </c:pt>
                <c:pt idx="11">
                  <c:v>1</c:v>
                </c:pt>
              </c:numCache>
            </c:numRef>
          </c:yVal>
          <c:smooth val="1"/>
          <c:extLst>
            <c:ext xmlns:c16="http://schemas.microsoft.com/office/drawing/2014/chart" uri="{C3380CC4-5D6E-409C-BE32-E72D297353CC}">
              <c16:uniqueId val="{00000000-9F8A-E441-94ED-C3ED17D5D3D4}"/>
            </c:ext>
          </c:extLst>
        </c:ser>
        <c:ser>
          <c:idx val="1"/>
          <c:order val="1"/>
          <c:tx>
            <c:strRef>
              <c:f>Sheet1!$B$1</c:f>
              <c:strCache>
                <c:ptCount val="1"/>
                <c:pt idx="0">
                  <c:v>mcf</c:v>
                </c:pt>
              </c:strCache>
            </c:strRef>
          </c:tx>
          <c:spPr>
            <a:ln w="63500"/>
          </c:spPr>
          <c:marker>
            <c:symbol val="none"/>
          </c:marker>
          <c:xVal>
            <c:numRef>
              <c:f>Sheet1!$A$2:$A$15</c:f>
              <c:numCache>
                <c:formatCode>General</c:formatCode>
                <c:ptCount val="14"/>
                <c:pt idx="0">
                  <c:v>0.37721932679999998</c:v>
                </c:pt>
                <c:pt idx="1">
                  <c:v>0.43115026620000302</c:v>
                </c:pt>
                <c:pt idx="2">
                  <c:v>0.52234849979999998</c:v>
                </c:pt>
                <c:pt idx="3">
                  <c:v>0.57314720260000696</c:v>
                </c:pt>
                <c:pt idx="4">
                  <c:v>0.58167063300000599</c:v>
                </c:pt>
                <c:pt idx="5">
                  <c:v>0.58876888090000001</c:v>
                </c:pt>
                <c:pt idx="6">
                  <c:v>0.62097655380000005</c:v>
                </c:pt>
                <c:pt idx="7">
                  <c:v>0.65381880630000899</c:v>
                </c:pt>
                <c:pt idx="8">
                  <c:v>0.69145965280000599</c:v>
                </c:pt>
                <c:pt idx="9">
                  <c:v>0.77433492279999905</c:v>
                </c:pt>
                <c:pt idx="10">
                  <c:v>0.87667045360001195</c:v>
                </c:pt>
                <c:pt idx="11">
                  <c:v>0.95667656850000005</c:v>
                </c:pt>
                <c:pt idx="12">
                  <c:v>0.9958109463</c:v>
                </c:pt>
                <c:pt idx="13">
                  <c:v>1</c:v>
                </c:pt>
              </c:numCache>
            </c:numRef>
          </c:xVal>
          <c:yVal>
            <c:numRef>
              <c:f>Sheet1!$B$2:$B$15</c:f>
              <c:numCache>
                <c:formatCode>General</c:formatCode>
                <c:ptCount val="14"/>
                <c:pt idx="0">
                  <c:v>0.34875968080000103</c:v>
                </c:pt>
                <c:pt idx="1">
                  <c:v>0.39941580750000399</c:v>
                </c:pt>
                <c:pt idx="2">
                  <c:v>0.48690337970000402</c:v>
                </c:pt>
                <c:pt idx="3">
                  <c:v>0.53653353809999904</c:v>
                </c:pt>
                <c:pt idx="4">
                  <c:v>0.54337399919999996</c:v>
                </c:pt>
                <c:pt idx="5">
                  <c:v>0.55101928749999995</c:v>
                </c:pt>
                <c:pt idx="6">
                  <c:v>0.58277851920000201</c:v>
                </c:pt>
                <c:pt idx="7">
                  <c:v>0.61456770809999905</c:v>
                </c:pt>
                <c:pt idx="8">
                  <c:v>0.65149145820000898</c:v>
                </c:pt>
                <c:pt idx="9">
                  <c:v>0.74316428400000001</c:v>
                </c:pt>
                <c:pt idx="10">
                  <c:v>0.84741150870000004</c:v>
                </c:pt>
                <c:pt idx="11">
                  <c:v>0.93385608460000002</c:v>
                </c:pt>
                <c:pt idx="12">
                  <c:v>0.96889530200000695</c:v>
                </c:pt>
                <c:pt idx="13">
                  <c:v>1</c:v>
                </c:pt>
              </c:numCache>
            </c:numRef>
          </c:yVal>
          <c:smooth val="1"/>
          <c:extLst>
            <c:ext xmlns:c16="http://schemas.microsoft.com/office/drawing/2014/chart" uri="{C3380CC4-5D6E-409C-BE32-E72D297353CC}">
              <c16:uniqueId val="{00000001-9F8A-E441-94ED-C3ED17D5D3D4}"/>
            </c:ext>
          </c:extLst>
        </c:ser>
        <c:ser>
          <c:idx val="2"/>
          <c:order val="2"/>
          <c:tx>
            <c:strRef>
              <c:f>Sheet1!$F$1</c:f>
              <c:strCache>
                <c:ptCount val="1"/>
                <c:pt idx="0">
                  <c:v>astar</c:v>
                </c:pt>
              </c:strCache>
            </c:strRef>
          </c:tx>
          <c:spPr>
            <a:ln w="63500"/>
          </c:spPr>
          <c:marker>
            <c:symbol val="none"/>
          </c:marker>
          <c:xVal>
            <c:numRef>
              <c:f>Sheet1!$E$2:$E$13</c:f>
              <c:numCache>
                <c:formatCode>General</c:formatCode>
                <c:ptCount val="12"/>
                <c:pt idx="0">
                  <c:v>0.42376850220000301</c:v>
                </c:pt>
                <c:pt idx="1">
                  <c:v>0.48022401510000301</c:v>
                </c:pt>
                <c:pt idx="2">
                  <c:v>0.66073844080000499</c:v>
                </c:pt>
                <c:pt idx="3">
                  <c:v>0.71531224939999904</c:v>
                </c:pt>
                <c:pt idx="4">
                  <c:v>0.77603935160000403</c:v>
                </c:pt>
                <c:pt idx="5">
                  <c:v>0.78436306489999397</c:v>
                </c:pt>
                <c:pt idx="6">
                  <c:v>0.83270415450000501</c:v>
                </c:pt>
                <c:pt idx="7">
                  <c:v>0.86206162320000501</c:v>
                </c:pt>
                <c:pt idx="8">
                  <c:v>0.90560560250000999</c:v>
                </c:pt>
                <c:pt idx="9">
                  <c:v>0.92953069099999996</c:v>
                </c:pt>
                <c:pt idx="10">
                  <c:v>0.96016632660000001</c:v>
                </c:pt>
                <c:pt idx="11">
                  <c:v>1</c:v>
                </c:pt>
              </c:numCache>
            </c:numRef>
          </c:xVal>
          <c:yVal>
            <c:numRef>
              <c:f>Sheet1!$F$2:$F$13</c:f>
              <c:numCache>
                <c:formatCode>General</c:formatCode>
                <c:ptCount val="12"/>
                <c:pt idx="0">
                  <c:v>0.41585590990000398</c:v>
                </c:pt>
                <c:pt idx="1">
                  <c:v>0.48051834809999999</c:v>
                </c:pt>
                <c:pt idx="2">
                  <c:v>0.66785834180000003</c:v>
                </c:pt>
                <c:pt idx="3">
                  <c:v>0.72535973910000096</c:v>
                </c:pt>
                <c:pt idx="4">
                  <c:v>0.77685794350000403</c:v>
                </c:pt>
                <c:pt idx="5">
                  <c:v>0.79875887000000501</c:v>
                </c:pt>
                <c:pt idx="6">
                  <c:v>0.848770183600005</c:v>
                </c:pt>
                <c:pt idx="7">
                  <c:v>0.88034934260000497</c:v>
                </c:pt>
                <c:pt idx="8">
                  <c:v>0.92559496129999996</c:v>
                </c:pt>
                <c:pt idx="9">
                  <c:v>0.95011778339999997</c:v>
                </c:pt>
                <c:pt idx="10">
                  <c:v>0.98595535140000001</c:v>
                </c:pt>
                <c:pt idx="11">
                  <c:v>1</c:v>
                </c:pt>
              </c:numCache>
            </c:numRef>
          </c:yVal>
          <c:smooth val="1"/>
          <c:extLst>
            <c:ext xmlns:c16="http://schemas.microsoft.com/office/drawing/2014/chart" uri="{C3380CC4-5D6E-409C-BE32-E72D297353CC}">
              <c16:uniqueId val="{00000002-9F8A-E441-94ED-C3ED17D5D3D4}"/>
            </c:ext>
          </c:extLst>
        </c:ser>
        <c:dLbls>
          <c:showLegendKey val="0"/>
          <c:showVal val="0"/>
          <c:showCatName val="0"/>
          <c:showSerName val="0"/>
          <c:showPercent val="0"/>
          <c:showBubbleSize val="0"/>
        </c:dLbls>
        <c:axId val="-1568048368"/>
        <c:axId val="-1565957152"/>
      </c:scatterChart>
      <c:valAx>
        <c:axId val="-1568048368"/>
        <c:scaling>
          <c:orientation val="minMax"/>
          <c:max val="1"/>
          <c:min val="0.3"/>
        </c:scaling>
        <c:delete val="0"/>
        <c:axPos val="b"/>
        <c:title>
          <c:tx>
            <c:rich>
              <a:bodyPr/>
              <a:lstStyle/>
              <a:p>
                <a:pPr>
                  <a:defRPr sz="2500"/>
                </a:pPr>
                <a:r>
                  <a:rPr lang="en-US" sz="2500" dirty="0"/>
                  <a:t>Normalized</a:t>
                </a:r>
                <a:r>
                  <a:rPr lang="en-US" sz="2500" baseline="0" dirty="0"/>
                  <a:t> Request Service Rate</a:t>
                </a:r>
                <a:endParaRPr lang="en-US" sz="2500" dirty="0"/>
              </a:p>
            </c:rich>
          </c:tx>
          <c:layout>
            <c:manualLayout>
              <c:xMode val="edge"/>
              <c:yMode val="edge"/>
              <c:x val="0.26243722236431799"/>
              <c:y val="0.82111141657170295"/>
            </c:manualLayout>
          </c:layout>
          <c:overlay val="0"/>
        </c:title>
        <c:numFmt formatCode="General" sourceLinked="1"/>
        <c:majorTickMark val="out"/>
        <c:minorTickMark val="none"/>
        <c:tickLblPos val="nextTo"/>
        <c:txPr>
          <a:bodyPr/>
          <a:lstStyle/>
          <a:p>
            <a:pPr>
              <a:defRPr sz="2000"/>
            </a:pPr>
            <a:endParaRPr lang="en-US"/>
          </a:p>
        </c:txPr>
        <c:crossAx val="-1565957152"/>
        <c:crosses val="autoZero"/>
        <c:crossBetween val="midCat"/>
        <c:majorUnit val="0.1"/>
      </c:valAx>
      <c:valAx>
        <c:axId val="-1565957152"/>
        <c:scaling>
          <c:orientation val="minMax"/>
          <c:max val="1"/>
          <c:min val="0.3"/>
        </c:scaling>
        <c:delete val="0"/>
        <c:axPos val="l"/>
        <c:title>
          <c:tx>
            <c:rich>
              <a:bodyPr rot="-5400000" vert="horz"/>
              <a:lstStyle/>
              <a:p>
                <a:pPr>
                  <a:defRPr sz="2500"/>
                </a:pPr>
                <a:r>
                  <a:rPr lang="en-US" sz="2500"/>
                  <a:t>Normalized</a:t>
                </a:r>
                <a:r>
                  <a:rPr lang="en-US" sz="2500" baseline="0"/>
                  <a:t> Performance</a:t>
                </a:r>
                <a:endParaRPr lang="en-US" sz="2500"/>
              </a:p>
            </c:rich>
          </c:tx>
          <c:layout>
            <c:manualLayout>
              <c:xMode val="edge"/>
              <c:yMode val="edge"/>
              <c:x val="9.0808731694018305E-2"/>
              <c:y val="2.62692537699778E-2"/>
            </c:manualLayout>
          </c:layout>
          <c:overlay val="0"/>
        </c:title>
        <c:numFmt formatCode="General" sourceLinked="1"/>
        <c:majorTickMark val="out"/>
        <c:minorTickMark val="none"/>
        <c:tickLblPos val="nextTo"/>
        <c:txPr>
          <a:bodyPr/>
          <a:lstStyle/>
          <a:p>
            <a:pPr>
              <a:defRPr sz="2000"/>
            </a:pPr>
            <a:endParaRPr lang="en-US"/>
          </a:p>
        </c:txPr>
        <c:crossAx val="-1568048368"/>
        <c:crosses val="autoZero"/>
        <c:crossBetween val="midCat"/>
        <c:majorUnit val="0.1"/>
      </c:valAx>
    </c:plotArea>
    <c:legend>
      <c:legendPos val="r"/>
      <c:layout>
        <c:manualLayout>
          <c:xMode val="edge"/>
          <c:yMode val="edge"/>
          <c:x val="0.26435930506910299"/>
          <c:y val="4.3678355209017E-2"/>
          <c:w val="0.34557694177116999"/>
          <c:h val="0.305527042234507"/>
        </c:manualLayout>
      </c:layout>
      <c:overlay val="0"/>
      <c:txPr>
        <a:bodyPr/>
        <a:lstStyle/>
        <a:p>
          <a:pPr>
            <a:defRPr sz="2000"/>
          </a:pPr>
          <a:endParaRPr lang="en-US"/>
        </a:p>
      </c:txPr>
    </c:legend>
    <c:plotVisOnly val="1"/>
    <c:dispBlanksAs val="gap"/>
    <c:showDLblsOverMax val="0"/>
  </c:chart>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Sheet1!$B$1</c:f>
              <c:strCache>
                <c:ptCount val="1"/>
                <c:pt idx="0">
                  <c:v>Actual</c:v>
                </c:pt>
              </c:strCache>
            </c:strRef>
          </c:tx>
          <c:spPr>
            <a:ln w="50800"/>
          </c:spPr>
          <c:marker>
            <c:symbol val="none"/>
          </c:marker>
          <c:xVal>
            <c:numRef>
              <c:f>Sheet1!$A$2:$A$38</c:f>
              <c:numCache>
                <c:formatCode>General</c:formatCode>
                <c:ptCount val="37"/>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Sheet1!$B$2:$B$38</c:f>
              <c:numCache>
                <c:formatCode>General</c:formatCode>
                <c:ptCount val="37"/>
                <c:pt idx="0">
                  <c:v>2.7467165312004602</c:v>
                </c:pt>
                <c:pt idx="1">
                  <c:v>2.8145740392504881</c:v>
                </c:pt>
                <c:pt idx="2">
                  <c:v>2.9810499437287161</c:v>
                </c:pt>
                <c:pt idx="3">
                  <c:v>2.6915982199002602</c:v>
                </c:pt>
                <c:pt idx="4">
                  <c:v>3.5156239744570872</c:v>
                </c:pt>
                <c:pt idx="5">
                  <c:v>2.4445799950130591</c:v>
                </c:pt>
                <c:pt idx="6">
                  <c:v>3.3601164308467881</c:v>
                </c:pt>
                <c:pt idx="7">
                  <c:v>3.2666924459961399</c:v>
                </c:pt>
                <c:pt idx="8">
                  <c:v>2.8783432438814001</c:v>
                </c:pt>
                <c:pt idx="9">
                  <c:v>2.94007195513124</c:v>
                </c:pt>
                <c:pt idx="10">
                  <c:v>2.72292289138784</c:v>
                </c:pt>
                <c:pt idx="11">
                  <c:v>2.9718971780678598</c:v>
                </c:pt>
                <c:pt idx="12">
                  <c:v>2.7099812781076471</c:v>
                </c:pt>
                <c:pt idx="13">
                  <c:v>2.17359311463898</c:v>
                </c:pt>
                <c:pt idx="14">
                  <c:v>2.0284535098862202</c:v>
                </c:pt>
                <c:pt idx="15">
                  <c:v>2.4098305888579641</c:v>
                </c:pt>
                <c:pt idx="16">
                  <c:v>2.00559556782322</c:v>
                </c:pt>
                <c:pt idx="17">
                  <c:v>2.2584692562474751</c:v>
                </c:pt>
                <c:pt idx="18">
                  <c:v>2.1278680986887002</c:v>
                </c:pt>
                <c:pt idx="19">
                  <c:v>2.4625174539690802</c:v>
                </c:pt>
              </c:numCache>
            </c:numRef>
          </c:yVal>
          <c:smooth val="1"/>
          <c:extLst>
            <c:ext xmlns:c16="http://schemas.microsoft.com/office/drawing/2014/chart" uri="{C3380CC4-5D6E-409C-BE32-E72D297353CC}">
              <c16:uniqueId val="{00000000-6D8F-DC4E-ADA9-4566559A62FA}"/>
            </c:ext>
          </c:extLst>
        </c:ser>
        <c:ser>
          <c:idx val="1"/>
          <c:order val="1"/>
          <c:tx>
            <c:strRef>
              <c:f>Sheet1!$F$1</c:f>
              <c:strCache>
                <c:ptCount val="1"/>
                <c:pt idx="0">
                  <c:v>STFM</c:v>
                </c:pt>
              </c:strCache>
            </c:strRef>
          </c:tx>
          <c:spPr>
            <a:ln w="50800"/>
          </c:spPr>
          <c:marker>
            <c:symbol val="none"/>
          </c:marker>
          <c:xVal>
            <c:numRef>
              <c:f>Sheet1!$A$2:$A$21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Sheet1!$F$2:$F$21</c:f>
              <c:numCache>
                <c:formatCode>General</c:formatCode>
                <c:ptCount val="20"/>
                <c:pt idx="0">
                  <c:v>1.8516648644648599</c:v>
                </c:pt>
                <c:pt idx="1">
                  <c:v>1.9218596355509701</c:v>
                </c:pt>
                <c:pt idx="2">
                  <c:v>1.878605172901872</c:v>
                </c:pt>
                <c:pt idx="3">
                  <c:v>1.82941805350021</c:v>
                </c:pt>
                <c:pt idx="4">
                  <c:v>1.9486590791448011</c:v>
                </c:pt>
                <c:pt idx="5">
                  <c:v>1.8759063770770279</c:v>
                </c:pt>
                <c:pt idx="6">
                  <c:v>1.7935840470908979</c:v>
                </c:pt>
                <c:pt idx="7">
                  <c:v>1.76765595618306</c:v>
                </c:pt>
                <c:pt idx="8">
                  <c:v>1.83000824434293</c:v>
                </c:pt>
                <c:pt idx="9">
                  <c:v>1.8170228036357201</c:v>
                </c:pt>
                <c:pt idx="10">
                  <c:v>1.7232284427824871</c:v>
                </c:pt>
                <c:pt idx="11">
                  <c:v>1.770863253150408</c:v>
                </c:pt>
                <c:pt idx="12">
                  <c:v>1.703999982727828</c:v>
                </c:pt>
                <c:pt idx="13">
                  <c:v>1.67459827099419</c:v>
                </c:pt>
                <c:pt idx="14">
                  <c:v>1.6715007102038399</c:v>
                </c:pt>
                <c:pt idx="15">
                  <c:v>1.73522291834065</c:v>
                </c:pt>
                <c:pt idx="16">
                  <c:v>1.64272811958016</c:v>
                </c:pt>
                <c:pt idx="17">
                  <c:v>1.7083964796384701</c:v>
                </c:pt>
                <c:pt idx="18">
                  <c:v>1.6918095335501</c:v>
                </c:pt>
                <c:pt idx="19">
                  <c:v>1.7476776505029781</c:v>
                </c:pt>
              </c:numCache>
            </c:numRef>
          </c:yVal>
          <c:smooth val="1"/>
          <c:extLst>
            <c:ext xmlns:c16="http://schemas.microsoft.com/office/drawing/2014/chart" uri="{C3380CC4-5D6E-409C-BE32-E72D297353CC}">
              <c16:uniqueId val="{00000001-6D8F-DC4E-ADA9-4566559A62FA}"/>
            </c:ext>
          </c:extLst>
        </c:ser>
        <c:ser>
          <c:idx val="2"/>
          <c:order val="2"/>
          <c:tx>
            <c:strRef>
              <c:f>Sheet1!$J$1</c:f>
              <c:strCache>
                <c:ptCount val="1"/>
                <c:pt idx="0">
                  <c:v>MISE</c:v>
                </c:pt>
              </c:strCache>
            </c:strRef>
          </c:tx>
          <c:spPr>
            <a:ln w="50800"/>
          </c:spPr>
          <c:marker>
            <c:symbol val="none"/>
          </c:marker>
          <c:xVal>
            <c:numRef>
              <c:f>Sheet1!$A$2:$A$21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Sheet1!$J$2:$J$21</c:f>
              <c:numCache>
                <c:formatCode>General</c:formatCode>
                <c:ptCount val="20"/>
                <c:pt idx="0">
                  <c:v>2.66545096387234</c:v>
                </c:pt>
                <c:pt idx="1">
                  <c:v>2.8713252981728301</c:v>
                </c:pt>
                <c:pt idx="2">
                  <c:v>2.8243870877904831</c:v>
                </c:pt>
                <c:pt idx="3">
                  <c:v>2.605326128967576</c:v>
                </c:pt>
                <c:pt idx="4">
                  <c:v>3.1741069836879499</c:v>
                </c:pt>
                <c:pt idx="5">
                  <c:v>2.6867152689631331</c:v>
                </c:pt>
                <c:pt idx="6">
                  <c:v>3.5471213560630002</c:v>
                </c:pt>
                <c:pt idx="7">
                  <c:v>3.4316576695365271</c:v>
                </c:pt>
                <c:pt idx="8">
                  <c:v>3.3000143211799902</c:v>
                </c:pt>
                <c:pt idx="9">
                  <c:v>2.6746683138241361</c:v>
                </c:pt>
                <c:pt idx="10">
                  <c:v>2.8604415134716672</c:v>
                </c:pt>
                <c:pt idx="11">
                  <c:v>3.08213207994224</c:v>
                </c:pt>
                <c:pt idx="12">
                  <c:v>2.890876491730876</c:v>
                </c:pt>
                <c:pt idx="13">
                  <c:v>2.23499264775884</c:v>
                </c:pt>
                <c:pt idx="14">
                  <c:v>2.1160944108458661</c:v>
                </c:pt>
                <c:pt idx="15">
                  <c:v>2.3639495149251681</c:v>
                </c:pt>
                <c:pt idx="16">
                  <c:v>1.9989840399496801</c:v>
                </c:pt>
                <c:pt idx="17">
                  <c:v>2.0667074553791598</c:v>
                </c:pt>
                <c:pt idx="18">
                  <c:v>2.1631588274354812</c:v>
                </c:pt>
                <c:pt idx="19">
                  <c:v>2.3161097609560302</c:v>
                </c:pt>
              </c:numCache>
            </c:numRef>
          </c:yVal>
          <c:smooth val="1"/>
          <c:extLst>
            <c:ext xmlns:c16="http://schemas.microsoft.com/office/drawing/2014/chart" uri="{C3380CC4-5D6E-409C-BE32-E72D297353CC}">
              <c16:uniqueId val="{00000002-6D8F-DC4E-ADA9-4566559A62FA}"/>
            </c:ext>
          </c:extLst>
        </c:ser>
        <c:dLbls>
          <c:showLegendKey val="0"/>
          <c:showVal val="0"/>
          <c:showCatName val="0"/>
          <c:showSerName val="0"/>
          <c:showPercent val="0"/>
          <c:showBubbleSize val="0"/>
        </c:dLbls>
        <c:axId val="-1555380208"/>
        <c:axId val="-1542452816"/>
      </c:scatterChart>
      <c:valAx>
        <c:axId val="-1555380208"/>
        <c:scaling>
          <c:orientation val="minMax"/>
          <c:max val="100"/>
        </c:scaling>
        <c:delete val="0"/>
        <c:axPos val="b"/>
        <c:title>
          <c:tx>
            <c:rich>
              <a:bodyPr/>
              <a:lstStyle/>
              <a:p>
                <a:pPr>
                  <a:defRPr sz="2500">
                    <a:latin typeface="Tahoma" pitchFamily="34" charset="0"/>
                    <a:ea typeface="Tahoma" pitchFamily="34" charset="0"/>
                    <a:cs typeface="Tahoma" pitchFamily="34" charset="0"/>
                  </a:defRPr>
                </a:pPr>
                <a:r>
                  <a:rPr lang="en-US" sz="2500">
                    <a:latin typeface="Tahoma" pitchFamily="34" charset="0"/>
                    <a:ea typeface="Tahoma" pitchFamily="34" charset="0"/>
                    <a:cs typeface="Tahoma" pitchFamily="34" charset="0"/>
                  </a:rPr>
                  <a:t>Million Cycles</a:t>
                </a:r>
              </a:p>
            </c:rich>
          </c:tx>
          <c:overlay val="0"/>
        </c:title>
        <c:numFmt formatCode="General" sourceLinked="1"/>
        <c:majorTickMark val="out"/>
        <c:minorTickMark val="none"/>
        <c:tickLblPos val="nextTo"/>
        <c:txPr>
          <a:bodyPr/>
          <a:lstStyle/>
          <a:p>
            <a:pPr>
              <a:defRPr sz="2000"/>
            </a:pPr>
            <a:endParaRPr lang="en-US"/>
          </a:p>
        </c:txPr>
        <c:crossAx val="-1542452816"/>
        <c:crosses val="autoZero"/>
        <c:crossBetween val="midCat"/>
      </c:valAx>
      <c:valAx>
        <c:axId val="-1542452816"/>
        <c:scaling>
          <c:orientation val="minMax"/>
          <c:min val="1"/>
        </c:scaling>
        <c:delete val="0"/>
        <c:axPos val="l"/>
        <c:majorGridlines/>
        <c:title>
          <c:tx>
            <c:rich>
              <a:bodyPr rot="-5400000" vert="horz"/>
              <a:lstStyle/>
              <a:p>
                <a:pPr>
                  <a:defRPr sz="2500">
                    <a:latin typeface="Tahoma" pitchFamily="34" charset="0"/>
                    <a:ea typeface="Tahoma" pitchFamily="34" charset="0"/>
                    <a:cs typeface="Tahoma" pitchFamily="34" charset="0"/>
                  </a:defRPr>
                </a:pPr>
                <a:r>
                  <a:rPr lang="en-US" sz="2500">
                    <a:latin typeface="Tahoma" pitchFamily="34" charset="0"/>
                    <a:ea typeface="Tahoma" pitchFamily="34" charset="0"/>
                    <a:cs typeface="Tahoma" pitchFamily="34" charset="0"/>
                  </a:rPr>
                  <a:t>Slowdown</a:t>
                </a:r>
              </a:p>
            </c:rich>
          </c:tx>
          <c:overlay val="0"/>
        </c:title>
        <c:numFmt formatCode="General" sourceLinked="1"/>
        <c:majorTickMark val="out"/>
        <c:minorTickMark val="none"/>
        <c:tickLblPos val="nextTo"/>
        <c:txPr>
          <a:bodyPr/>
          <a:lstStyle/>
          <a:p>
            <a:pPr>
              <a:defRPr sz="2000"/>
            </a:pPr>
            <a:endParaRPr lang="en-US"/>
          </a:p>
        </c:txPr>
        <c:crossAx val="-1555380208"/>
        <c:crosses val="autoZero"/>
        <c:crossBetween val="midCat"/>
      </c:valAx>
    </c:plotArea>
    <c:legend>
      <c:legendPos val="r"/>
      <c:overlay val="0"/>
      <c:txPr>
        <a:bodyPr/>
        <a:lstStyle/>
        <a:p>
          <a:pPr>
            <a:defRPr sz="2200">
              <a:latin typeface="Tahoma" pitchFamily="34" charset="0"/>
              <a:ea typeface="Tahoma" pitchFamily="34" charset="0"/>
              <a:cs typeface="Tahoma" pitchFamily="34" charset="0"/>
            </a:defRPr>
          </a:pPr>
          <a:endParaRPr lang="en-US"/>
        </a:p>
      </c:txPr>
    </c:legend>
    <c:plotVisOnly val="1"/>
    <c:dispBlanksAs val="gap"/>
    <c:showDLblsOverMax val="0"/>
  </c:chart>
  <c:txPr>
    <a:bodyPr/>
    <a:lstStyle/>
    <a:p>
      <a:pPr>
        <a:defRPr sz="150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cactusADM!$B$1</c:f>
              <c:strCache>
                <c:ptCount val="1"/>
                <c:pt idx="0">
                  <c:v>Actual</c:v>
                </c:pt>
              </c:strCache>
            </c:strRef>
          </c:tx>
          <c:spPr>
            <a:ln w="50800"/>
          </c:spPr>
          <c:marker>
            <c:symbol val="none"/>
          </c:marker>
          <c:xVal>
            <c:numRef>
              <c:f>cactusADM!$A$2:$A$21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cactusADM!$B$2:$B$21</c:f>
              <c:numCache>
                <c:formatCode>General</c:formatCode>
                <c:ptCount val="20"/>
                <c:pt idx="0">
                  <c:v>1.4949823634006401</c:v>
                </c:pt>
                <c:pt idx="1">
                  <c:v>1.5295495431474779</c:v>
                </c:pt>
                <c:pt idx="2">
                  <c:v>1.67094025573299</c:v>
                </c:pt>
                <c:pt idx="3">
                  <c:v>1.5474978872895579</c:v>
                </c:pt>
                <c:pt idx="4">
                  <c:v>1.66049730795453</c:v>
                </c:pt>
                <c:pt idx="5">
                  <c:v>1.57310955578402</c:v>
                </c:pt>
                <c:pt idx="6">
                  <c:v>1.9782593009981519</c:v>
                </c:pt>
                <c:pt idx="7">
                  <c:v>1.7094642939545159</c:v>
                </c:pt>
                <c:pt idx="8">
                  <c:v>1.533693759347476</c:v>
                </c:pt>
                <c:pt idx="9">
                  <c:v>1.525604653356287</c:v>
                </c:pt>
                <c:pt idx="10">
                  <c:v>1.4754129939209499</c:v>
                </c:pt>
                <c:pt idx="11">
                  <c:v>1.523495712043307</c:v>
                </c:pt>
                <c:pt idx="12">
                  <c:v>1.52143297574446</c:v>
                </c:pt>
                <c:pt idx="13">
                  <c:v>1.7913354778572801</c:v>
                </c:pt>
                <c:pt idx="14">
                  <c:v>1.68547765812579</c:v>
                </c:pt>
                <c:pt idx="15">
                  <c:v>1.6301298786545</c:v>
                </c:pt>
                <c:pt idx="16">
                  <c:v>1.5932523343859419</c:v>
                </c:pt>
                <c:pt idx="17">
                  <c:v>1.6731665682416199</c:v>
                </c:pt>
                <c:pt idx="18">
                  <c:v>1.54946840565429</c:v>
                </c:pt>
                <c:pt idx="19">
                  <c:v>1.69729779525209</c:v>
                </c:pt>
              </c:numCache>
            </c:numRef>
          </c:yVal>
          <c:smooth val="1"/>
          <c:extLst>
            <c:ext xmlns:c16="http://schemas.microsoft.com/office/drawing/2014/chart" uri="{C3380CC4-5D6E-409C-BE32-E72D297353CC}">
              <c16:uniqueId val="{00000000-61A6-B345-9C19-313DC779AB1A}"/>
            </c:ext>
          </c:extLst>
        </c:ser>
        <c:ser>
          <c:idx val="1"/>
          <c:order val="1"/>
          <c:tx>
            <c:strRef>
              <c:f>cactusADM!$F$1</c:f>
              <c:strCache>
                <c:ptCount val="1"/>
                <c:pt idx="0">
                  <c:v>STFM</c:v>
                </c:pt>
              </c:strCache>
            </c:strRef>
          </c:tx>
          <c:spPr>
            <a:ln w="50800"/>
          </c:spPr>
          <c:marker>
            <c:symbol val="none"/>
          </c:marker>
          <c:xVal>
            <c:numRef>
              <c:f>cactusADM!$A$2:$A$21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cactusADM!$F$2:$F$21</c:f>
              <c:numCache>
                <c:formatCode>General</c:formatCode>
                <c:ptCount val="20"/>
                <c:pt idx="0">
                  <c:v>1.24997947606677</c:v>
                </c:pt>
                <c:pt idx="1">
                  <c:v>1.3555470920350801</c:v>
                </c:pt>
                <c:pt idx="2">
                  <c:v>1.3435328626673</c:v>
                </c:pt>
                <c:pt idx="3">
                  <c:v>1.3721069458873101</c:v>
                </c:pt>
                <c:pt idx="4">
                  <c:v>1.3292625238554201</c:v>
                </c:pt>
                <c:pt idx="5">
                  <c:v>1.31492167551024</c:v>
                </c:pt>
                <c:pt idx="6">
                  <c:v>1.2341186721231701</c:v>
                </c:pt>
                <c:pt idx="7">
                  <c:v>1.3127948259753499</c:v>
                </c:pt>
                <c:pt idx="8">
                  <c:v>1.3228151025328201</c:v>
                </c:pt>
                <c:pt idx="9">
                  <c:v>1.3579155624075701</c:v>
                </c:pt>
                <c:pt idx="10">
                  <c:v>1.3508670073525899</c:v>
                </c:pt>
                <c:pt idx="11">
                  <c:v>1.3440087895712229</c:v>
                </c:pt>
                <c:pt idx="12">
                  <c:v>1.40082577354368</c:v>
                </c:pt>
                <c:pt idx="13">
                  <c:v>1.39673577400494</c:v>
                </c:pt>
                <c:pt idx="14">
                  <c:v>1.5396663984387879</c:v>
                </c:pt>
                <c:pt idx="15">
                  <c:v>1.58666819173287</c:v>
                </c:pt>
                <c:pt idx="16">
                  <c:v>1.551669011604407</c:v>
                </c:pt>
                <c:pt idx="17">
                  <c:v>1.5682773095516029</c:v>
                </c:pt>
                <c:pt idx="18">
                  <c:v>1.5637833221497</c:v>
                </c:pt>
                <c:pt idx="19">
                  <c:v>1.3613979675054599</c:v>
                </c:pt>
              </c:numCache>
            </c:numRef>
          </c:yVal>
          <c:smooth val="1"/>
          <c:extLst>
            <c:ext xmlns:c16="http://schemas.microsoft.com/office/drawing/2014/chart" uri="{C3380CC4-5D6E-409C-BE32-E72D297353CC}">
              <c16:uniqueId val="{00000001-61A6-B345-9C19-313DC779AB1A}"/>
            </c:ext>
          </c:extLst>
        </c:ser>
        <c:ser>
          <c:idx val="2"/>
          <c:order val="2"/>
          <c:tx>
            <c:strRef>
              <c:f>cactusADM!$J$1</c:f>
              <c:strCache>
                <c:ptCount val="1"/>
                <c:pt idx="0">
                  <c:v>MISE</c:v>
                </c:pt>
              </c:strCache>
            </c:strRef>
          </c:tx>
          <c:spPr>
            <a:ln w="50800"/>
          </c:spPr>
          <c:marker>
            <c:symbol val="none"/>
          </c:marker>
          <c:xVal>
            <c:numRef>
              <c:f>cactusADM!$A$2:$A$21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cactusADM!$J$2:$J$21</c:f>
              <c:numCache>
                <c:formatCode>General</c:formatCode>
                <c:ptCount val="20"/>
                <c:pt idx="0">
                  <c:v>1.5722833728367029</c:v>
                </c:pt>
                <c:pt idx="1">
                  <c:v>1.56849401415511</c:v>
                </c:pt>
                <c:pt idx="2">
                  <c:v>1.6896559885253899</c:v>
                </c:pt>
                <c:pt idx="3">
                  <c:v>1.5828823109341801</c:v>
                </c:pt>
                <c:pt idx="4">
                  <c:v>1.730045547966002</c:v>
                </c:pt>
                <c:pt idx="5">
                  <c:v>1.686613234008723</c:v>
                </c:pt>
                <c:pt idx="6">
                  <c:v>2.1705932551493561</c:v>
                </c:pt>
                <c:pt idx="7">
                  <c:v>1.8114429971736301</c:v>
                </c:pt>
                <c:pt idx="8">
                  <c:v>1.594677433400882</c:v>
                </c:pt>
                <c:pt idx="9">
                  <c:v>1.5898300844114199</c:v>
                </c:pt>
                <c:pt idx="10">
                  <c:v>1.53466807662974</c:v>
                </c:pt>
                <c:pt idx="11">
                  <c:v>1.5536886146654401</c:v>
                </c:pt>
                <c:pt idx="12">
                  <c:v>1.6001030326707699</c:v>
                </c:pt>
                <c:pt idx="13">
                  <c:v>1.8672660282917599</c:v>
                </c:pt>
                <c:pt idx="14">
                  <c:v>1.7348391371668199</c:v>
                </c:pt>
                <c:pt idx="15">
                  <c:v>1.675807171350592</c:v>
                </c:pt>
                <c:pt idx="16">
                  <c:v>1.631265211054618</c:v>
                </c:pt>
                <c:pt idx="17">
                  <c:v>1.73215955407459</c:v>
                </c:pt>
                <c:pt idx="18">
                  <c:v>1.6362237087681599</c:v>
                </c:pt>
                <c:pt idx="19">
                  <c:v>1.7297891806714001</c:v>
                </c:pt>
              </c:numCache>
            </c:numRef>
          </c:yVal>
          <c:smooth val="1"/>
          <c:extLst>
            <c:ext xmlns:c16="http://schemas.microsoft.com/office/drawing/2014/chart" uri="{C3380CC4-5D6E-409C-BE32-E72D297353CC}">
              <c16:uniqueId val="{00000002-61A6-B345-9C19-313DC779AB1A}"/>
            </c:ext>
          </c:extLst>
        </c:ser>
        <c:dLbls>
          <c:showLegendKey val="0"/>
          <c:showVal val="0"/>
          <c:showCatName val="0"/>
          <c:showSerName val="0"/>
          <c:showPercent val="0"/>
          <c:showBubbleSize val="0"/>
        </c:dLbls>
        <c:axId val="-1528244640"/>
        <c:axId val="-1528240512"/>
      </c:scatterChart>
      <c:valAx>
        <c:axId val="-1528244640"/>
        <c:scaling>
          <c:orientation val="minMax"/>
          <c:max val="100"/>
          <c:min val="0"/>
        </c:scaling>
        <c:delete val="0"/>
        <c:axPos val="b"/>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28240512"/>
        <c:crosses val="autoZero"/>
        <c:crossBetween val="midCat"/>
      </c:valAx>
      <c:valAx>
        <c:axId val="-1528240512"/>
        <c:scaling>
          <c:orientation val="minMax"/>
          <c:max val="4"/>
          <c:min val="0"/>
        </c:scaling>
        <c:delete val="0"/>
        <c:axPos val="l"/>
        <c:majorGridlines/>
        <c:title>
          <c:tx>
            <c:rich>
              <a:bodyPr rot="-5400000" vert="horz"/>
              <a:lstStyle/>
              <a:p>
                <a:pPr>
                  <a:defRPr sz="1500">
                    <a:latin typeface="Tahoma" pitchFamily="34" charset="0"/>
                    <a:ea typeface="Tahoma" pitchFamily="34" charset="0"/>
                    <a:cs typeface="Tahoma" pitchFamily="34" charset="0"/>
                  </a:defRPr>
                </a:pPr>
                <a:r>
                  <a:rPr lang="en-US" sz="1500">
                    <a:latin typeface="Tahoma" pitchFamily="34" charset="0"/>
                    <a:ea typeface="Tahoma" pitchFamily="34" charset="0"/>
                    <a:cs typeface="Tahoma" pitchFamily="34" charset="0"/>
                  </a:rPr>
                  <a:t>Slowdown</a:t>
                </a:r>
              </a:p>
            </c:rich>
          </c:tx>
          <c:overlay val="0"/>
        </c:title>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28244640"/>
        <c:crosses val="autoZero"/>
        <c:crossBetween val="midCat"/>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40223365341499"/>
          <c:y val="3.7804050364853597E-2"/>
          <c:w val="0.86080113772552702"/>
          <c:h val="0.829522842847769"/>
        </c:manualLayout>
      </c:layout>
      <c:barChart>
        <c:barDir val="col"/>
        <c:grouping val="clustered"/>
        <c:varyColors val="0"/>
        <c:ser>
          <c:idx val="0"/>
          <c:order val="0"/>
          <c:tx>
            <c:strRef>
              <c:f>Sheet1!$B$1</c:f>
              <c:strCache>
                <c:ptCount val="1"/>
                <c:pt idx="0">
                  <c:v>Column1</c:v>
                </c:pt>
              </c:strCache>
            </c:strRef>
          </c:tx>
          <c:spPr>
            <a:solidFill>
              <a:srgbClr val="FF0000"/>
            </a:solidFill>
            <a:ln>
              <a:solidFill>
                <a:srgbClr val="000000"/>
              </a:solidFill>
            </a:ln>
          </c:spPr>
          <c:invertIfNegative val="0"/>
          <c:dPt>
            <c:idx val="0"/>
            <c:invertIfNegative val="0"/>
            <c:bubble3D val="0"/>
            <c:spPr>
              <a:solidFill>
                <a:srgbClr val="0000FF"/>
              </a:solidFill>
              <a:ln>
                <a:solidFill>
                  <a:srgbClr val="000000"/>
                </a:solidFill>
              </a:ln>
            </c:spPr>
            <c:extLst>
              <c:ext xmlns:c16="http://schemas.microsoft.com/office/drawing/2014/chart" uri="{C3380CC4-5D6E-409C-BE32-E72D297353CC}">
                <c16:uniqueId val="{00000001-C6C1-CA46-9A77-8FF56C896D3A}"/>
              </c:ext>
            </c:extLst>
          </c:dPt>
          <c:dPt>
            <c:idx val="1"/>
            <c:invertIfNegative val="0"/>
            <c:bubble3D val="0"/>
            <c:spPr>
              <a:solidFill>
                <a:schemeClr val="accent1">
                  <a:lumMod val="75000"/>
                </a:schemeClr>
              </a:solidFill>
              <a:ln>
                <a:solidFill>
                  <a:srgbClr val="000000"/>
                </a:solidFill>
              </a:ln>
            </c:spPr>
            <c:extLst>
              <c:ext xmlns:c16="http://schemas.microsoft.com/office/drawing/2014/chart" uri="{C3380CC4-5D6E-409C-BE32-E72D297353CC}">
                <c16:uniqueId val="{00000003-C6C1-CA46-9A77-8FF56C896D3A}"/>
              </c:ext>
            </c:extLst>
          </c:dPt>
          <c:cat>
            <c:strRef>
              <c:f>Sheet1!$A$2:$A$3</c:f>
              <c:strCache>
                <c:ptCount val="2"/>
                <c:pt idx="0">
                  <c:v>STREAM</c:v>
                </c:pt>
                <c:pt idx="1">
                  <c:v>gcc</c:v>
                </c:pt>
              </c:strCache>
            </c:strRef>
          </c:cat>
          <c:val>
            <c:numRef>
              <c:f>Sheet1!$B$2:$B$3</c:f>
              <c:numCache>
                <c:formatCode>General</c:formatCode>
                <c:ptCount val="2"/>
                <c:pt idx="0">
                  <c:v>1.23</c:v>
                </c:pt>
                <c:pt idx="1">
                  <c:v>2.91</c:v>
                </c:pt>
              </c:numCache>
            </c:numRef>
          </c:val>
          <c:extLst>
            <c:ext xmlns:c16="http://schemas.microsoft.com/office/drawing/2014/chart" uri="{C3380CC4-5D6E-409C-BE32-E72D297353CC}">
              <c16:uniqueId val="{00000004-C6C1-CA46-9A77-8FF56C896D3A}"/>
            </c:ext>
          </c:extLst>
        </c:ser>
        <c:dLbls>
          <c:showLegendKey val="0"/>
          <c:showVal val="0"/>
          <c:showCatName val="0"/>
          <c:showSerName val="0"/>
          <c:showPercent val="0"/>
          <c:showBubbleSize val="0"/>
        </c:dLbls>
        <c:gapWidth val="150"/>
        <c:axId val="-247428880"/>
        <c:axId val="-248361376"/>
      </c:barChart>
      <c:catAx>
        <c:axId val="-247428880"/>
        <c:scaling>
          <c:orientation val="minMax"/>
        </c:scaling>
        <c:delete val="0"/>
        <c:axPos val="b"/>
        <c:numFmt formatCode="General" sourceLinked="0"/>
        <c:majorTickMark val="out"/>
        <c:minorTickMark val="none"/>
        <c:tickLblPos val="nextTo"/>
        <c:crossAx val="-248361376"/>
        <c:crosses val="autoZero"/>
        <c:auto val="1"/>
        <c:lblAlgn val="ctr"/>
        <c:lblOffset val="100"/>
        <c:noMultiLvlLbl val="0"/>
      </c:catAx>
      <c:valAx>
        <c:axId val="-248361376"/>
        <c:scaling>
          <c:orientation val="minMax"/>
          <c:max val="3"/>
        </c:scaling>
        <c:delete val="0"/>
        <c:axPos val="l"/>
        <c:majorGridlines/>
        <c:numFmt formatCode="General" sourceLinked="1"/>
        <c:majorTickMark val="out"/>
        <c:minorTickMark val="none"/>
        <c:tickLblPos val="nextTo"/>
        <c:txPr>
          <a:bodyPr/>
          <a:lstStyle/>
          <a:p>
            <a:pPr>
              <a:defRPr sz="1600"/>
            </a:pPr>
            <a:endParaRPr lang="en-US"/>
          </a:p>
        </c:txPr>
        <c:crossAx val="-247428880"/>
        <c:crosses val="autoZero"/>
        <c:crossBetween val="between"/>
      </c:valAx>
    </c:plotArea>
    <c:plotVisOnly val="1"/>
    <c:dispBlanksAs val="gap"/>
    <c:showDLblsOverMax val="0"/>
  </c:chart>
  <c:spPr>
    <a:solidFill>
      <a:schemeClr val="bg1"/>
    </a:solidFill>
  </c:spPr>
  <c:txPr>
    <a:bodyPr/>
    <a:lstStyle/>
    <a:p>
      <a:pPr>
        <a:defRPr sz="1800"/>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GemsFDTD!$B$1</c:f>
              <c:strCache>
                <c:ptCount val="1"/>
                <c:pt idx="0">
                  <c:v>Actual</c:v>
                </c:pt>
              </c:strCache>
            </c:strRef>
          </c:tx>
          <c:spPr>
            <a:ln w="50800"/>
          </c:spPr>
          <c:marker>
            <c:symbol val="none"/>
          </c:marker>
          <c:xVal>
            <c:numRef>
              <c:f>GemsFDTD!$A$2:$A$21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GemsFDTD!$B$2:$B$21</c:f>
              <c:numCache>
                <c:formatCode>General</c:formatCode>
                <c:ptCount val="20"/>
                <c:pt idx="0">
                  <c:v>1.7535591997143001</c:v>
                </c:pt>
                <c:pt idx="1">
                  <c:v>1.6969587463895699</c:v>
                </c:pt>
                <c:pt idx="2">
                  <c:v>1.87339924616859</c:v>
                </c:pt>
                <c:pt idx="3">
                  <c:v>1.7247664925672479</c:v>
                </c:pt>
                <c:pt idx="4">
                  <c:v>1.92246655298002</c:v>
                </c:pt>
                <c:pt idx="5">
                  <c:v>1.64128847007048</c:v>
                </c:pt>
                <c:pt idx="6">
                  <c:v>1.9296300304879299</c:v>
                </c:pt>
                <c:pt idx="7">
                  <c:v>2.1338806220278101</c:v>
                </c:pt>
                <c:pt idx="8">
                  <c:v>2.05044385766044</c:v>
                </c:pt>
                <c:pt idx="9">
                  <c:v>1.9753589245111951</c:v>
                </c:pt>
                <c:pt idx="10">
                  <c:v>1.8731949743638401</c:v>
                </c:pt>
                <c:pt idx="11">
                  <c:v>2.1704946494379769</c:v>
                </c:pt>
                <c:pt idx="12">
                  <c:v>2.0084840455795949</c:v>
                </c:pt>
                <c:pt idx="13">
                  <c:v>2.2390218110337199</c:v>
                </c:pt>
                <c:pt idx="14">
                  <c:v>2.2425334268478201</c:v>
                </c:pt>
                <c:pt idx="15">
                  <c:v>2.2469473592374212</c:v>
                </c:pt>
                <c:pt idx="16">
                  <c:v>1.90420966038921</c:v>
                </c:pt>
                <c:pt idx="17">
                  <c:v>2.3714605024595592</c:v>
                </c:pt>
                <c:pt idx="18">
                  <c:v>2.09268331601757</c:v>
                </c:pt>
                <c:pt idx="19">
                  <c:v>2.5901864928967799</c:v>
                </c:pt>
              </c:numCache>
            </c:numRef>
          </c:yVal>
          <c:smooth val="1"/>
          <c:extLst>
            <c:ext xmlns:c16="http://schemas.microsoft.com/office/drawing/2014/chart" uri="{C3380CC4-5D6E-409C-BE32-E72D297353CC}">
              <c16:uniqueId val="{00000000-3DF3-C540-B140-88A668287126}"/>
            </c:ext>
          </c:extLst>
        </c:ser>
        <c:ser>
          <c:idx val="1"/>
          <c:order val="1"/>
          <c:tx>
            <c:strRef>
              <c:f>GemsFDTD!$F$1</c:f>
              <c:strCache>
                <c:ptCount val="1"/>
                <c:pt idx="0">
                  <c:v>STFM</c:v>
                </c:pt>
              </c:strCache>
            </c:strRef>
          </c:tx>
          <c:spPr>
            <a:ln w="50800"/>
          </c:spPr>
          <c:marker>
            <c:symbol val="none"/>
          </c:marker>
          <c:xVal>
            <c:numRef>
              <c:f>GemsFDTD!$A$2:$A$21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GemsFDTD!$F$2:$F$21</c:f>
              <c:numCache>
                <c:formatCode>General</c:formatCode>
                <c:ptCount val="20"/>
                <c:pt idx="0">
                  <c:v>1.366106432541242</c:v>
                </c:pt>
                <c:pt idx="1">
                  <c:v>1.38427136013509</c:v>
                </c:pt>
                <c:pt idx="2">
                  <c:v>1.36345526468439</c:v>
                </c:pt>
                <c:pt idx="3">
                  <c:v>1.3907605047062741</c:v>
                </c:pt>
                <c:pt idx="4">
                  <c:v>1.3588915655751199</c:v>
                </c:pt>
                <c:pt idx="5">
                  <c:v>1.3500329464240499</c:v>
                </c:pt>
                <c:pt idx="6">
                  <c:v>1.374555158363292</c:v>
                </c:pt>
                <c:pt idx="7">
                  <c:v>1.5893502321553299</c:v>
                </c:pt>
                <c:pt idx="8">
                  <c:v>1.5810629463566901</c:v>
                </c:pt>
                <c:pt idx="9">
                  <c:v>1.59953577115086</c:v>
                </c:pt>
                <c:pt idx="10">
                  <c:v>1.59866294807927</c:v>
                </c:pt>
                <c:pt idx="11">
                  <c:v>1.5832279963067319</c:v>
                </c:pt>
                <c:pt idx="12">
                  <c:v>1.5770695461220501</c:v>
                </c:pt>
                <c:pt idx="13">
                  <c:v>2.0246305482448812</c:v>
                </c:pt>
                <c:pt idx="14">
                  <c:v>1.9878177188586501</c:v>
                </c:pt>
                <c:pt idx="15">
                  <c:v>1.988340511699662</c:v>
                </c:pt>
                <c:pt idx="16">
                  <c:v>1.9796946029240461</c:v>
                </c:pt>
                <c:pt idx="17">
                  <c:v>1.9406410301400201</c:v>
                </c:pt>
                <c:pt idx="18">
                  <c:v>1.9709080124999601</c:v>
                </c:pt>
                <c:pt idx="19">
                  <c:v>1.96287623755967</c:v>
                </c:pt>
              </c:numCache>
            </c:numRef>
          </c:yVal>
          <c:smooth val="1"/>
          <c:extLst>
            <c:ext xmlns:c16="http://schemas.microsoft.com/office/drawing/2014/chart" uri="{C3380CC4-5D6E-409C-BE32-E72D297353CC}">
              <c16:uniqueId val="{00000001-3DF3-C540-B140-88A668287126}"/>
            </c:ext>
          </c:extLst>
        </c:ser>
        <c:ser>
          <c:idx val="2"/>
          <c:order val="2"/>
          <c:tx>
            <c:strRef>
              <c:f>GemsFDTD!$J$1</c:f>
              <c:strCache>
                <c:ptCount val="1"/>
                <c:pt idx="0">
                  <c:v>MISE</c:v>
                </c:pt>
              </c:strCache>
            </c:strRef>
          </c:tx>
          <c:spPr>
            <a:ln w="50800"/>
          </c:spPr>
          <c:marker>
            <c:symbol val="none"/>
          </c:marker>
          <c:xVal>
            <c:numRef>
              <c:f>GemsFDTD!$A$2:$A$21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GemsFDTD!$J$2:$J$21</c:f>
              <c:numCache>
                <c:formatCode>General</c:formatCode>
                <c:ptCount val="20"/>
                <c:pt idx="0">
                  <c:v>1.86071945718145</c:v>
                </c:pt>
                <c:pt idx="1">
                  <c:v>1.9645131012008039</c:v>
                </c:pt>
                <c:pt idx="2">
                  <c:v>1.9764769528361501</c:v>
                </c:pt>
                <c:pt idx="3">
                  <c:v>1.88346376835017</c:v>
                </c:pt>
                <c:pt idx="4">
                  <c:v>2.520234849486497</c:v>
                </c:pt>
                <c:pt idx="5">
                  <c:v>1.8326436449079699</c:v>
                </c:pt>
                <c:pt idx="6">
                  <c:v>2.2231066738700398</c:v>
                </c:pt>
                <c:pt idx="7">
                  <c:v>2.3346735443917801</c:v>
                </c:pt>
                <c:pt idx="8">
                  <c:v>2.17798307938825</c:v>
                </c:pt>
                <c:pt idx="9">
                  <c:v>2.0970259896612982</c:v>
                </c:pt>
                <c:pt idx="10">
                  <c:v>2.17355602767927</c:v>
                </c:pt>
                <c:pt idx="11">
                  <c:v>2.10543354473878</c:v>
                </c:pt>
                <c:pt idx="12">
                  <c:v>2.0590724789484471</c:v>
                </c:pt>
                <c:pt idx="13">
                  <c:v>2.3181093884059698</c:v>
                </c:pt>
                <c:pt idx="14">
                  <c:v>2.2501591560776899</c:v>
                </c:pt>
                <c:pt idx="15">
                  <c:v>2.3946464470800262</c:v>
                </c:pt>
                <c:pt idx="16">
                  <c:v>2.1703111184902339</c:v>
                </c:pt>
                <c:pt idx="17">
                  <c:v>2.5387123040068071</c:v>
                </c:pt>
                <c:pt idx="18">
                  <c:v>2.2734758294804398</c:v>
                </c:pt>
                <c:pt idx="19">
                  <c:v>2.664654287152938</c:v>
                </c:pt>
              </c:numCache>
            </c:numRef>
          </c:yVal>
          <c:smooth val="1"/>
          <c:extLst>
            <c:ext xmlns:c16="http://schemas.microsoft.com/office/drawing/2014/chart" uri="{C3380CC4-5D6E-409C-BE32-E72D297353CC}">
              <c16:uniqueId val="{00000002-3DF3-C540-B140-88A668287126}"/>
            </c:ext>
          </c:extLst>
        </c:ser>
        <c:dLbls>
          <c:showLegendKey val="0"/>
          <c:showVal val="0"/>
          <c:showCatName val="0"/>
          <c:showSerName val="0"/>
          <c:showPercent val="0"/>
          <c:showBubbleSize val="0"/>
        </c:dLbls>
        <c:axId val="-1572684176"/>
        <c:axId val="-1572680048"/>
      </c:scatterChart>
      <c:valAx>
        <c:axId val="-1572684176"/>
        <c:scaling>
          <c:orientation val="minMax"/>
          <c:max val="100"/>
          <c:min val="0"/>
        </c:scaling>
        <c:delete val="0"/>
        <c:axPos val="b"/>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72680048"/>
        <c:crosses val="autoZero"/>
        <c:crossBetween val="midCat"/>
      </c:valAx>
      <c:valAx>
        <c:axId val="-1572680048"/>
        <c:scaling>
          <c:orientation val="minMax"/>
          <c:max val="4"/>
          <c:min val="0"/>
        </c:scaling>
        <c:delete val="0"/>
        <c:axPos val="l"/>
        <c:majorGridlines/>
        <c:title>
          <c:tx>
            <c:rich>
              <a:bodyPr rot="-5400000" vert="horz"/>
              <a:lstStyle/>
              <a:p>
                <a:pPr>
                  <a:defRPr sz="1500">
                    <a:latin typeface="Tahoma" pitchFamily="34" charset="0"/>
                    <a:ea typeface="Tahoma" pitchFamily="34" charset="0"/>
                    <a:cs typeface="Tahoma" pitchFamily="34" charset="0"/>
                  </a:defRPr>
                </a:pPr>
                <a:r>
                  <a:rPr lang="en-US" sz="1500">
                    <a:latin typeface="Tahoma" pitchFamily="34" charset="0"/>
                    <a:ea typeface="Tahoma" pitchFamily="34" charset="0"/>
                    <a:cs typeface="Tahoma" pitchFamily="34" charset="0"/>
                  </a:rPr>
                  <a:t>Slowdown</a:t>
                </a:r>
              </a:p>
            </c:rich>
          </c:tx>
          <c:overlay val="0"/>
        </c:title>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72684176"/>
        <c:crosses val="autoZero"/>
        <c:crossBetween val="midCat"/>
      </c:valAx>
    </c:plotArea>
    <c:plotVisOnly val="1"/>
    <c:dispBlanksAs val="gap"/>
    <c:showDLblsOverMax val="0"/>
  </c:chart>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soplex!$B$1</c:f>
              <c:strCache>
                <c:ptCount val="1"/>
                <c:pt idx="0">
                  <c:v>Actual</c:v>
                </c:pt>
              </c:strCache>
            </c:strRef>
          </c:tx>
          <c:spPr>
            <a:ln w="50800"/>
          </c:spPr>
          <c:marker>
            <c:symbol val="none"/>
          </c:marker>
          <c:xVal>
            <c:numRef>
              <c:f>soplex!$A$2:$A$21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soplex!$B$2:$B$21</c:f>
              <c:numCache>
                <c:formatCode>General</c:formatCode>
                <c:ptCount val="20"/>
                <c:pt idx="0">
                  <c:v>1.941417983025733</c:v>
                </c:pt>
                <c:pt idx="1">
                  <c:v>2.1411839855902701</c:v>
                </c:pt>
                <c:pt idx="2">
                  <c:v>2.4059819805366001</c:v>
                </c:pt>
                <c:pt idx="3">
                  <c:v>2.063220457675575</c:v>
                </c:pt>
                <c:pt idx="4">
                  <c:v>2.7223196218146302</c:v>
                </c:pt>
                <c:pt idx="5">
                  <c:v>2.6572495972205799</c:v>
                </c:pt>
                <c:pt idx="6">
                  <c:v>3.1067874170437881</c:v>
                </c:pt>
                <c:pt idx="7">
                  <c:v>3.1878582120144898</c:v>
                </c:pt>
                <c:pt idx="8">
                  <c:v>2.603534917075907</c:v>
                </c:pt>
                <c:pt idx="9">
                  <c:v>2.4936851303853071</c:v>
                </c:pt>
                <c:pt idx="10">
                  <c:v>2.4703605338421601</c:v>
                </c:pt>
                <c:pt idx="11">
                  <c:v>2.8773513498432002</c:v>
                </c:pt>
                <c:pt idx="12">
                  <c:v>2.64775740961342</c:v>
                </c:pt>
                <c:pt idx="13">
                  <c:v>2.69468454368414</c:v>
                </c:pt>
                <c:pt idx="14">
                  <c:v>2.7803553094596598</c:v>
                </c:pt>
                <c:pt idx="15">
                  <c:v>2.9653158862184799</c:v>
                </c:pt>
                <c:pt idx="16">
                  <c:v>2.8227824478769201</c:v>
                </c:pt>
                <c:pt idx="17">
                  <c:v>2.5796459759424781</c:v>
                </c:pt>
                <c:pt idx="18">
                  <c:v>2.6027006417464049</c:v>
                </c:pt>
                <c:pt idx="19">
                  <c:v>2.784579260556725</c:v>
                </c:pt>
              </c:numCache>
            </c:numRef>
          </c:yVal>
          <c:smooth val="1"/>
          <c:extLst>
            <c:ext xmlns:c16="http://schemas.microsoft.com/office/drawing/2014/chart" uri="{C3380CC4-5D6E-409C-BE32-E72D297353CC}">
              <c16:uniqueId val="{00000000-B844-A541-96A8-C4F2504708A8}"/>
            </c:ext>
          </c:extLst>
        </c:ser>
        <c:ser>
          <c:idx val="1"/>
          <c:order val="1"/>
          <c:tx>
            <c:strRef>
              <c:f>soplex!$F$1</c:f>
              <c:strCache>
                <c:ptCount val="1"/>
                <c:pt idx="0">
                  <c:v>STFM</c:v>
                </c:pt>
              </c:strCache>
            </c:strRef>
          </c:tx>
          <c:spPr>
            <a:ln w="50800"/>
          </c:spPr>
          <c:marker>
            <c:symbol val="none"/>
          </c:marker>
          <c:xVal>
            <c:numRef>
              <c:f>soplex!$A$2:$A$21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soplex!$F$2:$F$21</c:f>
              <c:numCache>
                <c:formatCode>General</c:formatCode>
                <c:ptCount val="20"/>
                <c:pt idx="0">
                  <c:v>1.5023057234324799</c:v>
                </c:pt>
                <c:pt idx="1">
                  <c:v>1.4704830327615119</c:v>
                </c:pt>
                <c:pt idx="2">
                  <c:v>1.8931384130320501</c:v>
                </c:pt>
                <c:pt idx="3">
                  <c:v>1.49708240238443</c:v>
                </c:pt>
                <c:pt idx="4">
                  <c:v>1.667589926526913</c:v>
                </c:pt>
                <c:pt idx="5">
                  <c:v>1.630563612432298</c:v>
                </c:pt>
                <c:pt idx="6">
                  <c:v>1.8055374934700299</c:v>
                </c:pt>
                <c:pt idx="7">
                  <c:v>1.700392317742258</c:v>
                </c:pt>
                <c:pt idx="8">
                  <c:v>1.5826519996106301</c:v>
                </c:pt>
                <c:pt idx="9">
                  <c:v>1.7021434942443101</c:v>
                </c:pt>
                <c:pt idx="10">
                  <c:v>1.7571314674589</c:v>
                </c:pt>
                <c:pt idx="11">
                  <c:v>1.80543112316281</c:v>
                </c:pt>
                <c:pt idx="12">
                  <c:v>1.9739864873719899</c:v>
                </c:pt>
                <c:pt idx="13">
                  <c:v>2.282693958481345</c:v>
                </c:pt>
                <c:pt idx="14">
                  <c:v>2.3098189828296971</c:v>
                </c:pt>
                <c:pt idx="15">
                  <c:v>2.10696621913285</c:v>
                </c:pt>
                <c:pt idx="16">
                  <c:v>1.6315891083384699</c:v>
                </c:pt>
                <c:pt idx="17">
                  <c:v>2.016773519083003</c:v>
                </c:pt>
                <c:pt idx="18">
                  <c:v>2.0446726257529599</c:v>
                </c:pt>
                <c:pt idx="19">
                  <c:v>2.0375197728858812</c:v>
                </c:pt>
              </c:numCache>
            </c:numRef>
          </c:yVal>
          <c:smooth val="1"/>
          <c:extLst>
            <c:ext xmlns:c16="http://schemas.microsoft.com/office/drawing/2014/chart" uri="{C3380CC4-5D6E-409C-BE32-E72D297353CC}">
              <c16:uniqueId val="{00000001-B844-A541-96A8-C4F2504708A8}"/>
            </c:ext>
          </c:extLst>
        </c:ser>
        <c:ser>
          <c:idx val="2"/>
          <c:order val="2"/>
          <c:tx>
            <c:strRef>
              <c:f>soplex!$J$1</c:f>
              <c:strCache>
                <c:ptCount val="1"/>
                <c:pt idx="0">
                  <c:v>MISE</c:v>
                </c:pt>
              </c:strCache>
            </c:strRef>
          </c:tx>
          <c:spPr>
            <a:ln w="50800"/>
          </c:spPr>
          <c:marker>
            <c:symbol val="none"/>
          </c:marker>
          <c:xVal>
            <c:numRef>
              <c:f>soplex!$A$2:$A$21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soplex!$J$2:$J$21</c:f>
              <c:numCache>
                <c:formatCode>General</c:formatCode>
                <c:ptCount val="20"/>
                <c:pt idx="0">
                  <c:v>1.91597695945501</c:v>
                </c:pt>
                <c:pt idx="1">
                  <c:v>2.34687563766325</c:v>
                </c:pt>
                <c:pt idx="2">
                  <c:v>2.5020943055093099</c:v>
                </c:pt>
                <c:pt idx="3">
                  <c:v>2.4809572225032901</c:v>
                </c:pt>
                <c:pt idx="4">
                  <c:v>2.7433748658077599</c:v>
                </c:pt>
                <c:pt idx="5">
                  <c:v>2.4130458192419182</c:v>
                </c:pt>
                <c:pt idx="6">
                  <c:v>3.2611474918868399</c:v>
                </c:pt>
                <c:pt idx="7">
                  <c:v>3.555677475139102</c:v>
                </c:pt>
                <c:pt idx="8">
                  <c:v>2.6948266586982799</c:v>
                </c:pt>
                <c:pt idx="9">
                  <c:v>2.6542214534577302</c:v>
                </c:pt>
                <c:pt idx="10">
                  <c:v>3.0171384319103001</c:v>
                </c:pt>
                <c:pt idx="11">
                  <c:v>2.4489249109401698</c:v>
                </c:pt>
                <c:pt idx="12">
                  <c:v>2.5680978241966099</c:v>
                </c:pt>
                <c:pt idx="13">
                  <c:v>2.7573664421274202</c:v>
                </c:pt>
                <c:pt idx="14">
                  <c:v>3.1405479027174761</c:v>
                </c:pt>
                <c:pt idx="15">
                  <c:v>3.0343112054285499</c:v>
                </c:pt>
                <c:pt idx="16">
                  <c:v>2.527041714612305</c:v>
                </c:pt>
                <c:pt idx="17">
                  <c:v>2.8437958594970212</c:v>
                </c:pt>
                <c:pt idx="18">
                  <c:v>3.1033028908605398</c:v>
                </c:pt>
                <c:pt idx="19">
                  <c:v>3.2769127600854899</c:v>
                </c:pt>
              </c:numCache>
            </c:numRef>
          </c:yVal>
          <c:smooth val="1"/>
          <c:extLst>
            <c:ext xmlns:c16="http://schemas.microsoft.com/office/drawing/2014/chart" uri="{C3380CC4-5D6E-409C-BE32-E72D297353CC}">
              <c16:uniqueId val="{00000002-B844-A541-96A8-C4F2504708A8}"/>
            </c:ext>
          </c:extLst>
        </c:ser>
        <c:dLbls>
          <c:showLegendKey val="0"/>
          <c:showVal val="0"/>
          <c:showCatName val="0"/>
          <c:showSerName val="0"/>
          <c:showPercent val="0"/>
          <c:showBubbleSize val="0"/>
        </c:dLbls>
        <c:axId val="-1572612960"/>
        <c:axId val="-1572608832"/>
      </c:scatterChart>
      <c:valAx>
        <c:axId val="-1572612960"/>
        <c:scaling>
          <c:orientation val="minMax"/>
          <c:max val="100"/>
          <c:min val="0"/>
        </c:scaling>
        <c:delete val="0"/>
        <c:axPos val="b"/>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72608832"/>
        <c:crosses val="autoZero"/>
        <c:crossBetween val="midCat"/>
      </c:valAx>
      <c:valAx>
        <c:axId val="-1572608832"/>
        <c:scaling>
          <c:orientation val="minMax"/>
        </c:scaling>
        <c:delete val="0"/>
        <c:axPos val="l"/>
        <c:majorGridlines/>
        <c:title>
          <c:tx>
            <c:rich>
              <a:bodyPr rot="-5400000" vert="horz"/>
              <a:lstStyle/>
              <a:p>
                <a:pPr>
                  <a:defRPr sz="1500">
                    <a:latin typeface="Tahoma" pitchFamily="34" charset="0"/>
                    <a:ea typeface="Tahoma" pitchFamily="34" charset="0"/>
                    <a:cs typeface="Tahoma" pitchFamily="34" charset="0"/>
                  </a:defRPr>
                </a:pPr>
                <a:r>
                  <a:rPr lang="en-US" sz="1500">
                    <a:latin typeface="Tahoma" pitchFamily="34" charset="0"/>
                    <a:ea typeface="Tahoma" pitchFamily="34" charset="0"/>
                    <a:cs typeface="Tahoma" pitchFamily="34" charset="0"/>
                  </a:rPr>
                  <a:t>Slowdown</a:t>
                </a:r>
              </a:p>
            </c:rich>
          </c:tx>
          <c:overlay val="0"/>
        </c:title>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72612960"/>
        <c:crosses val="autoZero"/>
        <c:crossBetween val="midCat"/>
      </c:valAx>
    </c:plotArea>
    <c:plotVisOnly val="1"/>
    <c:dispBlanksAs val="gap"/>
    <c:showDLblsOverMax val="0"/>
  </c:chart>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wrf!$B$1</c:f>
              <c:strCache>
                <c:ptCount val="1"/>
                <c:pt idx="0">
                  <c:v>Actual</c:v>
                </c:pt>
              </c:strCache>
            </c:strRef>
          </c:tx>
          <c:spPr>
            <a:ln w="50800"/>
          </c:spPr>
          <c:marker>
            <c:symbol val="none"/>
          </c:marker>
          <c:xVal>
            <c:numRef>
              <c:f>wrf!$A$2:$A$21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wrf!$B$2:$B$21</c:f>
              <c:numCache>
                <c:formatCode>General</c:formatCode>
                <c:ptCount val="20"/>
                <c:pt idx="0">
                  <c:v>1.01792192447078</c:v>
                </c:pt>
                <c:pt idx="1">
                  <c:v>1.0227960470943169</c:v>
                </c:pt>
                <c:pt idx="2">
                  <c:v>1.5311487895340601</c:v>
                </c:pt>
                <c:pt idx="3">
                  <c:v>1.2015807014023701</c:v>
                </c:pt>
                <c:pt idx="4">
                  <c:v>1.0184813679892699</c:v>
                </c:pt>
                <c:pt idx="5">
                  <c:v>1.0121006607737519</c:v>
                </c:pt>
                <c:pt idx="6">
                  <c:v>1.0058884247343101</c:v>
                </c:pt>
                <c:pt idx="7">
                  <c:v>1.00711206839426</c:v>
                </c:pt>
                <c:pt idx="8">
                  <c:v>1.12613521285667</c:v>
                </c:pt>
                <c:pt idx="9">
                  <c:v>1.5714284903056079</c:v>
                </c:pt>
                <c:pt idx="10">
                  <c:v>1.0807660387987199</c:v>
                </c:pt>
                <c:pt idx="11">
                  <c:v>1.01666555398285</c:v>
                </c:pt>
                <c:pt idx="12">
                  <c:v>1.0097073505176279</c:v>
                </c:pt>
                <c:pt idx="13">
                  <c:v>1.2302541556220199</c:v>
                </c:pt>
                <c:pt idx="14">
                  <c:v>1.095569289623388</c:v>
                </c:pt>
                <c:pt idx="15">
                  <c:v>1.0307642060911</c:v>
                </c:pt>
                <c:pt idx="16">
                  <c:v>1.018724363982958</c:v>
                </c:pt>
                <c:pt idx="17">
                  <c:v>1.324159674855713</c:v>
                </c:pt>
                <c:pt idx="18">
                  <c:v>1.3256800388011001</c:v>
                </c:pt>
                <c:pt idx="19">
                  <c:v>1.0134049910469201</c:v>
                </c:pt>
              </c:numCache>
            </c:numRef>
          </c:yVal>
          <c:smooth val="1"/>
          <c:extLst>
            <c:ext xmlns:c16="http://schemas.microsoft.com/office/drawing/2014/chart" uri="{C3380CC4-5D6E-409C-BE32-E72D297353CC}">
              <c16:uniqueId val="{00000000-AFAE-BC4B-A3C8-980C12DDE7C0}"/>
            </c:ext>
          </c:extLst>
        </c:ser>
        <c:ser>
          <c:idx val="1"/>
          <c:order val="1"/>
          <c:tx>
            <c:strRef>
              <c:f>wrf!$F$1</c:f>
              <c:strCache>
                <c:ptCount val="1"/>
                <c:pt idx="0">
                  <c:v>STFM</c:v>
                </c:pt>
              </c:strCache>
            </c:strRef>
          </c:tx>
          <c:spPr>
            <a:ln w="50800"/>
          </c:spPr>
          <c:marker>
            <c:symbol val="none"/>
          </c:marker>
          <c:xVal>
            <c:numRef>
              <c:f>wrf!$A$2:$A$21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wrf!$F$2:$F$21</c:f>
              <c:numCache>
                <c:formatCode>General</c:formatCode>
                <c:ptCount val="20"/>
                <c:pt idx="0">
                  <c:v>2.6564400166372821</c:v>
                </c:pt>
                <c:pt idx="1">
                  <c:v>2.8135550400771701</c:v>
                </c:pt>
                <c:pt idx="2">
                  <c:v>2.3230284722668602</c:v>
                </c:pt>
                <c:pt idx="3">
                  <c:v>1.9912578604318949</c:v>
                </c:pt>
                <c:pt idx="4">
                  <c:v>2.1243371031846201</c:v>
                </c:pt>
                <c:pt idx="5">
                  <c:v>2.8472291754919699</c:v>
                </c:pt>
                <c:pt idx="6">
                  <c:v>2.9844145191058802</c:v>
                </c:pt>
                <c:pt idx="7">
                  <c:v>2.459440104166656</c:v>
                </c:pt>
                <c:pt idx="8">
                  <c:v>2.5397086609374102</c:v>
                </c:pt>
                <c:pt idx="9">
                  <c:v>2.2387722561785801</c:v>
                </c:pt>
                <c:pt idx="10">
                  <c:v>3.0173717915135612</c:v>
                </c:pt>
                <c:pt idx="11">
                  <c:v>2.8436928567576749</c:v>
                </c:pt>
                <c:pt idx="12">
                  <c:v>3.39510467789029</c:v>
                </c:pt>
                <c:pt idx="13">
                  <c:v>3.9401553860152592</c:v>
                </c:pt>
                <c:pt idx="14">
                  <c:v>2.5308208191386972</c:v>
                </c:pt>
                <c:pt idx="15">
                  <c:v>2.8686379552057799</c:v>
                </c:pt>
                <c:pt idx="16">
                  <c:v>3.319054340155243</c:v>
                </c:pt>
                <c:pt idx="17">
                  <c:v>2.5051773008619249</c:v>
                </c:pt>
                <c:pt idx="18">
                  <c:v>2.303338842814624</c:v>
                </c:pt>
                <c:pt idx="19">
                  <c:v>2.044527730065294</c:v>
                </c:pt>
              </c:numCache>
            </c:numRef>
          </c:yVal>
          <c:smooth val="1"/>
          <c:extLst>
            <c:ext xmlns:c16="http://schemas.microsoft.com/office/drawing/2014/chart" uri="{C3380CC4-5D6E-409C-BE32-E72D297353CC}">
              <c16:uniqueId val="{00000001-AFAE-BC4B-A3C8-980C12DDE7C0}"/>
            </c:ext>
          </c:extLst>
        </c:ser>
        <c:ser>
          <c:idx val="2"/>
          <c:order val="2"/>
          <c:tx>
            <c:strRef>
              <c:f>wrf!$J$1</c:f>
              <c:strCache>
                <c:ptCount val="1"/>
                <c:pt idx="0">
                  <c:v>MISE</c:v>
                </c:pt>
              </c:strCache>
            </c:strRef>
          </c:tx>
          <c:spPr>
            <a:ln w="50800"/>
          </c:spPr>
          <c:marker>
            <c:symbol val="none"/>
          </c:marker>
          <c:xVal>
            <c:numRef>
              <c:f>wrf!$A$2:$A$21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wrf!$J$2:$J$21</c:f>
              <c:numCache>
                <c:formatCode>General</c:formatCode>
                <c:ptCount val="20"/>
                <c:pt idx="0">
                  <c:v>1.0004547951737299</c:v>
                </c:pt>
                <c:pt idx="1">
                  <c:v>1.0032167967308201</c:v>
                </c:pt>
                <c:pt idx="2">
                  <c:v>1.75632267377905</c:v>
                </c:pt>
                <c:pt idx="3">
                  <c:v>1.069061357996457</c:v>
                </c:pt>
                <c:pt idx="4">
                  <c:v>0.99706872775271504</c:v>
                </c:pt>
                <c:pt idx="5">
                  <c:v>1.0010509444073701</c:v>
                </c:pt>
                <c:pt idx="6">
                  <c:v>1.00155632133834</c:v>
                </c:pt>
                <c:pt idx="7">
                  <c:v>0.99868993632935699</c:v>
                </c:pt>
                <c:pt idx="8">
                  <c:v>1.0592780684252701</c:v>
                </c:pt>
                <c:pt idx="9">
                  <c:v>1.3748048832551001</c:v>
                </c:pt>
                <c:pt idx="10">
                  <c:v>1.055464260885957</c:v>
                </c:pt>
                <c:pt idx="11">
                  <c:v>1.000264337679547</c:v>
                </c:pt>
                <c:pt idx="12">
                  <c:v>1.0005744985277401</c:v>
                </c:pt>
                <c:pt idx="13">
                  <c:v>1.0638703721657901</c:v>
                </c:pt>
                <c:pt idx="14">
                  <c:v>1.0105372624631499</c:v>
                </c:pt>
                <c:pt idx="15">
                  <c:v>0.98885725627584498</c:v>
                </c:pt>
                <c:pt idx="16">
                  <c:v>1.000924482082296</c:v>
                </c:pt>
                <c:pt idx="17">
                  <c:v>0.922102577140819</c:v>
                </c:pt>
                <c:pt idx="18">
                  <c:v>1.0906983045802301</c:v>
                </c:pt>
                <c:pt idx="19">
                  <c:v>1.0039074384578699</c:v>
                </c:pt>
              </c:numCache>
            </c:numRef>
          </c:yVal>
          <c:smooth val="1"/>
          <c:extLst>
            <c:ext xmlns:c16="http://schemas.microsoft.com/office/drawing/2014/chart" uri="{C3380CC4-5D6E-409C-BE32-E72D297353CC}">
              <c16:uniqueId val="{00000002-AFAE-BC4B-A3C8-980C12DDE7C0}"/>
            </c:ext>
          </c:extLst>
        </c:ser>
        <c:dLbls>
          <c:showLegendKey val="0"/>
          <c:showVal val="0"/>
          <c:showCatName val="0"/>
          <c:showSerName val="0"/>
          <c:showPercent val="0"/>
          <c:showBubbleSize val="0"/>
        </c:dLbls>
        <c:axId val="-1528130576"/>
        <c:axId val="-1528126448"/>
      </c:scatterChart>
      <c:valAx>
        <c:axId val="-1528130576"/>
        <c:scaling>
          <c:orientation val="minMax"/>
          <c:max val="100"/>
          <c:min val="0"/>
        </c:scaling>
        <c:delete val="0"/>
        <c:axPos val="b"/>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28126448"/>
        <c:crosses val="autoZero"/>
        <c:crossBetween val="midCat"/>
      </c:valAx>
      <c:valAx>
        <c:axId val="-1528126448"/>
        <c:scaling>
          <c:orientation val="minMax"/>
          <c:max val="4"/>
          <c:min val="0"/>
        </c:scaling>
        <c:delete val="0"/>
        <c:axPos val="l"/>
        <c:majorGridlines/>
        <c:title>
          <c:tx>
            <c:rich>
              <a:bodyPr rot="-5400000" vert="horz"/>
              <a:lstStyle/>
              <a:p>
                <a:pPr>
                  <a:defRPr sz="1500">
                    <a:latin typeface="Tahoma" pitchFamily="34" charset="0"/>
                    <a:ea typeface="Tahoma" pitchFamily="34" charset="0"/>
                    <a:cs typeface="Tahoma" pitchFamily="34" charset="0"/>
                  </a:defRPr>
                </a:pPr>
                <a:r>
                  <a:rPr lang="en-US" sz="1500">
                    <a:latin typeface="Tahoma" pitchFamily="34" charset="0"/>
                    <a:ea typeface="Tahoma" pitchFamily="34" charset="0"/>
                    <a:cs typeface="Tahoma" pitchFamily="34" charset="0"/>
                  </a:rPr>
                  <a:t>Slowdown</a:t>
                </a:r>
              </a:p>
            </c:rich>
          </c:tx>
          <c:overlay val="0"/>
        </c:title>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28130576"/>
        <c:crosses val="autoZero"/>
        <c:crossBetween val="midCat"/>
      </c:valAx>
    </c:plotArea>
    <c:plotVisOnly val="1"/>
    <c:dispBlanksAs val="gap"/>
    <c:showDLblsOverMax val="0"/>
  </c:chart>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calculix!$B$1</c:f>
              <c:strCache>
                <c:ptCount val="1"/>
                <c:pt idx="0">
                  <c:v>Actual</c:v>
                </c:pt>
              </c:strCache>
            </c:strRef>
          </c:tx>
          <c:spPr>
            <a:ln w="50800"/>
          </c:spPr>
          <c:marker>
            <c:symbol val="none"/>
          </c:marker>
          <c:xVal>
            <c:numRef>
              <c:f>calculix!$A$2:$A$21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calculix!$B$2:$B$21</c:f>
              <c:numCache>
                <c:formatCode>General</c:formatCode>
                <c:ptCount val="20"/>
                <c:pt idx="0">
                  <c:v>1.03939288798511</c:v>
                </c:pt>
                <c:pt idx="1">
                  <c:v>1.043183126318032</c:v>
                </c:pt>
                <c:pt idx="2">
                  <c:v>1.025788794909458</c:v>
                </c:pt>
                <c:pt idx="3">
                  <c:v>1.035830957663977</c:v>
                </c:pt>
                <c:pt idx="4">
                  <c:v>1.0309790005975199</c:v>
                </c:pt>
                <c:pt idx="5">
                  <c:v>1.0315790040675299</c:v>
                </c:pt>
                <c:pt idx="6">
                  <c:v>1.03044955752286</c:v>
                </c:pt>
                <c:pt idx="7">
                  <c:v>1.0231810159066399</c:v>
                </c:pt>
                <c:pt idx="8">
                  <c:v>1.0225829236797741</c:v>
                </c:pt>
                <c:pt idx="9">
                  <c:v>1.015847129948092</c:v>
                </c:pt>
                <c:pt idx="10">
                  <c:v>1.0543449655099799</c:v>
                </c:pt>
                <c:pt idx="11">
                  <c:v>1.032816619442178</c:v>
                </c:pt>
                <c:pt idx="12">
                  <c:v>1.075144615297758</c:v>
                </c:pt>
                <c:pt idx="13">
                  <c:v>1.0631743447737101</c:v>
                </c:pt>
                <c:pt idx="14">
                  <c:v>1.051721588429116</c:v>
                </c:pt>
                <c:pt idx="15">
                  <c:v>1.05303082388049</c:v>
                </c:pt>
                <c:pt idx="16">
                  <c:v>1.02895902503752</c:v>
                </c:pt>
                <c:pt idx="17">
                  <c:v>1.0322150536349199</c:v>
                </c:pt>
                <c:pt idx="18">
                  <c:v>1.0309855624408999</c:v>
                </c:pt>
                <c:pt idx="19">
                  <c:v>1.02459624391007</c:v>
                </c:pt>
              </c:numCache>
            </c:numRef>
          </c:yVal>
          <c:smooth val="1"/>
          <c:extLst>
            <c:ext xmlns:c16="http://schemas.microsoft.com/office/drawing/2014/chart" uri="{C3380CC4-5D6E-409C-BE32-E72D297353CC}">
              <c16:uniqueId val="{00000000-5384-A140-A128-3C606D07B3D3}"/>
            </c:ext>
          </c:extLst>
        </c:ser>
        <c:ser>
          <c:idx val="1"/>
          <c:order val="1"/>
          <c:tx>
            <c:strRef>
              <c:f>calculix!$F$1</c:f>
              <c:strCache>
                <c:ptCount val="1"/>
                <c:pt idx="0">
                  <c:v>STFM</c:v>
                </c:pt>
              </c:strCache>
            </c:strRef>
          </c:tx>
          <c:spPr>
            <a:ln w="50800"/>
          </c:spPr>
          <c:marker>
            <c:symbol val="none"/>
          </c:marker>
          <c:xVal>
            <c:numRef>
              <c:f>calculix!$A$2:$A$21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calculix!$F$2:$F$21</c:f>
              <c:numCache>
                <c:formatCode>General</c:formatCode>
                <c:ptCount val="20"/>
                <c:pt idx="0">
                  <c:v>2.127627017334135</c:v>
                </c:pt>
                <c:pt idx="1">
                  <c:v>2.0414120156826598</c:v>
                </c:pt>
                <c:pt idx="2">
                  <c:v>1.9127045877677999</c:v>
                </c:pt>
                <c:pt idx="3">
                  <c:v>1.8201081827986001</c:v>
                </c:pt>
                <c:pt idx="4">
                  <c:v>2.370764433804716</c:v>
                </c:pt>
                <c:pt idx="5">
                  <c:v>1.960940462646952</c:v>
                </c:pt>
                <c:pt idx="6">
                  <c:v>1.9558740799775001</c:v>
                </c:pt>
                <c:pt idx="7">
                  <c:v>2.0619534777390398</c:v>
                </c:pt>
                <c:pt idx="8">
                  <c:v>2.2476529393861262</c:v>
                </c:pt>
                <c:pt idx="9">
                  <c:v>2.172999710917674</c:v>
                </c:pt>
                <c:pt idx="10">
                  <c:v>3.9672901725140499</c:v>
                </c:pt>
                <c:pt idx="11">
                  <c:v>2.308382123628216</c:v>
                </c:pt>
                <c:pt idx="12">
                  <c:v>2.4137791208472872</c:v>
                </c:pt>
                <c:pt idx="13">
                  <c:v>2.5476811594202902</c:v>
                </c:pt>
                <c:pt idx="14">
                  <c:v>2.8092584345397529</c:v>
                </c:pt>
                <c:pt idx="15">
                  <c:v>2.6086967056220161</c:v>
                </c:pt>
                <c:pt idx="16">
                  <c:v>2.1794807005314998</c:v>
                </c:pt>
                <c:pt idx="17">
                  <c:v>1.962650700082232</c:v>
                </c:pt>
                <c:pt idx="18">
                  <c:v>1.8870852321946401</c:v>
                </c:pt>
                <c:pt idx="19">
                  <c:v>2.0011167874539639</c:v>
                </c:pt>
              </c:numCache>
            </c:numRef>
          </c:yVal>
          <c:smooth val="1"/>
          <c:extLst>
            <c:ext xmlns:c16="http://schemas.microsoft.com/office/drawing/2014/chart" uri="{C3380CC4-5D6E-409C-BE32-E72D297353CC}">
              <c16:uniqueId val="{00000001-5384-A140-A128-3C606D07B3D3}"/>
            </c:ext>
          </c:extLst>
        </c:ser>
        <c:ser>
          <c:idx val="2"/>
          <c:order val="2"/>
          <c:tx>
            <c:strRef>
              <c:f>calculix!$J$1</c:f>
              <c:strCache>
                <c:ptCount val="1"/>
                <c:pt idx="0">
                  <c:v>MISE</c:v>
                </c:pt>
              </c:strCache>
            </c:strRef>
          </c:tx>
          <c:spPr>
            <a:ln w="50800"/>
          </c:spPr>
          <c:marker>
            <c:symbol val="none"/>
          </c:marker>
          <c:xVal>
            <c:numRef>
              <c:f>calculix!$A$2:$A$21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calculix!$J$2:$J$21</c:f>
              <c:numCache>
                <c:formatCode>General</c:formatCode>
                <c:ptCount val="20"/>
                <c:pt idx="0">
                  <c:v>1.01913443839868</c:v>
                </c:pt>
                <c:pt idx="1">
                  <c:v>1.00681118469838</c:v>
                </c:pt>
                <c:pt idx="2">
                  <c:v>1.01683155766385</c:v>
                </c:pt>
                <c:pt idx="3">
                  <c:v>0.98222935806878697</c:v>
                </c:pt>
                <c:pt idx="4">
                  <c:v>1.0310019791613101</c:v>
                </c:pt>
                <c:pt idx="5">
                  <c:v>0.96844229849600805</c:v>
                </c:pt>
                <c:pt idx="6">
                  <c:v>1.0017020284809901</c:v>
                </c:pt>
                <c:pt idx="7">
                  <c:v>1.017688792432186</c:v>
                </c:pt>
                <c:pt idx="8">
                  <c:v>0.99416725811860696</c:v>
                </c:pt>
                <c:pt idx="9">
                  <c:v>1.00910189900192</c:v>
                </c:pt>
                <c:pt idx="10">
                  <c:v>1.0383029038181699</c:v>
                </c:pt>
                <c:pt idx="11">
                  <c:v>1.0292658271448301</c:v>
                </c:pt>
                <c:pt idx="12">
                  <c:v>1.0276058087414299</c:v>
                </c:pt>
                <c:pt idx="13">
                  <c:v>1.01283767793104</c:v>
                </c:pt>
                <c:pt idx="14">
                  <c:v>1.0241913234820199</c:v>
                </c:pt>
                <c:pt idx="15">
                  <c:v>1.023080067898702</c:v>
                </c:pt>
                <c:pt idx="16">
                  <c:v>0.99686863816865801</c:v>
                </c:pt>
                <c:pt idx="17">
                  <c:v>1.02228860768824</c:v>
                </c:pt>
                <c:pt idx="18">
                  <c:v>0.89507369259514802</c:v>
                </c:pt>
                <c:pt idx="19">
                  <c:v>1.0191277948080599</c:v>
                </c:pt>
              </c:numCache>
            </c:numRef>
          </c:yVal>
          <c:smooth val="1"/>
          <c:extLst>
            <c:ext xmlns:c16="http://schemas.microsoft.com/office/drawing/2014/chart" uri="{C3380CC4-5D6E-409C-BE32-E72D297353CC}">
              <c16:uniqueId val="{00000002-5384-A140-A128-3C606D07B3D3}"/>
            </c:ext>
          </c:extLst>
        </c:ser>
        <c:dLbls>
          <c:showLegendKey val="0"/>
          <c:showVal val="0"/>
          <c:showCatName val="0"/>
          <c:showSerName val="0"/>
          <c:showPercent val="0"/>
          <c:showBubbleSize val="0"/>
        </c:dLbls>
        <c:axId val="-1528056896"/>
        <c:axId val="-1528052768"/>
      </c:scatterChart>
      <c:valAx>
        <c:axId val="-1528056896"/>
        <c:scaling>
          <c:orientation val="minMax"/>
          <c:max val="100"/>
          <c:min val="0"/>
        </c:scaling>
        <c:delete val="0"/>
        <c:axPos val="b"/>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28052768"/>
        <c:crosses val="autoZero"/>
        <c:crossBetween val="midCat"/>
      </c:valAx>
      <c:valAx>
        <c:axId val="-1528052768"/>
        <c:scaling>
          <c:orientation val="minMax"/>
          <c:max val="4"/>
          <c:min val="0"/>
        </c:scaling>
        <c:delete val="0"/>
        <c:axPos val="l"/>
        <c:majorGridlines/>
        <c:title>
          <c:tx>
            <c:rich>
              <a:bodyPr rot="-5400000" vert="horz"/>
              <a:lstStyle/>
              <a:p>
                <a:pPr>
                  <a:defRPr sz="1500">
                    <a:latin typeface="Tahoma" pitchFamily="34" charset="0"/>
                    <a:ea typeface="Tahoma" pitchFamily="34" charset="0"/>
                    <a:cs typeface="Tahoma" pitchFamily="34" charset="0"/>
                  </a:defRPr>
                </a:pPr>
                <a:r>
                  <a:rPr lang="en-US" sz="1500">
                    <a:latin typeface="Tahoma" pitchFamily="34" charset="0"/>
                    <a:ea typeface="Tahoma" pitchFamily="34" charset="0"/>
                    <a:cs typeface="Tahoma" pitchFamily="34" charset="0"/>
                  </a:rPr>
                  <a:t>Slowdown</a:t>
                </a:r>
              </a:p>
            </c:rich>
          </c:tx>
          <c:overlay val="0"/>
        </c:title>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28056896"/>
        <c:crosses val="autoZero"/>
        <c:crossBetween val="midCat"/>
      </c:valAx>
    </c:plotArea>
    <c:plotVisOnly val="1"/>
    <c:dispBlanksAs val="gap"/>
    <c:showDLblsOverMax val="0"/>
  </c:chart>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smoothMarker"/>
        <c:varyColors val="0"/>
        <c:ser>
          <c:idx val="0"/>
          <c:order val="0"/>
          <c:tx>
            <c:strRef>
              <c:f>povray!$B$1</c:f>
              <c:strCache>
                <c:ptCount val="1"/>
                <c:pt idx="0">
                  <c:v>Actual</c:v>
                </c:pt>
              </c:strCache>
            </c:strRef>
          </c:tx>
          <c:spPr>
            <a:ln w="50800"/>
          </c:spPr>
          <c:marker>
            <c:symbol val="none"/>
          </c:marker>
          <c:xVal>
            <c:numRef>
              <c:f>povray!$A$2:$A$21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povray!$B$2:$B$21</c:f>
              <c:numCache>
                <c:formatCode>General</c:formatCode>
                <c:ptCount val="20"/>
                <c:pt idx="0">
                  <c:v>1.0008226061083401</c:v>
                </c:pt>
                <c:pt idx="1">
                  <c:v>1.001097202682947</c:v>
                </c:pt>
                <c:pt idx="2">
                  <c:v>1.00292251290157</c:v>
                </c:pt>
                <c:pt idx="3">
                  <c:v>1.001414050902157</c:v>
                </c:pt>
                <c:pt idx="4">
                  <c:v>1.0015905408207499</c:v>
                </c:pt>
                <c:pt idx="5">
                  <c:v>1.00147410524279</c:v>
                </c:pt>
                <c:pt idx="6">
                  <c:v>1.003790378340317</c:v>
                </c:pt>
                <c:pt idx="7">
                  <c:v>1.001600498157057</c:v>
                </c:pt>
                <c:pt idx="8">
                  <c:v>1.001121167334607</c:v>
                </c:pt>
                <c:pt idx="9">
                  <c:v>1.0034478670482001</c:v>
                </c:pt>
                <c:pt idx="10">
                  <c:v>1.03907939940172</c:v>
                </c:pt>
                <c:pt idx="11">
                  <c:v>1.1297174795708329</c:v>
                </c:pt>
                <c:pt idx="12">
                  <c:v>1.00135784844119</c:v>
                </c:pt>
                <c:pt idx="13">
                  <c:v>1.00175910473315</c:v>
                </c:pt>
                <c:pt idx="14">
                  <c:v>1.00191765745126</c:v>
                </c:pt>
                <c:pt idx="15">
                  <c:v>1.0019779622823</c:v>
                </c:pt>
                <c:pt idx="16">
                  <c:v>1.001201390955877</c:v>
                </c:pt>
                <c:pt idx="17">
                  <c:v>1.000770526928392</c:v>
                </c:pt>
                <c:pt idx="18">
                  <c:v>1.001065116032188</c:v>
                </c:pt>
                <c:pt idx="19">
                  <c:v>1.00115133747206</c:v>
                </c:pt>
              </c:numCache>
            </c:numRef>
          </c:yVal>
          <c:smooth val="1"/>
          <c:extLst>
            <c:ext xmlns:c16="http://schemas.microsoft.com/office/drawing/2014/chart" uri="{C3380CC4-5D6E-409C-BE32-E72D297353CC}">
              <c16:uniqueId val="{00000000-EECA-3348-BB74-22A3FA4F8510}"/>
            </c:ext>
          </c:extLst>
        </c:ser>
        <c:ser>
          <c:idx val="1"/>
          <c:order val="1"/>
          <c:tx>
            <c:strRef>
              <c:f>povray!$F$1</c:f>
              <c:strCache>
                <c:ptCount val="1"/>
                <c:pt idx="0">
                  <c:v>STFM</c:v>
                </c:pt>
              </c:strCache>
            </c:strRef>
          </c:tx>
          <c:spPr>
            <a:ln w="50800"/>
          </c:spPr>
          <c:marker>
            <c:symbol val="none"/>
          </c:marker>
          <c:xVal>
            <c:numRef>
              <c:f>povray!$A$2:$A$21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povray!$F$2:$F$21</c:f>
              <c:numCache>
                <c:formatCode>General</c:formatCode>
                <c:ptCount val="20"/>
                <c:pt idx="0">
                  <c:v>2.5586776859504101</c:v>
                </c:pt>
                <c:pt idx="1">
                  <c:v>2.640117035110535</c:v>
                </c:pt>
                <c:pt idx="2">
                  <c:v>2.5896986685353949</c:v>
                </c:pt>
                <c:pt idx="3">
                  <c:v>1.89242205244683</c:v>
                </c:pt>
                <c:pt idx="4">
                  <c:v>2.96350903059344</c:v>
                </c:pt>
                <c:pt idx="5">
                  <c:v>3.1523260601070402</c:v>
                </c:pt>
                <c:pt idx="6">
                  <c:v>2.6590341382181482</c:v>
                </c:pt>
                <c:pt idx="7">
                  <c:v>2.2123926838372472</c:v>
                </c:pt>
                <c:pt idx="8">
                  <c:v>3.220452640402355</c:v>
                </c:pt>
                <c:pt idx="9">
                  <c:v>2.9928517682467999</c:v>
                </c:pt>
                <c:pt idx="10">
                  <c:v>3.589796764827875</c:v>
                </c:pt>
                <c:pt idx="11">
                  <c:v>2.7106560240106572</c:v>
                </c:pt>
                <c:pt idx="12">
                  <c:v>2.1336095265500998</c:v>
                </c:pt>
                <c:pt idx="13">
                  <c:v>3.091463414634136</c:v>
                </c:pt>
                <c:pt idx="14">
                  <c:v>3.0289103039288392</c:v>
                </c:pt>
                <c:pt idx="15">
                  <c:v>3.0637583892617402</c:v>
                </c:pt>
                <c:pt idx="16">
                  <c:v>3.0872988702499149</c:v>
                </c:pt>
                <c:pt idx="17">
                  <c:v>2.3554376657824898</c:v>
                </c:pt>
                <c:pt idx="18">
                  <c:v>2.7463617463617598</c:v>
                </c:pt>
                <c:pt idx="19">
                  <c:v>2.2834119496855361</c:v>
                </c:pt>
              </c:numCache>
            </c:numRef>
          </c:yVal>
          <c:smooth val="1"/>
          <c:extLst>
            <c:ext xmlns:c16="http://schemas.microsoft.com/office/drawing/2014/chart" uri="{C3380CC4-5D6E-409C-BE32-E72D297353CC}">
              <c16:uniqueId val="{00000001-EECA-3348-BB74-22A3FA4F8510}"/>
            </c:ext>
          </c:extLst>
        </c:ser>
        <c:ser>
          <c:idx val="2"/>
          <c:order val="2"/>
          <c:tx>
            <c:strRef>
              <c:f>povray!$J$1</c:f>
              <c:strCache>
                <c:ptCount val="1"/>
                <c:pt idx="0">
                  <c:v>MISE</c:v>
                </c:pt>
              </c:strCache>
            </c:strRef>
          </c:tx>
          <c:spPr>
            <a:ln w="50800"/>
          </c:spPr>
          <c:marker>
            <c:symbol val="none"/>
          </c:marker>
          <c:xVal>
            <c:numRef>
              <c:f>povray!$A$2:$A$21</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xVal>
          <c:yVal>
            <c:numRef>
              <c:f>povray!$J$2:$J$21</c:f>
              <c:numCache>
                <c:formatCode>General</c:formatCode>
                <c:ptCount val="20"/>
                <c:pt idx="0">
                  <c:v>1.0002078509424901</c:v>
                </c:pt>
                <c:pt idx="1">
                  <c:v>1.00019315136614</c:v>
                </c:pt>
                <c:pt idx="2">
                  <c:v>1.0014719341202101</c:v>
                </c:pt>
                <c:pt idx="3">
                  <c:v>1.000313073954</c:v>
                </c:pt>
                <c:pt idx="4">
                  <c:v>1.000731285591868</c:v>
                </c:pt>
                <c:pt idx="5">
                  <c:v>0.99984123947981896</c:v>
                </c:pt>
                <c:pt idx="6">
                  <c:v>1.00115923487445</c:v>
                </c:pt>
                <c:pt idx="7">
                  <c:v>0.99949212618200101</c:v>
                </c:pt>
                <c:pt idx="8">
                  <c:v>0.996711367904898</c:v>
                </c:pt>
                <c:pt idx="9">
                  <c:v>1.001454287575237</c:v>
                </c:pt>
                <c:pt idx="10">
                  <c:v>0.99043647110644895</c:v>
                </c:pt>
                <c:pt idx="11">
                  <c:v>0.86466211806906801</c:v>
                </c:pt>
                <c:pt idx="12">
                  <c:v>1.00034953647515</c:v>
                </c:pt>
                <c:pt idx="13">
                  <c:v>1.00037479075057</c:v>
                </c:pt>
                <c:pt idx="14">
                  <c:v>1.0006458076684499</c:v>
                </c:pt>
                <c:pt idx="15">
                  <c:v>0.99473889222832301</c:v>
                </c:pt>
                <c:pt idx="16">
                  <c:v>0.99903185773113101</c:v>
                </c:pt>
                <c:pt idx="17">
                  <c:v>0.99882089633655602</c:v>
                </c:pt>
                <c:pt idx="18">
                  <c:v>1.000090882494638</c:v>
                </c:pt>
                <c:pt idx="19">
                  <c:v>1.00042170927373</c:v>
                </c:pt>
              </c:numCache>
            </c:numRef>
          </c:yVal>
          <c:smooth val="1"/>
          <c:extLst>
            <c:ext xmlns:c16="http://schemas.microsoft.com/office/drawing/2014/chart" uri="{C3380CC4-5D6E-409C-BE32-E72D297353CC}">
              <c16:uniqueId val="{00000002-EECA-3348-BB74-22A3FA4F8510}"/>
            </c:ext>
          </c:extLst>
        </c:ser>
        <c:dLbls>
          <c:showLegendKey val="0"/>
          <c:showVal val="0"/>
          <c:showCatName val="0"/>
          <c:showSerName val="0"/>
          <c:showPercent val="0"/>
          <c:showBubbleSize val="0"/>
        </c:dLbls>
        <c:axId val="-1527985712"/>
        <c:axId val="-1527981584"/>
      </c:scatterChart>
      <c:valAx>
        <c:axId val="-1527985712"/>
        <c:scaling>
          <c:orientation val="minMax"/>
          <c:max val="100"/>
          <c:min val="0"/>
        </c:scaling>
        <c:delete val="0"/>
        <c:axPos val="b"/>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27981584"/>
        <c:crosses val="autoZero"/>
        <c:crossBetween val="midCat"/>
      </c:valAx>
      <c:valAx>
        <c:axId val="-1527981584"/>
        <c:scaling>
          <c:orientation val="minMax"/>
        </c:scaling>
        <c:delete val="0"/>
        <c:axPos val="l"/>
        <c:majorGridlines/>
        <c:title>
          <c:tx>
            <c:rich>
              <a:bodyPr rot="-5400000" vert="horz"/>
              <a:lstStyle/>
              <a:p>
                <a:pPr>
                  <a:defRPr sz="1500">
                    <a:latin typeface="Tahoma" pitchFamily="34" charset="0"/>
                    <a:ea typeface="Tahoma" pitchFamily="34" charset="0"/>
                    <a:cs typeface="Tahoma" pitchFamily="34" charset="0"/>
                  </a:defRPr>
                </a:pPr>
                <a:r>
                  <a:rPr lang="en-US" sz="1500">
                    <a:latin typeface="Tahoma" pitchFamily="34" charset="0"/>
                    <a:ea typeface="Tahoma" pitchFamily="34" charset="0"/>
                    <a:cs typeface="Tahoma" pitchFamily="34" charset="0"/>
                  </a:rPr>
                  <a:t>Slowdown</a:t>
                </a:r>
              </a:p>
            </c:rich>
          </c:tx>
          <c:overlay val="0"/>
        </c:title>
        <c:numFmt formatCode="General" sourceLinked="1"/>
        <c:majorTickMark val="out"/>
        <c:minorTickMark val="none"/>
        <c:tickLblPos val="nextTo"/>
        <c:txPr>
          <a:bodyPr/>
          <a:lstStyle/>
          <a:p>
            <a:pPr>
              <a:defRPr sz="1500">
                <a:latin typeface="Tahoma" pitchFamily="34" charset="0"/>
                <a:ea typeface="Tahoma" pitchFamily="34" charset="0"/>
                <a:cs typeface="Tahoma" pitchFamily="34" charset="0"/>
              </a:defRPr>
            </a:pPr>
            <a:endParaRPr lang="en-US"/>
          </a:p>
        </c:txPr>
        <c:crossAx val="-1527985712"/>
        <c:crosses val="autoZero"/>
        <c:crossBetween val="midCat"/>
      </c:valAx>
    </c:plotArea>
    <c:plotVisOnly val="1"/>
    <c:dispBlanksAs val="gap"/>
    <c:showDLblsOverMax val="0"/>
  </c:chart>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'All bars'!$B$1</c:f>
              <c:strCache>
                <c:ptCount val="1"/>
                <c:pt idx="0">
                  <c:v>AlwaysPrioritize</c:v>
                </c:pt>
              </c:strCache>
            </c:strRef>
          </c:tx>
          <c:invertIfNegative val="0"/>
          <c:cat>
            <c:strRef>
              <c:f>'All bars'!$A$2:$A$5</c:f>
              <c:strCache>
                <c:ptCount val="4"/>
                <c:pt idx="0">
                  <c:v>leslie3d</c:v>
                </c:pt>
                <c:pt idx="1">
                  <c:v>hmmer</c:v>
                </c:pt>
                <c:pt idx="2">
                  <c:v>lbm</c:v>
                </c:pt>
                <c:pt idx="3">
                  <c:v>omnetpp</c:v>
                </c:pt>
              </c:strCache>
            </c:strRef>
          </c:cat>
          <c:val>
            <c:numRef>
              <c:f>'All bars'!$B$2:$B$5</c:f>
              <c:numCache>
                <c:formatCode>General</c:formatCode>
                <c:ptCount val="4"/>
                <c:pt idx="0">
                  <c:v>1.930148933987083</c:v>
                </c:pt>
                <c:pt idx="1">
                  <c:v>2.5109718799523439</c:v>
                </c:pt>
                <c:pt idx="2">
                  <c:v>2.8159030716602782</c:v>
                </c:pt>
                <c:pt idx="3">
                  <c:v>2.7346316708194802</c:v>
                </c:pt>
              </c:numCache>
            </c:numRef>
          </c:val>
          <c:extLst>
            <c:ext xmlns:c16="http://schemas.microsoft.com/office/drawing/2014/chart" uri="{C3380CC4-5D6E-409C-BE32-E72D297353CC}">
              <c16:uniqueId val="{00000000-51E2-8D44-AE50-40C498FC9447}"/>
            </c:ext>
          </c:extLst>
        </c:ser>
        <c:ser>
          <c:idx val="1"/>
          <c:order val="1"/>
          <c:tx>
            <c:strRef>
              <c:f>'All bars'!$C$1</c:f>
              <c:strCache>
                <c:ptCount val="1"/>
                <c:pt idx="0">
                  <c:v>MISE-QoS-10/1</c:v>
                </c:pt>
              </c:strCache>
            </c:strRef>
          </c:tx>
          <c:invertIfNegative val="0"/>
          <c:cat>
            <c:strRef>
              <c:f>'All bars'!$A$2:$A$5</c:f>
              <c:strCache>
                <c:ptCount val="4"/>
                <c:pt idx="0">
                  <c:v>leslie3d</c:v>
                </c:pt>
                <c:pt idx="1">
                  <c:v>hmmer</c:v>
                </c:pt>
                <c:pt idx="2">
                  <c:v>lbm</c:v>
                </c:pt>
                <c:pt idx="3">
                  <c:v>omnetpp</c:v>
                </c:pt>
              </c:strCache>
            </c:strRef>
          </c:cat>
          <c:val>
            <c:numRef>
              <c:f>'All bars'!$C$2:$C$5</c:f>
              <c:numCache>
                <c:formatCode>General</c:formatCode>
                <c:ptCount val="4"/>
                <c:pt idx="0">
                  <c:v>2.8373521321419601</c:v>
                </c:pt>
                <c:pt idx="1">
                  <c:v>2.2768867264555701</c:v>
                </c:pt>
                <c:pt idx="2">
                  <c:v>2.0522705482758199</c:v>
                </c:pt>
                <c:pt idx="3">
                  <c:v>2.01423290319735</c:v>
                </c:pt>
              </c:numCache>
            </c:numRef>
          </c:val>
          <c:extLst>
            <c:ext xmlns:c16="http://schemas.microsoft.com/office/drawing/2014/chart" uri="{C3380CC4-5D6E-409C-BE32-E72D297353CC}">
              <c16:uniqueId val="{00000001-51E2-8D44-AE50-40C498FC9447}"/>
            </c:ext>
          </c:extLst>
        </c:ser>
        <c:ser>
          <c:idx val="2"/>
          <c:order val="2"/>
          <c:tx>
            <c:strRef>
              <c:f>'All bars'!$D$1</c:f>
              <c:strCache>
                <c:ptCount val="1"/>
                <c:pt idx="0">
                  <c:v>MISE-QoS-10/3</c:v>
                </c:pt>
              </c:strCache>
            </c:strRef>
          </c:tx>
          <c:invertIfNegative val="0"/>
          <c:cat>
            <c:strRef>
              <c:f>'All bars'!$A$2:$A$5</c:f>
              <c:strCache>
                <c:ptCount val="4"/>
                <c:pt idx="0">
                  <c:v>leslie3d</c:v>
                </c:pt>
                <c:pt idx="1">
                  <c:v>hmmer</c:v>
                </c:pt>
                <c:pt idx="2">
                  <c:v>lbm</c:v>
                </c:pt>
                <c:pt idx="3">
                  <c:v>omnetpp</c:v>
                </c:pt>
              </c:strCache>
            </c:strRef>
          </c:cat>
          <c:val>
            <c:numRef>
              <c:f>'All bars'!$D$2:$D$5</c:f>
              <c:numCache>
                <c:formatCode>General</c:formatCode>
                <c:ptCount val="4"/>
                <c:pt idx="0">
                  <c:v>2.697562298072675</c:v>
                </c:pt>
                <c:pt idx="1">
                  <c:v>2.31958879128995</c:v>
                </c:pt>
                <c:pt idx="2">
                  <c:v>2.1220640929091701</c:v>
                </c:pt>
                <c:pt idx="3">
                  <c:v>2.0840256352567281</c:v>
                </c:pt>
              </c:numCache>
            </c:numRef>
          </c:val>
          <c:extLst>
            <c:ext xmlns:c16="http://schemas.microsoft.com/office/drawing/2014/chart" uri="{C3380CC4-5D6E-409C-BE32-E72D297353CC}">
              <c16:uniqueId val="{00000002-51E2-8D44-AE50-40C498FC9447}"/>
            </c:ext>
          </c:extLst>
        </c:ser>
        <c:ser>
          <c:idx val="3"/>
          <c:order val="3"/>
          <c:tx>
            <c:strRef>
              <c:f>'All bars'!$E$1</c:f>
              <c:strCache>
                <c:ptCount val="1"/>
                <c:pt idx="0">
                  <c:v>MISE-QoS-10/5</c:v>
                </c:pt>
              </c:strCache>
            </c:strRef>
          </c:tx>
          <c:invertIfNegative val="0"/>
          <c:cat>
            <c:strRef>
              <c:f>'All bars'!$A$2:$A$5</c:f>
              <c:strCache>
                <c:ptCount val="4"/>
                <c:pt idx="0">
                  <c:v>leslie3d</c:v>
                </c:pt>
                <c:pt idx="1">
                  <c:v>hmmer</c:v>
                </c:pt>
                <c:pt idx="2">
                  <c:v>lbm</c:v>
                </c:pt>
                <c:pt idx="3">
                  <c:v>omnetpp</c:v>
                </c:pt>
              </c:strCache>
            </c:strRef>
          </c:cat>
          <c:val>
            <c:numRef>
              <c:f>'All bars'!$E$2:$E$5</c:f>
              <c:numCache>
                <c:formatCode>General</c:formatCode>
                <c:ptCount val="4"/>
                <c:pt idx="0">
                  <c:v>2.012819285489023</c:v>
                </c:pt>
                <c:pt idx="1">
                  <c:v>2.5055989859393</c:v>
                </c:pt>
                <c:pt idx="2">
                  <c:v>2.6592518685821012</c:v>
                </c:pt>
                <c:pt idx="3">
                  <c:v>2.5533532945850199</c:v>
                </c:pt>
              </c:numCache>
            </c:numRef>
          </c:val>
          <c:extLst>
            <c:ext xmlns:c16="http://schemas.microsoft.com/office/drawing/2014/chart" uri="{C3380CC4-5D6E-409C-BE32-E72D297353CC}">
              <c16:uniqueId val="{00000003-51E2-8D44-AE50-40C498FC9447}"/>
            </c:ext>
          </c:extLst>
        </c:ser>
        <c:ser>
          <c:idx val="4"/>
          <c:order val="4"/>
          <c:tx>
            <c:strRef>
              <c:f>'All bars'!$F$1</c:f>
              <c:strCache>
                <c:ptCount val="1"/>
                <c:pt idx="0">
                  <c:v>MISE-QoS-10/7</c:v>
                </c:pt>
              </c:strCache>
            </c:strRef>
          </c:tx>
          <c:invertIfNegative val="0"/>
          <c:cat>
            <c:strRef>
              <c:f>'All bars'!$A$2:$A$5</c:f>
              <c:strCache>
                <c:ptCount val="4"/>
                <c:pt idx="0">
                  <c:v>leslie3d</c:v>
                </c:pt>
                <c:pt idx="1">
                  <c:v>hmmer</c:v>
                </c:pt>
                <c:pt idx="2">
                  <c:v>lbm</c:v>
                </c:pt>
                <c:pt idx="3">
                  <c:v>omnetpp</c:v>
                </c:pt>
              </c:strCache>
            </c:strRef>
          </c:cat>
          <c:val>
            <c:numRef>
              <c:f>'All bars'!$F$2:$F$5</c:f>
              <c:numCache>
                <c:formatCode>General</c:formatCode>
                <c:ptCount val="4"/>
                <c:pt idx="0">
                  <c:v>1.906284821243774</c:v>
                </c:pt>
                <c:pt idx="1">
                  <c:v>2.5080435844411402</c:v>
                </c:pt>
                <c:pt idx="2">
                  <c:v>2.8013671859492981</c:v>
                </c:pt>
                <c:pt idx="3">
                  <c:v>2.6608787010039299</c:v>
                </c:pt>
              </c:numCache>
            </c:numRef>
          </c:val>
          <c:extLst>
            <c:ext xmlns:c16="http://schemas.microsoft.com/office/drawing/2014/chart" uri="{C3380CC4-5D6E-409C-BE32-E72D297353CC}">
              <c16:uniqueId val="{00000004-51E2-8D44-AE50-40C498FC9447}"/>
            </c:ext>
          </c:extLst>
        </c:ser>
        <c:ser>
          <c:idx val="5"/>
          <c:order val="5"/>
          <c:tx>
            <c:strRef>
              <c:f>'All bars'!$G$1</c:f>
              <c:strCache>
                <c:ptCount val="1"/>
                <c:pt idx="0">
                  <c:v>MISE-QoS-10/9</c:v>
                </c:pt>
              </c:strCache>
            </c:strRef>
          </c:tx>
          <c:invertIfNegative val="0"/>
          <c:cat>
            <c:strRef>
              <c:f>'All bars'!$A$2:$A$5</c:f>
              <c:strCache>
                <c:ptCount val="4"/>
                <c:pt idx="0">
                  <c:v>leslie3d</c:v>
                </c:pt>
                <c:pt idx="1">
                  <c:v>hmmer</c:v>
                </c:pt>
                <c:pt idx="2">
                  <c:v>lbm</c:v>
                </c:pt>
                <c:pt idx="3">
                  <c:v>omnetpp</c:v>
                </c:pt>
              </c:strCache>
            </c:strRef>
          </c:cat>
          <c:val>
            <c:numRef>
              <c:f>'All bars'!$G$2:$G$5</c:f>
              <c:numCache>
                <c:formatCode>General</c:formatCode>
                <c:ptCount val="4"/>
                <c:pt idx="0">
                  <c:v>1.906284821243774</c:v>
                </c:pt>
                <c:pt idx="1">
                  <c:v>2.5080435844411402</c:v>
                </c:pt>
                <c:pt idx="2">
                  <c:v>2.8013671859492981</c:v>
                </c:pt>
                <c:pt idx="3">
                  <c:v>2.6608787010039299</c:v>
                </c:pt>
              </c:numCache>
            </c:numRef>
          </c:val>
          <c:extLst>
            <c:ext xmlns:c16="http://schemas.microsoft.com/office/drawing/2014/chart" uri="{C3380CC4-5D6E-409C-BE32-E72D297353CC}">
              <c16:uniqueId val="{00000005-51E2-8D44-AE50-40C498FC9447}"/>
            </c:ext>
          </c:extLst>
        </c:ser>
        <c:dLbls>
          <c:showLegendKey val="0"/>
          <c:showVal val="0"/>
          <c:showCatName val="0"/>
          <c:showSerName val="0"/>
          <c:showPercent val="0"/>
          <c:showBubbleSize val="0"/>
        </c:dLbls>
        <c:gapWidth val="150"/>
        <c:axId val="-1572461520"/>
        <c:axId val="-1572457504"/>
      </c:barChart>
      <c:catAx>
        <c:axId val="-1572461520"/>
        <c:scaling>
          <c:orientation val="minMax"/>
        </c:scaling>
        <c:delete val="0"/>
        <c:axPos val="b"/>
        <c:numFmt formatCode="General" sourceLinked="0"/>
        <c:majorTickMark val="out"/>
        <c:minorTickMark val="none"/>
        <c:tickLblPos val="nextTo"/>
        <c:txPr>
          <a:bodyPr/>
          <a:lstStyle/>
          <a:p>
            <a:pPr>
              <a:defRPr sz="2000">
                <a:latin typeface="Tahoma" pitchFamily="34" charset="0"/>
                <a:ea typeface="Tahoma" pitchFamily="34" charset="0"/>
                <a:cs typeface="Tahoma" pitchFamily="34" charset="0"/>
              </a:defRPr>
            </a:pPr>
            <a:endParaRPr lang="en-US"/>
          </a:p>
        </c:txPr>
        <c:crossAx val="-1572457504"/>
        <c:crosses val="autoZero"/>
        <c:auto val="1"/>
        <c:lblAlgn val="ctr"/>
        <c:lblOffset val="100"/>
        <c:noMultiLvlLbl val="0"/>
      </c:catAx>
      <c:valAx>
        <c:axId val="-1572457504"/>
        <c:scaling>
          <c:orientation val="minMax"/>
        </c:scaling>
        <c:delete val="0"/>
        <c:axPos val="l"/>
        <c:majorGridlines/>
        <c:title>
          <c:tx>
            <c:rich>
              <a:bodyPr rot="-5400000" vert="horz"/>
              <a:lstStyle/>
              <a:p>
                <a:pPr>
                  <a:defRPr sz="2000">
                    <a:latin typeface="Tahoma" pitchFamily="34" charset="0"/>
                    <a:ea typeface="Tahoma" pitchFamily="34" charset="0"/>
                    <a:cs typeface="Tahoma" pitchFamily="34" charset="0"/>
                  </a:defRPr>
                </a:pPr>
                <a:r>
                  <a:rPr lang="en-US" sz="2000">
                    <a:latin typeface="Tahoma" pitchFamily="34" charset="0"/>
                    <a:ea typeface="Tahoma" pitchFamily="34" charset="0"/>
                    <a:cs typeface="Tahoma" pitchFamily="34" charset="0"/>
                  </a:rPr>
                  <a:t>Slowdown</a:t>
                </a:r>
              </a:p>
            </c:rich>
          </c:tx>
          <c:overlay val="0"/>
        </c:title>
        <c:numFmt formatCode="General" sourceLinked="1"/>
        <c:majorTickMark val="out"/>
        <c:minorTickMark val="none"/>
        <c:tickLblPos val="nextTo"/>
        <c:txPr>
          <a:bodyPr/>
          <a:lstStyle/>
          <a:p>
            <a:pPr>
              <a:defRPr sz="1800">
                <a:latin typeface="Tahoma" pitchFamily="34" charset="0"/>
                <a:ea typeface="Tahoma" pitchFamily="34" charset="0"/>
                <a:cs typeface="Tahoma" pitchFamily="34" charset="0"/>
              </a:defRPr>
            </a:pPr>
            <a:endParaRPr lang="en-US"/>
          </a:p>
        </c:txPr>
        <c:crossAx val="-1572461520"/>
        <c:crosses val="autoZero"/>
        <c:crossBetween val="between"/>
      </c:valAx>
    </c:plotArea>
    <c:legend>
      <c:legendPos val="r"/>
      <c:layout>
        <c:manualLayout>
          <c:xMode val="edge"/>
          <c:yMode val="edge"/>
          <c:x val="0.766826993712863"/>
          <c:y val="0.29374479945696302"/>
          <c:w val="0.21701150324190299"/>
          <c:h val="0.41833913988927302"/>
        </c:manualLayout>
      </c:layout>
      <c:overlay val="0"/>
      <c:txPr>
        <a:bodyPr/>
        <a:lstStyle/>
        <a:p>
          <a:pPr>
            <a:defRPr sz="1800">
              <a:latin typeface="Tahoma" pitchFamily="34" charset="0"/>
              <a:ea typeface="Tahoma" pitchFamily="34" charset="0"/>
              <a:cs typeface="Tahoma" pitchFamily="34" charset="0"/>
            </a:defRPr>
          </a:pPr>
          <a:endParaRPr lang="en-US"/>
        </a:p>
      </c:txPr>
    </c:legend>
    <c:plotVisOnly val="1"/>
    <c:dispBlanksAs val="gap"/>
    <c:showDLblsOverMax val="0"/>
  </c:chart>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Sheet1!$B$1</c:f>
              <c:strCache>
                <c:ptCount val="1"/>
                <c:pt idx="0">
                  <c:v>AlwaysPrioritize</c:v>
                </c:pt>
              </c:strCache>
            </c:strRef>
          </c:tx>
          <c:invertIfNegative val="0"/>
          <c:cat>
            <c:strRef>
              <c:f>Sheet1!$A$2:$A$6</c:f>
              <c:strCache>
                <c:ptCount val="5"/>
                <c:pt idx="0">
                  <c:v>0</c:v>
                </c:pt>
                <c:pt idx="1">
                  <c:v>1</c:v>
                </c:pt>
                <c:pt idx="2">
                  <c:v>2</c:v>
                </c:pt>
                <c:pt idx="3">
                  <c:v>3</c:v>
                </c:pt>
                <c:pt idx="4">
                  <c:v>Avg</c:v>
                </c:pt>
              </c:strCache>
            </c:strRef>
          </c:cat>
          <c:val>
            <c:numRef>
              <c:f>Sheet1!$B$2:$B$6</c:f>
              <c:numCache>
                <c:formatCode>General</c:formatCode>
                <c:ptCount val="5"/>
                <c:pt idx="0">
                  <c:v>1.2932291767205399</c:v>
                </c:pt>
                <c:pt idx="1">
                  <c:v>0.92684406848974399</c:v>
                </c:pt>
                <c:pt idx="2">
                  <c:v>0.63782507107320996</c:v>
                </c:pt>
                <c:pt idx="3">
                  <c:v>0.47246689312005502</c:v>
                </c:pt>
                <c:pt idx="4">
                  <c:v>0.83259130240000101</c:v>
                </c:pt>
              </c:numCache>
            </c:numRef>
          </c:val>
          <c:extLst>
            <c:ext xmlns:c16="http://schemas.microsoft.com/office/drawing/2014/chart" uri="{C3380CC4-5D6E-409C-BE32-E72D297353CC}">
              <c16:uniqueId val="{00000000-850C-1046-980F-3CA938828B43}"/>
            </c:ext>
          </c:extLst>
        </c:ser>
        <c:ser>
          <c:idx val="1"/>
          <c:order val="1"/>
          <c:tx>
            <c:strRef>
              <c:f>Sheet1!$C$1</c:f>
              <c:strCache>
                <c:ptCount val="1"/>
                <c:pt idx="0">
                  <c:v>MISE-QoS-10/1</c:v>
                </c:pt>
              </c:strCache>
            </c:strRef>
          </c:tx>
          <c:invertIfNegative val="0"/>
          <c:cat>
            <c:strRef>
              <c:f>Sheet1!$A$2:$A$6</c:f>
              <c:strCache>
                <c:ptCount val="5"/>
                <c:pt idx="0">
                  <c:v>0</c:v>
                </c:pt>
                <c:pt idx="1">
                  <c:v>1</c:v>
                </c:pt>
                <c:pt idx="2">
                  <c:v>2</c:v>
                </c:pt>
                <c:pt idx="3">
                  <c:v>3</c:v>
                </c:pt>
                <c:pt idx="4">
                  <c:v>Avg</c:v>
                </c:pt>
              </c:strCache>
            </c:strRef>
          </c:cat>
          <c:val>
            <c:numRef>
              <c:f>Sheet1!$C$2:$C$6</c:f>
              <c:numCache>
                <c:formatCode>General</c:formatCode>
                <c:ptCount val="5"/>
                <c:pt idx="0">
                  <c:v>1.310453669432752</c:v>
                </c:pt>
                <c:pt idx="1">
                  <c:v>1.05145329267862</c:v>
                </c:pt>
                <c:pt idx="2">
                  <c:v>0.75707667999666095</c:v>
                </c:pt>
                <c:pt idx="3">
                  <c:v>0.55599756001765199</c:v>
                </c:pt>
                <c:pt idx="4">
                  <c:v>0.91874530050000103</c:v>
                </c:pt>
              </c:numCache>
            </c:numRef>
          </c:val>
          <c:extLst>
            <c:ext xmlns:c16="http://schemas.microsoft.com/office/drawing/2014/chart" uri="{C3380CC4-5D6E-409C-BE32-E72D297353CC}">
              <c16:uniqueId val="{00000001-850C-1046-980F-3CA938828B43}"/>
            </c:ext>
          </c:extLst>
        </c:ser>
        <c:ser>
          <c:idx val="2"/>
          <c:order val="2"/>
          <c:tx>
            <c:strRef>
              <c:f>Sheet1!$D$1</c:f>
              <c:strCache>
                <c:ptCount val="1"/>
                <c:pt idx="0">
                  <c:v>MISE-QoS-10/3</c:v>
                </c:pt>
              </c:strCache>
            </c:strRef>
          </c:tx>
          <c:invertIfNegative val="0"/>
          <c:cat>
            <c:strRef>
              <c:f>Sheet1!$A$2:$A$6</c:f>
              <c:strCache>
                <c:ptCount val="5"/>
                <c:pt idx="0">
                  <c:v>0</c:v>
                </c:pt>
                <c:pt idx="1">
                  <c:v>1</c:v>
                </c:pt>
                <c:pt idx="2">
                  <c:v>2</c:v>
                </c:pt>
                <c:pt idx="3">
                  <c:v>3</c:v>
                </c:pt>
                <c:pt idx="4">
                  <c:v>Avg</c:v>
                </c:pt>
              </c:strCache>
            </c:strRef>
          </c:cat>
          <c:val>
            <c:numRef>
              <c:f>Sheet1!$D$2:$D$6</c:f>
              <c:numCache>
                <c:formatCode>General</c:formatCode>
                <c:ptCount val="5"/>
                <c:pt idx="0">
                  <c:v>1.310453669432752</c:v>
                </c:pt>
                <c:pt idx="1">
                  <c:v>1.0471105568117121</c:v>
                </c:pt>
                <c:pt idx="2">
                  <c:v>0.75276405401655999</c:v>
                </c:pt>
                <c:pt idx="3">
                  <c:v>0.54981965022185098</c:v>
                </c:pt>
                <c:pt idx="4">
                  <c:v>0.91503698259999999</c:v>
                </c:pt>
              </c:numCache>
            </c:numRef>
          </c:val>
          <c:extLst>
            <c:ext xmlns:c16="http://schemas.microsoft.com/office/drawing/2014/chart" uri="{C3380CC4-5D6E-409C-BE32-E72D297353CC}">
              <c16:uniqueId val="{00000002-850C-1046-980F-3CA938828B43}"/>
            </c:ext>
          </c:extLst>
        </c:ser>
        <c:ser>
          <c:idx val="3"/>
          <c:order val="3"/>
          <c:tx>
            <c:strRef>
              <c:f>Sheet1!$E$1</c:f>
              <c:strCache>
                <c:ptCount val="1"/>
                <c:pt idx="0">
                  <c:v>MISE-QoS-10/5</c:v>
                </c:pt>
              </c:strCache>
            </c:strRef>
          </c:tx>
          <c:invertIfNegative val="0"/>
          <c:cat>
            <c:strRef>
              <c:f>Sheet1!$A$2:$A$6</c:f>
              <c:strCache>
                <c:ptCount val="5"/>
                <c:pt idx="0">
                  <c:v>0</c:v>
                </c:pt>
                <c:pt idx="1">
                  <c:v>1</c:v>
                </c:pt>
                <c:pt idx="2">
                  <c:v>2</c:v>
                </c:pt>
                <c:pt idx="3">
                  <c:v>3</c:v>
                </c:pt>
                <c:pt idx="4">
                  <c:v>Avg</c:v>
                </c:pt>
              </c:strCache>
            </c:strRef>
          </c:cat>
          <c:val>
            <c:numRef>
              <c:f>Sheet1!$E$2:$E$6</c:f>
              <c:numCache>
                <c:formatCode>General</c:formatCode>
                <c:ptCount val="5"/>
                <c:pt idx="0">
                  <c:v>1.310382965742243</c:v>
                </c:pt>
                <c:pt idx="1">
                  <c:v>1.0268051632352619</c:v>
                </c:pt>
                <c:pt idx="2">
                  <c:v>0.714758361561599</c:v>
                </c:pt>
                <c:pt idx="3">
                  <c:v>0.51721714742401503</c:v>
                </c:pt>
                <c:pt idx="4">
                  <c:v>0.89229090950000001</c:v>
                </c:pt>
              </c:numCache>
            </c:numRef>
          </c:val>
          <c:extLst>
            <c:ext xmlns:c16="http://schemas.microsoft.com/office/drawing/2014/chart" uri="{C3380CC4-5D6E-409C-BE32-E72D297353CC}">
              <c16:uniqueId val="{00000003-850C-1046-980F-3CA938828B43}"/>
            </c:ext>
          </c:extLst>
        </c:ser>
        <c:ser>
          <c:idx val="4"/>
          <c:order val="4"/>
          <c:tx>
            <c:strRef>
              <c:f>Sheet1!$F$1</c:f>
              <c:strCache>
                <c:ptCount val="1"/>
                <c:pt idx="0">
                  <c:v>MISE-QoS-10/7</c:v>
                </c:pt>
              </c:strCache>
            </c:strRef>
          </c:tx>
          <c:invertIfNegative val="0"/>
          <c:cat>
            <c:strRef>
              <c:f>Sheet1!$A$2:$A$6</c:f>
              <c:strCache>
                <c:ptCount val="5"/>
                <c:pt idx="0">
                  <c:v>0</c:v>
                </c:pt>
                <c:pt idx="1">
                  <c:v>1</c:v>
                </c:pt>
                <c:pt idx="2">
                  <c:v>2</c:v>
                </c:pt>
                <c:pt idx="3">
                  <c:v>3</c:v>
                </c:pt>
                <c:pt idx="4">
                  <c:v>Avg</c:v>
                </c:pt>
              </c:strCache>
            </c:strRef>
          </c:cat>
          <c:val>
            <c:numRef>
              <c:f>Sheet1!$F$2:$F$6</c:f>
              <c:numCache>
                <c:formatCode>General</c:formatCode>
                <c:ptCount val="5"/>
                <c:pt idx="0">
                  <c:v>1.3100687794400301</c:v>
                </c:pt>
                <c:pt idx="1">
                  <c:v>0.96233477687753599</c:v>
                </c:pt>
                <c:pt idx="2">
                  <c:v>0.65406344486021095</c:v>
                </c:pt>
                <c:pt idx="3">
                  <c:v>0.47556313738558598</c:v>
                </c:pt>
                <c:pt idx="4">
                  <c:v>0.85050753459999995</c:v>
                </c:pt>
              </c:numCache>
            </c:numRef>
          </c:val>
          <c:extLst>
            <c:ext xmlns:c16="http://schemas.microsoft.com/office/drawing/2014/chart" uri="{C3380CC4-5D6E-409C-BE32-E72D297353CC}">
              <c16:uniqueId val="{00000004-850C-1046-980F-3CA938828B43}"/>
            </c:ext>
          </c:extLst>
        </c:ser>
        <c:ser>
          <c:idx val="5"/>
          <c:order val="5"/>
          <c:tx>
            <c:strRef>
              <c:f>Sheet1!$G$1</c:f>
              <c:strCache>
                <c:ptCount val="1"/>
                <c:pt idx="0">
                  <c:v>MISE-QoS-10/9</c:v>
                </c:pt>
              </c:strCache>
            </c:strRef>
          </c:tx>
          <c:invertIfNegative val="0"/>
          <c:cat>
            <c:strRef>
              <c:f>Sheet1!$A$2:$A$6</c:f>
              <c:strCache>
                <c:ptCount val="5"/>
                <c:pt idx="0">
                  <c:v>0</c:v>
                </c:pt>
                <c:pt idx="1">
                  <c:v>1</c:v>
                </c:pt>
                <c:pt idx="2">
                  <c:v>2</c:v>
                </c:pt>
                <c:pt idx="3">
                  <c:v>3</c:v>
                </c:pt>
                <c:pt idx="4">
                  <c:v>Avg</c:v>
                </c:pt>
              </c:strCache>
            </c:strRef>
          </c:cat>
          <c:val>
            <c:numRef>
              <c:f>Sheet1!$G$2:$G$6</c:f>
              <c:numCache>
                <c:formatCode>General</c:formatCode>
                <c:ptCount val="5"/>
                <c:pt idx="0">
                  <c:v>1.29661949414668</c:v>
                </c:pt>
                <c:pt idx="1">
                  <c:v>0.92898134164528201</c:v>
                </c:pt>
                <c:pt idx="2">
                  <c:v>0.64286953243449096</c:v>
                </c:pt>
                <c:pt idx="3">
                  <c:v>0.47149350794213302</c:v>
                </c:pt>
                <c:pt idx="4">
                  <c:v>0.83499096900000003</c:v>
                </c:pt>
              </c:numCache>
            </c:numRef>
          </c:val>
          <c:extLst>
            <c:ext xmlns:c16="http://schemas.microsoft.com/office/drawing/2014/chart" uri="{C3380CC4-5D6E-409C-BE32-E72D297353CC}">
              <c16:uniqueId val="{00000005-850C-1046-980F-3CA938828B43}"/>
            </c:ext>
          </c:extLst>
        </c:ser>
        <c:dLbls>
          <c:showLegendKey val="0"/>
          <c:showVal val="0"/>
          <c:showCatName val="0"/>
          <c:showSerName val="0"/>
          <c:showPercent val="0"/>
          <c:showBubbleSize val="0"/>
        </c:dLbls>
        <c:gapWidth val="150"/>
        <c:axId val="-1527055120"/>
        <c:axId val="-1527046992"/>
      </c:barChart>
      <c:catAx>
        <c:axId val="-1527055120"/>
        <c:scaling>
          <c:orientation val="minMax"/>
        </c:scaling>
        <c:delete val="0"/>
        <c:axPos val="b"/>
        <c:title>
          <c:tx>
            <c:rich>
              <a:bodyPr/>
              <a:lstStyle/>
              <a:p>
                <a:pPr>
                  <a:defRPr sz="2000">
                    <a:latin typeface="Tahoma" pitchFamily="34" charset="0"/>
                    <a:ea typeface="Tahoma" pitchFamily="34" charset="0"/>
                    <a:cs typeface="Tahoma" pitchFamily="34" charset="0"/>
                  </a:defRPr>
                </a:pPr>
                <a:r>
                  <a:rPr lang="en-US" sz="2000">
                    <a:latin typeface="Tahoma" pitchFamily="34" charset="0"/>
                    <a:ea typeface="Tahoma" pitchFamily="34" charset="0"/>
                    <a:cs typeface="Tahoma" pitchFamily="34" charset="0"/>
                  </a:rPr>
                  <a:t>Number</a:t>
                </a:r>
                <a:r>
                  <a:rPr lang="en-US" sz="2000" baseline="0">
                    <a:latin typeface="Tahoma" pitchFamily="34" charset="0"/>
                    <a:ea typeface="Tahoma" pitchFamily="34" charset="0"/>
                    <a:cs typeface="Tahoma" pitchFamily="34" charset="0"/>
                  </a:rPr>
                  <a:t> of Memory Intensive Applications</a:t>
                </a:r>
                <a:endParaRPr lang="en-US" sz="2000">
                  <a:latin typeface="Tahoma" pitchFamily="34" charset="0"/>
                  <a:ea typeface="Tahoma" pitchFamily="34" charset="0"/>
                  <a:cs typeface="Tahoma" pitchFamily="34" charset="0"/>
                </a:endParaRPr>
              </a:p>
            </c:rich>
          </c:tx>
          <c:layout>
            <c:manualLayout>
              <c:xMode val="edge"/>
              <c:yMode val="edge"/>
              <c:x val="0.113118102893177"/>
              <c:y val="0.88460211487377804"/>
            </c:manualLayout>
          </c:layout>
          <c:overlay val="0"/>
        </c:title>
        <c:numFmt formatCode="General" sourceLinked="0"/>
        <c:majorTickMark val="out"/>
        <c:minorTickMark val="none"/>
        <c:tickLblPos val="nextTo"/>
        <c:txPr>
          <a:bodyPr/>
          <a:lstStyle/>
          <a:p>
            <a:pPr>
              <a:defRPr sz="2000">
                <a:latin typeface="Tahoma" pitchFamily="34" charset="0"/>
                <a:ea typeface="Tahoma" pitchFamily="34" charset="0"/>
                <a:cs typeface="Tahoma" pitchFamily="34" charset="0"/>
              </a:defRPr>
            </a:pPr>
            <a:endParaRPr lang="en-US"/>
          </a:p>
        </c:txPr>
        <c:crossAx val="-1527046992"/>
        <c:crosses val="autoZero"/>
        <c:auto val="1"/>
        <c:lblAlgn val="ctr"/>
        <c:lblOffset val="100"/>
        <c:noMultiLvlLbl val="0"/>
      </c:catAx>
      <c:valAx>
        <c:axId val="-1527046992"/>
        <c:scaling>
          <c:orientation val="minMax"/>
        </c:scaling>
        <c:delete val="0"/>
        <c:axPos val="l"/>
        <c:majorGridlines/>
        <c:title>
          <c:tx>
            <c:rich>
              <a:bodyPr rot="-5400000" vert="horz"/>
              <a:lstStyle/>
              <a:p>
                <a:pPr>
                  <a:defRPr sz="2500">
                    <a:latin typeface="Tahoma" pitchFamily="34" charset="0"/>
                    <a:ea typeface="Tahoma" pitchFamily="34" charset="0"/>
                    <a:cs typeface="Tahoma" pitchFamily="34" charset="0"/>
                  </a:defRPr>
                </a:pPr>
                <a:r>
                  <a:rPr lang="en-US" sz="2500">
                    <a:latin typeface="Tahoma" pitchFamily="34" charset="0"/>
                    <a:ea typeface="Tahoma" pitchFamily="34" charset="0"/>
                    <a:cs typeface="Tahoma" pitchFamily="34" charset="0"/>
                  </a:rPr>
                  <a:t>Harmonic</a:t>
                </a:r>
                <a:r>
                  <a:rPr lang="en-US" sz="2500" baseline="0">
                    <a:latin typeface="Tahoma" pitchFamily="34" charset="0"/>
                    <a:ea typeface="Tahoma" pitchFamily="34" charset="0"/>
                    <a:cs typeface="Tahoma" pitchFamily="34" charset="0"/>
                  </a:rPr>
                  <a:t> Speedup</a:t>
                </a:r>
                <a:endParaRPr lang="en-US" sz="2500">
                  <a:latin typeface="Tahoma" pitchFamily="34" charset="0"/>
                  <a:ea typeface="Tahoma" pitchFamily="34" charset="0"/>
                  <a:cs typeface="Tahoma" pitchFamily="34" charset="0"/>
                </a:endParaRPr>
              </a:p>
            </c:rich>
          </c:tx>
          <c:overlay val="0"/>
        </c:title>
        <c:numFmt formatCode="General" sourceLinked="1"/>
        <c:majorTickMark val="out"/>
        <c:minorTickMark val="none"/>
        <c:tickLblPos val="nextTo"/>
        <c:txPr>
          <a:bodyPr/>
          <a:lstStyle/>
          <a:p>
            <a:pPr>
              <a:defRPr sz="2000">
                <a:latin typeface="Tahoma" pitchFamily="34" charset="0"/>
                <a:ea typeface="Tahoma" pitchFamily="34" charset="0"/>
                <a:cs typeface="Tahoma" pitchFamily="34" charset="0"/>
              </a:defRPr>
            </a:pPr>
            <a:endParaRPr lang="en-US"/>
          </a:p>
        </c:txPr>
        <c:crossAx val="-1527055120"/>
        <c:crosses val="autoZero"/>
        <c:crossBetween val="between"/>
      </c:valAx>
    </c:plotArea>
    <c:legend>
      <c:legendPos val="r"/>
      <c:overlay val="0"/>
      <c:txPr>
        <a:bodyPr/>
        <a:lstStyle/>
        <a:p>
          <a:pPr>
            <a:defRPr sz="2000">
              <a:latin typeface="Tahoma" pitchFamily="34" charset="0"/>
              <a:ea typeface="Tahoma" pitchFamily="34" charset="0"/>
              <a:cs typeface="Tahoma" pitchFamily="34" charset="0"/>
            </a:defRPr>
          </a:pPr>
          <a:endParaRPr lang="en-US"/>
        </a:p>
      </c:txPr>
    </c:legend>
    <c:plotVisOnly val="1"/>
    <c:dispBlanksAs val="gap"/>
    <c:showDLblsOverMax val="0"/>
  </c:chart>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'Mem Sched'!$Q$2</c:f>
              <c:strCache>
                <c:ptCount val="1"/>
                <c:pt idx="0">
                  <c:v>FRFCFS</c:v>
                </c:pt>
              </c:strCache>
            </c:strRef>
          </c:tx>
          <c:invertIfNegative val="0"/>
          <c:cat>
            <c:strLit>
              <c:ptCount val="1"/>
              <c:pt idx="0">
                <c:v> </c:v>
              </c:pt>
            </c:strLit>
          </c:cat>
          <c:val>
            <c:numRef>
              <c:f>'Mem Sched'!$R$2</c:f>
              <c:numCache>
                <c:formatCode>General</c:formatCode>
                <c:ptCount val="1"/>
                <c:pt idx="0">
                  <c:v>1</c:v>
                </c:pt>
              </c:numCache>
            </c:numRef>
          </c:val>
          <c:extLst>
            <c:ext xmlns:c16="http://schemas.microsoft.com/office/drawing/2014/chart" uri="{C3380CC4-5D6E-409C-BE32-E72D297353CC}">
              <c16:uniqueId val="{00000000-0829-7043-B3F9-80B0B16CF2B0}"/>
            </c:ext>
          </c:extLst>
        </c:ser>
        <c:ser>
          <c:idx val="2"/>
          <c:order val="1"/>
          <c:tx>
            <c:strRef>
              <c:f>'Mem Sched'!$Q$3</c:f>
              <c:strCache>
                <c:ptCount val="1"/>
                <c:pt idx="0">
                  <c:v>ATLAS</c:v>
                </c:pt>
              </c:strCache>
            </c:strRef>
          </c:tx>
          <c:invertIfNegative val="0"/>
          <c:cat>
            <c:strLit>
              <c:ptCount val="1"/>
              <c:pt idx="0">
                <c:v> </c:v>
              </c:pt>
            </c:strLit>
          </c:cat>
          <c:val>
            <c:numRef>
              <c:f>'Mem Sched'!$R$3</c:f>
              <c:numCache>
                <c:formatCode>General</c:formatCode>
                <c:ptCount val="1"/>
                <c:pt idx="0">
                  <c:v>1.012</c:v>
                </c:pt>
              </c:numCache>
            </c:numRef>
          </c:val>
          <c:extLst>
            <c:ext xmlns:c16="http://schemas.microsoft.com/office/drawing/2014/chart" uri="{C3380CC4-5D6E-409C-BE32-E72D297353CC}">
              <c16:uniqueId val="{00000001-0829-7043-B3F9-80B0B16CF2B0}"/>
            </c:ext>
          </c:extLst>
        </c:ser>
        <c:ser>
          <c:idx val="3"/>
          <c:order val="2"/>
          <c:tx>
            <c:strRef>
              <c:f>'Mem Sched'!$Q$4</c:f>
              <c:strCache>
                <c:ptCount val="1"/>
                <c:pt idx="0">
                  <c:v>TCM</c:v>
                </c:pt>
              </c:strCache>
            </c:strRef>
          </c:tx>
          <c:invertIfNegative val="0"/>
          <c:cat>
            <c:strLit>
              <c:ptCount val="1"/>
              <c:pt idx="0">
                <c:v> </c:v>
              </c:pt>
            </c:strLit>
          </c:cat>
          <c:val>
            <c:numRef>
              <c:f>'Mem Sched'!$R$4</c:f>
              <c:numCache>
                <c:formatCode>General</c:formatCode>
                <c:ptCount val="1"/>
                <c:pt idx="0">
                  <c:v>1.0609999999999991</c:v>
                </c:pt>
              </c:numCache>
            </c:numRef>
          </c:val>
          <c:extLst>
            <c:ext xmlns:c16="http://schemas.microsoft.com/office/drawing/2014/chart" uri="{C3380CC4-5D6E-409C-BE32-E72D297353CC}">
              <c16:uniqueId val="{00000002-0829-7043-B3F9-80B0B16CF2B0}"/>
            </c:ext>
          </c:extLst>
        </c:ser>
        <c:ser>
          <c:idx val="4"/>
          <c:order val="3"/>
          <c:tx>
            <c:strRef>
              <c:f>'Mem Sched'!$Q$5</c:f>
              <c:strCache>
                <c:ptCount val="1"/>
                <c:pt idx="0">
                  <c:v>MCP</c:v>
                </c:pt>
              </c:strCache>
            </c:strRef>
          </c:tx>
          <c:invertIfNegative val="0"/>
          <c:cat>
            <c:strLit>
              <c:ptCount val="1"/>
              <c:pt idx="0">
                <c:v> </c:v>
              </c:pt>
            </c:strLit>
          </c:cat>
          <c:val>
            <c:numRef>
              <c:f>'Mem Sched'!$R$5</c:f>
              <c:numCache>
                <c:formatCode>General</c:formatCode>
                <c:ptCount val="1"/>
                <c:pt idx="0">
                  <c:v>1.071</c:v>
                </c:pt>
              </c:numCache>
            </c:numRef>
          </c:val>
          <c:extLst>
            <c:ext xmlns:c16="http://schemas.microsoft.com/office/drawing/2014/chart" uri="{C3380CC4-5D6E-409C-BE32-E72D297353CC}">
              <c16:uniqueId val="{00000003-0829-7043-B3F9-80B0B16CF2B0}"/>
            </c:ext>
          </c:extLst>
        </c:ser>
        <c:ser>
          <c:idx val="5"/>
          <c:order val="4"/>
          <c:tx>
            <c:strRef>
              <c:f>'Mem Sched'!$Q$6</c:f>
              <c:strCache>
                <c:ptCount val="1"/>
                <c:pt idx="0">
                  <c:v>IMPS</c:v>
                </c:pt>
              </c:strCache>
            </c:strRef>
          </c:tx>
          <c:invertIfNegative val="0"/>
          <c:cat>
            <c:strLit>
              <c:ptCount val="1"/>
              <c:pt idx="0">
                <c:v> </c:v>
              </c:pt>
            </c:strLit>
          </c:cat>
          <c:val>
            <c:numRef>
              <c:f>'Mem Sched'!$R$6</c:f>
              <c:numCache>
                <c:formatCode>General</c:formatCode>
                <c:ptCount val="1"/>
                <c:pt idx="0">
                  <c:v>1.1108</c:v>
                </c:pt>
              </c:numCache>
            </c:numRef>
          </c:val>
          <c:extLst>
            <c:ext xmlns:c16="http://schemas.microsoft.com/office/drawing/2014/chart" uri="{C3380CC4-5D6E-409C-BE32-E72D297353CC}">
              <c16:uniqueId val="{00000004-0829-7043-B3F9-80B0B16CF2B0}"/>
            </c:ext>
          </c:extLst>
        </c:ser>
        <c:dLbls>
          <c:showLegendKey val="0"/>
          <c:showVal val="0"/>
          <c:showCatName val="0"/>
          <c:showSerName val="0"/>
          <c:showPercent val="0"/>
          <c:showBubbleSize val="0"/>
        </c:dLbls>
        <c:gapWidth val="150"/>
        <c:axId val="-683013104"/>
        <c:axId val="-683028176"/>
      </c:barChart>
      <c:catAx>
        <c:axId val="-683013104"/>
        <c:scaling>
          <c:orientation val="minMax"/>
        </c:scaling>
        <c:delete val="0"/>
        <c:axPos val="b"/>
        <c:numFmt formatCode="General" sourceLinked="0"/>
        <c:majorTickMark val="out"/>
        <c:minorTickMark val="none"/>
        <c:tickLblPos val="nextTo"/>
        <c:crossAx val="-683028176"/>
        <c:crosses val="autoZero"/>
        <c:auto val="1"/>
        <c:lblAlgn val="ctr"/>
        <c:lblOffset val="100"/>
        <c:noMultiLvlLbl val="0"/>
      </c:catAx>
      <c:valAx>
        <c:axId val="-683028176"/>
        <c:scaling>
          <c:orientation val="minMax"/>
        </c:scaling>
        <c:delete val="0"/>
        <c:axPos val="l"/>
        <c:majorGridlines/>
        <c:title>
          <c:tx>
            <c:rich>
              <a:bodyPr rot="-5400000" vert="horz"/>
              <a:lstStyle/>
              <a:p>
                <a:pPr>
                  <a:defRPr sz="2600"/>
                </a:pPr>
                <a:r>
                  <a:rPr lang="en-US" sz="2600" dirty="0"/>
                  <a:t>Normalized</a:t>
                </a:r>
                <a:r>
                  <a:rPr lang="en-US" sz="2600" baseline="0" dirty="0"/>
                  <a:t> </a:t>
                </a:r>
              </a:p>
              <a:p>
                <a:pPr>
                  <a:defRPr sz="2600"/>
                </a:pPr>
                <a:r>
                  <a:rPr lang="en-US" sz="2600" baseline="0" dirty="0"/>
                  <a:t>System Performance</a:t>
                </a:r>
                <a:endParaRPr lang="en-US" sz="2600" dirty="0"/>
              </a:p>
            </c:rich>
          </c:tx>
          <c:overlay val="0"/>
        </c:title>
        <c:numFmt formatCode="General" sourceLinked="1"/>
        <c:majorTickMark val="out"/>
        <c:minorTickMark val="none"/>
        <c:tickLblPos val="nextTo"/>
        <c:txPr>
          <a:bodyPr/>
          <a:lstStyle/>
          <a:p>
            <a:pPr>
              <a:defRPr sz="2400"/>
            </a:pPr>
            <a:endParaRPr lang="en-US"/>
          </a:p>
        </c:txPr>
        <c:crossAx val="-683013104"/>
        <c:crosses val="autoZero"/>
        <c:crossBetween val="between"/>
      </c:valAx>
    </c:plotArea>
    <c:legend>
      <c:legendPos val="r"/>
      <c:layout>
        <c:manualLayout>
          <c:xMode val="edge"/>
          <c:yMode val="edge"/>
          <c:x val="0.79344996525440503"/>
          <c:y val="0.149469734844277"/>
          <c:w val="0.205795568169193"/>
          <c:h val="0.73339490056660395"/>
        </c:manualLayout>
      </c:layout>
      <c:overlay val="0"/>
      <c:txPr>
        <a:bodyPr/>
        <a:lstStyle/>
        <a:p>
          <a:pPr>
            <a:defRPr sz="2600" b="1"/>
          </a:pPr>
          <a:endParaRPr lang="en-US"/>
        </a:p>
      </c:txPr>
    </c:legend>
    <c:plotVisOnly val="1"/>
    <c:dispBlanksAs val="gap"/>
    <c:showDLblsOverMax val="0"/>
  </c:chart>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9787182852144"/>
          <c:y val="4.0694225721784799E-2"/>
          <c:w val="0.852284120734908"/>
          <c:h val="0.81199256342957404"/>
        </c:manualLayout>
      </c:layout>
      <c:barChart>
        <c:barDir val="col"/>
        <c:grouping val="clustered"/>
        <c:varyColors val="0"/>
        <c:ser>
          <c:idx val="0"/>
          <c:order val="0"/>
          <c:tx>
            <c:strRef>
              <c:f>STC!$B$142</c:f>
              <c:strCache>
                <c:ptCount val="1"/>
                <c:pt idx="0">
                  <c:v>BASE</c:v>
                </c:pt>
              </c:strCache>
            </c:strRef>
          </c:tx>
          <c:invertIfNegative val="0"/>
          <c:cat>
            <c:strRef>
              <c:f>STC!$A$143:$A$147</c:f>
              <c:strCache>
                <c:ptCount val="5"/>
                <c:pt idx="0">
                  <c:v>MPKI500</c:v>
                </c:pt>
                <c:pt idx="1">
                  <c:v>MPKI1000</c:v>
                </c:pt>
                <c:pt idx="2">
                  <c:v>MPKI1500</c:v>
                </c:pt>
                <c:pt idx="3">
                  <c:v>MPKI2000</c:v>
                </c:pt>
                <c:pt idx="4">
                  <c:v>Avg</c:v>
                </c:pt>
              </c:strCache>
            </c:strRef>
          </c:cat>
          <c:val>
            <c:numRef>
              <c:f>STC!$B$143:$B$147</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182A-D14C-A74B-417963EB5F71}"/>
            </c:ext>
          </c:extLst>
        </c:ser>
        <c:ser>
          <c:idx val="2"/>
          <c:order val="1"/>
          <c:tx>
            <c:strRef>
              <c:f>STC!$C$142</c:f>
              <c:strCache>
                <c:ptCount val="1"/>
                <c:pt idx="0">
                  <c:v>BASE+CLS</c:v>
                </c:pt>
              </c:strCache>
            </c:strRef>
          </c:tx>
          <c:spPr>
            <a:solidFill>
              <a:srgbClr val="7F7F7F"/>
            </a:solidFill>
          </c:spPr>
          <c:invertIfNegative val="0"/>
          <c:cat>
            <c:strRef>
              <c:f>STC!$A$143:$A$147</c:f>
              <c:strCache>
                <c:ptCount val="5"/>
                <c:pt idx="0">
                  <c:v>MPKI500</c:v>
                </c:pt>
                <c:pt idx="1">
                  <c:v>MPKI1000</c:v>
                </c:pt>
                <c:pt idx="2">
                  <c:v>MPKI1500</c:v>
                </c:pt>
                <c:pt idx="3">
                  <c:v>MPKI2000</c:v>
                </c:pt>
                <c:pt idx="4">
                  <c:v>Avg</c:v>
                </c:pt>
              </c:strCache>
            </c:strRef>
          </c:cat>
          <c:val>
            <c:numRef>
              <c:f>STC!$C$143:$C$147</c:f>
              <c:numCache>
                <c:formatCode>General</c:formatCode>
                <c:ptCount val="5"/>
                <c:pt idx="0">
                  <c:v>1.0371590470748651</c:v>
                </c:pt>
                <c:pt idx="1">
                  <c:v>1.118369919126142</c:v>
                </c:pt>
                <c:pt idx="2">
                  <c:v>1.111405312086502</c:v>
                </c:pt>
                <c:pt idx="3">
                  <c:v>1.1306561163504769</c:v>
                </c:pt>
                <c:pt idx="4">
                  <c:v>1.093511120357308</c:v>
                </c:pt>
              </c:numCache>
            </c:numRef>
          </c:val>
          <c:extLst>
            <c:ext xmlns:c16="http://schemas.microsoft.com/office/drawing/2014/chart" uri="{C3380CC4-5D6E-409C-BE32-E72D297353CC}">
              <c16:uniqueId val="{00000001-182A-D14C-A74B-417963EB5F71}"/>
            </c:ext>
          </c:extLst>
        </c:ser>
        <c:ser>
          <c:idx val="4"/>
          <c:order val="2"/>
          <c:tx>
            <c:strRef>
              <c:f>STC!$D$142</c:f>
              <c:strCache>
                <c:ptCount val="1"/>
                <c:pt idx="0">
                  <c:v>A2C</c:v>
                </c:pt>
              </c:strCache>
            </c:strRef>
          </c:tx>
          <c:invertIfNegative val="0"/>
          <c:cat>
            <c:strRef>
              <c:f>STC!$A$143:$A$147</c:f>
              <c:strCache>
                <c:ptCount val="5"/>
                <c:pt idx="0">
                  <c:v>MPKI500</c:v>
                </c:pt>
                <c:pt idx="1">
                  <c:v>MPKI1000</c:v>
                </c:pt>
                <c:pt idx="2">
                  <c:v>MPKI1500</c:v>
                </c:pt>
                <c:pt idx="3">
                  <c:v>MPKI2000</c:v>
                </c:pt>
                <c:pt idx="4">
                  <c:v>Avg</c:v>
                </c:pt>
              </c:strCache>
            </c:strRef>
          </c:cat>
          <c:val>
            <c:numRef>
              <c:f>STC!$D$143:$D$147</c:f>
              <c:numCache>
                <c:formatCode>General</c:formatCode>
                <c:ptCount val="5"/>
                <c:pt idx="0">
                  <c:v>1.0654604862814341</c:v>
                </c:pt>
                <c:pt idx="1">
                  <c:v>1.2015739992134891</c:v>
                </c:pt>
                <c:pt idx="2">
                  <c:v>1.215357006968067</c:v>
                </c:pt>
                <c:pt idx="3">
                  <c:v>1.22989088715868</c:v>
                </c:pt>
                <c:pt idx="4">
                  <c:v>1.167203235013035</c:v>
                </c:pt>
              </c:numCache>
            </c:numRef>
          </c:val>
          <c:extLst>
            <c:ext xmlns:c16="http://schemas.microsoft.com/office/drawing/2014/chart" uri="{C3380CC4-5D6E-409C-BE32-E72D297353CC}">
              <c16:uniqueId val="{00000002-182A-D14C-A74B-417963EB5F71}"/>
            </c:ext>
          </c:extLst>
        </c:ser>
        <c:dLbls>
          <c:showLegendKey val="0"/>
          <c:showVal val="0"/>
          <c:showCatName val="0"/>
          <c:showSerName val="0"/>
          <c:showPercent val="0"/>
          <c:showBubbleSize val="0"/>
        </c:dLbls>
        <c:gapWidth val="150"/>
        <c:axId val="-171529424"/>
        <c:axId val="-171126400"/>
      </c:barChart>
      <c:catAx>
        <c:axId val="-171529424"/>
        <c:scaling>
          <c:orientation val="minMax"/>
        </c:scaling>
        <c:delete val="0"/>
        <c:axPos val="b"/>
        <c:numFmt formatCode="General" sourceLinked="0"/>
        <c:majorTickMark val="out"/>
        <c:minorTickMark val="none"/>
        <c:tickLblPos val="nextTo"/>
        <c:crossAx val="-171126400"/>
        <c:crosses val="autoZero"/>
        <c:auto val="1"/>
        <c:lblAlgn val="ctr"/>
        <c:lblOffset val="100"/>
        <c:noMultiLvlLbl val="0"/>
      </c:catAx>
      <c:valAx>
        <c:axId val="-171126400"/>
        <c:scaling>
          <c:orientation val="minMax"/>
          <c:min val="0.8"/>
        </c:scaling>
        <c:delete val="0"/>
        <c:axPos val="l"/>
        <c:majorGridlines/>
        <c:title>
          <c:tx>
            <c:rich>
              <a:bodyPr rot="-5400000" vert="horz"/>
              <a:lstStyle/>
              <a:p>
                <a:pPr>
                  <a:defRPr/>
                </a:pPr>
                <a:r>
                  <a:rPr lang="en-US" dirty="0"/>
                  <a:t>Normalized Weighted Speedup</a:t>
                </a:r>
              </a:p>
            </c:rich>
          </c:tx>
          <c:layout>
            <c:manualLayout>
              <c:xMode val="edge"/>
              <c:yMode val="edge"/>
              <c:x val="1.42840583497506E-3"/>
              <c:y val="0.25200056284433597"/>
            </c:manualLayout>
          </c:layout>
          <c:overlay val="0"/>
        </c:title>
        <c:numFmt formatCode="0.0" sourceLinked="0"/>
        <c:majorTickMark val="out"/>
        <c:minorTickMark val="none"/>
        <c:tickLblPos val="nextTo"/>
        <c:crossAx val="-171529424"/>
        <c:crosses val="autoZero"/>
        <c:crossBetween val="between"/>
        <c:majorUnit val="0.1"/>
      </c:valAx>
    </c:plotArea>
    <c:legend>
      <c:legendPos val="t"/>
      <c:layout>
        <c:manualLayout>
          <c:xMode val="edge"/>
          <c:yMode val="edge"/>
          <c:x val="0.129903543307087"/>
          <c:y val="4.7777777777777801E-2"/>
          <c:w val="0.70620756780402405"/>
          <c:h val="8.5161417322834596E-2"/>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26565123246766"/>
          <c:y val="4.0683464566929103E-2"/>
          <c:w val="0.86247935563153"/>
          <c:h val="0.81199256342957404"/>
        </c:manualLayout>
      </c:layout>
      <c:barChart>
        <c:barDir val="col"/>
        <c:grouping val="clustered"/>
        <c:varyColors val="0"/>
        <c:ser>
          <c:idx val="0"/>
          <c:order val="0"/>
          <c:tx>
            <c:strRef>
              <c:f>STC!$R$142</c:f>
              <c:strCache>
                <c:ptCount val="1"/>
                <c:pt idx="0">
                  <c:v>BASE</c:v>
                </c:pt>
              </c:strCache>
            </c:strRef>
          </c:tx>
          <c:invertIfNegative val="0"/>
          <c:cat>
            <c:strRef>
              <c:f>STC!$Q$143:$Q$147</c:f>
              <c:strCache>
                <c:ptCount val="5"/>
                <c:pt idx="0">
                  <c:v>MPKI500</c:v>
                </c:pt>
                <c:pt idx="1">
                  <c:v>MPKI1000</c:v>
                </c:pt>
                <c:pt idx="2">
                  <c:v>MPKI1500</c:v>
                </c:pt>
                <c:pt idx="3">
                  <c:v>MPKI2000</c:v>
                </c:pt>
                <c:pt idx="4">
                  <c:v>Avg</c:v>
                </c:pt>
              </c:strCache>
            </c:strRef>
          </c:cat>
          <c:val>
            <c:numRef>
              <c:f>STC!$R$143:$R$147</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B316-154C-8B79-3F19D2913B29}"/>
            </c:ext>
          </c:extLst>
        </c:ser>
        <c:ser>
          <c:idx val="2"/>
          <c:order val="1"/>
          <c:tx>
            <c:strRef>
              <c:f>STC!$S$142</c:f>
              <c:strCache>
                <c:ptCount val="1"/>
                <c:pt idx="0">
                  <c:v>BASE+CLS</c:v>
                </c:pt>
              </c:strCache>
            </c:strRef>
          </c:tx>
          <c:spPr>
            <a:solidFill>
              <a:schemeClr val="bg2">
                <a:lumMod val="60000"/>
                <a:lumOff val="40000"/>
              </a:schemeClr>
            </a:solidFill>
          </c:spPr>
          <c:invertIfNegative val="0"/>
          <c:cat>
            <c:strRef>
              <c:f>STC!$Q$143:$Q$147</c:f>
              <c:strCache>
                <c:ptCount val="5"/>
                <c:pt idx="0">
                  <c:v>MPKI500</c:v>
                </c:pt>
                <c:pt idx="1">
                  <c:v>MPKI1000</c:v>
                </c:pt>
                <c:pt idx="2">
                  <c:v>MPKI1500</c:v>
                </c:pt>
                <c:pt idx="3">
                  <c:v>MPKI2000</c:v>
                </c:pt>
                <c:pt idx="4">
                  <c:v>Avg</c:v>
                </c:pt>
              </c:strCache>
            </c:strRef>
          </c:cat>
          <c:val>
            <c:numRef>
              <c:f>STC!$S$143:$S$147</c:f>
              <c:numCache>
                <c:formatCode>General</c:formatCode>
                <c:ptCount val="5"/>
                <c:pt idx="0">
                  <c:v>0.71296856282787502</c:v>
                </c:pt>
                <c:pt idx="1">
                  <c:v>0.70762195531893901</c:v>
                </c:pt>
                <c:pt idx="2">
                  <c:v>0.68333021802664595</c:v>
                </c:pt>
                <c:pt idx="3">
                  <c:v>0.68711086718229497</c:v>
                </c:pt>
                <c:pt idx="4">
                  <c:v>0.69110496567479096</c:v>
                </c:pt>
              </c:numCache>
            </c:numRef>
          </c:val>
          <c:extLst>
            <c:ext xmlns:c16="http://schemas.microsoft.com/office/drawing/2014/chart" uri="{C3380CC4-5D6E-409C-BE32-E72D297353CC}">
              <c16:uniqueId val="{00000001-B316-154C-8B79-3F19D2913B29}"/>
            </c:ext>
          </c:extLst>
        </c:ser>
        <c:ser>
          <c:idx val="4"/>
          <c:order val="2"/>
          <c:tx>
            <c:strRef>
              <c:f>STC!$T$142</c:f>
              <c:strCache>
                <c:ptCount val="1"/>
                <c:pt idx="0">
                  <c:v>A2C</c:v>
                </c:pt>
              </c:strCache>
            </c:strRef>
          </c:tx>
          <c:invertIfNegative val="0"/>
          <c:cat>
            <c:strRef>
              <c:f>STC!$Q$143:$Q$147</c:f>
              <c:strCache>
                <c:ptCount val="5"/>
                <c:pt idx="0">
                  <c:v>MPKI500</c:v>
                </c:pt>
                <c:pt idx="1">
                  <c:v>MPKI1000</c:v>
                </c:pt>
                <c:pt idx="2">
                  <c:v>MPKI1500</c:v>
                </c:pt>
                <c:pt idx="3">
                  <c:v>MPKI2000</c:v>
                </c:pt>
                <c:pt idx="4">
                  <c:v>Avg</c:v>
                </c:pt>
              </c:strCache>
            </c:strRef>
          </c:cat>
          <c:val>
            <c:numRef>
              <c:f>STC!$T$143:$T$147</c:f>
              <c:numCache>
                <c:formatCode>General</c:formatCode>
                <c:ptCount val="5"/>
                <c:pt idx="0">
                  <c:v>0.396191447240266</c:v>
                </c:pt>
                <c:pt idx="1">
                  <c:v>0.50039349326027005</c:v>
                </c:pt>
                <c:pt idx="2">
                  <c:v>0.493356471201431</c:v>
                </c:pt>
                <c:pt idx="3">
                  <c:v>0.49561617329247798</c:v>
                </c:pt>
                <c:pt idx="4">
                  <c:v>0.47610807647508901</c:v>
                </c:pt>
              </c:numCache>
            </c:numRef>
          </c:val>
          <c:extLst>
            <c:ext xmlns:c16="http://schemas.microsoft.com/office/drawing/2014/chart" uri="{C3380CC4-5D6E-409C-BE32-E72D297353CC}">
              <c16:uniqueId val="{00000002-B316-154C-8B79-3F19D2913B29}"/>
            </c:ext>
          </c:extLst>
        </c:ser>
        <c:dLbls>
          <c:showLegendKey val="0"/>
          <c:showVal val="0"/>
          <c:showCatName val="0"/>
          <c:showSerName val="0"/>
          <c:showPercent val="0"/>
          <c:showBubbleSize val="0"/>
        </c:dLbls>
        <c:gapWidth val="150"/>
        <c:axId val="-979964832"/>
        <c:axId val="-911340320"/>
      </c:barChart>
      <c:catAx>
        <c:axId val="-979964832"/>
        <c:scaling>
          <c:orientation val="minMax"/>
        </c:scaling>
        <c:delete val="0"/>
        <c:axPos val="b"/>
        <c:numFmt formatCode="General" sourceLinked="1"/>
        <c:majorTickMark val="out"/>
        <c:minorTickMark val="none"/>
        <c:tickLblPos val="nextTo"/>
        <c:crossAx val="-911340320"/>
        <c:crosses val="autoZero"/>
        <c:auto val="1"/>
        <c:lblAlgn val="ctr"/>
        <c:lblOffset val="100"/>
        <c:noMultiLvlLbl val="0"/>
      </c:catAx>
      <c:valAx>
        <c:axId val="-911340320"/>
        <c:scaling>
          <c:orientation val="minMax"/>
        </c:scaling>
        <c:delete val="0"/>
        <c:axPos val="l"/>
        <c:majorGridlines/>
        <c:title>
          <c:tx>
            <c:rich>
              <a:bodyPr rot="-5400000" vert="horz"/>
              <a:lstStyle/>
              <a:p>
                <a:pPr>
                  <a:defRPr/>
                </a:pPr>
                <a:r>
                  <a:rPr lang="en-US"/>
                  <a:t>Normalized NoC  Power</a:t>
                </a:r>
              </a:p>
            </c:rich>
          </c:tx>
          <c:layout>
            <c:manualLayout>
              <c:xMode val="edge"/>
              <c:yMode val="edge"/>
              <c:x val="2.6469816272966002E-3"/>
              <c:y val="0.14984864391951"/>
            </c:manualLayout>
          </c:layout>
          <c:overlay val="0"/>
        </c:title>
        <c:numFmt formatCode="0.0" sourceLinked="0"/>
        <c:majorTickMark val="out"/>
        <c:minorTickMark val="none"/>
        <c:tickLblPos val="nextTo"/>
        <c:crossAx val="-979964832"/>
        <c:crosses val="autoZero"/>
        <c:crossBetween val="between"/>
      </c:valAx>
    </c:plotArea>
    <c:legend>
      <c:legendPos val="t"/>
      <c:layout>
        <c:manualLayout>
          <c:xMode val="edge"/>
          <c:yMode val="edge"/>
          <c:x val="7.4348001279809894E-2"/>
          <c:y val="3.11111111111112E-2"/>
          <c:w val="0.92565199872019199"/>
          <c:h val="0.112939195100612"/>
        </c:manualLayout>
      </c:layout>
      <c:overlay val="0"/>
    </c:legend>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40223365341499"/>
          <c:y val="3.7804050364853597E-2"/>
          <c:w val="0.86080113772552702"/>
          <c:h val="0.829522842847769"/>
        </c:manualLayout>
      </c:layout>
      <c:barChart>
        <c:barDir val="col"/>
        <c:grouping val="clustered"/>
        <c:varyColors val="0"/>
        <c:ser>
          <c:idx val="0"/>
          <c:order val="0"/>
          <c:tx>
            <c:strRef>
              <c:f>Sheet1!$B$1</c:f>
              <c:strCache>
                <c:ptCount val="1"/>
                <c:pt idx="0">
                  <c:v>Column1</c:v>
                </c:pt>
              </c:strCache>
            </c:strRef>
          </c:tx>
          <c:spPr>
            <a:solidFill>
              <a:srgbClr val="FF0000"/>
            </a:solidFill>
            <a:ln>
              <a:solidFill>
                <a:srgbClr val="000000"/>
              </a:solidFill>
            </a:ln>
          </c:spPr>
          <c:invertIfNegative val="0"/>
          <c:dPt>
            <c:idx val="0"/>
            <c:invertIfNegative val="0"/>
            <c:bubble3D val="0"/>
            <c:spPr>
              <a:solidFill>
                <a:srgbClr val="0000FF"/>
              </a:solidFill>
              <a:ln>
                <a:solidFill>
                  <a:srgbClr val="000000"/>
                </a:solidFill>
              </a:ln>
            </c:spPr>
            <c:extLst>
              <c:ext xmlns:c16="http://schemas.microsoft.com/office/drawing/2014/chart" uri="{C3380CC4-5D6E-409C-BE32-E72D297353CC}">
                <c16:uniqueId val="{00000001-7E60-9649-8836-B6BC9AEA6959}"/>
              </c:ext>
            </c:extLst>
          </c:dPt>
          <c:dPt>
            <c:idx val="1"/>
            <c:invertIfNegative val="0"/>
            <c:bubble3D val="0"/>
            <c:spPr>
              <a:solidFill>
                <a:schemeClr val="tx2"/>
              </a:solidFill>
              <a:ln>
                <a:solidFill>
                  <a:srgbClr val="000000"/>
                </a:solidFill>
              </a:ln>
            </c:spPr>
            <c:extLst>
              <c:ext xmlns:c16="http://schemas.microsoft.com/office/drawing/2014/chart" uri="{C3380CC4-5D6E-409C-BE32-E72D297353CC}">
                <c16:uniqueId val="{00000003-7E60-9649-8836-B6BC9AEA6959}"/>
              </c:ext>
            </c:extLst>
          </c:dPt>
          <c:cat>
            <c:strRef>
              <c:f>Sheet1!$A$2:$A$3</c:f>
              <c:strCache>
                <c:ptCount val="2"/>
                <c:pt idx="0">
                  <c:v>STREAM</c:v>
                </c:pt>
                <c:pt idx="1">
                  <c:v>Virtual PC</c:v>
                </c:pt>
              </c:strCache>
            </c:strRef>
          </c:cat>
          <c:val>
            <c:numRef>
              <c:f>Sheet1!$B$2:$B$3</c:f>
              <c:numCache>
                <c:formatCode>General</c:formatCode>
                <c:ptCount val="2"/>
                <c:pt idx="0">
                  <c:v>1.21</c:v>
                </c:pt>
                <c:pt idx="1">
                  <c:v>2.59</c:v>
                </c:pt>
              </c:numCache>
            </c:numRef>
          </c:val>
          <c:extLst>
            <c:ext xmlns:c16="http://schemas.microsoft.com/office/drawing/2014/chart" uri="{C3380CC4-5D6E-409C-BE32-E72D297353CC}">
              <c16:uniqueId val="{00000004-7E60-9649-8836-B6BC9AEA6959}"/>
            </c:ext>
          </c:extLst>
        </c:ser>
        <c:dLbls>
          <c:showLegendKey val="0"/>
          <c:showVal val="0"/>
          <c:showCatName val="0"/>
          <c:showSerName val="0"/>
          <c:showPercent val="0"/>
          <c:showBubbleSize val="0"/>
        </c:dLbls>
        <c:gapWidth val="150"/>
        <c:axId val="-241495824"/>
        <c:axId val="-241491904"/>
      </c:barChart>
      <c:catAx>
        <c:axId val="-241495824"/>
        <c:scaling>
          <c:orientation val="minMax"/>
        </c:scaling>
        <c:delete val="0"/>
        <c:axPos val="b"/>
        <c:numFmt formatCode="General" sourceLinked="0"/>
        <c:majorTickMark val="out"/>
        <c:minorTickMark val="none"/>
        <c:tickLblPos val="nextTo"/>
        <c:crossAx val="-241491904"/>
        <c:crosses val="autoZero"/>
        <c:auto val="1"/>
        <c:lblAlgn val="ctr"/>
        <c:lblOffset val="100"/>
        <c:noMultiLvlLbl val="0"/>
      </c:catAx>
      <c:valAx>
        <c:axId val="-241491904"/>
        <c:scaling>
          <c:orientation val="minMax"/>
          <c:max val="3"/>
        </c:scaling>
        <c:delete val="0"/>
        <c:axPos val="l"/>
        <c:majorGridlines/>
        <c:numFmt formatCode="General" sourceLinked="1"/>
        <c:majorTickMark val="out"/>
        <c:minorTickMark val="none"/>
        <c:tickLblPos val="nextTo"/>
        <c:txPr>
          <a:bodyPr/>
          <a:lstStyle/>
          <a:p>
            <a:pPr>
              <a:defRPr sz="1600"/>
            </a:pPr>
            <a:endParaRPr lang="en-US"/>
          </a:p>
        </c:txPr>
        <c:crossAx val="-241495824"/>
        <c:crosses val="autoZero"/>
        <c:crossBetween val="between"/>
      </c:valAx>
      <c:spPr>
        <a:noFill/>
      </c:spPr>
    </c:plotArea>
    <c:plotVisOnly val="1"/>
    <c:dispBlanksAs val="gap"/>
    <c:showDLblsOverMax val="0"/>
  </c:chart>
  <c:spPr>
    <a:solidFill>
      <a:srgbClr val="FFFFFF"/>
    </a:solidFill>
  </c:spPr>
  <c:txPr>
    <a:bodyPr/>
    <a:lstStyle/>
    <a:p>
      <a:pPr>
        <a:defRPr sz="1800"/>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Conventional DRM</c:v>
          </c:tx>
          <c:invertIfNegative val="0"/>
          <c:cat>
            <c:strRef>
              <c:f>Sheet1!$A$16</c:f>
              <c:strCache>
                <c:ptCount val="1"/>
                <c:pt idx="0">
                  <c:v>IPC (Harmonic Mean)</c:v>
                </c:pt>
              </c:strCache>
            </c:strRef>
          </c:cat>
          <c:val>
            <c:numRef>
              <c:f>Sheet1!$B$16</c:f>
              <c:numCache>
                <c:formatCode>General</c:formatCode>
                <c:ptCount val="1"/>
                <c:pt idx="0">
                  <c:v>0.30788399999999999</c:v>
                </c:pt>
              </c:numCache>
            </c:numRef>
          </c:val>
          <c:extLst>
            <c:ext xmlns:c16="http://schemas.microsoft.com/office/drawing/2014/chart" uri="{C3380CC4-5D6E-409C-BE32-E72D297353CC}">
              <c16:uniqueId val="{00000000-245E-6246-91DA-F9D2BFA15DDC}"/>
            </c:ext>
          </c:extLst>
        </c:ser>
        <c:ser>
          <c:idx val="1"/>
          <c:order val="1"/>
          <c:tx>
            <c:v>with Microarchitecture Awareness</c:v>
          </c:tx>
          <c:spPr>
            <a:noFill/>
          </c:spPr>
          <c:invertIfNegative val="0"/>
          <c:cat>
            <c:strRef>
              <c:f>Sheet1!$A$16</c:f>
              <c:strCache>
                <c:ptCount val="1"/>
                <c:pt idx="0">
                  <c:v>IPC (Harmonic Mean)</c:v>
                </c:pt>
              </c:strCache>
            </c:strRef>
          </c:cat>
          <c:val>
            <c:numRef>
              <c:f>Sheet1!$C$16</c:f>
              <c:numCache>
                <c:formatCode>General</c:formatCode>
                <c:ptCount val="1"/>
                <c:pt idx="0">
                  <c:v>0.459368</c:v>
                </c:pt>
              </c:numCache>
            </c:numRef>
          </c:val>
          <c:extLst>
            <c:ext xmlns:c16="http://schemas.microsoft.com/office/drawing/2014/chart" uri="{C3380CC4-5D6E-409C-BE32-E72D297353CC}">
              <c16:uniqueId val="{00000001-245E-6246-91DA-F9D2BFA15DDC}"/>
            </c:ext>
          </c:extLst>
        </c:ser>
        <c:dLbls>
          <c:showLegendKey val="0"/>
          <c:showVal val="0"/>
          <c:showCatName val="0"/>
          <c:showSerName val="0"/>
          <c:showPercent val="0"/>
          <c:showBubbleSize val="0"/>
        </c:dLbls>
        <c:gapWidth val="150"/>
        <c:axId val="-1679451568"/>
        <c:axId val="-1390309824"/>
      </c:barChart>
      <c:catAx>
        <c:axId val="-1679451568"/>
        <c:scaling>
          <c:orientation val="minMax"/>
        </c:scaling>
        <c:delete val="1"/>
        <c:axPos val="b"/>
        <c:numFmt formatCode="General" sourceLinked="0"/>
        <c:majorTickMark val="out"/>
        <c:minorTickMark val="none"/>
        <c:tickLblPos val="nextTo"/>
        <c:crossAx val="-1390309824"/>
        <c:crosses val="autoZero"/>
        <c:auto val="1"/>
        <c:lblAlgn val="ctr"/>
        <c:lblOffset val="100"/>
        <c:noMultiLvlLbl val="0"/>
      </c:catAx>
      <c:valAx>
        <c:axId val="-1390309824"/>
        <c:scaling>
          <c:orientation val="minMax"/>
        </c:scaling>
        <c:delete val="0"/>
        <c:axPos val="l"/>
        <c:majorGridlines/>
        <c:title>
          <c:tx>
            <c:rich>
              <a:bodyPr rot="0" vert="horz"/>
              <a:lstStyle/>
              <a:p>
                <a:pPr>
                  <a:defRPr/>
                </a:pPr>
                <a:r>
                  <a:rPr lang="en-US" altLang="zh-CN" sz="1600" dirty="0"/>
                  <a:t>IPC </a:t>
                </a:r>
              </a:p>
              <a:p>
                <a:pPr>
                  <a:defRPr/>
                </a:pPr>
                <a:r>
                  <a:rPr lang="en-US" altLang="zh-CN" sz="1600" dirty="0"/>
                  <a:t>(Harmonic Mean)</a:t>
                </a:r>
                <a:endParaRPr lang="zh-CN" altLang="en-US" sz="1600" dirty="0"/>
              </a:p>
            </c:rich>
          </c:tx>
          <c:layout>
            <c:manualLayout>
              <c:xMode val="edge"/>
              <c:yMode val="edge"/>
              <c:x val="1.11346926543436E-2"/>
              <c:y val="0.179097621631784"/>
            </c:manualLayout>
          </c:layout>
          <c:overlay val="0"/>
        </c:title>
        <c:numFmt formatCode="#,##0.0" sourceLinked="0"/>
        <c:majorTickMark val="out"/>
        <c:minorTickMark val="none"/>
        <c:tickLblPos val="nextTo"/>
        <c:txPr>
          <a:bodyPr/>
          <a:lstStyle/>
          <a:p>
            <a:pPr>
              <a:defRPr sz="1400">
                <a:latin typeface="+mn-lt"/>
              </a:defRPr>
            </a:pPr>
            <a:endParaRPr lang="en-US"/>
          </a:p>
        </c:txPr>
        <c:crossAx val="-1679451568"/>
        <c:crosses val="autoZero"/>
        <c:crossBetween val="between"/>
      </c:valAx>
    </c:plotArea>
    <c:legend>
      <c:legendPos val="b"/>
      <c:legendEntry>
        <c:idx val="1"/>
        <c:txPr>
          <a:bodyPr/>
          <a:lstStyle/>
          <a:p>
            <a:pPr>
              <a:defRPr sz="1600">
                <a:solidFill>
                  <a:schemeClr val="bg1"/>
                </a:solidFill>
                <a:latin typeface="+mn-lt"/>
              </a:defRPr>
            </a:pPr>
            <a:endParaRPr lang="en-US"/>
          </a:p>
        </c:txPr>
      </c:legendEntry>
      <c:layout>
        <c:manualLayout>
          <c:xMode val="edge"/>
          <c:yMode val="edge"/>
          <c:x val="0.202433289588801"/>
          <c:y val="0.86998651210265399"/>
          <c:w val="0.79513320209973704"/>
          <c:h val="8.3717191601049901E-2"/>
        </c:manualLayout>
      </c:layout>
      <c:overlay val="0"/>
      <c:txPr>
        <a:bodyPr/>
        <a:lstStyle/>
        <a:p>
          <a:pPr>
            <a:defRPr sz="1600">
              <a:latin typeface="+mn-lt"/>
            </a:defRPr>
          </a:pPr>
          <a:endParaRPr lang="en-US"/>
        </a:p>
      </c:txPr>
    </c:legend>
    <c:plotVisOnly val="1"/>
    <c:dispBlanksAs val="gap"/>
    <c:showDLblsOverMax val="0"/>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Conventional DRM</c:v>
          </c:tx>
          <c:invertIfNegative val="0"/>
          <c:cat>
            <c:strRef>
              <c:f>Sheet1!$A$16</c:f>
              <c:strCache>
                <c:ptCount val="1"/>
                <c:pt idx="0">
                  <c:v>IPC (Harmonic Mean)</c:v>
                </c:pt>
              </c:strCache>
            </c:strRef>
          </c:cat>
          <c:val>
            <c:numRef>
              <c:f>Sheet1!$B$16</c:f>
              <c:numCache>
                <c:formatCode>General</c:formatCode>
                <c:ptCount val="1"/>
                <c:pt idx="0">
                  <c:v>0.30788399999999999</c:v>
                </c:pt>
              </c:numCache>
            </c:numRef>
          </c:val>
          <c:extLst>
            <c:ext xmlns:c16="http://schemas.microsoft.com/office/drawing/2014/chart" uri="{C3380CC4-5D6E-409C-BE32-E72D297353CC}">
              <c16:uniqueId val="{00000000-87F6-7E40-B50A-F5E944CDE87C}"/>
            </c:ext>
          </c:extLst>
        </c:ser>
        <c:ser>
          <c:idx val="1"/>
          <c:order val="1"/>
          <c:tx>
            <c:v>with Microarchitecture Awareness</c:v>
          </c:tx>
          <c:spPr>
            <a:solidFill>
              <a:schemeClr val="accent2"/>
            </a:solidFill>
          </c:spPr>
          <c:invertIfNegative val="0"/>
          <c:cat>
            <c:strRef>
              <c:f>Sheet1!$A$16</c:f>
              <c:strCache>
                <c:ptCount val="1"/>
                <c:pt idx="0">
                  <c:v>IPC (Harmonic Mean)</c:v>
                </c:pt>
              </c:strCache>
            </c:strRef>
          </c:cat>
          <c:val>
            <c:numRef>
              <c:f>Sheet1!$C$16</c:f>
              <c:numCache>
                <c:formatCode>General</c:formatCode>
                <c:ptCount val="1"/>
                <c:pt idx="0">
                  <c:v>0.459368</c:v>
                </c:pt>
              </c:numCache>
            </c:numRef>
          </c:val>
          <c:extLst>
            <c:ext xmlns:c16="http://schemas.microsoft.com/office/drawing/2014/chart" uri="{C3380CC4-5D6E-409C-BE32-E72D297353CC}">
              <c16:uniqueId val="{00000001-87F6-7E40-B50A-F5E944CDE87C}"/>
            </c:ext>
          </c:extLst>
        </c:ser>
        <c:dLbls>
          <c:showLegendKey val="0"/>
          <c:showVal val="0"/>
          <c:showCatName val="0"/>
          <c:showSerName val="0"/>
          <c:showPercent val="0"/>
          <c:showBubbleSize val="0"/>
        </c:dLbls>
        <c:gapWidth val="150"/>
        <c:axId val="-643874096"/>
        <c:axId val="-643869296"/>
      </c:barChart>
      <c:catAx>
        <c:axId val="-643874096"/>
        <c:scaling>
          <c:orientation val="minMax"/>
        </c:scaling>
        <c:delete val="1"/>
        <c:axPos val="b"/>
        <c:numFmt formatCode="General" sourceLinked="0"/>
        <c:majorTickMark val="out"/>
        <c:minorTickMark val="none"/>
        <c:tickLblPos val="nextTo"/>
        <c:crossAx val="-643869296"/>
        <c:crosses val="autoZero"/>
        <c:auto val="1"/>
        <c:lblAlgn val="ctr"/>
        <c:lblOffset val="100"/>
        <c:noMultiLvlLbl val="0"/>
      </c:catAx>
      <c:valAx>
        <c:axId val="-643869296"/>
        <c:scaling>
          <c:orientation val="minMax"/>
        </c:scaling>
        <c:delete val="0"/>
        <c:axPos val="l"/>
        <c:majorGridlines/>
        <c:title>
          <c:tx>
            <c:rich>
              <a:bodyPr rot="0" vert="horz"/>
              <a:lstStyle/>
              <a:p>
                <a:pPr>
                  <a:defRPr/>
                </a:pPr>
                <a:r>
                  <a:rPr lang="en-US" altLang="zh-CN" sz="1600" dirty="0"/>
                  <a:t>IPC </a:t>
                </a:r>
              </a:p>
              <a:p>
                <a:pPr>
                  <a:defRPr/>
                </a:pPr>
                <a:r>
                  <a:rPr lang="en-US" altLang="zh-CN" sz="1600" dirty="0"/>
                  <a:t>(Harmonic Mean)</a:t>
                </a:r>
                <a:endParaRPr lang="zh-CN" altLang="en-US" sz="1600" dirty="0"/>
              </a:p>
            </c:rich>
          </c:tx>
          <c:layout>
            <c:manualLayout>
              <c:xMode val="edge"/>
              <c:yMode val="edge"/>
              <c:x val="1.11346926543436E-2"/>
              <c:y val="0.179097621631784"/>
            </c:manualLayout>
          </c:layout>
          <c:overlay val="0"/>
        </c:title>
        <c:numFmt formatCode="#,##0.0" sourceLinked="0"/>
        <c:majorTickMark val="out"/>
        <c:minorTickMark val="none"/>
        <c:tickLblPos val="nextTo"/>
        <c:txPr>
          <a:bodyPr/>
          <a:lstStyle/>
          <a:p>
            <a:pPr>
              <a:defRPr sz="1400"/>
            </a:pPr>
            <a:endParaRPr lang="en-US"/>
          </a:p>
        </c:txPr>
        <c:crossAx val="-643874096"/>
        <c:crosses val="autoZero"/>
        <c:crossBetween val="between"/>
      </c:valAx>
    </c:plotArea>
    <c:legend>
      <c:legendPos val="b"/>
      <c:legendEntry>
        <c:idx val="1"/>
        <c:txPr>
          <a:bodyPr/>
          <a:lstStyle/>
          <a:p>
            <a:pPr>
              <a:defRPr sz="1600">
                <a:solidFill>
                  <a:schemeClr val="tx1"/>
                </a:solidFill>
              </a:defRPr>
            </a:pPr>
            <a:endParaRPr lang="en-US"/>
          </a:p>
        </c:txPr>
      </c:legendEntry>
      <c:layout>
        <c:manualLayout>
          <c:xMode val="edge"/>
          <c:yMode val="edge"/>
          <c:x val="0.202433289588801"/>
          <c:y val="0.86998651210265399"/>
          <c:w val="0.79513320209973704"/>
          <c:h val="8.3717191601049901E-2"/>
        </c:manualLayout>
      </c:layout>
      <c:overlay val="0"/>
      <c:txPr>
        <a:bodyPr/>
        <a:lstStyle/>
        <a:p>
          <a:pPr>
            <a:defRPr sz="1600"/>
          </a:pPr>
          <a:endParaRPr lang="en-US"/>
        </a:p>
      </c:txPr>
    </c:legend>
    <c:plotVisOnly val="1"/>
    <c:dispBlanksAs val="gap"/>
    <c:showDLblsOverMax val="0"/>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9279825292717301"/>
          <c:y val="0.112345260145787"/>
          <c:w val="0.77195016956818097"/>
          <c:h val="0.51122237812693005"/>
        </c:manualLayout>
      </c:layout>
      <c:lineChart>
        <c:grouping val="standard"/>
        <c:varyColors val="0"/>
        <c:ser>
          <c:idx val="0"/>
          <c:order val="0"/>
          <c:tx>
            <c:strRef>
              <c:f>motivation!$C$39</c:f>
              <c:strCache>
                <c:ptCount val="1"/>
                <c:pt idx="0">
                  <c:v>Time Spent on CPU-GPU Communication</c:v>
                </c:pt>
              </c:strCache>
            </c:strRef>
          </c:tx>
          <c:spPr>
            <a:ln w="47625">
              <a:solidFill>
                <a:schemeClr val="accent5">
                  <a:lumMod val="75000"/>
                </a:schemeClr>
              </a:solidFill>
            </a:ln>
          </c:spPr>
          <c:marker>
            <c:symbol val="none"/>
          </c:marker>
          <c:cat>
            <c:strRef>
              <c:f>motivation!$B$40:$B$54</c:f>
              <c:strCache>
                <c:ptCount val="15"/>
                <c:pt idx="0">
                  <c:v>CORR</c:v>
                </c:pt>
                <c:pt idx="1">
                  <c:v>SYR2K</c:v>
                </c:pt>
                <c:pt idx="2">
                  <c:v>GRAMSCHM</c:v>
                </c:pt>
                <c:pt idx="3">
                  <c:v>COVAR</c:v>
                </c:pt>
                <c:pt idx="4">
                  <c:v>SYRK</c:v>
                </c:pt>
                <c:pt idx="5">
                  <c:v>FDTD2D</c:v>
                </c:pt>
                <c:pt idx="6">
                  <c:v>2MM</c:v>
                </c:pt>
                <c:pt idx="7">
                  <c:v>3MM</c:v>
                </c:pt>
                <c:pt idx="8">
                  <c:v>GEMM</c:v>
                </c:pt>
                <c:pt idx="9">
                  <c:v>MVT</c:v>
                </c:pt>
                <c:pt idx="10">
                  <c:v>GESUMMV</c:v>
                </c:pt>
                <c:pt idx="11">
                  <c:v>BICG</c:v>
                </c:pt>
                <c:pt idx="12">
                  <c:v>ATAX</c:v>
                </c:pt>
                <c:pt idx="13">
                  <c:v>3DCONV</c:v>
                </c:pt>
                <c:pt idx="14">
                  <c:v>2DCONV</c:v>
                </c:pt>
              </c:strCache>
            </c:strRef>
          </c:cat>
          <c:val>
            <c:numRef>
              <c:f>motivation!$C$40:$C$54</c:f>
              <c:numCache>
                <c:formatCode>General</c:formatCode>
                <c:ptCount val="15"/>
                <c:pt idx="0">
                  <c:v>5.6984429466492203E-4</c:v>
                </c:pt>
                <c:pt idx="1">
                  <c:v>9.5816033216224801E-4</c:v>
                </c:pt>
                <c:pt idx="2">
                  <c:v>1.5094324551085799E-3</c:v>
                </c:pt>
                <c:pt idx="3">
                  <c:v>1.89791204704538E-3</c:v>
                </c:pt>
                <c:pt idx="4">
                  <c:v>6.0774879716383899E-3</c:v>
                </c:pt>
                <c:pt idx="5">
                  <c:v>1.5924312770743802E-2</c:v>
                </c:pt>
                <c:pt idx="6">
                  <c:v>2.7458821666138701E-2</c:v>
                </c:pt>
                <c:pt idx="7">
                  <c:v>7.8553328726100005E-2</c:v>
                </c:pt>
                <c:pt idx="8">
                  <c:v>0.10452536949565699</c:v>
                </c:pt>
                <c:pt idx="9">
                  <c:v>0.38898872733213502</c:v>
                </c:pt>
                <c:pt idx="10">
                  <c:v>0.39085452535144499</c:v>
                </c:pt>
                <c:pt idx="11">
                  <c:v>0.39323073033530298</c:v>
                </c:pt>
                <c:pt idx="12">
                  <c:v>0.39859780021869201</c:v>
                </c:pt>
                <c:pt idx="13">
                  <c:v>0.89038513761760996</c:v>
                </c:pt>
                <c:pt idx="14">
                  <c:v>0.91692477406763095</c:v>
                </c:pt>
              </c:numCache>
            </c:numRef>
          </c:val>
          <c:smooth val="0"/>
          <c:extLst>
            <c:ext xmlns:c16="http://schemas.microsoft.com/office/drawing/2014/chart" uri="{C3380CC4-5D6E-409C-BE32-E72D297353CC}">
              <c16:uniqueId val="{00000000-745C-6542-B839-E3CD1DB0CC1B}"/>
            </c:ext>
          </c:extLst>
        </c:ser>
        <c:dLbls>
          <c:showLegendKey val="0"/>
          <c:showVal val="0"/>
          <c:showCatName val="0"/>
          <c:showSerName val="0"/>
          <c:showPercent val="0"/>
          <c:showBubbleSize val="0"/>
        </c:dLbls>
        <c:smooth val="0"/>
        <c:axId val="-277438672"/>
        <c:axId val="-1509060032"/>
      </c:lineChart>
      <c:catAx>
        <c:axId val="-277438672"/>
        <c:scaling>
          <c:orientation val="minMax"/>
        </c:scaling>
        <c:delete val="0"/>
        <c:axPos val="b"/>
        <c:numFmt formatCode="General" sourceLinked="1"/>
        <c:majorTickMark val="out"/>
        <c:minorTickMark val="none"/>
        <c:tickLblPos val="nextTo"/>
        <c:spPr>
          <a:ln w="15875">
            <a:solidFill>
              <a:schemeClr val="tx1"/>
            </a:solidFill>
          </a:ln>
        </c:spPr>
        <c:txPr>
          <a:bodyPr rot="-3000000"/>
          <a:lstStyle/>
          <a:p>
            <a:pPr>
              <a:defRPr sz="1800">
                <a:solidFill>
                  <a:sysClr val="windowText" lastClr="000000"/>
                </a:solidFill>
                <a:latin typeface="+mn-lt"/>
              </a:defRPr>
            </a:pPr>
            <a:endParaRPr lang="en-US"/>
          </a:p>
        </c:txPr>
        <c:crossAx val="-1509060032"/>
        <c:crosses val="autoZero"/>
        <c:auto val="1"/>
        <c:lblAlgn val="ctr"/>
        <c:lblOffset val="0"/>
        <c:noMultiLvlLbl val="0"/>
      </c:catAx>
      <c:valAx>
        <c:axId val="-1509060032"/>
        <c:scaling>
          <c:orientation val="minMax"/>
        </c:scaling>
        <c:delete val="0"/>
        <c:axPos val="l"/>
        <c:majorGridlines>
          <c:spPr>
            <a:ln w="12700">
              <a:solidFill>
                <a:schemeClr val="tx1"/>
              </a:solidFill>
              <a:prstDash val="dash"/>
            </a:ln>
          </c:spPr>
        </c:majorGridlines>
        <c:numFmt formatCode="0%" sourceLinked="0"/>
        <c:majorTickMark val="out"/>
        <c:minorTickMark val="none"/>
        <c:tickLblPos val="nextTo"/>
        <c:spPr>
          <a:ln w="15875">
            <a:solidFill>
              <a:schemeClr val="tx1"/>
            </a:solidFill>
          </a:ln>
        </c:spPr>
        <c:txPr>
          <a:bodyPr/>
          <a:lstStyle/>
          <a:p>
            <a:pPr>
              <a:defRPr sz="1800">
                <a:latin typeface="+mn-lt"/>
              </a:defRPr>
            </a:pPr>
            <a:endParaRPr lang="en-US"/>
          </a:p>
        </c:txPr>
        <c:crossAx val="-277438672"/>
        <c:crosses val="autoZero"/>
        <c:crossBetween val="between"/>
        <c:majorUnit val="0.2"/>
      </c:valAx>
      <c:spPr>
        <a:noFill/>
      </c:spPr>
    </c:plotArea>
    <c:legend>
      <c:legendPos val="r"/>
      <c:layout>
        <c:manualLayout>
          <c:xMode val="edge"/>
          <c:yMode val="edge"/>
          <c:x val="0.189817190549845"/>
          <c:y val="0.110986598671217"/>
          <c:w val="0.69752406298353498"/>
          <c:h val="0.105074933447368"/>
        </c:manualLayout>
      </c:layout>
      <c:overlay val="0"/>
      <c:txPr>
        <a:bodyPr/>
        <a:lstStyle/>
        <a:p>
          <a:pPr>
            <a:defRPr sz="2400">
              <a:latin typeface="+mn-lt"/>
            </a:defRPr>
          </a:pPr>
          <a:endParaRPr lang="en-US"/>
        </a:p>
      </c:txPr>
    </c:legend>
    <c:plotVisOnly val="1"/>
    <c:dispBlanksAs val="gap"/>
    <c:showDLblsOverMax val="0"/>
  </c:chart>
  <c:spPr>
    <a:noFill/>
    <a:ln>
      <a:noFill/>
    </a:ln>
  </c:spPr>
  <c:externalData r:id="rId1">
    <c:autoUpdate val="0"/>
  </c:externalData>
  <c:userShapes r:id="rId2"/>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motivation!$AA$58</c:f>
              <c:strCache>
                <c:ptCount val="1"/>
                <c:pt idx="0">
                  <c:v>Pin 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7D-144E-BFBF-D2D9223192B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7D-144E-BFBF-D2D9223192B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7D-144E-BFBF-D2D9223192B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7D-144E-BFBF-D2D9223192BA}"/>
              </c:ext>
            </c:extLst>
          </c:dPt>
          <c:cat>
            <c:strRef>
              <c:f>motivation!$Z$59:$Z$62</c:f>
              <c:strCache>
                <c:ptCount val="4"/>
                <c:pt idx="0">
                  <c:v>Others</c:v>
                </c:pt>
                <c:pt idx="1">
                  <c:v>IO Interface</c:v>
                </c:pt>
                <c:pt idx="2">
                  <c:v>Memory Channel</c:v>
                </c:pt>
                <c:pt idx="3">
                  <c:v>Power</c:v>
                </c:pt>
              </c:strCache>
            </c:strRef>
          </c:cat>
          <c:val>
            <c:numRef>
              <c:f>motivation!$AA$59:$AA$62</c:f>
              <c:numCache>
                <c:formatCode>General</c:formatCode>
                <c:ptCount val="4"/>
                <c:pt idx="0">
                  <c:v>98</c:v>
                </c:pt>
                <c:pt idx="1">
                  <c:v>117</c:v>
                </c:pt>
                <c:pt idx="2">
                  <c:v>288</c:v>
                </c:pt>
                <c:pt idx="3">
                  <c:v>600</c:v>
                </c:pt>
              </c:numCache>
            </c:numRef>
          </c:val>
          <c:extLst>
            <c:ext xmlns:c16="http://schemas.microsoft.com/office/drawing/2014/chart" uri="{C3380CC4-5D6E-409C-BE32-E72D297353CC}">
              <c16:uniqueId val="{00000008-007D-144E-BFBF-D2D9223192B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motivation!$AI$57</c:f>
              <c:strCache>
                <c:ptCount val="1"/>
                <c:pt idx="0">
                  <c:v>Pin 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486-5842-839F-28995DBCEFF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486-5842-839F-28995DBCEFF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486-5842-839F-28995DBCEFF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486-5842-839F-28995DBCEFFD}"/>
              </c:ext>
            </c:extLst>
          </c:dPt>
          <c:cat>
            <c:strRef>
              <c:f>motivation!$AH$58:$AH$60</c:f>
              <c:strCache>
                <c:ptCount val="3"/>
                <c:pt idx="0">
                  <c:v>Others</c:v>
                </c:pt>
                <c:pt idx="1">
                  <c:v>IO Interface</c:v>
                </c:pt>
                <c:pt idx="2">
                  <c:v>Memory Channel</c:v>
                </c:pt>
              </c:strCache>
            </c:strRef>
          </c:cat>
          <c:val>
            <c:numRef>
              <c:f>motivation!$AI$58:$AI$60</c:f>
              <c:numCache>
                <c:formatCode>General</c:formatCode>
                <c:ptCount val="3"/>
                <c:pt idx="0">
                  <c:v>98</c:v>
                </c:pt>
                <c:pt idx="1">
                  <c:v>117</c:v>
                </c:pt>
                <c:pt idx="2">
                  <c:v>288</c:v>
                </c:pt>
              </c:numCache>
            </c:numRef>
          </c:val>
          <c:extLst>
            <c:ext xmlns:c16="http://schemas.microsoft.com/office/drawing/2014/chart" uri="{C3380CC4-5D6E-409C-BE32-E72D297353CC}">
              <c16:uniqueId val="{00000008-1486-5842-839F-28995DBCEFF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50588234877583"/>
          <c:y val="0.15902573161182201"/>
          <c:w val="0.51730988906750297"/>
          <c:h val="0.56188273963200996"/>
        </c:manualLayout>
      </c:layout>
      <c:barChart>
        <c:barDir val="col"/>
        <c:grouping val="clustered"/>
        <c:varyColors val="0"/>
        <c:ser>
          <c:idx val="0"/>
          <c:order val="0"/>
          <c:tx>
            <c:strRef>
              <c:f>CP_RESULT!$P$12</c:f>
              <c:strCache>
                <c:ptCount val="1"/>
                <c:pt idx="0">
                  <c:v>C2R2</c:v>
                </c:pt>
              </c:strCache>
            </c:strRef>
          </c:tx>
          <c:spPr>
            <a:solidFill>
              <a:srgbClr val="4472C4">
                <a:lumMod val="75000"/>
              </a:srgbClr>
            </a:solidFill>
            <a:ln w="6350">
              <a:solidFill>
                <a:srgbClr val="4472C4">
                  <a:lumMod val="75000"/>
                </a:srgbClr>
              </a:solidFill>
            </a:ln>
          </c:spPr>
          <c:invertIfNegative val="0"/>
          <c:cat>
            <c:strRef>
              <c:f>CP_RESULT!$Q$11:$S$11</c:f>
              <c:strCache>
                <c:ptCount val="3"/>
                <c:pt idx="0">
                  <c:v>4-Core</c:v>
                </c:pt>
                <c:pt idx="1">
                  <c:v>8-Core</c:v>
                </c:pt>
                <c:pt idx="2">
                  <c:v>16-Core</c:v>
                </c:pt>
              </c:strCache>
            </c:strRef>
          </c:cat>
          <c:val>
            <c:numRef>
              <c:f>CP_RESULT!$Q$12:$S$12</c:f>
              <c:numCache>
                <c:formatCode>General</c:formatCode>
                <c:ptCount val="3"/>
                <c:pt idx="0">
                  <c:v>7.9196777676448199E-2</c:v>
                </c:pt>
                <c:pt idx="1">
                  <c:v>0.14666297761890701</c:v>
                </c:pt>
                <c:pt idx="2">
                  <c:v>0.20091249933698299</c:v>
                </c:pt>
              </c:numCache>
            </c:numRef>
          </c:val>
          <c:extLst>
            <c:ext xmlns:c16="http://schemas.microsoft.com/office/drawing/2014/chart" uri="{C3380CC4-5D6E-409C-BE32-E72D297353CC}">
              <c16:uniqueId val="{00000000-1C5A-1E49-BA25-92B472A31521}"/>
            </c:ext>
          </c:extLst>
        </c:ser>
        <c:dLbls>
          <c:showLegendKey val="0"/>
          <c:showVal val="0"/>
          <c:showCatName val="0"/>
          <c:showSerName val="0"/>
          <c:showPercent val="0"/>
          <c:showBubbleSize val="0"/>
        </c:dLbls>
        <c:gapWidth val="75"/>
        <c:axId val="-486939040"/>
        <c:axId val="-486985056"/>
      </c:barChart>
      <c:catAx>
        <c:axId val="-486939040"/>
        <c:scaling>
          <c:orientation val="minMax"/>
        </c:scaling>
        <c:delete val="0"/>
        <c:axPos val="b"/>
        <c:numFmt formatCode="General" sourceLinked="0"/>
        <c:majorTickMark val="out"/>
        <c:minorTickMark val="none"/>
        <c:tickLblPos val="nextTo"/>
        <c:spPr>
          <a:ln>
            <a:solidFill>
              <a:schemeClr val="tx1"/>
            </a:solidFill>
          </a:ln>
        </c:spPr>
        <c:txPr>
          <a:bodyPr/>
          <a:lstStyle/>
          <a:p>
            <a:pPr>
              <a:defRPr sz="2000" b="0">
                <a:latin typeface="Calibri Light" panose="020F0302020204030204" pitchFamily="34" charset="0"/>
              </a:defRPr>
            </a:pPr>
            <a:endParaRPr lang="en-US"/>
          </a:p>
        </c:txPr>
        <c:crossAx val="-486985056"/>
        <c:crosses val="autoZero"/>
        <c:auto val="1"/>
        <c:lblAlgn val="ctr"/>
        <c:lblOffset val="0"/>
        <c:noMultiLvlLbl val="0"/>
      </c:catAx>
      <c:valAx>
        <c:axId val="-486985056"/>
        <c:scaling>
          <c:orientation val="minMax"/>
          <c:max val="0.25"/>
          <c:min val="0"/>
        </c:scaling>
        <c:delete val="0"/>
        <c:axPos val="l"/>
        <c:majorGridlines>
          <c:spPr>
            <a:ln w="6350">
              <a:solidFill>
                <a:schemeClr val="tx1"/>
              </a:solidFill>
              <a:prstDash val="dash"/>
            </a:ln>
          </c:spPr>
        </c:majorGridlines>
        <c:numFmt formatCode="0%" sourceLinked="0"/>
        <c:majorTickMark val="out"/>
        <c:minorTickMark val="none"/>
        <c:tickLblPos val="nextTo"/>
        <c:spPr>
          <a:noFill/>
          <a:ln>
            <a:solidFill>
              <a:schemeClr val="tx1"/>
            </a:solidFill>
          </a:ln>
        </c:spPr>
        <c:txPr>
          <a:bodyPr/>
          <a:lstStyle/>
          <a:p>
            <a:pPr>
              <a:defRPr sz="2000" b="0">
                <a:latin typeface="Calibri Light" panose="020F0302020204030204" pitchFamily="34" charset="0"/>
              </a:defRPr>
            </a:pPr>
            <a:endParaRPr lang="en-US"/>
          </a:p>
        </c:txPr>
        <c:crossAx val="-486939040"/>
        <c:crosses val="autoZero"/>
        <c:crossBetween val="between"/>
        <c:majorUnit val="0.05"/>
      </c:valAx>
      <c:spPr>
        <a:noFill/>
      </c:spPr>
    </c:plotArea>
    <c:plotVisOnly val="1"/>
    <c:dispBlanksAs val="gap"/>
    <c:showDLblsOverMax val="0"/>
  </c:chart>
  <c:spPr>
    <a:noFill/>
    <a:ln>
      <a:noFill/>
    </a:ln>
  </c:sp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4834001220322702"/>
          <c:y val="0.154400145844895"/>
          <c:w val="0.51730988906750297"/>
          <c:h val="0.56188273963200996"/>
        </c:manualLayout>
      </c:layout>
      <c:barChart>
        <c:barDir val="col"/>
        <c:grouping val="clustered"/>
        <c:varyColors val="0"/>
        <c:ser>
          <c:idx val="0"/>
          <c:order val="0"/>
          <c:tx>
            <c:strRef>
              <c:f>GPU_RESULT!$P$12</c:f>
              <c:strCache>
                <c:ptCount val="1"/>
                <c:pt idx="0">
                  <c:v>C4R1</c:v>
                </c:pt>
              </c:strCache>
            </c:strRef>
          </c:tx>
          <c:spPr>
            <a:solidFill>
              <a:srgbClr val="4472C4">
                <a:lumMod val="75000"/>
              </a:srgbClr>
            </a:solidFill>
            <a:ln w="6350">
              <a:solidFill>
                <a:srgbClr val="4472C4">
                  <a:lumMod val="75000"/>
                </a:srgbClr>
              </a:solidFill>
            </a:ln>
          </c:spPr>
          <c:invertIfNegative val="0"/>
          <c:cat>
            <c:strRef>
              <c:f>GPU_RESULT!$Q$11:$S$11</c:f>
              <c:strCache>
                <c:ptCount val="3"/>
                <c:pt idx="0">
                  <c:v>4-Core</c:v>
                </c:pt>
                <c:pt idx="1">
                  <c:v>8-Core</c:v>
                </c:pt>
                <c:pt idx="2">
                  <c:v>16-Core</c:v>
                </c:pt>
              </c:strCache>
            </c:strRef>
          </c:cat>
          <c:val>
            <c:numRef>
              <c:f>GPU_RESULT!$Q$12:$S$12</c:f>
              <c:numCache>
                <c:formatCode>General</c:formatCode>
                <c:ptCount val="3"/>
                <c:pt idx="0">
                  <c:v>5.2177956765550197E-2</c:v>
                </c:pt>
                <c:pt idx="1">
                  <c:v>0.117060613140367</c:v>
                </c:pt>
                <c:pt idx="2">
                  <c:v>0.204388716514463</c:v>
                </c:pt>
              </c:numCache>
            </c:numRef>
          </c:val>
          <c:extLst>
            <c:ext xmlns:c16="http://schemas.microsoft.com/office/drawing/2014/chart" uri="{C3380CC4-5D6E-409C-BE32-E72D297353CC}">
              <c16:uniqueId val="{00000000-4F02-C44A-B4C1-F9B38D41BFBB}"/>
            </c:ext>
          </c:extLst>
        </c:ser>
        <c:dLbls>
          <c:showLegendKey val="0"/>
          <c:showVal val="0"/>
          <c:showCatName val="0"/>
          <c:showSerName val="0"/>
          <c:showPercent val="0"/>
          <c:showBubbleSize val="0"/>
        </c:dLbls>
        <c:gapWidth val="75"/>
        <c:axId val="-486663600"/>
        <c:axId val="-487339360"/>
      </c:barChart>
      <c:catAx>
        <c:axId val="-486663600"/>
        <c:scaling>
          <c:orientation val="minMax"/>
        </c:scaling>
        <c:delete val="0"/>
        <c:axPos val="b"/>
        <c:numFmt formatCode="General" sourceLinked="0"/>
        <c:majorTickMark val="out"/>
        <c:minorTickMark val="none"/>
        <c:tickLblPos val="nextTo"/>
        <c:spPr>
          <a:ln>
            <a:solidFill>
              <a:schemeClr val="tx1"/>
            </a:solidFill>
          </a:ln>
        </c:spPr>
        <c:txPr>
          <a:bodyPr/>
          <a:lstStyle/>
          <a:p>
            <a:pPr>
              <a:defRPr sz="2000" b="0">
                <a:latin typeface="Calibri Light" panose="020F0302020204030204" pitchFamily="34" charset="0"/>
              </a:defRPr>
            </a:pPr>
            <a:endParaRPr lang="en-US"/>
          </a:p>
        </c:txPr>
        <c:crossAx val="-487339360"/>
        <c:crosses val="autoZero"/>
        <c:auto val="1"/>
        <c:lblAlgn val="ctr"/>
        <c:lblOffset val="0"/>
        <c:noMultiLvlLbl val="0"/>
      </c:catAx>
      <c:valAx>
        <c:axId val="-487339360"/>
        <c:scaling>
          <c:orientation val="minMax"/>
          <c:max val="0.25"/>
          <c:min val="0"/>
        </c:scaling>
        <c:delete val="0"/>
        <c:axPos val="l"/>
        <c:majorGridlines>
          <c:spPr>
            <a:ln w="6350">
              <a:solidFill>
                <a:schemeClr val="tx1"/>
              </a:solidFill>
              <a:prstDash val="dash"/>
            </a:ln>
          </c:spPr>
        </c:majorGridlines>
        <c:numFmt formatCode="0%" sourceLinked="0"/>
        <c:majorTickMark val="out"/>
        <c:minorTickMark val="none"/>
        <c:tickLblPos val="nextTo"/>
        <c:spPr>
          <a:noFill/>
          <a:ln>
            <a:solidFill>
              <a:schemeClr val="tx1"/>
            </a:solidFill>
          </a:ln>
        </c:spPr>
        <c:txPr>
          <a:bodyPr/>
          <a:lstStyle/>
          <a:p>
            <a:pPr>
              <a:defRPr sz="2000" b="0">
                <a:latin typeface="Calibri Light" panose="020F0302020204030204" pitchFamily="34" charset="0"/>
              </a:defRPr>
            </a:pPr>
            <a:endParaRPr lang="en-US"/>
          </a:p>
        </c:txPr>
        <c:crossAx val="-486663600"/>
        <c:crosses val="autoZero"/>
        <c:crossBetween val="between"/>
        <c:majorUnit val="0.05"/>
      </c:valAx>
      <c:spPr>
        <a:noFill/>
      </c:spPr>
    </c:plotArea>
    <c:plotVisOnly val="1"/>
    <c:dispBlanksAs val="gap"/>
    <c:showDLblsOverMax val="0"/>
  </c:chart>
  <c:spPr>
    <a:noFill/>
    <a:ln>
      <a:noFill/>
    </a:ln>
  </c:sp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34834001220322702"/>
          <c:y val="0.154400145844895"/>
          <c:w val="0.51730988906750297"/>
          <c:h val="0.56188273963200996"/>
        </c:manualLayout>
      </c:layout>
      <c:barChart>
        <c:barDir val="col"/>
        <c:grouping val="clustered"/>
        <c:varyColors val="0"/>
        <c:ser>
          <c:idx val="0"/>
          <c:order val="0"/>
          <c:tx>
            <c:strRef>
              <c:f>Graphs2!$F$66</c:f>
              <c:strCache>
                <c:ptCount val="1"/>
                <c:pt idx="0">
                  <c:v>16-Core</c:v>
                </c:pt>
              </c:strCache>
            </c:strRef>
          </c:tx>
          <c:spPr>
            <a:solidFill>
              <a:schemeClr val="accent5">
                <a:lumMod val="75000"/>
              </a:schemeClr>
            </a:solidFill>
            <a:ln w="6350">
              <a:solidFill>
                <a:schemeClr val="accent5">
                  <a:lumMod val="75000"/>
                </a:schemeClr>
              </a:solidFill>
            </a:ln>
          </c:spPr>
          <c:invertIfNegative val="0"/>
          <c:cat>
            <c:strRef>
              <c:f>Graphs2!$G$65:$I$65</c:f>
              <c:strCache>
                <c:ptCount val="3"/>
                <c:pt idx="0">
                  <c:v>1 rank</c:v>
                </c:pt>
                <c:pt idx="1">
                  <c:v>2 rank</c:v>
                </c:pt>
                <c:pt idx="2">
                  <c:v>4 rank</c:v>
                </c:pt>
              </c:strCache>
            </c:strRef>
          </c:cat>
          <c:val>
            <c:numRef>
              <c:f>Graphs2!$G$66:$I$66</c:f>
              <c:numCache>
                <c:formatCode>General</c:formatCode>
                <c:ptCount val="3"/>
                <c:pt idx="0">
                  <c:v>0.23101166435509499</c:v>
                </c:pt>
                <c:pt idx="1">
                  <c:v>0.27316581008681901</c:v>
                </c:pt>
                <c:pt idx="2">
                  <c:v>0.31960640057600298</c:v>
                </c:pt>
              </c:numCache>
            </c:numRef>
          </c:val>
          <c:extLst>
            <c:ext xmlns:c16="http://schemas.microsoft.com/office/drawing/2014/chart" uri="{C3380CC4-5D6E-409C-BE32-E72D297353CC}">
              <c16:uniqueId val="{00000000-27B5-B04D-964D-EDDDA08C9E90}"/>
            </c:ext>
          </c:extLst>
        </c:ser>
        <c:dLbls>
          <c:showLegendKey val="0"/>
          <c:showVal val="0"/>
          <c:showCatName val="0"/>
          <c:showSerName val="0"/>
          <c:showPercent val="0"/>
          <c:showBubbleSize val="0"/>
        </c:dLbls>
        <c:gapWidth val="75"/>
        <c:axId val="-487353056"/>
        <c:axId val="-487361584"/>
      </c:barChart>
      <c:catAx>
        <c:axId val="-487353056"/>
        <c:scaling>
          <c:orientation val="minMax"/>
        </c:scaling>
        <c:delete val="0"/>
        <c:axPos val="b"/>
        <c:numFmt formatCode="General" sourceLinked="0"/>
        <c:majorTickMark val="out"/>
        <c:minorTickMark val="none"/>
        <c:tickLblPos val="nextTo"/>
        <c:spPr>
          <a:ln>
            <a:solidFill>
              <a:schemeClr val="tx1"/>
            </a:solidFill>
          </a:ln>
        </c:spPr>
        <c:txPr>
          <a:bodyPr/>
          <a:lstStyle/>
          <a:p>
            <a:pPr>
              <a:defRPr sz="2000" b="0">
                <a:latin typeface="Calibri Light" panose="020F0302020204030204" pitchFamily="34" charset="0"/>
              </a:defRPr>
            </a:pPr>
            <a:endParaRPr lang="en-US"/>
          </a:p>
        </c:txPr>
        <c:crossAx val="-487361584"/>
        <c:crosses val="autoZero"/>
        <c:auto val="1"/>
        <c:lblAlgn val="ctr"/>
        <c:lblOffset val="0"/>
        <c:noMultiLvlLbl val="0"/>
      </c:catAx>
      <c:valAx>
        <c:axId val="-487361584"/>
        <c:scaling>
          <c:orientation val="minMax"/>
          <c:max val="0.4"/>
          <c:min val="0"/>
        </c:scaling>
        <c:delete val="0"/>
        <c:axPos val="l"/>
        <c:majorGridlines>
          <c:spPr>
            <a:ln w="6350">
              <a:solidFill>
                <a:schemeClr val="tx1"/>
              </a:solidFill>
              <a:prstDash val="dash"/>
            </a:ln>
          </c:spPr>
        </c:majorGridlines>
        <c:numFmt formatCode="0%" sourceLinked="0"/>
        <c:majorTickMark val="out"/>
        <c:minorTickMark val="none"/>
        <c:tickLblPos val="nextTo"/>
        <c:spPr>
          <a:noFill/>
          <a:ln>
            <a:solidFill>
              <a:schemeClr val="tx1"/>
            </a:solidFill>
          </a:ln>
        </c:spPr>
        <c:txPr>
          <a:bodyPr/>
          <a:lstStyle/>
          <a:p>
            <a:pPr>
              <a:defRPr sz="2000" b="0">
                <a:latin typeface="Calibri Light" panose="020F0302020204030204" pitchFamily="34" charset="0"/>
              </a:defRPr>
            </a:pPr>
            <a:endParaRPr lang="en-US"/>
          </a:p>
        </c:txPr>
        <c:crossAx val="-487353056"/>
        <c:crosses val="autoZero"/>
        <c:crossBetween val="between"/>
        <c:majorUnit val="0.05"/>
      </c:valAx>
      <c:spPr>
        <a:noFill/>
      </c:spPr>
    </c:plotArea>
    <c:plotVisOnly val="1"/>
    <c:dispBlanksAs val="gap"/>
    <c:showDLblsOverMax val="0"/>
  </c:chart>
  <c:spPr>
    <a:noFill/>
    <a:ln>
      <a:noFill/>
    </a:ln>
  </c:sp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35058747207569901"/>
          <c:y val="0.15902978273549101"/>
          <c:w val="0.51730988906750297"/>
          <c:h val="0.56188273963200996"/>
        </c:manualLayout>
      </c:layout>
      <c:barChart>
        <c:barDir val="col"/>
        <c:grouping val="clustered"/>
        <c:varyColors val="0"/>
        <c:ser>
          <c:idx val="0"/>
          <c:order val="0"/>
          <c:tx>
            <c:strRef>
              <c:f>Graphs2!$F$63</c:f>
              <c:strCache>
                <c:ptCount val="1"/>
                <c:pt idx="0">
                  <c:v>16-Core</c:v>
                </c:pt>
              </c:strCache>
            </c:strRef>
          </c:tx>
          <c:spPr>
            <a:solidFill>
              <a:schemeClr val="accent5">
                <a:lumMod val="75000"/>
              </a:schemeClr>
            </a:solidFill>
            <a:ln w="6350">
              <a:solidFill>
                <a:schemeClr val="accent5">
                  <a:lumMod val="75000"/>
                </a:schemeClr>
              </a:solidFill>
            </a:ln>
          </c:spPr>
          <c:invertIfNegative val="0"/>
          <c:cat>
            <c:strRef>
              <c:f>Graphs2!$G$62:$I$62</c:f>
              <c:strCache>
                <c:ptCount val="3"/>
                <c:pt idx="0">
                  <c:v>1 ch</c:v>
                </c:pt>
                <c:pt idx="1">
                  <c:v>2 ch</c:v>
                </c:pt>
                <c:pt idx="2">
                  <c:v>4 ch</c:v>
                </c:pt>
              </c:strCache>
            </c:strRef>
          </c:cat>
          <c:val>
            <c:numRef>
              <c:f>Graphs2!$G$63:$I$63</c:f>
              <c:numCache>
                <c:formatCode>General</c:formatCode>
                <c:ptCount val="3"/>
                <c:pt idx="0">
                  <c:v>0.23101166435509499</c:v>
                </c:pt>
                <c:pt idx="1">
                  <c:v>0.148688657294445</c:v>
                </c:pt>
                <c:pt idx="2">
                  <c:v>8.0778647844879994E-2</c:v>
                </c:pt>
              </c:numCache>
            </c:numRef>
          </c:val>
          <c:extLst>
            <c:ext xmlns:c16="http://schemas.microsoft.com/office/drawing/2014/chart" uri="{C3380CC4-5D6E-409C-BE32-E72D297353CC}">
              <c16:uniqueId val="{00000000-A434-3348-97B4-87DD86F611AF}"/>
            </c:ext>
          </c:extLst>
        </c:ser>
        <c:dLbls>
          <c:showLegendKey val="0"/>
          <c:showVal val="0"/>
          <c:showCatName val="0"/>
          <c:showSerName val="0"/>
          <c:showPercent val="0"/>
          <c:showBubbleSize val="0"/>
        </c:dLbls>
        <c:gapWidth val="75"/>
        <c:axId val="-487435472"/>
        <c:axId val="-487439664"/>
      </c:barChart>
      <c:catAx>
        <c:axId val="-487435472"/>
        <c:scaling>
          <c:orientation val="minMax"/>
        </c:scaling>
        <c:delete val="0"/>
        <c:axPos val="b"/>
        <c:numFmt formatCode="General" sourceLinked="0"/>
        <c:majorTickMark val="out"/>
        <c:minorTickMark val="none"/>
        <c:tickLblPos val="nextTo"/>
        <c:spPr>
          <a:ln>
            <a:solidFill>
              <a:schemeClr val="tx1"/>
            </a:solidFill>
          </a:ln>
        </c:spPr>
        <c:txPr>
          <a:bodyPr/>
          <a:lstStyle/>
          <a:p>
            <a:pPr>
              <a:defRPr sz="2000" b="0">
                <a:latin typeface="Calibri Light" panose="020F0302020204030204" pitchFamily="34" charset="0"/>
              </a:defRPr>
            </a:pPr>
            <a:endParaRPr lang="en-US"/>
          </a:p>
        </c:txPr>
        <c:crossAx val="-487439664"/>
        <c:crosses val="autoZero"/>
        <c:auto val="1"/>
        <c:lblAlgn val="ctr"/>
        <c:lblOffset val="0"/>
        <c:noMultiLvlLbl val="0"/>
      </c:catAx>
      <c:valAx>
        <c:axId val="-487439664"/>
        <c:scaling>
          <c:orientation val="minMax"/>
          <c:max val="0.4"/>
          <c:min val="0"/>
        </c:scaling>
        <c:delete val="0"/>
        <c:axPos val="l"/>
        <c:majorGridlines>
          <c:spPr>
            <a:ln w="6350">
              <a:solidFill>
                <a:schemeClr val="tx1"/>
              </a:solidFill>
              <a:prstDash val="dash"/>
            </a:ln>
          </c:spPr>
        </c:majorGridlines>
        <c:numFmt formatCode="0%" sourceLinked="0"/>
        <c:majorTickMark val="out"/>
        <c:minorTickMark val="none"/>
        <c:tickLblPos val="nextTo"/>
        <c:spPr>
          <a:noFill/>
          <a:ln>
            <a:solidFill>
              <a:schemeClr val="tx1"/>
            </a:solidFill>
          </a:ln>
        </c:spPr>
        <c:txPr>
          <a:bodyPr/>
          <a:lstStyle/>
          <a:p>
            <a:pPr>
              <a:defRPr sz="2000" b="0">
                <a:latin typeface="Calibri Light" panose="020F0302020204030204" pitchFamily="34" charset="0"/>
              </a:defRPr>
            </a:pPr>
            <a:endParaRPr lang="en-US"/>
          </a:p>
        </c:txPr>
        <c:crossAx val="-487435472"/>
        <c:crosses val="autoZero"/>
        <c:crossBetween val="between"/>
        <c:majorUnit val="0.05"/>
      </c:valAx>
      <c:spPr>
        <a:noFill/>
      </c:spPr>
    </c:plotArea>
    <c:plotVisOnly val="1"/>
    <c:dispBlanksAs val="gap"/>
    <c:showDLblsOverMax val="0"/>
  </c:chart>
  <c:spPr>
    <a:noFill/>
    <a:ln>
      <a:noFill/>
    </a:ln>
  </c:sp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34834001220322702"/>
          <c:y val="0.154400145844895"/>
          <c:w val="0.51730988906750297"/>
          <c:h val="0.56188273963200996"/>
        </c:manualLayout>
      </c:layout>
      <c:barChart>
        <c:barDir val="col"/>
        <c:grouping val="clustered"/>
        <c:varyColors val="0"/>
        <c:ser>
          <c:idx val="0"/>
          <c:order val="0"/>
          <c:tx>
            <c:strRef>
              <c:f>Sheet5!$AS$46</c:f>
              <c:strCache>
                <c:ptCount val="1"/>
                <c:pt idx="0">
                  <c:v>16-Core</c:v>
                </c:pt>
              </c:strCache>
            </c:strRef>
          </c:tx>
          <c:spPr>
            <a:solidFill>
              <a:schemeClr val="accent6">
                <a:lumMod val="75000"/>
              </a:schemeClr>
            </a:solidFill>
            <a:ln w="6350">
              <a:solidFill>
                <a:schemeClr val="accent6">
                  <a:lumMod val="75000"/>
                </a:schemeClr>
              </a:solidFill>
            </a:ln>
          </c:spPr>
          <c:invertIfNegative val="0"/>
          <c:dPt>
            <c:idx val="1"/>
            <c:invertIfNegative val="0"/>
            <c:bubble3D val="0"/>
            <c:spPr>
              <a:solidFill>
                <a:schemeClr val="accent5">
                  <a:lumMod val="75000"/>
                </a:schemeClr>
              </a:solidFill>
              <a:ln w="6350">
                <a:solidFill>
                  <a:schemeClr val="accent5">
                    <a:lumMod val="75000"/>
                  </a:schemeClr>
                </a:solidFill>
              </a:ln>
            </c:spPr>
            <c:extLst>
              <c:ext xmlns:c16="http://schemas.microsoft.com/office/drawing/2014/chart" uri="{C3380CC4-5D6E-409C-BE32-E72D297353CC}">
                <c16:uniqueId val="{00000001-6894-354B-89FB-5B2DF1A326F7}"/>
              </c:ext>
            </c:extLst>
          </c:dPt>
          <c:cat>
            <c:strRef>
              <c:f>Sheet5!$AT$45:$AV$45</c:f>
              <c:strCache>
                <c:ptCount val="3"/>
                <c:pt idx="0">
                  <c:v>1 ch</c:v>
                </c:pt>
                <c:pt idx="1">
                  <c:v>1 ch DDMA</c:v>
                </c:pt>
                <c:pt idx="2">
                  <c:v>2 ch</c:v>
                </c:pt>
              </c:strCache>
            </c:strRef>
          </c:cat>
          <c:val>
            <c:numRef>
              <c:f>Sheet5!$AT$46:$AV$46</c:f>
              <c:numCache>
                <c:formatCode>General</c:formatCode>
                <c:ptCount val="3"/>
                <c:pt idx="0">
                  <c:v>959</c:v>
                </c:pt>
                <c:pt idx="1">
                  <c:v>915</c:v>
                </c:pt>
                <c:pt idx="2">
                  <c:v>1103</c:v>
                </c:pt>
              </c:numCache>
            </c:numRef>
          </c:val>
          <c:extLst>
            <c:ext xmlns:c16="http://schemas.microsoft.com/office/drawing/2014/chart" uri="{C3380CC4-5D6E-409C-BE32-E72D297353CC}">
              <c16:uniqueId val="{00000002-6894-354B-89FB-5B2DF1A326F7}"/>
            </c:ext>
          </c:extLst>
        </c:ser>
        <c:dLbls>
          <c:showLegendKey val="0"/>
          <c:showVal val="0"/>
          <c:showCatName val="0"/>
          <c:showSerName val="0"/>
          <c:showPercent val="0"/>
          <c:showBubbleSize val="0"/>
        </c:dLbls>
        <c:gapWidth val="75"/>
        <c:axId val="20304448"/>
        <c:axId val="20308752"/>
      </c:barChart>
      <c:catAx>
        <c:axId val="20304448"/>
        <c:scaling>
          <c:orientation val="minMax"/>
        </c:scaling>
        <c:delete val="0"/>
        <c:axPos val="b"/>
        <c:numFmt formatCode="General" sourceLinked="0"/>
        <c:majorTickMark val="out"/>
        <c:minorTickMark val="none"/>
        <c:tickLblPos val="nextTo"/>
        <c:spPr>
          <a:ln>
            <a:solidFill>
              <a:schemeClr val="tx1"/>
            </a:solidFill>
          </a:ln>
        </c:spPr>
        <c:txPr>
          <a:bodyPr/>
          <a:lstStyle/>
          <a:p>
            <a:pPr>
              <a:defRPr sz="2000">
                <a:latin typeface="Calibri Light" panose="020F0302020204030204" pitchFamily="34" charset="0"/>
              </a:defRPr>
            </a:pPr>
            <a:endParaRPr lang="en-US"/>
          </a:p>
        </c:txPr>
        <c:crossAx val="20308752"/>
        <c:crosses val="autoZero"/>
        <c:auto val="1"/>
        <c:lblAlgn val="ctr"/>
        <c:lblOffset val="0"/>
        <c:noMultiLvlLbl val="0"/>
      </c:catAx>
      <c:valAx>
        <c:axId val="20308752"/>
        <c:scaling>
          <c:orientation val="minMax"/>
        </c:scaling>
        <c:delete val="0"/>
        <c:axPos val="l"/>
        <c:majorGridlines>
          <c:spPr>
            <a:ln w="6350">
              <a:solidFill>
                <a:schemeClr val="tx1"/>
              </a:solidFill>
              <a:prstDash val="dash"/>
            </a:ln>
          </c:spPr>
        </c:majorGridlines>
        <c:numFmt formatCode="General" sourceLinked="0"/>
        <c:majorTickMark val="out"/>
        <c:minorTickMark val="none"/>
        <c:tickLblPos val="nextTo"/>
        <c:spPr>
          <a:noFill/>
          <a:ln>
            <a:solidFill>
              <a:schemeClr val="tx1"/>
            </a:solidFill>
          </a:ln>
        </c:spPr>
        <c:txPr>
          <a:bodyPr/>
          <a:lstStyle/>
          <a:p>
            <a:pPr>
              <a:defRPr sz="2000">
                <a:latin typeface="Calibri Light" panose="020F0302020204030204" pitchFamily="34" charset="0"/>
              </a:defRPr>
            </a:pPr>
            <a:endParaRPr lang="en-US"/>
          </a:p>
        </c:txPr>
        <c:crossAx val="20304448"/>
        <c:crosses val="autoZero"/>
        <c:crossBetween val="between"/>
      </c:valAx>
      <c:spPr>
        <a:noFill/>
      </c:spPr>
    </c:plotArea>
    <c:plotVisOnly val="1"/>
    <c:dispBlanksAs val="gap"/>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bars_24_mcus!$C$9</c:f>
              <c:strCache>
                <c:ptCount val="1"/>
                <c:pt idx="0">
                  <c:v>FCFS</c:v>
                </c:pt>
              </c:strCache>
            </c:strRef>
          </c:tx>
          <c:invertIfNegative val="0"/>
          <c:cat>
            <c:multiLvlStrRef>
              <c:f>bars_24_mcus!$A$10:$B$14</c:f>
              <c:multiLvlStrCache>
                <c:ptCount val="5"/>
                <c:lvl>
                  <c:pt idx="0">
                    <c:v>1</c:v>
                  </c:pt>
                  <c:pt idx="1">
                    <c:v>2</c:v>
                  </c:pt>
                  <c:pt idx="2">
                    <c:v>4</c:v>
                  </c:pt>
                  <c:pt idx="3">
                    <c:v>8</c:v>
                  </c:pt>
                  <c:pt idx="4">
                    <c:v>16</c:v>
                  </c:pt>
                </c:lvl>
                <c:lvl>
                  <c:pt idx="0">
                    <c:v>Memory controllers</c:v>
                  </c:pt>
                </c:lvl>
              </c:multiLvlStrCache>
            </c:multiLvlStrRef>
          </c:cat>
          <c:val>
            <c:numRef>
              <c:f>bars_24_mcus!$C$10:$C$14</c:f>
              <c:numCache>
                <c:formatCode>General</c:formatCode>
                <c:ptCount val="5"/>
                <c:pt idx="0">
                  <c:v>4.4801539865051598</c:v>
                </c:pt>
                <c:pt idx="1">
                  <c:v>7.1515584430836414</c:v>
                </c:pt>
                <c:pt idx="2">
                  <c:v>9.4221298631383501</c:v>
                </c:pt>
                <c:pt idx="3">
                  <c:v>11.927105871037501</c:v>
                </c:pt>
                <c:pt idx="4">
                  <c:v>14.3902981953518</c:v>
                </c:pt>
              </c:numCache>
            </c:numRef>
          </c:val>
          <c:extLst>
            <c:ext xmlns:c16="http://schemas.microsoft.com/office/drawing/2014/chart" uri="{C3380CC4-5D6E-409C-BE32-E72D297353CC}">
              <c16:uniqueId val="{00000000-69CC-A84F-9148-F6C11B37707A}"/>
            </c:ext>
          </c:extLst>
        </c:ser>
        <c:ser>
          <c:idx val="1"/>
          <c:order val="1"/>
          <c:tx>
            <c:strRef>
              <c:f>bars_24_mcus!$D$9</c:f>
              <c:strCache>
                <c:ptCount val="1"/>
                <c:pt idx="0">
                  <c:v>FR_FCFS</c:v>
                </c:pt>
              </c:strCache>
            </c:strRef>
          </c:tx>
          <c:invertIfNegative val="0"/>
          <c:cat>
            <c:multiLvlStrRef>
              <c:f>bars_24_mcus!$A$10:$B$14</c:f>
              <c:multiLvlStrCache>
                <c:ptCount val="5"/>
                <c:lvl>
                  <c:pt idx="0">
                    <c:v>1</c:v>
                  </c:pt>
                  <c:pt idx="1">
                    <c:v>2</c:v>
                  </c:pt>
                  <c:pt idx="2">
                    <c:v>4</c:v>
                  </c:pt>
                  <c:pt idx="3">
                    <c:v>8</c:v>
                  </c:pt>
                  <c:pt idx="4">
                    <c:v>16</c:v>
                  </c:pt>
                </c:lvl>
                <c:lvl>
                  <c:pt idx="0">
                    <c:v>Memory controllers</c:v>
                  </c:pt>
                </c:lvl>
              </c:multiLvlStrCache>
            </c:multiLvlStrRef>
          </c:cat>
          <c:val>
            <c:numRef>
              <c:f>bars_24_mcus!$D$10:$D$14</c:f>
              <c:numCache>
                <c:formatCode>General</c:formatCode>
                <c:ptCount val="5"/>
                <c:pt idx="0">
                  <c:v>4.536320802962428</c:v>
                </c:pt>
                <c:pt idx="1">
                  <c:v>7.4098203935374514</c:v>
                </c:pt>
                <c:pt idx="2">
                  <c:v>9.4519653402342687</c:v>
                </c:pt>
                <c:pt idx="3">
                  <c:v>11.99508006791201</c:v>
                </c:pt>
                <c:pt idx="4">
                  <c:v>14.432454192681501</c:v>
                </c:pt>
              </c:numCache>
            </c:numRef>
          </c:val>
          <c:extLst>
            <c:ext xmlns:c16="http://schemas.microsoft.com/office/drawing/2014/chart" uri="{C3380CC4-5D6E-409C-BE32-E72D297353CC}">
              <c16:uniqueId val="{00000001-69CC-A84F-9148-F6C11B37707A}"/>
            </c:ext>
          </c:extLst>
        </c:ser>
        <c:ser>
          <c:idx val="2"/>
          <c:order val="2"/>
          <c:tx>
            <c:strRef>
              <c:f>bars_24_mcus!$E$9</c:f>
              <c:strCache>
                <c:ptCount val="1"/>
                <c:pt idx="0">
                  <c:v>STFM</c:v>
                </c:pt>
              </c:strCache>
            </c:strRef>
          </c:tx>
          <c:invertIfNegative val="0"/>
          <c:cat>
            <c:multiLvlStrRef>
              <c:f>bars_24_mcus!$A$10:$B$14</c:f>
              <c:multiLvlStrCache>
                <c:ptCount val="5"/>
                <c:lvl>
                  <c:pt idx="0">
                    <c:v>1</c:v>
                  </c:pt>
                  <c:pt idx="1">
                    <c:v>2</c:v>
                  </c:pt>
                  <c:pt idx="2">
                    <c:v>4</c:v>
                  </c:pt>
                  <c:pt idx="3">
                    <c:v>8</c:v>
                  </c:pt>
                  <c:pt idx="4">
                    <c:v>16</c:v>
                  </c:pt>
                </c:lvl>
                <c:lvl>
                  <c:pt idx="0">
                    <c:v>Memory controllers</c:v>
                  </c:pt>
                </c:lvl>
              </c:multiLvlStrCache>
            </c:multiLvlStrRef>
          </c:cat>
          <c:val>
            <c:numRef>
              <c:f>bars_24_mcus!$E$10:$E$14</c:f>
              <c:numCache>
                <c:formatCode>General</c:formatCode>
                <c:ptCount val="5"/>
                <c:pt idx="0">
                  <c:v>5.6079439090259431</c:v>
                </c:pt>
                <c:pt idx="1">
                  <c:v>7.2458783679895866</c:v>
                </c:pt>
                <c:pt idx="2">
                  <c:v>9.2466254034319917</c:v>
                </c:pt>
                <c:pt idx="3">
                  <c:v>11.84548121534093</c:v>
                </c:pt>
                <c:pt idx="4">
                  <c:v>14.37602781574642</c:v>
                </c:pt>
              </c:numCache>
            </c:numRef>
          </c:val>
          <c:extLst>
            <c:ext xmlns:c16="http://schemas.microsoft.com/office/drawing/2014/chart" uri="{C3380CC4-5D6E-409C-BE32-E72D297353CC}">
              <c16:uniqueId val="{00000002-69CC-A84F-9148-F6C11B37707A}"/>
            </c:ext>
          </c:extLst>
        </c:ser>
        <c:ser>
          <c:idx val="3"/>
          <c:order val="3"/>
          <c:tx>
            <c:strRef>
              <c:f>bars_24_mcus!$F$9</c:f>
              <c:strCache>
                <c:ptCount val="1"/>
                <c:pt idx="0">
                  <c:v>PAR-BS</c:v>
                </c:pt>
              </c:strCache>
            </c:strRef>
          </c:tx>
          <c:invertIfNegative val="0"/>
          <c:cat>
            <c:multiLvlStrRef>
              <c:f>bars_24_mcus!$A$10:$B$14</c:f>
              <c:multiLvlStrCache>
                <c:ptCount val="5"/>
                <c:lvl>
                  <c:pt idx="0">
                    <c:v>1</c:v>
                  </c:pt>
                  <c:pt idx="1">
                    <c:v>2</c:v>
                  </c:pt>
                  <c:pt idx="2">
                    <c:v>4</c:v>
                  </c:pt>
                  <c:pt idx="3">
                    <c:v>8</c:v>
                  </c:pt>
                  <c:pt idx="4">
                    <c:v>16</c:v>
                  </c:pt>
                </c:lvl>
                <c:lvl>
                  <c:pt idx="0">
                    <c:v>Memory controllers</c:v>
                  </c:pt>
                </c:lvl>
              </c:multiLvlStrCache>
            </c:multiLvlStrRef>
          </c:cat>
          <c:val>
            <c:numRef>
              <c:f>bars_24_mcus!$F$10:$F$14</c:f>
              <c:numCache>
                <c:formatCode>General</c:formatCode>
                <c:ptCount val="5"/>
                <c:pt idx="0">
                  <c:v>5.3181481800070713</c:v>
                </c:pt>
                <c:pt idx="1">
                  <c:v>7.9826350660189664</c:v>
                </c:pt>
                <c:pt idx="2">
                  <c:v>9.8744115764116227</c:v>
                </c:pt>
                <c:pt idx="3">
                  <c:v>12.148042347130581</c:v>
                </c:pt>
                <c:pt idx="4">
                  <c:v>14.495795507456711</c:v>
                </c:pt>
              </c:numCache>
            </c:numRef>
          </c:val>
          <c:extLst>
            <c:ext xmlns:c16="http://schemas.microsoft.com/office/drawing/2014/chart" uri="{C3380CC4-5D6E-409C-BE32-E72D297353CC}">
              <c16:uniqueId val="{00000003-69CC-A84F-9148-F6C11B37707A}"/>
            </c:ext>
          </c:extLst>
        </c:ser>
        <c:ser>
          <c:idx val="4"/>
          <c:order val="4"/>
          <c:tx>
            <c:strRef>
              <c:f>bars_24_mcus!$G$9</c:f>
              <c:strCache>
                <c:ptCount val="1"/>
                <c:pt idx="0">
                  <c:v>ATLAS</c:v>
                </c:pt>
              </c:strCache>
            </c:strRef>
          </c:tx>
          <c:spPr>
            <a:solidFill>
              <a:srgbClr val="FF0000"/>
            </a:solidFill>
            <a:ln>
              <a:solidFill>
                <a:srgbClr val="C00000"/>
              </a:solidFill>
            </a:ln>
          </c:spPr>
          <c:invertIfNegative val="0"/>
          <c:cat>
            <c:multiLvlStrRef>
              <c:f>bars_24_mcus!$A$10:$B$14</c:f>
              <c:multiLvlStrCache>
                <c:ptCount val="5"/>
                <c:lvl>
                  <c:pt idx="0">
                    <c:v>1</c:v>
                  </c:pt>
                  <c:pt idx="1">
                    <c:v>2</c:v>
                  </c:pt>
                  <c:pt idx="2">
                    <c:v>4</c:v>
                  </c:pt>
                  <c:pt idx="3">
                    <c:v>8</c:v>
                  </c:pt>
                  <c:pt idx="4">
                    <c:v>16</c:v>
                  </c:pt>
                </c:lvl>
                <c:lvl>
                  <c:pt idx="0">
                    <c:v>Memory controllers</c:v>
                  </c:pt>
                </c:lvl>
              </c:multiLvlStrCache>
            </c:multiLvlStrRef>
          </c:cat>
          <c:val>
            <c:numRef>
              <c:f>bars_24_mcus!$G$10:$G$14</c:f>
              <c:numCache>
                <c:formatCode>General</c:formatCode>
                <c:ptCount val="5"/>
                <c:pt idx="0">
                  <c:v>6.2241528161466011</c:v>
                </c:pt>
                <c:pt idx="1">
                  <c:v>8.7648184107042972</c:v>
                </c:pt>
                <c:pt idx="2">
                  <c:v>10.69951280659391</c:v>
                </c:pt>
                <c:pt idx="3">
                  <c:v>12.859679606645109</c:v>
                </c:pt>
                <c:pt idx="4">
                  <c:v>15.002149992276101</c:v>
                </c:pt>
              </c:numCache>
            </c:numRef>
          </c:val>
          <c:extLst>
            <c:ext xmlns:c16="http://schemas.microsoft.com/office/drawing/2014/chart" uri="{C3380CC4-5D6E-409C-BE32-E72D297353CC}">
              <c16:uniqueId val="{00000004-69CC-A84F-9148-F6C11B37707A}"/>
            </c:ext>
          </c:extLst>
        </c:ser>
        <c:dLbls>
          <c:showLegendKey val="0"/>
          <c:showVal val="0"/>
          <c:showCatName val="0"/>
          <c:showSerName val="0"/>
          <c:showPercent val="0"/>
          <c:showBubbleSize val="0"/>
        </c:dLbls>
        <c:gapWidth val="150"/>
        <c:axId val="-95576640"/>
        <c:axId val="-527890480"/>
      </c:barChart>
      <c:catAx>
        <c:axId val="-95576640"/>
        <c:scaling>
          <c:orientation val="minMax"/>
        </c:scaling>
        <c:delete val="0"/>
        <c:axPos val="b"/>
        <c:numFmt formatCode="General" sourceLinked="0"/>
        <c:majorTickMark val="out"/>
        <c:minorTickMark val="none"/>
        <c:tickLblPos val="nextTo"/>
        <c:txPr>
          <a:bodyPr/>
          <a:lstStyle/>
          <a:p>
            <a:pPr>
              <a:defRPr sz="1600" b="0"/>
            </a:pPr>
            <a:endParaRPr lang="en-US"/>
          </a:p>
        </c:txPr>
        <c:crossAx val="-527890480"/>
        <c:crosses val="autoZero"/>
        <c:auto val="1"/>
        <c:lblAlgn val="ctr"/>
        <c:lblOffset val="100"/>
        <c:noMultiLvlLbl val="0"/>
      </c:catAx>
      <c:valAx>
        <c:axId val="-527890480"/>
        <c:scaling>
          <c:orientation val="minMax"/>
          <c:min val="4"/>
        </c:scaling>
        <c:delete val="0"/>
        <c:axPos val="l"/>
        <c:majorGridlines/>
        <c:title>
          <c:tx>
            <c:rich>
              <a:bodyPr rot="-5400000" vert="horz"/>
              <a:lstStyle/>
              <a:p>
                <a:pPr>
                  <a:defRPr sz="1600" b="0"/>
                </a:pPr>
                <a:r>
                  <a:rPr lang="en-US" sz="1600" b="0"/>
                  <a:t>System throughput</a:t>
                </a:r>
              </a:p>
            </c:rich>
          </c:tx>
          <c:overlay val="0"/>
        </c:title>
        <c:numFmt formatCode="General" sourceLinked="1"/>
        <c:majorTickMark val="out"/>
        <c:minorTickMark val="none"/>
        <c:tickLblPos val="nextTo"/>
        <c:txPr>
          <a:bodyPr/>
          <a:lstStyle/>
          <a:p>
            <a:pPr>
              <a:defRPr sz="1600" b="0"/>
            </a:pPr>
            <a:endParaRPr lang="en-US"/>
          </a:p>
        </c:txPr>
        <c:crossAx val="-95576640"/>
        <c:crosses val="autoZero"/>
        <c:crossBetween val="between"/>
      </c:valAx>
      <c:spPr>
        <a:noFill/>
      </c:spPr>
    </c:plotArea>
    <c:legend>
      <c:legendPos val="t"/>
      <c:legendEntry>
        <c:idx val="0"/>
        <c:txPr>
          <a:bodyPr/>
          <a:lstStyle/>
          <a:p>
            <a:pPr>
              <a:defRPr sz="2200" b="0"/>
            </a:pPr>
            <a:endParaRPr lang="en-US"/>
          </a:p>
        </c:txPr>
      </c:legendEntry>
      <c:legendEntry>
        <c:idx val="1"/>
        <c:txPr>
          <a:bodyPr/>
          <a:lstStyle/>
          <a:p>
            <a:pPr>
              <a:defRPr sz="2200" b="0"/>
            </a:pPr>
            <a:endParaRPr lang="en-US"/>
          </a:p>
        </c:txPr>
      </c:legendEntry>
      <c:legendEntry>
        <c:idx val="2"/>
        <c:txPr>
          <a:bodyPr/>
          <a:lstStyle/>
          <a:p>
            <a:pPr>
              <a:defRPr sz="2200" b="0"/>
            </a:pPr>
            <a:endParaRPr lang="en-US"/>
          </a:p>
        </c:txPr>
      </c:legendEntry>
      <c:legendEntry>
        <c:idx val="3"/>
        <c:txPr>
          <a:bodyPr/>
          <a:lstStyle/>
          <a:p>
            <a:pPr>
              <a:defRPr sz="2200" b="0"/>
            </a:pPr>
            <a:endParaRPr lang="en-US"/>
          </a:p>
        </c:txPr>
      </c:legendEntry>
      <c:legendEntry>
        <c:idx val="4"/>
        <c:txPr>
          <a:bodyPr/>
          <a:lstStyle/>
          <a:p>
            <a:pPr>
              <a:defRPr sz="2200" b="0"/>
            </a:pPr>
            <a:endParaRPr lang="en-US"/>
          </a:p>
        </c:txPr>
      </c:legendEntry>
      <c:overlay val="0"/>
      <c:txPr>
        <a:bodyPr/>
        <a:lstStyle/>
        <a:p>
          <a:pPr>
            <a:defRPr sz="1800" b="0"/>
          </a:pPr>
          <a:endParaRPr lang="en-US"/>
        </a:p>
      </c:txPr>
    </c:legend>
    <c:plotVisOnly val="1"/>
    <c:dispBlanksAs val="gap"/>
    <c:showDLblsOverMax val="0"/>
  </c:chart>
  <c:spPr>
    <a:ln>
      <a:noFill/>
    </a:ln>
  </c:spPr>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34834001220322702"/>
          <c:y val="0.154400145844895"/>
          <c:w val="0.51730988906750297"/>
          <c:h val="0.56188273963200996"/>
        </c:manualLayout>
      </c:layout>
      <c:barChart>
        <c:barDir val="col"/>
        <c:grouping val="clustered"/>
        <c:varyColors val="0"/>
        <c:ser>
          <c:idx val="0"/>
          <c:order val="0"/>
          <c:tx>
            <c:strRef>
              <c:f>Sheet5!$AM$46</c:f>
              <c:strCache>
                <c:ptCount val="1"/>
                <c:pt idx="0">
                  <c:v>16-Core</c:v>
                </c:pt>
              </c:strCache>
            </c:strRef>
          </c:tx>
          <c:spPr>
            <a:solidFill>
              <a:schemeClr val="accent5">
                <a:lumMod val="75000"/>
              </a:schemeClr>
            </a:solidFill>
            <a:ln w="6350">
              <a:solidFill>
                <a:schemeClr val="accent5">
                  <a:lumMod val="75000"/>
                </a:schemeClr>
              </a:solidFill>
            </a:ln>
          </c:spPr>
          <c:invertIfNegative val="0"/>
          <c:dPt>
            <c:idx val="0"/>
            <c:invertIfNegative val="0"/>
            <c:bubble3D val="0"/>
            <c:spPr>
              <a:solidFill>
                <a:schemeClr val="accent2">
                  <a:lumMod val="75000"/>
                </a:schemeClr>
              </a:solidFill>
              <a:ln w="6350">
                <a:solidFill>
                  <a:schemeClr val="accent2">
                    <a:lumMod val="75000"/>
                  </a:schemeClr>
                </a:solidFill>
              </a:ln>
            </c:spPr>
            <c:extLst>
              <c:ext xmlns:c16="http://schemas.microsoft.com/office/drawing/2014/chart" uri="{C3380CC4-5D6E-409C-BE32-E72D297353CC}">
                <c16:uniqueId val="{00000001-337A-4048-99E2-71FB250C6A04}"/>
              </c:ext>
            </c:extLst>
          </c:dPt>
          <c:dPt>
            <c:idx val="2"/>
            <c:invertIfNegative val="0"/>
            <c:bubble3D val="0"/>
            <c:spPr>
              <a:solidFill>
                <a:schemeClr val="accent2">
                  <a:lumMod val="75000"/>
                </a:schemeClr>
              </a:solidFill>
              <a:ln w="6350">
                <a:solidFill>
                  <a:schemeClr val="accent2">
                    <a:lumMod val="75000"/>
                  </a:schemeClr>
                </a:solidFill>
              </a:ln>
            </c:spPr>
            <c:extLst>
              <c:ext xmlns:c16="http://schemas.microsoft.com/office/drawing/2014/chart" uri="{C3380CC4-5D6E-409C-BE32-E72D297353CC}">
                <c16:uniqueId val="{00000003-337A-4048-99E2-71FB250C6A04}"/>
              </c:ext>
            </c:extLst>
          </c:dPt>
          <c:cat>
            <c:strRef>
              <c:f>Sheet5!$AN$45:$AP$45</c:f>
              <c:strCache>
                <c:ptCount val="3"/>
                <c:pt idx="0">
                  <c:v>1 ch</c:v>
                </c:pt>
                <c:pt idx="1">
                  <c:v>1 ch DDMA</c:v>
                </c:pt>
                <c:pt idx="2">
                  <c:v>2 ch</c:v>
                </c:pt>
              </c:strCache>
            </c:strRef>
          </c:cat>
          <c:val>
            <c:numRef>
              <c:f>Sheet5!$AN$46:$AP$46</c:f>
              <c:numCache>
                <c:formatCode>General</c:formatCode>
                <c:ptCount val="3"/>
                <c:pt idx="0">
                  <c:v>1</c:v>
                </c:pt>
                <c:pt idx="1">
                  <c:v>1.3226356979970431</c:v>
                </c:pt>
                <c:pt idx="2">
                  <c:v>1.59523213768234</c:v>
                </c:pt>
              </c:numCache>
            </c:numRef>
          </c:val>
          <c:extLst>
            <c:ext xmlns:c16="http://schemas.microsoft.com/office/drawing/2014/chart" uri="{C3380CC4-5D6E-409C-BE32-E72D297353CC}">
              <c16:uniqueId val="{00000004-337A-4048-99E2-71FB250C6A04}"/>
            </c:ext>
          </c:extLst>
        </c:ser>
        <c:dLbls>
          <c:showLegendKey val="0"/>
          <c:showVal val="0"/>
          <c:showCatName val="0"/>
          <c:showSerName val="0"/>
          <c:showPercent val="0"/>
          <c:showBubbleSize val="0"/>
        </c:dLbls>
        <c:gapWidth val="75"/>
        <c:axId val="155109968"/>
        <c:axId val="25400080"/>
      </c:barChart>
      <c:catAx>
        <c:axId val="155109968"/>
        <c:scaling>
          <c:orientation val="minMax"/>
        </c:scaling>
        <c:delete val="0"/>
        <c:axPos val="b"/>
        <c:numFmt formatCode="General" sourceLinked="0"/>
        <c:majorTickMark val="out"/>
        <c:minorTickMark val="none"/>
        <c:tickLblPos val="nextTo"/>
        <c:spPr>
          <a:ln>
            <a:solidFill>
              <a:schemeClr val="tx1"/>
            </a:solidFill>
          </a:ln>
        </c:spPr>
        <c:txPr>
          <a:bodyPr/>
          <a:lstStyle/>
          <a:p>
            <a:pPr>
              <a:defRPr sz="2000" b="0">
                <a:latin typeface="Calibri Light" panose="020F0302020204030204" pitchFamily="34" charset="0"/>
              </a:defRPr>
            </a:pPr>
            <a:endParaRPr lang="en-US"/>
          </a:p>
        </c:txPr>
        <c:crossAx val="25400080"/>
        <c:crosses val="autoZero"/>
        <c:auto val="1"/>
        <c:lblAlgn val="ctr"/>
        <c:lblOffset val="0"/>
        <c:noMultiLvlLbl val="0"/>
      </c:catAx>
      <c:valAx>
        <c:axId val="25400080"/>
        <c:scaling>
          <c:orientation val="minMax"/>
          <c:max val="1.8"/>
          <c:min val="0"/>
        </c:scaling>
        <c:delete val="0"/>
        <c:axPos val="l"/>
        <c:majorGridlines>
          <c:spPr>
            <a:ln w="6350">
              <a:solidFill>
                <a:schemeClr val="tx1"/>
              </a:solidFill>
              <a:prstDash val="dash"/>
            </a:ln>
          </c:spPr>
        </c:majorGridlines>
        <c:numFmt formatCode="0%" sourceLinked="0"/>
        <c:majorTickMark val="out"/>
        <c:minorTickMark val="none"/>
        <c:tickLblPos val="nextTo"/>
        <c:spPr>
          <a:noFill/>
          <a:ln>
            <a:solidFill>
              <a:schemeClr val="tx1"/>
            </a:solidFill>
          </a:ln>
        </c:spPr>
        <c:txPr>
          <a:bodyPr/>
          <a:lstStyle/>
          <a:p>
            <a:pPr>
              <a:defRPr sz="2000">
                <a:latin typeface="Calibri Light" panose="020F0302020204030204" pitchFamily="34" charset="0"/>
              </a:defRPr>
            </a:pPr>
            <a:endParaRPr lang="en-US"/>
          </a:p>
        </c:txPr>
        <c:crossAx val="155109968"/>
        <c:crosses val="autoZero"/>
        <c:crossBetween val="between"/>
        <c:majorUnit val="0.2"/>
      </c:valAx>
      <c:spPr>
        <a:noFill/>
      </c:spPr>
    </c:plotArea>
    <c:plotVisOnly val="1"/>
    <c:dispBlanksAs val="gap"/>
    <c:showDLblsOverMax val="0"/>
  </c:chart>
  <c:spPr>
    <a:noFill/>
    <a:ln>
      <a:noFill/>
    </a:ln>
  </c:sp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Sheet1!$B$1</c:f>
              <c:strCache>
                <c:ptCount val="1"/>
                <c:pt idx="0">
                  <c:v>astar</c:v>
                </c:pt>
              </c:strCache>
            </c:strRef>
          </c:tx>
          <c:spPr>
            <a:ln w="50800"/>
          </c:spPr>
          <c:xVal>
            <c:numRef>
              <c:f>Sheet1!$A$2:$A$13</c:f>
              <c:numCache>
                <c:formatCode>General</c:formatCode>
                <c:ptCount val="12"/>
                <c:pt idx="0">
                  <c:v>1.956639859309423</c:v>
                </c:pt>
                <c:pt idx="1">
                  <c:v>1.4244011693845899</c:v>
                </c:pt>
                <c:pt idx="2">
                  <c:v>1.2634952603669141</c:v>
                </c:pt>
                <c:pt idx="3">
                  <c:v>1.2398817773717179</c:v>
                </c:pt>
                <c:pt idx="4">
                  <c:v>1.2327504382395451</c:v>
                </c:pt>
                <c:pt idx="5">
                  <c:v>1.1866685232301459</c:v>
                </c:pt>
                <c:pt idx="6">
                  <c:v>1.1281807279586351</c:v>
                </c:pt>
                <c:pt idx="7">
                  <c:v>1.124058161263338</c:v>
                </c:pt>
                <c:pt idx="8">
                  <c:v>1.0852248306002079</c:v>
                </c:pt>
                <c:pt idx="9">
                  <c:v>1.049730923564083</c:v>
                </c:pt>
                <c:pt idx="10">
                  <c:v>1.0308963402118509</c:v>
                </c:pt>
                <c:pt idx="11">
                  <c:v>1</c:v>
                </c:pt>
              </c:numCache>
            </c:numRef>
          </c:xVal>
          <c:yVal>
            <c:numRef>
              <c:f>Sheet1!$B$2:$B$13</c:f>
              <c:numCache>
                <c:formatCode>General</c:formatCode>
                <c:ptCount val="12"/>
                <c:pt idx="0">
                  <c:v>2.0975609758144</c:v>
                </c:pt>
                <c:pt idx="1">
                  <c:v>1.409836066729367</c:v>
                </c:pt>
                <c:pt idx="2">
                  <c:v>1.2835820902802411</c:v>
                </c:pt>
                <c:pt idx="3">
                  <c:v>1.2285714285293059</c:v>
                </c:pt>
                <c:pt idx="4">
                  <c:v>1.2285714285293059</c:v>
                </c:pt>
                <c:pt idx="5">
                  <c:v>1.178082191784058</c:v>
                </c:pt>
                <c:pt idx="6">
                  <c:v>1.131578947410111</c:v>
                </c:pt>
                <c:pt idx="7">
                  <c:v>1.0886075948926199</c:v>
                </c:pt>
                <c:pt idx="8">
                  <c:v>1.075000000045687</c:v>
                </c:pt>
                <c:pt idx="9">
                  <c:v>1.0238095238582769</c:v>
                </c:pt>
                <c:pt idx="10">
                  <c:v>1.011764705906151</c:v>
                </c:pt>
                <c:pt idx="11">
                  <c:v>1</c:v>
                </c:pt>
              </c:numCache>
            </c:numRef>
          </c:yVal>
          <c:smooth val="1"/>
          <c:extLst>
            <c:ext xmlns:c16="http://schemas.microsoft.com/office/drawing/2014/chart" uri="{C3380CC4-5D6E-409C-BE32-E72D297353CC}">
              <c16:uniqueId val="{00000000-C571-C04A-923F-4FA00D486D93}"/>
            </c:ext>
          </c:extLst>
        </c:ser>
        <c:ser>
          <c:idx val="1"/>
          <c:order val="1"/>
          <c:tx>
            <c:strRef>
              <c:f>Sheet1!$D$1</c:f>
              <c:strCache>
                <c:ptCount val="1"/>
                <c:pt idx="0">
                  <c:v>lbm</c:v>
                </c:pt>
              </c:strCache>
            </c:strRef>
          </c:tx>
          <c:spPr>
            <a:ln w="50800"/>
          </c:spPr>
          <c:xVal>
            <c:numRef>
              <c:f>Sheet1!$C$2:$C$9</c:f>
              <c:numCache>
                <c:formatCode>General</c:formatCode>
                <c:ptCount val="8"/>
                <c:pt idx="0">
                  <c:v>1.893362963888142</c:v>
                </c:pt>
                <c:pt idx="1">
                  <c:v>1.500442530842192</c:v>
                </c:pt>
                <c:pt idx="2">
                  <c:v>1.186668247085678</c:v>
                </c:pt>
                <c:pt idx="3">
                  <c:v>1.1611195640376699</c:v>
                </c:pt>
                <c:pt idx="4">
                  <c:v>1.1228035735861881</c:v>
                </c:pt>
                <c:pt idx="5">
                  <c:v>1.112746494233334</c:v>
                </c:pt>
                <c:pt idx="6">
                  <c:v>1.067662687878522</c:v>
                </c:pt>
                <c:pt idx="7">
                  <c:v>1.0000000088000001</c:v>
                </c:pt>
              </c:numCache>
            </c:numRef>
          </c:xVal>
          <c:yVal>
            <c:numRef>
              <c:f>Sheet1!$D$2:$D$9</c:f>
              <c:numCache>
                <c:formatCode>General</c:formatCode>
                <c:ptCount val="8"/>
                <c:pt idx="0">
                  <c:v>1.9523809521950171</c:v>
                </c:pt>
                <c:pt idx="1">
                  <c:v>1.5769230768321001</c:v>
                </c:pt>
                <c:pt idx="2">
                  <c:v>1.268041237079405</c:v>
                </c:pt>
                <c:pt idx="3">
                  <c:v>1.217821782151677</c:v>
                </c:pt>
                <c:pt idx="4">
                  <c:v>1.17142857140849</c:v>
                </c:pt>
                <c:pt idx="5">
                  <c:v>1.1603773584719561</c:v>
                </c:pt>
                <c:pt idx="6">
                  <c:v>1.098214285703498</c:v>
                </c:pt>
                <c:pt idx="7">
                  <c:v>1</c:v>
                </c:pt>
              </c:numCache>
            </c:numRef>
          </c:yVal>
          <c:smooth val="1"/>
          <c:extLst>
            <c:ext xmlns:c16="http://schemas.microsoft.com/office/drawing/2014/chart" uri="{C3380CC4-5D6E-409C-BE32-E72D297353CC}">
              <c16:uniqueId val="{00000001-C571-C04A-923F-4FA00D486D93}"/>
            </c:ext>
          </c:extLst>
        </c:ser>
        <c:ser>
          <c:idx val="2"/>
          <c:order val="2"/>
          <c:tx>
            <c:strRef>
              <c:f>Sheet1!$F$1</c:f>
              <c:strCache>
                <c:ptCount val="1"/>
                <c:pt idx="0">
                  <c:v>bzip2</c:v>
                </c:pt>
              </c:strCache>
            </c:strRef>
          </c:tx>
          <c:spPr>
            <a:ln w="50800"/>
          </c:spPr>
          <c:xVal>
            <c:numRef>
              <c:f>Sheet1!$E$2:$E$7</c:f>
              <c:numCache>
                <c:formatCode>General</c:formatCode>
                <c:ptCount val="6"/>
                <c:pt idx="0">
                  <c:v>1.6774193547088461</c:v>
                </c:pt>
                <c:pt idx="1">
                  <c:v>1.5294117648138419</c:v>
                </c:pt>
                <c:pt idx="2">
                  <c:v>1.3684210525739551</c:v>
                </c:pt>
                <c:pt idx="3">
                  <c:v>1.2682926828649539</c:v>
                </c:pt>
                <c:pt idx="4">
                  <c:v>1.130434782628355</c:v>
                </c:pt>
                <c:pt idx="5">
                  <c:v>1</c:v>
                </c:pt>
              </c:numCache>
            </c:numRef>
          </c:xVal>
          <c:yVal>
            <c:numRef>
              <c:f>Sheet1!$F$2:$F$7</c:f>
              <c:numCache>
                <c:formatCode>General</c:formatCode>
                <c:ptCount val="6"/>
                <c:pt idx="0">
                  <c:v>1.5672159437792761</c:v>
                </c:pt>
                <c:pt idx="1">
                  <c:v>1.4479574473987351</c:v>
                </c:pt>
                <c:pt idx="2">
                  <c:v>1.318898196909452</c:v>
                </c:pt>
                <c:pt idx="3">
                  <c:v>1.2403675971917321</c:v>
                </c:pt>
                <c:pt idx="4">
                  <c:v>1.1100111285631</c:v>
                </c:pt>
                <c:pt idx="5">
                  <c:v>1</c:v>
                </c:pt>
              </c:numCache>
            </c:numRef>
          </c:yVal>
          <c:smooth val="1"/>
          <c:extLst>
            <c:ext xmlns:c16="http://schemas.microsoft.com/office/drawing/2014/chart" uri="{C3380CC4-5D6E-409C-BE32-E72D297353CC}">
              <c16:uniqueId val="{00000002-C571-C04A-923F-4FA00D486D93}"/>
            </c:ext>
          </c:extLst>
        </c:ser>
        <c:dLbls>
          <c:showLegendKey val="0"/>
          <c:showVal val="0"/>
          <c:showCatName val="0"/>
          <c:showSerName val="0"/>
          <c:showPercent val="0"/>
          <c:showBubbleSize val="0"/>
        </c:dLbls>
        <c:axId val="-999318000"/>
        <c:axId val="-999315152"/>
      </c:scatterChart>
      <c:valAx>
        <c:axId val="-999318000"/>
        <c:scaling>
          <c:orientation val="minMax"/>
          <c:max val="2.2000000000000002"/>
          <c:min val="1"/>
        </c:scaling>
        <c:delete val="0"/>
        <c:axPos val="b"/>
        <c:title>
          <c:tx>
            <c:rich>
              <a:bodyPr/>
              <a:lstStyle/>
              <a:p>
                <a:pPr>
                  <a:defRPr/>
                </a:pPr>
                <a:r>
                  <a:rPr lang="en-US"/>
                  <a:t>Cache Access Rate Ratio</a:t>
                </a:r>
              </a:p>
            </c:rich>
          </c:tx>
          <c:overlay val="0"/>
        </c:title>
        <c:numFmt formatCode="General" sourceLinked="1"/>
        <c:majorTickMark val="out"/>
        <c:minorTickMark val="none"/>
        <c:tickLblPos val="nextTo"/>
        <c:crossAx val="-999315152"/>
        <c:crosses val="autoZero"/>
        <c:crossBetween val="midCat"/>
        <c:majorUnit val="0.2"/>
      </c:valAx>
      <c:valAx>
        <c:axId val="-999315152"/>
        <c:scaling>
          <c:orientation val="minMax"/>
          <c:max val="2.2000000000000002"/>
          <c:min val="1"/>
        </c:scaling>
        <c:delete val="0"/>
        <c:axPos val="l"/>
        <c:title>
          <c:tx>
            <c:rich>
              <a:bodyPr rot="-5400000" vert="horz"/>
              <a:lstStyle/>
              <a:p>
                <a:pPr>
                  <a:defRPr/>
                </a:pPr>
                <a:r>
                  <a:rPr lang="en-US"/>
                  <a:t>Slowdown</a:t>
                </a:r>
              </a:p>
            </c:rich>
          </c:tx>
          <c:overlay val="0"/>
        </c:title>
        <c:numFmt formatCode="General" sourceLinked="1"/>
        <c:majorTickMark val="out"/>
        <c:minorTickMark val="none"/>
        <c:tickLblPos val="nextTo"/>
        <c:crossAx val="-999318000"/>
        <c:crosses val="autoZero"/>
        <c:crossBetween val="midCat"/>
      </c:valAx>
    </c:plotArea>
    <c:legend>
      <c:legendPos val="r"/>
      <c:overlay val="0"/>
    </c:legend>
    <c:plotVisOnly val="1"/>
    <c:dispBlanksAs val="gap"/>
    <c:showDLblsOverMax val="0"/>
  </c:chart>
  <c:txPr>
    <a:bodyPr/>
    <a:lstStyle/>
    <a:p>
      <a:pPr>
        <a:defRPr sz="2500"/>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618055555555499"/>
          <c:y val="9.17458928745018E-2"/>
          <c:w val="0.84903608923884499"/>
          <c:h val="0.66783974919801903"/>
        </c:manualLayout>
      </c:layout>
      <c:barChart>
        <c:barDir val="col"/>
        <c:grouping val="clustered"/>
        <c:varyColors val="0"/>
        <c:ser>
          <c:idx val="0"/>
          <c:order val="0"/>
          <c:tx>
            <c:strRef>
              <c:f>'Slowdown estimation accuracy'!$G$1</c:f>
              <c:strCache>
                <c:ptCount val="1"/>
                <c:pt idx="0">
                  <c:v>FST</c:v>
                </c:pt>
              </c:strCache>
            </c:strRef>
          </c:tx>
          <c:invertIfNegative val="0"/>
          <c:cat>
            <c:strRef>
              <c:f>'Slowdown estimation accuracy'!$F$2:$F$26</c:f>
              <c:strCache>
                <c:ptCount val="25"/>
                <c:pt idx="0">
                  <c:v>calculix</c:v>
                </c:pt>
                <c:pt idx="1">
                  <c:v>povray</c:v>
                </c:pt>
                <c:pt idx="2">
                  <c:v>tonto</c:v>
                </c:pt>
                <c:pt idx="3">
                  <c:v>namd</c:v>
                </c:pt>
                <c:pt idx="4">
                  <c:v>dealII</c:v>
                </c:pt>
                <c:pt idx="5">
                  <c:v>sjeng</c:v>
                </c:pt>
                <c:pt idx="6">
                  <c:v>perlbench</c:v>
                </c:pt>
                <c:pt idx="7">
                  <c:v>gobmk</c:v>
                </c:pt>
                <c:pt idx="8">
                  <c:v>xalancbmk</c:v>
                </c:pt>
                <c:pt idx="9">
                  <c:v>sphinx3</c:v>
                </c:pt>
                <c:pt idx="10">
                  <c:v>GemsFDTD</c:v>
                </c:pt>
                <c:pt idx="11">
                  <c:v>omnetpp</c:v>
                </c:pt>
                <c:pt idx="12">
                  <c:v>lbm</c:v>
                </c:pt>
                <c:pt idx="13">
                  <c:v>leslie3d</c:v>
                </c:pt>
                <c:pt idx="14">
                  <c:v>soplex</c:v>
                </c:pt>
                <c:pt idx="15">
                  <c:v>milc</c:v>
                </c:pt>
                <c:pt idx="16">
                  <c:v>libq</c:v>
                </c:pt>
                <c:pt idx="17">
                  <c:v>mcf</c:v>
                </c:pt>
                <c:pt idx="19">
                  <c:v>NPBbt</c:v>
                </c:pt>
                <c:pt idx="20">
                  <c:v>NPBft</c:v>
                </c:pt>
                <c:pt idx="21">
                  <c:v>NPBis</c:v>
                </c:pt>
                <c:pt idx="22">
                  <c:v>NPBua</c:v>
                </c:pt>
                <c:pt idx="24">
                  <c:v>Average</c:v>
                </c:pt>
              </c:strCache>
            </c:strRef>
          </c:cat>
          <c:val>
            <c:numRef>
              <c:f>'Slowdown estimation accuracy'!$G$2:$G$26</c:f>
              <c:numCache>
                <c:formatCode>General</c:formatCode>
                <c:ptCount val="25"/>
                <c:pt idx="0">
                  <c:v>0.41045009999999998</c:v>
                </c:pt>
                <c:pt idx="1">
                  <c:v>2.0078768</c:v>
                </c:pt>
                <c:pt idx="2">
                  <c:v>5.1953496000000001</c:v>
                </c:pt>
                <c:pt idx="3">
                  <c:v>1.8752494</c:v>
                </c:pt>
                <c:pt idx="4">
                  <c:v>31.763731499999921</c:v>
                </c:pt>
                <c:pt idx="5">
                  <c:v>3.9163874999999981</c:v>
                </c:pt>
                <c:pt idx="6">
                  <c:v>5.0801177999999956</c:v>
                </c:pt>
                <c:pt idx="7">
                  <c:v>5.7554727000000003</c:v>
                </c:pt>
                <c:pt idx="8">
                  <c:v>10.2044973</c:v>
                </c:pt>
                <c:pt idx="9">
                  <c:v>28.854770899999991</c:v>
                </c:pt>
                <c:pt idx="10">
                  <c:v>53.240830700000011</c:v>
                </c:pt>
                <c:pt idx="11">
                  <c:v>33.909905200000011</c:v>
                </c:pt>
                <c:pt idx="12">
                  <c:v>85.531640899999999</c:v>
                </c:pt>
                <c:pt idx="13">
                  <c:v>23.709485099999991</c:v>
                </c:pt>
                <c:pt idx="14">
                  <c:v>78.287851599999982</c:v>
                </c:pt>
                <c:pt idx="15">
                  <c:v>28.8524706</c:v>
                </c:pt>
                <c:pt idx="16">
                  <c:v>21.6334968</c:v>
                </c:pt>
                <c:pt idx="17">
                  <c:v>144.5315099</c:v>
                </c:pt>
                <c:pt idx="18">
                  <c:v>0</c:v>
                </c:pt>
                <c:pt idx="19">
                  <c:v>29.722893799999991</c:v>
                </c:pt>
                <c:pt idx="20">
                  <c:v>45.877174400000001</c:v>
                </c:pt>
                <c:pt idx="21">
                  <c:v>32.165402200000152</c:v>
                </c:pt>
                <c:pt idx="22">
                  <c:v>29.737049499999991</c:v>
                </c:pt>
                <c:pt idx="23">
                  <c:v>0</c:v>
                </c:pt>
                <c:pt idx="24">
                  <c:v>29.372867150000069</c:v>
                </c:pt>
              </c:numCache>
            </c:numRef>
          </c:val>
          <c:extLst>
            <c:ext xmlns:c16="http://schemas.microsoft.com/office/drawing/2014/chart" uri="{C3380CC4-5D6E-409C-BE32-E72D297353CC}">
              <c16:uniqueId val="{00000000-A84B-6F4E-AB7B-01DDBF868DFA}"/>
            </c:ext>
          </c:extLst>
        </c:ser>
        <c:ser>
          <c:idx val="1"/>
          <c:order val="1"/>
          <c:tx>
            <c:strRef>
              <c:f>'Slowdown estimation accuracy'!$H$1</c:f>
              <c:strCache>
                <c:ptCount val="1"/>
                <c:pt idx="0">
                  <c:v>PTCA</c:v>
                </c:pt>
              </c:strCache>
            </c:strRef>
          </c:tx>
          <c:spPr>
            <a:solidFill>
              <a:srgbClr val="00CC5C"/>
            </a:solidFill>
          </c:spPr>
          <c:invertIfNegative val="0"/>
          <c:cat>
            <c:strRef>
              <c:f>'Slowdown estimation accuracy'!$F$2:$F$26</c:f>
              <c:strCache>
                <c:ptCount val="25"/>
                <c:pt idx="0">
                  <c:v>calculix</c:v>
                </c:pt>
                <c:pt idx="1">
                  <c:v>povray</c:v>
                </c:pt>
                <c:pt idx="2">
                  <c:v>tonto</c:v>
                </c:pt>
                <c:pt idx="3">
                  <c:v>namd</c:v>
                </c:pt>
                <c:pt idx="4">
                  <c:v>dealII</c:v>
                </c:pt>
                <c:pt idx="5">
                  <c:v>sjeng</c:v>
                </c:pt>
                <c:pt idx="6">
                  <c:v>perlbench</c:v>
                </c:pt>
                <c:pt idx="7">
                  <c:v>gobmk</c:v>
                </c:pt>
                <c:pt idx="8">
                  <c:v>xalancbmk</c:v>
                </c:pt>
                <c:pt idx="9">
                  <c:v>sphinx3</c:v>
                </c:pt>
                <c:pt idx="10">
                  <c:v>GemsFDTD</c:v>
                </c:pt>
                <c:pt idx="11">
                  <c:v>omnetpp</c:v>
                </c:pt>
                <c:pt idx="12">
                  <c:v>lbm</c:v>
                </c:pt>
                <c:pt idx="13">
                  <c:v>leslie3d</c:v>
                </c:pt>
                <c:pt idx="14">
                  <c:v>soplex</c:v>
                </c:pt>
                <c:pt idx="15">
                  <c:v>milc</c:v>
                </c:pt>
                <c:pt idx="16">
                  <c:v>libq</c:v>
                </c:pt>
                <c:pt idx="17">
                  <c:v>mcf</c:v>
                </c:pt>
                <c:pt idx="19">
                  <c:v>NPBbt</c:v>
                </c:pt>
                <c:pt idx="20">
                  <c:v>NPBft</c:v>
                </c:pt>
                <c:pt idx="21">
                  <c:v>NPBis</c:v>
                </c:pt>
                <c:pt idx="22">
                  <c:v>NPBua</c:v>
                </c:pt>
                <c:pt idx="24">
                  <c:v>Average</c:v>
                </c:pt>
              </c:strCache>
            </c:strRef>
          </c:cat>
          <c:val>
            <c:numRef>
              <c:f>'Slowdown estimation accuracy'!$H$2:$H$26</c:f>
              <c:numCache>
                <c:formatCode>General</c:formatCode>
                <c:ptCount val="25"/>
                <c:pt idx="0">
                  <c:v>1.9105602719999999</c:v>
                </c:pt>
                <c:pt idx="1">
                  <c:v>3.6799557190000001</c:v>
                </c:pt>
                <c:pt idx="2">
                  <c:v>7.5351035450000001</c:v>
                </c:pt>
                <c:pt idx="3">
                  <c:v>4.5744603699999864</c:v>
                </c:pt>
                <c:pt idx="4">
                  <c:v>32.288197900000107</c:v>
                </c:pt>
                <c:pt idx="5">
                  <c:v>10.3170026</c:v>
                </c:pt>
                <c:pt idx="6">
                  <c:v>35.183108730000107</c:v>
                </c:pt>
                <c:pt idx="7">
                  <c:v>16.15712465000006</c:v>
                </c:pt>
                <c:pt idx="8">
                  <c:v>27.704967420000099</c:v>
                </c:pt>
                <c:pt idx="9">
                  <c:v>6.42468942</c:v>
                </c:pt>
                <c:pt idx="10">
                  <c:v>32.362536830000153</c:v>
                </c:pt>
                <c:pt idx="11">
                  <c:v>22.145773429999991</c:v>
                </c:pt>
                <c:pt idx="12">
                  <c:v>33.742653880000013</c:v>
                </c:pt>
                <c:pt idx="13">
                  <c:v>19.20843087999976</c:v>
                </c:pt>
                <c:pt idx="14">
                  <c:v>81.862712059999396</c:v>
                </c:pt>
                <c:pt idx="15">
                  <c:v>11.149287470000001</c:v>
                </c:pt>
                <c:pt idx="16">
                  <c:v>104.3351334</c:v>
                </c:pt>
                <c:pt idx="17">
                  <c:v>108.3396537000002</c:v>
                </c:pt>
                <c:pt idx="18">
                  <c:v>0</c:v>
                </c:pt>
                <c:pt idx="19">
                  <c:v>3.1958064969999982</c:v>
                </c:pt>
                <c:pt idx="20">
                  <c:v>133.65602139999999</c:v>
                </c:pt>
                <c:pt idx="21">
                  <c:v>9.1994721080000001</c:v>
                </c:pt>
                <c:pt idx="22">
                  <c:v>69.822403489999999</c:v>
                </c:pt>
                <c:pt idx="23">
                  <c:v>0</c:v>
                </c:pt>
                <c:pt idx="24">
                  <c:v>40.387450759999894</c:v>
                </c:pt>
              </c:numCache>
            </c:numRef>
          </c:val>
          <c:extLst>
            <c:ext xmlns:c16="http://schemas.microsoft.com/office/drawing/2014/chart" uri="{C3380CC4-5D6E-409C-BE32-E72D297353CC}">
              <c16:uniqueId val="{00000001-A84B-6F4E-AB7B-01DDBF868DFA}"/>
            </c:ext>
          </c:extLst>
        </c:ser>
        <c:ser>
          <c:idx val="2"/>
          <c:order val="2"/>
          <c:tx>
            <c:strRef>
              <c:f>'Slowdown estimation accuracy'!$I$1</c:f>
              <c:strCache>
                <c:ptCount val="1"/>
                <c:pt idx="0">
                  <c:v>ASM</c:v>
                </c:pt>
              </c:strCache>
            </c:strRef>
          </c:tx>
          <c:spPr>
            <a:solidFill>
              <a:srgbClr val="C00000"/>
            </a:solidFill>
          </c:spPr>
          <c:invertIfNegative val="0"/>
          <c:cat>
            <c:strRef>
              <c:f>'Slowdown estimation accuracy'!$F$2:$F$26</c:f>
              <c:strCache>
                <c:ptCount val="25"/>
                <c:pt idx="0">
                  <c:v>calculix</c:v>
                </c:pt>
                <c:pt idx="1">
                  <c:v>povray</c:v>
                </c:pt>
                <c:pt idx="2">
                  <c:v>tonto</c:v>
                </c:pt>
                <c:pt idx="3">
                  <c:v>namd</c:v>
                </c:pt>
                <c:pt idx="4">
                  <c:v>dealII</c:v>
                </c:pt>
                <c:pt idx="5">
                  <c:v>sjeng</c:v>
                </c:pt>
                <c:pt idx="6">
                  <c:v>perlbench</c:v>
                </c:pt>
                <c:pt idx="7">
                  <c:v>gobmk</c:v>
                </c:pt>
                <c:pt idx="8">
                  <c:v>xalancbmk</c:v>
                </c:pt>
                <c:pt idx="9">
                  <c:v>sphinx3</c:v>
                </c:pt>
                <c:pt idx="10">
                  <c:v>GemsFDTD</c:v>
                </c:pt>
                <c:pt idx="11">
                  <c:v>omnetpp</c:v>
                </c:pt>
                <c:pt idx="12">
                  <c:v>lbm</c:v>
                </c:pt>
                <c:pt idx="13">
                  <c:v>leslie3d</c:v>
                </c:pt>
                <c:pt idx="14">
                  <c:v>soplex</c:v>
                </c:pt>
                <c:pt idx="15">
                  <c:v>milc</c:v>
                </c:pt>
                <c:pt idx="16">
                  <c:v>libq</c:v>
                </c:pt>
                <c:pt idx="17">
                  <c:v>mcf</c:v>
                </c:pt>
                <c:pt idx="19">
                  <c:v>NPBbt</c:v>
                </c:pt>
                <c:pt idx="20">
                  <c:v>NPBft</c:v>
                </c:pt>
                <c:pt idx="21">
                  <c:v>NPBis</c:v>
                </c:pt>
                <c:pt idx="22">
                  <c:v>NPBua</c:v>
                </c:pt>
                <c:pt idx="24">
                  <c:v>Average</c:v>
                </c:pt>
              </c:strCache>
            </c:strRef>
          </c:cat>
          <c:val>
            <c:numRef>
              <c:f>'Slowdown estimation accuracy'!$I$2:$I$26</c:f>
              <c:numCache>
                <c:formatCode>General</c:formatCode>
                <c:ptCount val="25"/>
                <c:pt idx="0">
                  <c:v>11.82150068</c:v>
                </c:pt>
                <c:pt idx="1">
                  <c:v>1.646727206</c:v>
                </c:pt>
                <c:pt idx="2">
                  <c:v>5.8828598659999836</c:v>
                </c:pt>
                <c:pt idx="3">
                  <c:v>3.6925172550000012</c:v>
                </c:pt>
                <c:pt idx="4">
                  <c:v>9.8045853460000068</c:v>
                </c:pt>
                <c:pt idx="5">
                  <c:v>7.3422303849999997</c:v>
                </c:pt>
                <c:pt idx="6">
                  <c:v>10.728320589999971</c:v>
                </c:pt>
                <c:pt idx="7">
                  <c:v>6.5690260020000002</c:v>
                </c:pt>
                <c:pt idx="8">
                  <c:v>6.5516668129999998</c:v>
                </c:pt>
                <c:pt idx="9">
                  <c:v>7.531100651</c:v>
                </c:pt>
                <c:pt idx="10">
                  <c:v>11.49068065000003</c:v>
                </c:pt>
                <c:pt idx="11">
                  <c:v>12.320735320000001</c:v>
                </c:pt>
                <c:pt idx="12">
                  <c:v>13.06908773000003</c:v>
                </c:pt>
                <c:pt idx="13">
                  <c:v>5.7254730309999946</c:v>
                </c:pt>
                <c:pt idx="14">
                  <c:v>9.5044038560000068</c:v>
                </c:pt>
                <c:pt idx="15">
                  <c:v>8.1541857320000002</c:v>
                </c:pt>
                <c:pt idx="16">
                  <c:v>2.8033444219999999</c:v>
                </c:pt>
                <c:pt idx="17">
                  <c:v>23.198181020000039</c:v>
                </c:pt>
                <c:pt idx="18">
                  <c:v>0</c:v>
                </c:pt>
                <c:pt idx="19">
                  <c:v>2.5694165920000001</c:v>
                </c:pt>
                <c:pt idx="20">
                  <c:v>14.73020971</c:v>
                </c:pt>
                <c:pt idx="21">
                  <c:v>7.6905790159999947</c:v>
                </c:pt>
                <c:pt idx="22">
                  <c:v>4.1990207030000004</c:v>
                </c:pt>
                <c:pt idx="23">
                  <c:v>0</c:v>
                </c:pt>
                <c:pt idx="24">
                  <c:v>9.8567435250000397</c:v>
                </c:pt>
              </c:numCache>
            </c:numRef>
          </c:val>
          <c:extLst>
            <c:ext xmlns:c16="http://schemas.microsoft.com/office/drawing/2014/chart" uri="{C3380CC4-5D6E-409C-BE32-E72D297353CC}">
              <c16:uniqueId val="{00000002-A84B-6F4E-AB7B-01DDBF868DFA}"/>
            </c:ext>
          </c:extLst>
        </c:ser>
        <c:dLbls>
          <c:showLegendKey val="0"/>
          <c:showVal val="0"/>
          <c:showCatName val="0"/>
          <c:showSerName val="0"/>
          <c:showPercent val="0"/>
          <c:showBubbleSize val="0"/>
        </c:dLbls>
        <c:gapWidth val="150"/>
        <c:axId val="-1072926464"/>
        <c:axId val="-334839136"/>
      </c:barChart>
      <c:catAx>
        <c:axId val="-1072926464"/>
        <c:scaling>
          <c:orientation val="minMax"/>
        </c:scaling>
        <c:delete val="0"/>
        <c:axPos val="b"/>
        <c:numFmt formatCode="General" sourceLinked="0"/>
        <c:majorTickMark val="out"/>
        <c:minorTickMark val="none"/>
        <c:tickLblPos val="nextTo"/>
        <c:crossAx val="-334839136"/>
        <c:crosses val="autoZero"/>
        <c:auto val="1"/>
        <c:lblAlgn val="ctr"/>
        <c:lblOffset val="100"/>
        <c:noMultiLvlLbl val="0"/>
      </c:catAx>
      <c:valAx>
        <c:axId val="-334839136"/>
        <c:scaling>
          <c:orientation val="minMax"/>
        </c:scaling>
        <c:delete val="0"/>
        <c:axPos val="l"/>
        <c:majorGridlines/>
        <c:title>
          <c:tx>
            <c:rich>
              <a:bodyPr rot="-5400000" vert="horz"/>
              <a:lstStyle/>
              <a:p>
                <a:pPr>
                  <a:defRPr/>
                </a:pPr>
                <a:r>
                  <a:rPr lang="en-US" dirty="0"/>
                  <a:t>Slowdown Estimation </a:t>
                </a:r>
              </a:p>
              <a:p>
                <a:pPr>
                  <a:defRPr/>
                </a:pPr>
                <a:r>
                  <a:rPr lang="en-US" dirty="0"/>
                  <a:t>Error</a:t>
                </a:r>
                <a:r>
                  <a:rPr lang="en-US" baseline="0" dirty="0"/>
                  <a:t> </a:t>
                </a:r>
                <a:r>
                  <a:rPr lang="en-US" dirty="0"/>
                  <a:t>(in %)</a:t>
                </a:r>
              </a:p>
            </c:rich>
          </c:tx>
          <c:overlay val="0"/>
        </c:title>
        <c:numFmt formatCode="General" sourceLinked="1"/>
        <c:majorTickMark val="out"/>
        <c:minorTickMark val="none"/>
        <c:tickLblPos val="nextTo"/>
        <c:crossAx val="-1072926464"/>
        <c:crosses val="autoZero"/>
        <c:crossBetween val="between"/>
      </c:valAx>
    </c:plotArea>
    <c:legend>
      <c:legendPos val="r"/>
      <c:layout>
        <c:manualLayout>
          <c:xMode val="edge"/>
          <c:yMode val="edge"/>
          <c:x val="0.34188331146106699"/>
          <c:y val="2.8114063867016701E-3"/>
          <c:w val="0.39006113298337702"/>
          <c:h val="7.1151696315738394E-2"/>
        </c:manualLayout>
      </c:layout>
      <c:overlay val="0"/>
    </c:legend>
    <c:plotVisOnly val="1"/>
    <c:dispBlanksAs val="gap"/>
    <c:showDLblsOverMax val="0"/>
  </c:chart>
  <c:txPr>
    <a:bodyPr/>
    <a:lstStyle/>
    <a:p>
      <a:pPr>
        <a:defRPr sz="1700"/>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8978102189782"/>
          <c:y val="4.8460002282323403E-2"/>
          <c:w val="0.41327241029177902"/>
          <c:h val="0.70592434097911705"/>
        </c:manualLayout>
      </c:layout>
      <c:barChart>
        <c:barDir val="col"/>
        <c:grouping val="clustered"/>
        <c:varyColors val="0"/>
        <c:ser>
          <c:idx val="1"/>
          <c:order val="0"/>
          <c:tx>
            <c:strRef>
              <c:f>'cache-bandwidth partitioning'!$B$6</c:f>
              <c:strCache>
                <c:ptCount val="1"/>
                <c:pt idx="0">
                  <c:v>FRFCFS-NoPart</c:v>
                </c:pt>
              </c:strCache>
            </c:strRef>
          </c:tx>
          <c:invertIfNegative val="0"/>
          <c:val>
            <c:numRef>
              <c:f>'cache-bandwidth partitioning'!$B$7:$B$8</c:f>
              <c:numCache>
                <c:formatCode>General</c:formatCode>
                <c:ptCount val="2"/>
                <c:pt idx="0">
                  <c:v>10.4979559962024</c:v>
                </c:pt>
                <c:pt idx="1">
                  <c:v>6.9256704307333914</c:v>
                </c:pt>
              </c:numCache>
            </c:numRef>
          </c:val>
          <c:extLst>
            <c:ext xmlns:c16="http://schemas.microsoft.com/office/drawing/2014/chart" uri="{C3380CC4-5D6E-409C-BE32-E72D297353CC}">
              <c16:uniqueId val="{00000000-1F6F-7547-ACCE-59A9487EA412}"/>
            </c:ext>
          </c:extLst>
        </c:ser>
        <c:ser>
          <c:idx val="2"/>
          <c:order val="1"/>
          <c:tx>
            <c:strRef>
              <c:f>'cache-bandwidth partitioning'!$C$6</c:f>
              <c:strCache>
                <c:ptCount val="1"/>
                <c:pt idx="0">
                  <c:v>FRFCFS+UCP</c:v>
                </c:pt>
              </c:strCache>
            </c:strRef>
          </c:tx>
          <c:invertIfNegative val="0"/>
          <c:val>
            <c:numRef>
              <c:f>'cache-bandwidth partitioning'!$C$7:$C$8</c:f>
              <c:numCache>
                <c:formatCode>General</c:formatCode>
                <c:ptCount val="2"/>
                <c:pt idx="0">
                  <c:v>9.4747612233077305</c:v>
                </c:pt>
                <c:pt idx="1">
                  <c:v>6.0393470818054098</c:v>
                </c:pt>
              </c:numCache>
            </c:numRef>
          </c:val>
          <c:extLst>
            <c:ext xmlns:c16="http://schemas.microsoft.com/office/drawing/2014/chart" uri="{C3380CC4-5D6E-409C-BE32-E72D297353CC}">
              <c16:uniqueId val="{00000001-1F6F-7547-ACCE-59A9487EA412}"/>
            </c:ext>
          </c:extLst>
        </c:ser>
        <c:ser>
          <c:idx val="3"/>
          <c:order val="2"/>
          <c:tx>
            <c:strRef>
              <c:f>'cache-bandwidth partitioning'!$D$6</c:f>
              <c:strCache>
                <c:ptCount val="1"/>
                <c:pt idx="0">
                  <c:v>TCM+UCP</c:v>
                </c:pt>
              </c:strCache>
            </c:strRef>
          </c:tx>
          <c:invertIfNegative val="0"/>
          <c:val>
            <c:numRef>
              <c:f>'cache-bandwidth partitioning'!$D$7:$D$8</c:f>
              <c:numCache>
                <c:formatCode>General</c:formatCode>
                <c:ptCount val="2"/>
                <c:pt idx="0">
                  <c:v>10.4292183704293</c:v>
                </c:pt>
                <c:pt idx="1">
                  <c:v>6.5919615819551103</c:v>
                </c:pt>
              </c:numCache>
            </c:numRef>
          </c:val>
          <c:extLst>
            <c:ext xmlns:c16="http://schemas.microsoft.com/office/drawing/2014/chart" uri="{C3380CC4-5D6E-409C-BE32-E72D297353CC}">
              <c16:uniqueId val="{00000002-1F6F-7547-ACCE-59A9487EA412}"/>
            </c:ext>
          </c:extLst>
        </c:ser>
        <c:ser>
          <c:idx val="4"/>
          <c:order val="3"/>
          <c:tx>
            <c:strRef>
              <c:f>'cache-bandwidth partitioning'!$E$6</c:f>
              <c:strCache>
                <c:ptCount val="1"/>
                <c:pt idx="0">
                  <c:v>PARBS+UCP</c:v>
                </c:pt>
              </c:strCache>
            </c:strRef>
          </c:tx>
          <c:invertIfNegative val="0"/>
          <c:val>
            <c:numRef>
              <c:f>'cache-bandwidth partitioning'!$E$7:$E$8</c:f>
              <c:numCache>
                <c:formatCode>General</c:formatCode>
                <c:ptCount val="2"/>
                <c:pt idx="0">
                  <c:v>9.3348427121611692</c:v>
                </c:pt>
                <c:pt idx="1">
                  <c:v>6.0329902021024298</c:v>
                </c:pt>
              </c:numCache>
            </c:numRef>
          </c:val>
          <c:extLst>
            <c:ext xmlns:c16="http://schemas.microsoft.com/office/drawing/2014/chart" uri="{C3380CC4-5D6E-409C-BE32-E72D297353CC}">
              <c16:uniqueId val="{00000003-1F6F-7547-ACCE-59A9487EA412}"/>
            </c:ext>
          </c:extLst>
        </c:ser>
        <c:ser>
          <c:idx val="5"/>
          <c:order val="4"/>
          <c:tx>
            <c:strRef>
              <c:f>'cache-bandwidth partitioning'!$F$6</c:f>
              <c:strCache>
                <c:ptCount val="1"/>
                <c:pt idx="0">
                  <c:v>ASM-Cache-Mem</c:v>
                </c:pt>
              </c:strCache>
            </c:strRef>
          </c:tx>
          <c:invertIfNegative val="0"/>
          <c:val>
            <c:numRef>
              <c:f>'cache-bandwidth partitioning'!$F$7:$F$8</c:f>
              <c:numCache>
                <c:formatCode>General</c:formatCode>
                <c:ptCount val="2"/>
                <c:pt idx="0">
                  <c:v>7.9616771076629398</c:v>
                </c:pt>
                <c:pt idx="1">
                  <c:v>5.5060994186965599</c:v>
                </c:pt>
              </c:numCache>
            </c:numRef>
          </c:val>
          <c:extLst>
            <c:ext xmlns:c16="http://schemas.microsoft.com/office/drawing/2014/chart" uri="{C3380CC4-5D6E-409C-BE32-E72D297353CC}">
              <c16:uniqueId val="{00000004-1F6F-7547-ACCE-59A9487EA412}"/>
            </c:ext>
          </c:extLst>
        </c:ser>
        <c:dLbls>
          <c:showLegendKey val="0"/>
          <c:showVal val="0"/>
          <c:showCatName val="0"/>
          <c:showSerName val="0"/>
          <c:showPercent val="0"/>
          <c:showBubbleSize val="0"/>
        </c:dLbls>
        <c:gapWidth val="150"/>
        <c:axId val="-155529824"/>
        <c:axId val="-639207632"/>
      </c:barChart>
      <c:catAx>
        <c:axId val="-155529824"/>
        <c:scaling>
          <c:orientation val="minMax"/>
        </c:scaling>
        <c:delete val="0"/>
        <c:axPos val="b"/>
        <c:title>
          <c:tx>
            <c:rich>
              <a:bodyPr/>
              <a:lstStyle/>
              <a:p>
                <a:pPr>
                  <a:defRPr/>
                </a:pPr>
                <a:r>
                  <a:rPr lang="en-US"/>
                  <a:t>Number of Channels</a:t>
                </a:r>
              </a:p>
            </c:rich>
          </c:tx>
          <c:overlay val="0"/>
        </c:title>
        <c:majorTickMark val="out"/>
        <c:minorTickMark val="none"/>
        <c:tickLblPos val="nextTo"/>
        <c:crossAx val="-639207632"/>
        <c:crosses val="autoZero"/>
        <c:auto val="1"/>
        <c:lblAlgn val="ctr"/>
        <c:lblOffset val="100"/>
        <c:noMultiLvlLbl val="0"/>
      </c:catAx>
      <c:valAx>
        <c:axId val="-639207632"/>
        <c:scaling>
          <c:orientation val="minMax"/>
          <c:min val="4"/>
        </c:scaling>
        <c:delete val="0"/>
        <c:axPos val="l"/>
        <c:majorGridlines/>
        <c:title>
          <c:tx>
            <c:rich>
              <a:bodyPr rot="-5400000" vert="horz"/>
              <a:lstStyle/>
              <a:p>
                <a:pPr>
                  <a:defRPr/>
                </a:pPr>
                <a:r>
                  <a:rPr lang="en-US"/>
                  <a:t>Fairness </a:t>
                </a:r>
              </a:p>
              <a:p>
                <a:pPr>
                  <a:defRPr/>
                </a:pPr>
                <a:r>
                  <a:rPr lang="en-US"/>
                  <a:t>(Lower is better)</a:t>
                </a:r>
              </a:p>
            </c:rich>
          </c:tx>
          <c:overlay val="0"/>
        </c:title>
        <c:numFmt formatCode="General" sourceLinked="1"/>
        <c:majorTickMark val="out"/>
        <c:minorTickMark val="none"/>
        <c:tickLblPos val="nextTo"/>
        <c:crossAx val="-155529824"/>
        <c:crosses val="autoZero"/>
        <c:crossBetween val="between"/>
      </c:valAx>
    </c:plotArea>
    <c:plotVisOnly val="1"/>
    <c:dispBlanksAs val="gap"/>
    <c:showDLblsOverMax val="0"/>
  </c:chart>
  <c:txPr>
    <a:bodyPr/>
    <a:lstStyle/>
    <a:p>
      <a:pPr>
        <a:defRPr sz="1700"/>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025584553302"/>
          <c:y val="5.5405263531247799E-2"/>
          <c:w val="0.40207190737355403"/>
          <c:h val="0.70751393913598604"/>
        </c:manualLayout>
      </c:layout>
      <c:barChart>
        <c:barDir val="col"/>
        <c:grouping val="clustered"/>
        <c:varyColors val="0"/>
        <c:ser>
          <c:idx val="1"/>
          <c:order val="0"/>
          <c:tx>
            <c:strRef>
              <c:f>'cache-bandwidth partitioning'!$B$2</c:f>
              <c:strCache>
                <c:ptCount val="1"/>
                <c:pt idx="0">
                  <c:v>FRFCFS-NoPart</c:v>
                </c:pt>
              </c:strCache>
            </c:strRef>
          </c:tx>
          <c:invertIfNegative val="0"/>
          <c:val>
            <c:numRef>
              <c:f>'cache-bandwidth partitioning'!$B$3:$B$4</c:f>
              <c:numCache>
                <c:formatCode>General</c:formatCode>
                <c:ptCount val="2"/>
                <c:pt idx="0">
                  <c:v>0.211999164167336</c:v>
                </c:pt>
                <c:pt idx="1">
                  <c:v>0.30810742771639399</c:v>
                </c:pt>
              </c:numCache>
            </c:numRef>
          </c:val>
          <c:extLst>
            <c:ext xmlns:c16="http://schemas.microsoft.com/office/drawing/2014/chart" uri="{C3380CC4-5D6E-409C-BE32-E72D297353CC}">
              <c16:uniqueId val="{00000000-8291-1D4E-9379-73F68C89E2A2}"/>
            </c:ext>
          </c:extLst>
        </c:ser>
        <c:ser>
          <c:idx val="2"/>
          <c:order val="1"/>
          <c:tx>
            <c:strRef>
              <c:f>'cache-bandwidth partitioning'!$C$2</c:f>
              <c:strCache>
                <c:ptCount val="1"/>
                <c:pt idx="0">
                  <c:v>FRFCFS+UCP</c:v>
                </c:pt>
              </c:strCache>
            </c:strRef>
          </c:tx>
          <c:invertIfNegative val="0"/>
          <c:val>
            <c:numRef>
              <c:f>'cache-bandwidth partitioning'!$C$3:$C$4</c:f>
              <c:numCache>
                <c:formatCode>General</c:formatCode>
                <c:ptCount val="2"/>
                <c:pt idx="0">
                  <c:v>0.20694105407182101</c:v>
                </c:pt>
                <c:pt idx="1">
                  <c:v>0.30879202789841598</c:v>
                </c:pt>
              </c:numCache>
            </c:numRef>
          </c:val>
          <c:extLst>
            <c:ext xmlns:c16="http://schemas.microsoft.com/office/drawing/2014/chart" uri="{C3380CC4-5D6E-409C-BE32-E72D297353CC}">
              <c16:uniqueId val="{00000001-8291-1D4E-9379-73F68C89E2A2}"/>
            </c:ext>
          </c:extLst>
        </c:ser>
        <c:ser>
          <c:idx val="3"/>
          <c:order val="2"/>
          <c:tx>
            <c:strRef>
              <c:f>'cache-bandwidth partitioning'!$D$2</c:f>
              <c:strCache>
                <c:ptCount val="1"/>
                <c:pt idx="0">
                  <c:v>TCM+UCP</c:v>
                </c:pt>
              </c:strCache>
            </c:strRef>
          </c:tx>
          <c:invertIfNegative val="0"/>
          <c:val>
            <c:numRef>
              <c:f>'cache-bandwidth partitioning'!$D$3:$D$4</c:f>
              <c:numCache>
                <c:formatCode>General</c:formatCode>
                <c:ptCount val="2"/>
                <c:pt idx="0">
                  <c:v>0.193362673550973</c:v>
                </c:pt>
                <c:pt idx="1">
                  <c:v>0.28617352845202298</c:v>
                </c:pt>
              </c:numCache>
            </c:numRef>
          </c:val>
          <c:extLst>
            <c:ext xmlns:c16="http://schemas.microsoft.com/office/drawing/2014/chart" uri="{C3380CC4-5D6E-409C-BE32-E72D297353CC}">
              <c16:uniqueId val="{00000002-8291-1D4E-9379-73F68C89E2A2}"/>
            </c:ext>
          </c:extLst>
        </c:ser>
        <c:ser>
          <c:idx val="4"/>
          <c:order val="3"/>
          <c:tx>
            <c:strRef>
              <c:f>'cache-bandwidth partitioning'!$E$2</c:f>
              <c:strCache>
                <c:ptCount val="1"/>
                <c:pt idx="0">
                  <c:v>PARBS+UCP</c:v>
                </c:pt>
              </c:strCache>
            </c:strRef>
          </c:tx>
          <c:invertIfNegative val="0"/>
          <c:val>
            <c:numRef>
              <c:f>'cache-bandwidth partitioning'!$E$3:$E$4</c:f>
              <c:numCache>
                <c:formatCode>General</c:formatCode>
                <c:ptCount val="2"/>
                <c:pt idx="0">
                  <c:v>0.21258592675548699</c:v>
                </c:pt>
                <c:pt idx="1">
                  <c:v>0.31156665282410601</c:v>
                </c:pt>
              </c:numCache>
            </c:numRef>
          </c:val>
          <c:extLst>
            <c:ext xmlns:c16="http://schemas.microsoft.com/office/drawing/2014/chart" uri="{C3380CC4-5D6E-409C-BE32-E72D297353CC}">
              <c16:uniqueId val="{00000003-8291-1D4E-9379-73F68C89E2A2}"/>
            </c:ext>
          </c:extLst>
        </c:ser>
        <c:ser>
          <c:idx val="5"/>
          <c:order val="4"/>
          <c:tx>
            <c:strRef>
              <c:f>'cache-bandwidth partitioning'!$F$2</c:f>
              <c:strCache>
                <c:ptCount val="1"/>
                <c:pt idx="0">
                  <c:v>ASM-Cache-Mem</c:v>
                </c:pt>
              </c:strCache>
            </c:strRef>
          </c:tx>
          <c:invertIfNegative val="0"/>
          <c:val>
            <c:numRef>
              <c:f>'cache-bandwidth partitioning'!$F$3:$F$4</c:f>
              <c:numCache>
                <c:formatCode>General</c:formatCode>
                <c:ptCount val="2"/>
                <c:pt idx="0">
                  <c:v>0.209283517511754</c:v>
                </c:pt>
                <c:pt idx="1">
                  <c:v>0.30632990786758901</c:v>
                </c:pt>
              </c:numCache>
            </c:numRef>
          </c:val>
          <c:extLst>
            <c:ext xmlns:c16="http://schemas.microsoft.com/office/drawing/2014/chart" uri="{C3380CC4-5D6E-409C-BE32-E72D297353CC}">
              <c16:uniqueId val="{00000004-8291-1D4E-9379-73F68C89E2A2}"/>
            </c:ext>
          </c:extLst>
        </c:ser>
        <c:dLbls>
          <c:showLegendKey val="0"/>
          <c:showVal val="0"/>
          <c:showCatName val="0"/>
          <c:showSerName val="0"/>
          <c:showPercent val="0"/>
          <c:showBubbleSize val="0"/>
        </c:dLbls>
        <c:gapWidth val="150"/>
        <c:axId val="-643311568"/>
        <c:axId val="-643344528"/>
      </c:barChart>
      <c:catAx>
        <c:axId val="-643311568"/>
        <c:scaling>
          <c:orientation val="minMax"/>
        </c:scaling>
        <c:delete val="0"/>
        <c:axPos val="b"/>
        <c:title>
          <c:tx>
            <c:rich>
              <a:bodyPr/>
              <a:lstStyle/>
              <a:p>
                <a:pPr>
                  <a:defRPr/>
                </a:pPr>
                <a:r>
                  <a:rPr lang="en-US"/>
                  <a:t>Number of Channels</a:t>
                </a:r>
              </a:p>
            </c:rich>
          </c:tx>
          <c:overlay val="0"/>
        </c:title>
        <c:majorTickMark val="out"/>
        <c:minorTickMark val="none"/>
        <c:tickLblPos val="nextTo"/>
        <c:crossAx val="-643344528"/>
        <c:crosses val="autoZero"/>
        <c:auto val="1"/>
        <c:lblAlgn val="ctr"/>
        <c:lblOffset val="100"/>
        <c:noMultiLvlLbl val="0"/>
      </c:catAx>
      <c:valAx>
        <c:axId val="-643344528"/>
        <c:scaling>
          <c:orientation val="minMax"/>
        </c:scaling>
        <c:delete val="0"/>
        <c:axPos val="l"/>
        <c:majorGridlines/>
        <c:title>
          <c:tx>
            <c:rich>
              <a:bodyPr rot="-5400000" vert="horz"/>
              <a:lstStyle/>
              <a:p>
                <a:pPr>
                  <a:defRPr/>
                </a:pPr>
                <a:r>
                  <a:rPr lang="en-US"/>
                  <a:t>Performance</a:t>
                </a:r>
              </a:p>
            </c:rich>
          </c:tx>
          <c:overlay val="0"/>
        </c:title>
        <c:numFmt formatCode="General" sourceLinked="1"/>
        <c:majorTickMark val="out"/>
        <c:minorTickMark val="none"/>
        <c:tickLblPos val="nextTo"/>
        <c:crossAx val="-643311568"/>
        <c:crosses val="autoZero"/>
        <c:crossBetween val="between"/>
      </c:valAx>
    </c:plotArea>
    <c:legend>
      <c:legendPos val="r"/>
      <c:layout>
        <c:manualLayout>
          <c:xMode val="edge"/>
          <c:yMode val="edge"/>
          <c:x val="0.63157820994496305"/>
          <c:y val="7.5810456125416995E-2"/>
          <c:w val="0.35379656153584199"/>
          <c:h val="0.48081152018159901"/>
        </c:manualLayout>
      </c:layout>
      <c:overlay val="0"/>
    </c:legend>
    <c:plotVisOnly val="1"/>
    <c:dispBlanksAs val="gap"/>
    <c:showDLblsOverMax val="0"/>
  </c:chart>
  <c:txPr>
    <a:bodyPr/>
    <a:lstStyle/>
    <a:p>
      <a:pPr>
        <a:defRPr sz="17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bars_24_mcus!$K$49</c:f>
              <c:strCache>
                <c:ptCount val="1"/>
                <c:pt idx="0">
                  <c:v>PAR-BS</c:v>
                </c:pt>
              </c:strCache>
            </c:strRef>
          </c:tx>
          <c:invertIfNegative val="0"/>
          <c:cat>
            <c:multiLvlStrRef>
              <c:f>bars_24_mcus!$I$50:$J$54</c:f>
              <c:multiLvlStrCache>
                <c:ptCount val="5"/>
                <c:lvl>
                  <c:pt idx="0">
                    <c:v>4</c:v>
                  </c:pt>
                  <c:pt idx="1">
                    <c:v>8</c:v>
                  </c:pt>
                  <c:pt idx="2">
                    <c:v>16</c:v>
                  </c:pt>
                  <c:pt idx="3">
                    <c:v>24</c:v>
                  </c:pt>
                  <c:pt idx="4">
                    <c:v>32</c:v>
                  </c:pt>
                </c:lvl>
                <c:lvl>
                  <c:pt idx="0">
                    <c:v>Cores</c:v>
                  </c:pt>
                </c:lvl>
              </c:multiLvlStrCache>
            </c:multiLvlStrRef>
          </c:cat>
          <c:val>
            <c:numRef>
              <c:f>bars_24_mcus!$K$50:$K$54</c:f>
              <c:numCache>
                <c:formatCode>General</c:formatCode>
                <c:ptCount val="5"/>
                <c:pt idx="0">
                  <c:v>3.2707389889999932</c:v>
                </c:pt>
                <c:pt idx="1">
                  <c:v>4.8105028439999664</c:v>
                </c:pt>
                <c:pt idx="2">
                  <c:v>7.5073678316177386</c:v>
                </c:pt>
                <c:pt idx="3">
                  <c:v>9.8744115764116227</c:v>
                </c:pt>
                <c:pt idx="4">
                  <c:v>11.632055796383201</c:v>
                </c:pt>
              </c:numCache>
            </c:numRef>
          </c:val>
          <c:extLst>
            <c:ext xmlns:c16="http://schemas.microsoft.com/office/drawing/2014/chart" uri="{C3380CC4-5D6E-409C-BE32-E72D297353CC}">
              <c16:uniqueId val="{00000000-B26F-5E49-A51B-264314A0EAB6}"/>
            </c:ext>
          </c:extLst>
        </c:ser>
        <c:ser>
          <c:idx val="1"/>
          <c:order val="1"/>
          <c:tx>
            <c:strRef>
              <c:f>bars_24_mcus!$L$49</c:f>
              <c:strCache>
                <c:ptCount val="1"/>
                <c:pt idx="0">
                  <c:v>ATLAS</c:v>
                </c:pt>
              </c:strCache>
            </c:strRef>
          </c:tx>
          <c:spPr>
            <a:solidFill>
              <a:srgbClr val="FF0000"/>
            </a:solidFill>
          </c:spPr>
          <c:invertIfNegative val="0"/>
          <c:cat>
            <c:multiLvlStrRef>
              <c:f>bars_24_mcus!$I$50:$J$54</c:f>
              <c:multiLvlStrCache>
                <c:ptCount val="5"/>
                <c:lvl>
                  <c:pt idx="0">
                    <c:v>4</c:v>
                  </c:pt>
                  <c:pt idx="1">
                    <c:v>8</c:v>
                  </c:pt>
                  <c:pt idx="2">
                    <c:v>16</c:v>
                  </c:pt>
                  <c:pt idx="3">
                    <c:v>24</c:v>
                  </c:pt>
                  <c:pt idx="4">
                    <c:v>32</c:v>
                  </c:pt>
                </c:lvl>
                <c:lvl>
                  <c:pt idx="0">
                    <c:v>Cores</c:v>
                  </c:pt>
                </c:lvl>
              </c:multiLvlStrCache>
            </c:multiLvlStrRef>
          </c:cat>
          <c:val>
            <c:numRef>
              <c:f>bars_24_mcus!$L$50:$L$54</c:f>
              <c:numCache>
                <c:formatCode>General</c:formatCode>
                <c:ptCount val="5"/>
                <c:pt idx="0">
                  <c:v>3.3070428829999901</c:v>
                </c:pt>
                <c:pt idx="1">
                  <c:v>4.9795619179999902</c:v>
                </c:pt>
                <c:pt idx="2">
                  <c:v>7.8078981981935716</c:v>
                </c:pt>
                <c:pt idx="3">
                  <c:v>10.69951280659391</c:v>
                </c:pt>
                <c:pt idx="4">
                  <c:v>12.88712703030901</c:v>
                </c:pt>
              </c:numCache>
            </c:numRef>
          </c:val>
          <c:extLst>
            <c:ext xmlns:c16="http://schemas.microsoft.com/office/drawing/2014/chart" uri="{C3380CC4-5D6E-409C-BE32-E72D297353CC}">
              <c16:uniqueId val="{00000001-B26F-5E49-A51B-264314A0EAB6}"/>
            </c:ext>
          </c:extLst>
        </c:ser>
        <c:dLbls>
          <c:showLegendKey val="0"/>
          <c:showVal val="0"/>
          <c:showCatName val="0"/>
          <c:showSerName val="0"/>
          <c:showPercent val="0"/>
          <c:showBubbleSize val="0"/>
        </c:dLbls>
        <c:gapWidth val="150"/>
        <c:axId val="-527018976"/>
        <c:axId val="-526938256"/>
      </c:barChart>
      <c:catAx>
        <c:axId val="-527018976"/>
        <c:scaling>
          <c:orientation val="minMax"/>
        </c:scaling>
        <c:delete val="0"/>
        <c:axPos val="b"/>
        <c:numFmt formatCode="General" sourceLinked="0"/>
        <c:majorTickMark val="out"/>
        <c:minorTickMark val="none"/>
        <c:tickLblPos val="nextTo"/>
        <c:txPr>
          <a:bodyPr/>
          <a:lstStyle/>
          <a:p>
            <a:pPr>
              <a:defRPr sz="1600"/>
            </a:pPr>
            <a:endParaRPr lang="en-US"/>
          </a:p>
        </c:txPr>
        <c:crossAx val="-526938256"/>
        <c:crosses val="autoZero"/>
        <c:auto val="1"/>
        <c:lblAlgn val="ctr"/>
        <c:lblOffset val="100"/>
        <c:noMultiLvlLbl val="0"/>
      </c:catAx>
      <c:valAx>
        <c:axId val="-526938256"/>
        <c:scaling>
          <c:orientation val="minMax"/>
        </c:scaling>
        <c:delete val="0"/>
        <c:axPos val="l"/>
        <c:majorGridlines/>
        <c:title>
          <c:tx>
            <c:rich>
              <a:bodyPr rot="-5400000" vert="horz"/>
              <a:lstStyle/>
              <a:p>
                <a:pPr>
                  <a:defRPr sz="1600" b="0"/>
                </a:pPr>
                <a:r>
                  <a:rPr lang="en-US" sz="1600" b="0"/>
                  <a:t>System throughput</a:t>
                </a:r>
              </a:p>
            </c:rich>
          </c:tx>
          <c:overlay val="0"/>
        </c:title>
        <c:numFmt formatCode="General" sourceLinked="1"/>
        <c:majorTickMark val="out"/>
        <c:minorTickMark val="none"/>
        <c:tickLblPos val="nextTo"/>
        <c:txPr>
          <a:bodyPr/>
          <a:lstStyle/>
          <a:p>
            <a:pPr>
              <a:defRPr sz="1600"/>
            </a:pPr>
            <a:endParaRPr lang="en-US"/>
          </a:p>
        </c:txPr>
        <c:crossAx val="-527018976"/>
        <c:crosses val="autoZero"/>
        <c:crossBetween val="between"/>
      </c:valAx>
    </c:plotArea>
    <c:legend>
      <c:legendPos val="t"/>
      <c:legendEntry>
        <c:idx val="0"/>
        <c:txPr>
          <a:bodyPr/>
          <a:lstStyle/>
          <a:p>
            <a:pPr>
              <a:defRPr sz="2200"/>
            </a:pPr>
            <a:endParaRPr lang="en-US"/>
          </a:p>
        </c:txPr>
      </c:legendEntry>
      <c:legendEntry>
        <c:idx val="1"/>
        <c:txPr>
          <a:bodyPr/>
          <a:lstStyle/>
          <a:p>
            <a:pPr>
              <a:defRPr sz="2200"/>
            </a:pPr>
            <a:endParaRPr lang="en-US"/>
          </a:p>
        </c:txPr>
      </c:legendEntry>
      <c:overlay val="0"/>
      <c:txPr>
        <a:bodyPr/>
        <a:lstStyle/>
        <a:p>
          <a:pPr>
            <a:defRPr sz="1600"/>
          </a:pPr>
          <a:endParaRPr lang="en-US"/>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FCFS</c:v>
                </c:pt>
              </c:strCache>
            </c:strRef>
          </c:tx>
          <c:spPr>
            <a:ln w="28575">
              <a:solidFill>
                <a:schemeClr val="tx1"/>
              </a:solidFill>
            </a:ln>
          </c:spPr>
          <c:marker>
            <c:symbol val="diamond"/>
            <c:size val="16"/>
            <c:spPr>
              <a:solidFill>
                <a:schemeClr val="tx1"/>
              </a:solidFill>
              <a:ln>
                <a:solidFill>
                  <a:schemeClr val="tx1"/>
                </a:solidFill>
              </a:ln>
            </c:spPr>
          </c:marker>
          <c:xVal>
            <c:numRef>
              <c:f>Sheet1!$A$2:$A$6</c:f>
              <c:numCache>
                <c:formatCode>General</c:formatCode>
                <c:ptCount val="5"/>
                <c:pt idx="0">
                  <c:v>7.21</c:v>
                </c:pt>
                <c:pt idx="1">
                  <c:v>8.1660000000000004</c:v>
                </c:pt>
                <c:pt idx="2">
                  <c:v>8.26</c:v>
                </c:pt>
                <c:pt idx="3">
                  <c:v>8.527000000000001</c:v>
                </c:pt>
                <c:pt idx="4">
                  <c:v>8.7780000000000005</c:v>
                </c:pt>
              </c:numCache>
            </c:numRef>
          </c:xVal>
          <c:yVal>
            <c:numRef>
              <c:f>Sheet1!$B$2:$B$6</c:f>
              <c:numCache>
                <c:formatCode>General</c:formatCode>
                <c:ptCount val="5"/>
                <c:pt idx="0">
                  <c:v>8.5130000000000035</c:v>
                </c:pt>
              </c:numCache>
            </c:numRef>
          </c:yVal>
          <c:smooth val="0"/>
          <c:extLst>
            <c:ext xmlns:c16="http://schemas.microsoft.com/office/drawing/2014/chart" uri="{C3380CC4-5D6E-409C-BE32-E72D297353CC}">
              <c16:uniqueId val="{00000000-F6E9-FA48-B127-9EE476D9CCED}"/>
            </c:ext>
          </c:extLst>
        </c:ser>
        <c:ser>
          <c:idx val="1"/>
          <c:order val="1"/>
          <c:tx>
            <c:strRef>
              <c:f>Sheet1!$C$1</c:f>
              <c:strCache>
                <c:ptCount val="1"/>
                <c:pt idx="0">
                  <c:v>FRFCFS</c:v>
                </c:pt>
              </c:strCache>
            </c:strRef>
          </c:tx>
          <c:spPr>
            <a:ln w="28575">
              <a:solidFill>
                <a:srgbClr val="00B050"/>
              </a:solidFill>
            </a:ln>
          </c:spPr>
          <c:marker>
            <c:symbol val="square"/>
            <c:size val="16"/>
            <c:spPr>
              <a:solidFill>
                <a:srgbClr val="00B050"/>
              </a:solidFill>
              <a:ln>
                <a:solidFill>
                  <a:srgbClr val="00B050"/>
                </a:solidFill>
              </a:ln>
            </c:spPr>
          </c:marker>
          <c:xVal>
            <c:numRef>
              <c:f>Sheet1!$A$2:$A$6</c:f>
              <c:numCache>
                <c:formatCode>General</c:formatCode>
                <c:ptCount val="5"/>
                <c:pt idx="0">
                  <c:v>7.21</c:v>
                </c:pt>
                <c:pt idx="1">
                  <c:v>8.1660000000000004</c:v>
                </c:pt>
                <c:pt idx="2">
                  <c:v>8.26</c:v>
                </c:pt>
                <c:pt idx="3">
                  <c:v>8.527000000000001</c:v>
                </c:pt>
                <c:pt idx="4">
                  <c:v>8.7780000000000005</c:v>
                </c:pt>
              </c:numCache>
            </c:numRef>
          </c:xVal>
          <c:yVal>
            <c:numRef>
              <c:f>Sheet1!$C$2:$C$6</c:f>
              <c:numCache>
                <c:formatCode>General</c:formatCode>
                <c:ptCount val="5"/>
                <c:pt idx="1">
                  <c:v>14.18</c:v>
                </c:pt>
              </c:numCache>
            </c:numRef>
          </c:yVal>
          <c:smooth val="0"/>
          <c:extLst>
            <c:ext xmlns:c16="http://schemas.microsoft.com/office/drawing/2014/chart" uri="{C3380CC4-5D6E-409C-BE32-E72D297353CC}">
              <c16:uniqueId val="{00000001-F6E9-FA48-B127-9EE476D9CCED}"/>
            </c:ext>
          </c:extLst>
        </c:ser>
        <c:ser>
          <c:idx val="2"/>
          <c:order val="2"/>
          <c:tx>
            <c:strRef>
              <c:f>Sheet1!$D$1</c:f>
              <c:strCache>
                <c:ptCount val="1"/>
                <c:pt idx="0">
                  <c:v>STFM</c:v>
                </c:pt>
              </c:strCache>
            </c:strRef>
          </c:tx>
          <c:spPr>
            <a:ln w="28575">
              <a:solidFill>
                <a:schemeClr val="tx2"/>
              </a:solidFill>
            </a:ln>
          </c:spPr>
          <c:marker>
            <c:symbol val="triangle"/>
            <c:size val="16"/>
            <c:spPr>
              <a:solidFill>
                <a:schemeClr val="tx2"/>
              </a:solidFill>
              <a:ln>
                <a:solidFill>
                  <a:schemeClr val="tx2"/>
                </a:solidFill>
              </a:ln>
            </c:spPr>
          </c:marker>
          <c:xVal>
            <c:numRef>
              <c:f>Sheet1!$A$2:$A$6</c:f>
              <c:numCache>
                <c:formatCode>General</c:formatCode>
                <c:ptCount val="5"/>
                <c:pt idx="0">
                  <c:v>7.21</c:v>
                </c:pt>
                <c:pt idx="1">
                  <c:v>8.1660000000000004</c:v>
                </c:pt>
                <c:pt idx="2">
                  <c:v>8.26</c:v>
                </c:pt>
                <c:pt idx="3">
                  <c:v>8.527000000000001</c:v>
                </c:pt>
                <c:pt idx="4">
                  <c:v>8.7780000000000005</c:v>
                </c:pt>
              </c:numCache>
            </c:numRef>
          </c:xVal>
          <c:yVal>
            <c:numRef>
              <c:f>Sheet1!$D$2:$D$6</c:f>
              <c:numCache>
                <c:formatCode>General</c:formatCode>
                <c:ptCount val="5"/>
                <c:pt idx="2">
                  <c:v>9.2449999999999992</c:v>
                </c:pt>
              </c:numCache>
            </c:numRef>
          </c:yVal>
          <c:smooth val="0"/>
          <c:extLst>
            <c:ext xmlns:c16="http://schemas.microsoft.com/office/drawing/2014/chart" uri="{C3380CC4-5D6E-409C-BE32-E72D297353CC}">
              <c16:uniqueId val="{00000002-F6E9-FA48-B127-9EE476D9CCED}"/>
            </c:ext>
          </c:extLst>
        </c:ser>
        <c:ser>
          <c:idx val="3"/>
          <c:order val="3"/>
          <c:tx>
            <c:strRef>
              <c:f>Sheet1!$E$1</c:f>
              <c:strCache>
                <c:ptCount val="1"/>
                <c:pt idx="0">
                  <c:v>PAR-BS</c:v>
                </c:pt>
              </c:strCache>
            </c:strRef>
          </c:tx>
          <c:spPr>
            <a:ln>
              <a:solidFill>
                <a:srgbClr val="FF0000"/>
              </a:solidFill>
            </a:ln>
          </c:spPr>
          <c:marker>
            <c:symbol val="circle"/>
            <c:size val="16"/>
            <c:spPr>
              <a:solidFill>
                <a:srgbClr val="FF0000"/>
              </a:solidFill>
              <a:ln>
                <a:solidFill>
                  <a:srgbClr val="FF0000"/>
                </a:solidFill>
              </a:ln>
            </c:spPr>
          </c:marker>
          <c:xVal>
            <c:numRef>
              <c:f>Sheet1!$A$2:$A$6</c:f>
              <c:numCache>
                <c:formatCode>General</c:formatCode>
                <c:ptCount val="5"/>
                <c:pt idx="0">
                  <c:v>7.21</c:v>
                </c:pt>
                <c:pt idx="1">
                  <c:v>8.1660000000000004</c:v>
                </c:pt>
                <c:pt idx="2">
                  <c:v>8.26</c:v>
                </c:pt>
                <c:pt idx="3">
                  <c:v>8.527000000000001</c:v>
                </c:pt>
                <c:pt idx="4">
                  <c:v>8.7780000000000005</c:v>
                </c:pt>
              </c:numCache>
            </c:numRef>
          </c:xVal>
          <c:yVal>
            <c:numRef>
              <c:f>Sheet1!$E$2:$E$6</c:f>
              <c:numCache>
                <c:formatCode>General</c:formatCode>
                <c:ptCount val="5"/>
                <c:pt idx="3">
                  <c:v>7.4180000000000001</c:v>
                </c:pt>
              </c:numCache>
            </c:numRef>
          </c:yVal>
          <c:smooth val="0"/>
          <c:extLst>
            <c:ext xmlns:c16="http://schemas.microsoft.com/office/drawing/2014/chart" uri="{C3380CC4-5D6E-409C-BE32-E72D297353CC}">
              <c16:uniqueId val="{00000003-F6E9-FA48-B127-9EE476D9CCED}"/>
            </c:ext>
          </c:extLst>
        </c:ser>
        <c:ser>
          <c:idx val="4"/>
          <c:order val="4"/>
          <c:tx>
            <c:strRef>
              <c:f>Sheet1!$F$1</c:f>
              <c:strCache>
                <c:ptCount val="1"/>
                <c:pt idx="0">
                  <c:v>ATLAS</c:v>
                </c:pt>
              </c:strCache>
            </c:strRef>
          </c:tx>
          <c:marker>
            <c:symbol val="diamond"/>
            <c:size val="15"/>
          </c:marker>
          <c:xVal>
            <c:numRef>
              <c:f>Sheet1!$A$2:$A$6</c:f>
              <c:numCache>
                <c:formatCode>General</c:formatCode>
                <c:ptCount val="5"/>
                <c:pt idx="0">
                  <c:v>7.21</c:v>
                </c:pt>
                <c:pt idx="1">
                  <c:v>8.1660000000000004</c:v>
                </c:pt>
                <c:pt idx="2">
                  <c:v>8.26</c:v>
                </c:pt>
                <c:pt idx="3">
                  <c:v>8.527000000000001</c:v>
                </c:pt>
                <c:pt idx="4">
                  <c:v>8.7780000000000005</c:v>
                </c:pt>
              </c:numCache>
            </c:numRef>
          </c:xVal>
          <c:yVal>
            <c:numRef>
              <c:f>Sheet1!$F$2:$F$6</c:f>
              <c:numCache>
                <c:formatCode>General</c:formatCode>
                <c:ptCount val="5"/>
                <c:pt idx="4">
                  <c:v>11.52</c:v>
                </c:pt>
              </c:numCache>
            </c:numRef>
          </c:yVal>
          <c:smooth val="0"/>
          <c:extLst>
            <c:ext xmlns:c16="http://schemas.microsoft.com/office/drawing/2014/chart" uri="{C3380CC4-5D6E-409C-BE32-E72D297353CC}">
              <c16:uniqueId val="{00000004-F6E9-FA48-B127-9EE476D9CCED}"/>
            </c:ext>
          </c:extLst>
        </c:ser>
        <c:dLbls>
          <c:showLegendKey val="0"/>
          <c:showVal val="0"/>
          <c:showCatName val="0"/>
          <c:showSerName val="0"/>
          <c:showPercent val="0"/>
          <c:showBubbleSize val="0"/>
        </c:dLbls>
        <c:axId val="-526502032"/>
        <c:axId val="-526494320"/>
      </c:scatterChart>
      <c:valAx>
        <c:axId val="-526502032"/>
        <c:scaling>
          <c:orientation val="minMax"/>
          <c:max val="10"/>
          <c:min val="7"/>
        </c:scaling>
        <c:delete val="0"/>
        <c:axPos val="b"/>
        <c:title>
          <c:tx>
            <c:rich>
              <a:bodyPr/>
              <a:lstStyle/>
              <a:p>
                <a:pPr>
                  <a:defRPr sz="1800" b="0"/>
                </a:pPr>
                <a:r>
                  <a:rPr lang="en-US" sz="1800" b="0" dirty="0"/>
                  <a:t>Weighted Speedup</a:t>
                </a:r>
              </a:p>
            </c:rich>
          </c:tx>
          <c:layout>
            <c:manualLayout>
              <c:xMode val="edge"/>
              <c:yMode val="edge"/>
              <c:x val="0.33563094196558801"/>
              <c:y val="0.85620562981623904"/>
            </c:manualLayout>
          </c:layout>
          <c:overlay val="0"/>
        </c:title>
        <c:numFmt formatCode="General" sourceLinked="1"/>
        <c:majorTickMark val="out"/>
        <c:minorTickMark val="none"/>
        <c:tickLblPos val="nextTo"/>
        <c:spPr>
          <a:ln w="38100">
            <a:solidFill>
              <a:schemeClr val="tx1"/>
            </a:solidFill>
            <a:tailEnd type="triangle" w="lg" len="lg"/>
          </a:ln>
        </c:spPr>
        <c:txPr>
          <a:bodyPr/>
          <a:lstStyle/>
          <a:p>
            <a:pPr>
              <a:defRPr sz="1400"/>
            </a:pPr>
            <a:endParaRPr lang="en-US"/>
          </a:p>
        </c:txPr>
        <c:crossAx val="-526494320"/>
        <c:crosses val="autoZero"/>
        <c:crossBetween val="midCat"/>
        <c:majorUnit val="0.5"/>
      </c:valAx>
      <c:valAx>
        <c:axId val="-526494320"/>
        <c:scaling>
          <c:orientation val="minMax"/>
          <c:max val="18"/>
          <c:min val="1"/>
        </c:scaling>
        <c:delete val="0"/>
        <c:axPos val="l"/>
        <c:title>
          <c:tx>
            <c:rich>
              <a:bodyPr rot="-5400000" vert="horz"/>
              <a:lstStyle/>
              <a:p>
                <a:pPr>
                  <a:defRPr sz="2000" b="0"/>
                </a:pPr>
                <a:r>
                  <a:rPr lang="en-US" sz="2000" b="0" dirty="0"/>
                  <a:t>Maximum Slowdown</a:t>
                </a:r>
              </a:p>
            </c:rich>
          </c:tx>
          <c:layout>
            <c:manualLayout>
              <c:xMode val="edge"/>
              <c:yMode val="edge"/>
              <c:x val="3.0797097056216902E-2"/>
              <c:y val="0.128291151106112"/>
            </c:manualLayout>
          </c:layout>
          <c:overlay val="0"/>
        </c:title>
        <c:numFmt formatCode="General" sourceLinked="1"/>
        <c:majorTickMark val="out"/>
        <c:minorTickMark val="none"/>
        <c:tickLblPos val="nextTo"/>
        <c:spPr>
          <a:noFill/>
          <a:ln w="38100">
            <a:solidFill>
              <a:schemeClr val="tx1"/>
            </a:solidFill>
            <a:tailEnd type="triangle" w="lg" len="lg"/>
          </a:ln>
        </c:spPr>
        <c:txPr>
          <a:bodyPr/>
          <a:lstStyle/>
          <a:p>
            <a:pPr>
              <a:defRPr sz="1400"/>
            </a:pPr>
            <a:endParaRPr lang="en-US"/>
          </a:p>
        </c:txPr>
        <c:crossAx val="-526502032"/>
        <c:crosses val="autoZero"/>
        <c:crossBetween val="midCat"/>
      </c:valAx>
      <c:spPr>
        <a:solidFill>
          <a:schemeClr val="bg1">
            <a:lumMod val="95000"/>
          </a:schemeClr>
        </a:solidFill>
      </c:spPr>
    </c:plotArea>
    <c:legend>
      <c:legendPos val="r"/>
      <c:layout>
        <c:manualLayout>
          <c:xMode val="edge"/>
          <c:yMode val="edge"/>
          <c:x val="0.82336159903089001"/>
          <c:y val="0.25089201349831303"/>
          <c:w val="0.153814960629921"/>
          <c:h val="0.46173416322726002"/>
        </c:manualLayout>
      </c:layout>
      <c:overlay val="0"/>
      <c:txPr>
        <a:bodyPr/>
        <a:lstStyle/>
        <a:p>
          <a:pPr>
            <a:defRPr sz="18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rgbClr val="006600"/>
              </a:solidFill>
              <a:ln>
                <a:noFill/>
              </a:ln>
            </c:spPr>
            <c:extLst>
              <c:ext xmlns:c16="http://schemas.microsoft.com/office/drawing/2014/chart" uri="{C3380CC4-5D6E-409C-BE32-E72D297353CC}">
                <c16:uniqueId val="{00000001-1C21-2544-B6A7-DD41BC115334}"/>
              </c:ext>
            </c:extLst>
          </c:dPt>
          <c:dPt>
            <c:idx val="1"/>
            <c:invertIfNegative val="0"/>
            <c:bubble3D val="0"/>
            <c:spPr>
              <a:solidFill>
                <a:srgbClr val="FF0000"/>
              </a:solidFill>
              <a:ln>
                <a:noFill/>
              </a:ln>
            </c:spPr>
            <c:extLst>
              <c:ext xmlns:c16="http://schemas.microsoft.com/office/drawing/2014/chart" uri="{C3380CC4-5D6E-409C-BE32-E72D297353CC}">
                <c16:uniqueId val="{00000003-1C21-2544-B6A7-DD41BC115334}"/>
              </c:ext>
            </c:extLst>
          </c:dPt>
          <c:cat>
            <c:strRef>
              <c:f>Sheet1!$A$2:$A$3</c:f>
              <c:strCache>
                <c:ptCount val="2"/>
                <c:pt idx="0">
                  <c:v>random-access</c:v>
                </c:pt>
                <c:pt idx="1">
                  <c:v>streaming</c:v>
                </c:pt>
              </c:strCache>
            </c:strRef>
          </c:cat>
          <c:val>
            <c:numRef>
              <c:f>Sheet1!$B$2:$B$3</c:f>
              <c:numCache>
                <c:formatCode>General</c:formatCode>
                <c:ptCount val="2"/>
                <c:pt idx="0">
                  <c:v>11</c:v>
                </c:pt>
                <c:pt idx="1">
                  <c:v>1</c:v>
                </c:pt>
              </c:numCache>
            </c:numRef>
          </c:val>
          <c:extLst>
            <c:ext xmlns:c16="http://schemas.microsoft.com/office/drawing/2014/chart" uri="{C3380CC4-5D6E-409C-BE32-E72D297353CC}">
              <c16:uniqueId val="{00000004-1C21-2544-B6A7-DD41BC115334}"/>
            </c:ext>
          </c:extLst>
        </c:ser>
        <c:dLbls>
          <c:showLegendKey val="0"/>
          <c:showVal val="0"/>
          <c:showCatName val="0"/>
          <c:showSerName val="0"/>
          <c:showPercent val="0"/>
          <c:showBubbleSize val="0"/>
        </c:dLbls>
        <c:gapWidth val="50"/>
        <c:axId val="-505308576"/>
        <c:axId val="-505304560"/>
      </c:barChart>
      <c:catAx>
        <c:axId val="-505308576"/>
        <c:scaling>
          <c:orientation val="minMax"/>
        </c:scaling>
        <c:delete val="0"/>
        <c:axPos val="b"/>
        <c:numFmt formatCode="General" sourceLinked="0"/>
        <c:majorTickMark val="cross"/>
        <c:minorTickMark val="none"/>
        <c:tickLblPos val="low"/>
        <c:txPr>
          <a:bodyPr anchor="t" anchorCtr="0"/>
          <a:lstStyle/>
          <a:p>
            <a:pPr>
              <a:lnSpc>
                <a:spcPct val="100000"/>
              </a:lnSpc>
              <a:defRPr sz="1800" b="0" i="0"/>
            </a:pPr>
            <a:endParaRPr lang="en-US"/>
          </a:p>
        </c:txPr>
        <c:crossAx val="-505304560"/>
        <c:crosses val="autoZero"/>
        <c:auto val="1"/>
        <c:lblAlgn val="ctr"/>
        <c:lblOffset val="0"/>
        <c:noMultiLvlLbl val="0"/>
      </c:catAx>
      <c:valAx>
        <c:axId val="-505304560"/>
        <c:scaling>
          <c:orientation val="minMax"/>
          <c:max val="14"/>
        </c:scaling>
        <c:delete val="0"/>
        <c:axPos val="l"/>
        <c:majorGridlines>
          <c:spPr>
            <a:ln>
              <a:solidFill>
                <a:schemeClr val="tx1">
                  <a:lumMod val="50000"/>
                  <a:lumOff val="50000"/>
                </a:schemeClr>
              </a:solidFill>
              <a:prstDash val="solid"/>
            </a:ln>
          </c:spPr>
        </c:majorGridlines>
        <c:title>
          <c:tx>
            <c:rich>
              <a:bodyPr rot="-5400000" vert="horz"/>
              <a:lstStyle/>
              <a:p>
                <a:pPr>
                  <a:defRPr sz="1800" b="0"/>
                </a:pPr>
                <a:r>
                  <a:rPr lang="en-US" sz="1800" b="0" dirty="0"/>
                  <a:t>Slowdown</a:t>
                </a:r>
              </a:p>
            </c:rich>
          </c:tx>
          <c:overlay val="0"/>
        </c:title>
        <c:numFmt formatCode="General" sourceLinked="1"/>
        <c:majorTickMark val="in"/>
        <c:minorTickMark val="none"/>
        <c:tickLblPos val="nextTo"/>
        <c:txPr>
          <a:bodyPr/>
          <a:lstStyle/>
          <a:p>
            <a:pPr>
              <a:defRPr sz="1200"/>
            </a:pPr>
            <a:endParaRPr lang="en-US"/>
          </a:p>
        </c:txPr>
        <c:crossAx val="-505308576"/>
        <c:crosses val="autoZero"/>
        <c:crossBetween val="between"/>
        <c:majorUnit val="2"/>
      </c:valAx>
      <c:spPr>
        <a:noFill/>
        <a:ln>
          <a:prstDash val="solid"/>
        </a:ln>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rgbClr val="006600"/>
              </a:solidFill>
              <a:ln>
                <a:noFill/>
              </a:ln>
            </c:spPr>
            <c:extLst>
              <c:ext xmlns:c16="http://schemas.microsoft.com/office/drawing/2014/chart" uri="{C3380CC4-5D6E-409C-BE32-E72D297353CC}">
                <c16:uniqueId val="{00000001-5EC6-4E41-A399-44918432D2F6}"/>
              </c:ext>
            </c:extLst>
          </c:dPt>
          <c:dPt>
            <c:idx val="1"/>
            <c:invertIfNegative val="0"/>
            <c:bubble3D val="0"/>
            <c:spPr>
              <a:solidFill>
                <a:srgbClr val="FF0000"/>
              </a:solidFill>
              <a:ln>
                <a:noFill/>
              </a:ln>
            </c:spPr>
            <c:extLst>
              <c:ext xmlns:c16="http://schemas.microsoft.com/office/drawing/2014/chart" uri="{C3380CC4-5D6E-409C-BE32-E72D297353CC}">
                <c16:uniqueId val="{00000003-5EC6-4E41-A399-44918432D2F6}"/>
              </c:ext>
            </c:extLst>
          </c:dPt>
          <c:cat>
            <c:strRef>
              <c:f>Sheet1!$A$2:$A$3</c:f>
              <c:strCache>
                <c:ptCount val="2"/>
                <c:pt idx="0">
                  <c:v>random-access</c:v>
                </c:pt>
                <c:pt idx="1">
                  <c:v>streaming</c:v>
                </c:pt>
              </c:strCache>
            </c:strRef>
          </c:cat>
          <c:val>
            <c:numRef>
              <c:f>Sheet1!$B$2:$B$3</c:f>
              <c:numCache>
                <c:formatCode>General</c:formatCode>
                <c:ptCount val="2"/>
                <c:pt idx="0">
                  <c:v>1</c:v>
                </c:pt>
                <c:pt idx="1">
                  <c:v>7</c:v>
                </c:pt>
              </c:numCache>
            </c:numRef>
          </c:val>
          <c:extLst>
            <c:ext xmlns:c16="http://schemas.microsoft.com/office/drawing/2014/chart" uri="{C3380CC4-5D6E-409C-BE32-E72D297353CC}">
              <c16:uniqueId val="{00000004-5EC6-4E41-A399-44918432D2F6}"/>
            </c:ext>
          </c:extLst>
        </c:ser>
        <c:dLbls>
          <c:showLegendKey val="0"/>
          <c:showVal val="0"/>
          <c:showCatName val="0"/>
          <c:showSerName val="0"/>
          <c:showPercent val="0"/>
          <c:showBubbleSize val="0"/>
        </c:dLbls>
        <c:gapWidth val="50"/>
        <c:axId val="-505229104"/>
        <c:axId val="-505225088"/>
      </c:barChart>
      <c:catAx>
        <c:axId val="-505229104"/>
        <c:scaling>
          <c:orientation val="minMax"/>
        </c:scaling>
        <c:delete val="0"/>
        <c:axPos val="b"/>
        <c:numFmt formatCode="General" sourceLinked="0"/>
        <c:majorTickMark val="cross"/>
        <c:minorTickMark val="none"/>
        <c:tickLblPos val="low"/>
        <c:txPr>
          <a:bodyPr anchor="t" anchorCtr="0"/>
          <a:lstStyle/>
          <a:p>
            <a:pPr>
              <a:lnSpc>
                <a:spcPct val="100000"/>
              </a:lnSpc>
              <a:defRPr sz="1800" b="0" i="0"/>
            </a:pPr>
            <a:endParaRPr lang="en-US"/>
          </a:p>
        </c:txPr>
        <c:crossAx val="-505225088"/>
        <c:crosses val="autoZero"/>
        <c:auto val="1"/>
        <c:lblAlgn val="ctr"/>
        <c:lblOffset val="0"/>
        <c:noMultiLvlLbl val="0"/>
      </c:catAx>
      <c:valAx>
        <c:axId val="-505225088"/>
        <c:scaling>
          <c:orientation val="minMax"/>
          <c:max val="14"/>
        </c:scaling>
        <c:delete val="0"/>
        <c:axPos val="l"/>
        <c:majorGridlines>
          <c:spPr>
            <a:ln>
              <a:solidFill>
                <a:schemeClr val="tx1">
                  <a:lumMod val="50000"/>
                  <a:lumOff val="50000"/>
                </a:schemeClr>
              </a:solidFill>
              <a:prstDash val="solid"/>
            </a:ln>
          </c:spPr>
        </c:majorGridlines>
        <c:title>
          <c:tx>
            <c:rich>
              <a:bodyPr rot="-5400000" vert="horz"/>
              <a:lstStyle/>
              <a:p>
                <a:pPr>
                  <a:defRPr sz="1800" b="0"/>
                </a:pPr>
                <a:r>
                  <a:rPr lang="en-US" sz="1800" b="0" dirty="0"/>
                  <a:t>Slowdown</a:t>
                </a:r>
              </a:p>
            </c:rich>
          </c:tx>
          <c:overlay val="0"/>
        </c:title>
        <c:numFmt formatCode="General" sourceLinked="1"/>
        <c:majorTickMark val="in"/>
        <c:minorTickMark val="none"/>
        <c:tickLblPos val="nextTo"/>
        <c:txPr>
          <a:bodyPr/>
          <a:lstStyle/>
          <a:p>
            <a:pPr>
              <a:defRPr sz="1200"/>
            </a:pPr>
            <a:endParaRPr lang="en-US"/>
          </a:p>
        </c:txPr>
        <c:crossAx val="-505229104"/>
        <c:crosses val="autoZero"/>
        <c:crossBetween val="between"/>
        <c:majorUnit val="2"/>
      </c:valAx>
      <c:spPr>
        <a:noFill/>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FRFCFS</c:v>
                </c:pt>
              </c:strCache>
            </c:strRef>
          </c:tx>
          <c:spPr>
            <a:ln w="28575">
              <a:noFill/>
            </a:ln>
          </c:spPr>
          <c:marker>
            <c:symbol val="diamond"/>
            <c:size val="16"/>
            <c:spPr>
              <a:solidFill>
                <a:prstClr val="black"/>
              </a:solidFill>
              <a:ln>
                <a:solidFill>
                  <a:schemeClr val="tx1"/>
                </a:solidFill>
              </a:ln>
            </c:spPr>
          </c:marker>
          <c:dLbls>
            <c:spPr>
              <a:noFill/>
              <a:ln>
                <a:noFill/>
              </a:ln>
              <a:effectLst/>
            </c:spPr>
            <c:txPr>
              <a:bodyPr anchor="ctr" anchorCtr="0"/>
              <a:lstStyle/>
              <a:p>
                <a:pPr>
                  <a:defRPr sz="2000" b="1"/>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Sheet1!$A$2:$A$6</c:f>
              <c:numCache>
                <c:formatCode>General</c:formatCode>
                <c:ptCount val="5"/>
                <c:pt idx="0">
                  <c:v>8.1660000000000004</c:v>
                </c:pt>
                <c:pt idx="1">
                  <c:v>8.26</c:v>
                </c:pt>
                <c:pt idx="2">
                  <c:v>8.527000000000001</c:v>
                </c:pt>
                <c:pt idx="3">
                  <c:v>8.7780000000000005</c:v>
                </c:pt>
                <c:pt idx="4">
                  <c:v>9.1790000000000003</c:v>
                </c:pt>
              </c:numCache>
            </c:numRef>
          </c:xVal>
          <c:yVal>
            <c:numRef>
              <c:f>Sheet1!$B$2:$B$6</c:f>
              <c:numCache>
                <c:formatCode>General</c:formatCode>
                <c:ptCount val="5"/>
                <c:pt idx="0">
                  <c:v>14.18</c:v>
                </c:pt>
              </c:numCache>
            </c:numRef>
          </c:yVal>
          <c:smooth val="0"/>
          <c:extLst>
            <c:ext xmlns:c16="http://schemas.microsoft.com/office/drawing/2014/chart" uri="{C3380CC4-5D6E-409C-BE32-E72D297353CC}">
              <c16:uniqueId val="{00000000-90CA-9147-9299-7AA46B0AC859}"/>
            </c:ext>
          </c:extLst>
        </c:ser>
        <c:ser>
          <c:idx val="1"/>
          <c:order val="1"/>
          <c:tx>
            <c:strRef>
              <c:f>Sheet1!$C$1</c:f>
              <c:strCache>
                <c:ptCount val="1"/>
                <c:pt idx="0">
                  <c:v>STFM</c:v>
                </c:pt>
              </c:strCache>
            </c:strRef>
          </c:tx>
          <c:spPr>
            <a:ln w="28575">
              <a:noFill/>
            </a:ln>
          </c:spPr>
          <c:marker>
            <c:symbol val="square"/>
            <c:size val="16"/>
            <c:spPr>
              <a:solidFill>
                <a:srgbClr val="00B050"/>
              </a:solidFill>
              <a:ln>
                <a:solidFill>
                  <a:srgbClr val="00B050"/>
                </a:solidFill>
              </a:ln>
            </c:spPr>
          </c:marker>
          <c:dLbls>
            <c:spPr>
              <a:noFill/>
              <a:ln>
                <a:noFill/>
              </a:ln>
              <a:effectLst/>
            </c:spPr>
            <c:txPr>
              <a:bodyPr/>
              <a:lstStyle/>
              <a:p>
                <a:pPr>
                  <a:defRPr sz="2000" b="1">
                    <a:solidFill>
                      <a:srgbClr val="00B050"/>
                    </a:solidFill>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Sheet1!$A$2:$A$6</c:f>
              <c:numCache>
                <c:formatCode>General</c:formatCode>
                <c:ptCount val="5"/>
                <c:pt idx="0">
                  <c:v>8.1660000000000004</c:v>
                </c:pt>
                <c:pt idx="1">
                  <c:v>8.26</c:v>
                </c:pt>
                <c:pt idx="2">
                  <c:v>8.527000000000001</c:v>
                </c:pt>
                <c:pt idx="3">
                  <c:v>8.7780000000000005</c:v>
                </c:pt>
                <c:pt idx="4">
                  <c:v>9.1790000000000003</c:v>
                </c:pt>
              </c:numCache>
            </c:numRef>
          </c:xVal>
          <c:yVal>
            <c:numRef>
              <c:f>Sheet1!$C$2:$C$6</c:f>
              <c:numCache>
                <c:formatCode>General</c:formatCode>
                <c:ptCount val="5"/>
                <c:pt idx="1">
                  <c:v>9.2449999999999992</c:v>
                </c:pt>
              </c:numCache>
            </c:numRef>
          </c:yVal>
          <c:smooth val="0"/>
          <c:extLst>
            <c:ext xmlns:c16="http://schemas.microsoft.com/office/drawing/2014/chart" uri="{C3380CC4-5D6E-409C-BE32-E72D297353CC}">
              <c16:uniqueId val="{00000001-90CA-9147-9299-7AA46B0AC859}"/>
            </c:ext>
          </c:extLst>
        </c:ser>
        <c:ser>
          <c:idx val="2"/>
          <c:order val="2"/>
          <c:tx>
            <c:strRef>
              <c:f>Sheet1!$D$1</c:f>
              <c:strCache>
                <c:ptCount val="1"/>
                <c:pt idx="0">
                  <c:v>PAR-BS</c:v>
                </c:pt>
              </c:strCache>
            </c:strRef>
          </c:tx>
          <c:spPr>
            <a:ln w="28575">
              <a:noFill/>
            </a:ln>
          </c:spPr>
          <c:marker>
            <c:symbol val="triangle"/>
            <c:size val="16"/>
            <c:spPr>
              <a:solidFill>
                <a:schemeClr val="tx2"/>
              </a:solidFill>
              <a:ln>
                <a:solidFill>
                  <a:schemeClr val="tx2"/>
                </a:solidFill>
              </a:ln>
            </c:spPr>
          </c:marker>
          <c:dLbls>
            <c:spPr>
              <a:noFill/>
              <a:ln>
                <a:noFill/>
              </a:ln>
              <a:effectLst/>
            </c:spPr>
            <c:txPr>
              <a:bodyPr/>
              <a:lstStyle/>
              <a:p>
                <a:pPr>
                  <a:defRPr sz="2000" b="1">
                    <a:solidFill>
                      <a:schemeClr val="tx2"/>
                    </a:solidFill>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Sheet1!$A$2:$A$6</c:f>
              <c:numCache>
                <c:formatCode>General</c:formatCode>
                <c:ptCount val="5"/>
                <c:pt idx="0">
                  <c:v>8.1660000000000004</c:v>
                </c:pt>
                <c:pt idx="1">
                  <c:v>8.26</c:v>
                </c:pt>
                <c:pt idx="2">
                  <c:v>8.527000000000001</c:v>
                </c:pt>
                <c:pt idx="3">
                  <c:v>8.7780000000000005</c:v>
                </c:pt>
                <c:pt idx="4">
                  <c:v>9.1790000000000003</c:v>
                </c:pt>
              </c:numCache>
            </c:numRef>
          </c:xVal>
          <c:yVal>
            <c:numRef>
              <c:f>Sheet1!$D$2:$D$6</c:f>
              <c:numCache>
                <c:formatCode>General</c:formatCode>
                <c:ptCount val="5"/>
                <c:pt idx="2">
                  <c:v>7.4180000000000001</c:v>
                </c:pt>
              </c:numCache>
            </c:numRef>
          </c:yVal>
          <c:smooth val="0"/>
          <c:extLst>
            <c:ext xmlns:c16="http://schemas.microsoft.com/office/drawing/2014/chart" uri="{C3380CC4-5D6E-409C-BE32-E72D297353CC}">
              <c16:uniqueId val="{00000002-90CA-9147-9299-7AA46B0AC859}"/>
            </c:ext>
          </c:extLst>
        </c:ser>
        <c:ser>
          <c:idx val="3"/>
          <c:order val="3"/>
          <c:tx>
            <c:strRef>
              <c:f>Sheet1!$E$1</c:f>
              <c:strCache>
                <c:ptCount val="1"/>
                <c:pt idx="0">
                  <c:v>ATLAS</c:v>
                </c:pt>
              </c:strCache>
            </c:strRef>
          </c:tx>
          <c:spPr>
            <a:ln w="28575">
              <a:noFill/>
            </a:ln>
          </c:spPr>
          <c:marker>
            <c:symbol val="circle"/>
            <c:size val="16"/>
            <c:spPr>
              <a:solidFill>
                <a:srgbClr val="FF0000"/>
              </a:solidFill>
              <a:ln>
                <a:solidFill>
                  <a:srgbClr val="FF0000"/>
                </a:solidFill>
              </a:ln>
            </c:spPr>
          </c:marker>
          <c:dLbls>
            <c:spPr>
              <a:noFill/>
              <a:ln>
                <a:noFill/>
              </a:ln>
              <a:effectLst/>
            </c:spPr>
            <c:txPr>
              <a:bodyPr/>
              <a:lstStyle/>
              <a:p>
                <a:pPr>
                  <a:defRPr sz="2000" b="1">
                    <a:solidFill>
                      <a:srgbClr val="FF0000"/>
                    </a:solidFill>
                  </a:defRPr>
                </a:pPr>
                <a:endParaRPr lang="en-US"/>
              </a:p>
            </c:txPr>
            <c:dLblPos val="t"/>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Sheet1!$A$2:$A$6</c:f>
              <c:numCache>
                <c:formatCode>General</c:formatCode>
                <c:ptCount val="5"/>
                <c:pt idx="0">
                  <c:v>8.1660000000000004</c:v>
                </c:pt>
                <c:pt idx="1">
                  <c:v>8.26</c:v>
                </c:pt>
                <c:pt idx="2">
                  <c:v>8.527000000000001</c:v>
                </c:pt>
                <c:pt idx="3">
                  <c:v>8.7780000000000005</c:v>
                </c:pt>
                <c:pt idx="4">
                  <c:v>9.1790000000000003</c:v>
                </c:pt>
              </c:numCache>
            </c:numRef>
          </c:xVal>
          <c:yVal>
            <c:numRef>
              <c:f>Sheet1!$E$2:$E$6</c:f>
              <c:numCache>
                <c:formatCode>General</c:formatCode>
                <c:ptCount val="5"/>
                <c:pt idx="3">
                  <c:v>11.52</c:v>
                </c:pt>
              </c:numCache>
            </c:numRef>
          </c:yVal>
          <c:smooth val="0"/>
          <c:extLst>
            <c:ext xmlns:c16="http://schemas.microsoft.com/office/drawing/2014/chart" uri="{C3380CC4-5D6E-409C-BE32-E72D297353CC}">
              <c16:uniqueId val="{00000003-90CA-9147-9299-7AA46B0AC859}"/>
            </c:ext>
          </c:extLst>
        </c:ser>
        <c:ser>
          <c:idx val="4"/>
          <c:order val="4"/>
          <c:tx>
            <c:strRef>
              <c:f>Sheet1!$F$1</c:f>
              <c:strCache>
                <c:ptCount val="1"/>
                <c:pt idx="0">
                  <c:v>TCM</c:v>
                </c:pt>
              </c:strCache>
            </c:strRef>
          </c:tx>
          <c:spPr>
            <a:ln w="28575">
              <a:noFill/>
            </a:ln>
          </c:spPr>
          <c:marker>
            <c:symbol val="square"/>
            <c:size val="22"/>
            <c:spPr>
              <a:blipFill>
                <a:blip xmlns:r="http://schemas.openxmlformats.org/officeDocument/2006/relationships" r:embed="rId1"/>
                <a:stretch>
                  <a:fillRect/>
                </a:stretch>
              </a:blipFill>
              <a:ln w="0">
                <a:noFill/>
              </a:ln>
            </c:spPr>
          </c:marker>
          <c:dLbls>
            <c:spPr>
              <a:noFill/>
              <a:ln>
                <a:noFill/>
              </a:ln>
              <a:effectLst/>
            </c:spPr>
            <c:txPr>
              <a:bodyPr/>
              <a:lstStyle/>
              <a:p>
                <a:pPr>
                  <a:defRPr sz="2000" b="1">
                    <a:solidFill>
                      <a:schemeClr val="accent6">
                        <a:lumMod val="75000"/>
                      </a:schemeClr>
                    </a:solidFill>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Sheet1!$A$2:$A$6</c:f>
              <c:numCache>
                <c:formatCode>General</c:formatCode>
                <c:ptCount val="5"/>
                <c:pt idx="0">
                  <c:v>8.1660000000000004</c:v>
                </c:pt>
                <c:pt idx="1">
                  <c:v>8.26</c:v>
                </c:pt>
                <c:pt idx="2">
                  <c:v>8.527000000000001</c:v>
                </c:pt>
                <c:pt idx="3">
                  <c:v>8.7780000000000005</c:v>
                </c:pt>
                <c:pt idx="4">
                  <c:v>9.1790000000000003</c:v>
                </c:pt>
              </c:numCache>
            </c:numRef>
          </c:xVal>
          <c:yVal>
            <c:numRef>
              <c:f>Sheet1!$F$2:$F$6</c:f>
              <c:numCache>
                <c:formatCode>General</c:formatCode>
                <c:ptCount val="5"/>
                <c:pt idx="4">
                  <c:v>7.0739999999999998</c:v>
                </c:pt>
              </c:numCache>
            </c:numRef>
          </c:yVal>
          <c:smooth val="0"/>
          <c:extLst>
            <c:ext xmlns:c16="http://schemas.microsoft.com/office/drawing/2014/chart" uri="{C3380CC4-5D6E-409C-BE32-E72D297353CC}">
              <c16:uniqueId val="{00000004-90CA-9147-9299-7AA46B0AC859}"/>
            </c:ext>
          </c:extLst>
        </c:ser>
        <c:dLbls>
          <c:showLegendKey val="0"/>
          <c:showVal val="0"/>
          <c:showCatName val="0"/>
          <c:showSerName val="0"/>
          <c:showPercent val="0"/>
          <c:showBubbleSize val="0"/>
        </c:dLbls>
        <c:axId val="-492451120"/>
        <c:axId val="-492444080"/>
      </c:scatterChart>
      <c:valAx>
        <c:axId val="-492451120"/>
        <c:scaling>
          <c:orientation val="minMax"/>
          <c:max val="10"/>
          <c:min val="7.5"/>
        </c:scaling>
        <c:delete val="0"/>
        <c:axPos val="b"/>
        <c:title>
          <c:tx>
            <c:rich>
              <a:bodyPr/>
              <a:lstStyle/>
              <a:p>
                <a:pPr>
                  <a:defRPr b="0"/>
                </a:pPr>
                <a:r>
                  <a:rPr lang="en-US" b="0" dirty="0"/>
                  <a:t>Weighted Speedup</a:t>
                </a:r>
              </a:p>
            </c:rich>
          </c:tx>
          <c:layout>
            <c:manualLayout>
              <c:xMode val="edge"/>
              <c:yMode val="edge"/>
              <c:x val="0.40690944881889801"/>
              <c:y val="0.85603648293963197"/>
            </c:manualLayout>
          </c:layout>
          <c:overlay val="0"/>
        </c:title>
        <c:numFmt formatCode="General" sourceLinked="1"/>
        <c:majorTickMark val="out"/>
        <c:minorTickMark val="none"/>
        <c:tickLblPos val="nextTo"/>
        <c:spPr>
          <a:ln w="31750">
            <a:solidFill>
              <a:schemeClr val="tx1"/>
            </a:solidFill>
            <a:tailEnd type="triangle" w="lg" len="lg"/>
          </a:ln>
        </c:spPr>
        <c:txPr>
          <a:bodyPr/>
          <a:lstStyle/>
          <a:p>
            <a:pPr>
              <a:defRPr sz="1600"/>
            </a:pPr>
            <a:endParaRPr lang="en-US"/>
          </a:p>
        </c:txPr>
        <c:crossAx val="-492444080"/>
        <c:crosses val="autoZero"/>
        <c:crossBetween val="midCat"/>
      </c:valAx>
      <c:valAx>
        <c:axId val="-492444080"/>
        <c:scaling>
          <c:orientation val="minMax"/>
          <c:max val="16"/>
          <c:min val="4"/>
        </c:scaling>
        <c:delete val="0"/>
        <c:axPos val="l"/>
        <c:title>
          <c:tx>
            <c:rich>
              <a:bodyPr rot="-5400000" vert="horz"/>
              <a:lstStyle/>
              <a:p>
                <a:pPr>
                  <a:defRPr b="0"/>
                </a:pPr>
                <a:r>
                  <a:rPr lang="en-US" b="0" dirty="0"/>
                  <a:t>Maximum Slowdown</a:t>
                </a:r>
              </a:p>
            </c:rich>
          </c:tx>
          <c:overlay val="0"/>
        </c:title>
        <c:numFmt formatCode="General" sourceLinked="1"/>
        <c:majorTickMark val="out"/>
        <c:minorTickMark val="none"/>
        <c:tickLblPos val="nextTo"/>
        <c:spPr>
          <a:ln w="31750">
            <a:solidFill>
              <a:schemeClr val="tx1"/>
            </a:solidFill>
            <a:tailEnd type="triangle" w="lg" len="lg"/>
          </a:ln>
        </c:spPr>
        <c:txPr>
          <a:bodyPr/>
          <a:lstStyle/>
          <a:p>
            <a:pPr>
              <a:defRPr sz="1600"/>
            </a:pPr>
            <a:endParaRPr lang="en-US"/>
          </a:p>
        </c:txPr>
        <c:crossAx val="-492451120"/>
        <c:crosses val="autoZero"/>
        <c:crossBetween val="midCat"/>
        <c:majorUnit val="2"/>
      </c:valAx>
      <c:spPr>
        <a:solidFill>
          <a:schemeClr val="bg1">
            <a:lumMod val="95000"/>
          </a:schemeClr>
        </a:solidFill>
      </c:spPr>
    </c:plotArea>
    <c:plotVisOnly val="1"/>
    <c:dispBlanksAs val="gap"/>
    <c:showDLblsOverMax val="0"/>
  </c:chart>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86EAD0-52AF-4143-9D31-085844CB9215}" type="doc">
      <dgm:prSet loTypeId="urn:microsoft.com/office/officeart/2005/8/layout/hProcess4" loCatId="" qsTypeId="urn:microsoft.com/office/officeart/2005/8/quickstyle/3D1" qsCatId="3D" csTypeId="urn:microsoft.com/office/officeart/2005/8/colors/accent2_2" csCatId="accent2" phldr="1"/>
      <dgm:spPr/>
    </dgm:pt>
    <dgm:pt modelId="{394AEF04-C35A-0640-B03A-44255EE48A2C}">
      <dgm:prSet phldrT="[Text]" custT="1"/>
      <dgm:spPr/>
      <dgm:t>
        <a:bodyPr/>
        <a:lstStyle/>
        <a:p>
          <a:r>
            <a:rPr lang="en-US" sz="2000" dirty="0"/>
            <a:t>Balancing</a:t>
          </a:r>
        </a:p>
      </dgm:t>
    </dgm:pt>
    <dgm:pt modelId="{68A6424F-C927-3549-A00B-85216C0527D0}" type="parTrans" cxnId="{C2AC3198-9DB6-2A49-BEF7-9C50408B83F6}">
      <dgm:prSet/>
      <dgm:spPr/>
      <dgm:t>
        <a:bodyPr/>
        <a:lstStyle/>
        <a:p>
          <a:endParaRPr lang="en-US"/>
        </a:p>
      </dgm:t>
    </dgm:pt>
    <dgm:pt modelId="{4854CCD3-AE6D-F047-878B-665C6C528D20}" type="sibTrans" cxnId="{C2AC3198-9DB6-2A49-BEF7-9C50408B83F6}">
      <dgm:prSet/>
      <dgm:spPr/>
      <dgm:t>
        <a:bodyPr/>
        <a:lstStyle/>
        <a:p>
          <a:endParaRPr lang="en-US"/>
        </a:p>
      </dgm:t>
    </dgm:pt>
    <dgm:pt modelId="{9C10DC5E-F1D4-7E40-ADD1-14E8A19B213A}">
      <dgm:prSet phldrT="[Text]" custT="1"/>
      <dgm:spPr/>
      <dgm:t>
        <a:bodyPr/>
        <a:lstStyle/>
        <a:p>
          <a:r>
            <a:rPr lang="en-US" sz="2000" dirty="0"/>
            <a:t>Isolation</a:t>
          </a:r>
        </a:p>
      </dgm:t>
    </dgm:pt>
    <dgm:pt modelId="{D5B0251C-08C7-6F49-B10E-1D2DAAE739FF}" type="parTrans" cxnId="{6917217E-45BA-8947-A0AD-AF0167A47491}">
      <dgm:prSet/>
      <dgm:spPr/>
      <dgm:t>
        <a:bodyPr/>
        <a:lstStyle/>
        <a:p>
          <a:endParaRPr lang="en-US"/>
        </a:p>
      </dgm:t>
    </dgm:pt>
    <dgm:pt modelId="{C4AAC808-8412-654B-9058-E65C9AE5C389}" type="sibTrans" cxnId="{6917217E-45BA-8947-A0AD-AF0167A47491}">
      <dgm:prSet/>
      <dgm:spPr/>
      <dgm:t>
        <a:bodyPr/>
        <a:lstStyle/>
        <a:p>
          <a:endParaRPr lang="en-US"/>
        </a:p>
      </dgm:t>
    </dgm:pt>
    <dgm:pt modelId="{2359B819-444C-4146-A604-DC8B9B4241F3}">
      <dgm:prSet phldrT="[Text]" custT="1"/>
      <dgm:spPr/>
      <dgm:t>
        <a:bodyPr/>
        <a:lstStyle/>
        <a:p>
          <a:r>
            <a:rPr lang="en-US" sz="2000" dirty="0"/>
            <a:t>Radial Mapping</a:t>
          </a:r>
        </a:p>
      </dgm:t>
    </dgm:pt>
    <dgm:pt modelId="{2E892E34-57AE-6F4B-BA58-8F5C9D8CF6A8}" type="parTrans" cxnId="{81A5DC7B-2173-9149-AC29-0ADDF8002FCC}">
      <dgm:prSet/>
      <dgm:spPr/>
      <dgm:t>
        <a:bodyPr/>
        <a:lstStyle/>
        <a:p>
          <a:endParaRPr lang="en-US"/>
        </a:p>
      </dgm:t>
    </dgm:pt>
    <dgm:pt modelId="{6B59603A-9349-0149-8F73-047686744EDD}" type="sibTrans" cxnId="{81A5DC7B-2173-9149-AC29-0ADDF8002FCC}">
      <dgm:prSet/>
      <dgm:spPr/>
      <dgm:t>
        <a:bodyPr/>
        <a:lstStyle/>
        <a:p>
          <a:endParaRPr lang="en-US"/>
        </a:p>
      </dgm:t>
    </dgm:pt>
    <dgm:pt modelId="{7BD1E861-15C8-514D-869F-8A86E753AD52}">
      <dgm:prSet phldrT="[Text]" custT="1"/>
      <dgm:spPr/>
      <dgm:t>
        <a:bodyPr/>
        <a:lstStyle/>
        <a:p>
          <a:r>
            <a:rPr lang="en-US" sz="2000" dirty="0"/>
            <a:t>Clustering</a:t>
          </a:r>
        </a:p>
      </dgm:t>
    </dgm:pt>
    <dgm:pt modelId="{80795ABA-68B8-DE49-9F63-6E4110D58E3C}" type="sibTrans" cxnId="{853BED16-BC8B-2942-A475-CD3D019684C9}">
      <dgm:prSet/>
      <dgm:spPr/>
      <dgm:t>
        <a:bodyPr/>
        <a:lstStyle/>
        <a:p>
          <a:endParaRPr lang="en-US"/>
        </a:p>
      </dgm:t>
    </dgm:pt>
    <dgm:pt modelId="{4AE9CEF5-07DF-B346-B354-70E6817B0D8D}" type="parTrans" cxnId="{853BED16-BC8B-2942-A475-CD3D019684C9}">
      <dgm:prSet/>
      <dgm:spPr/>
      <dgm:t>
        <a:bodyPr/>
        <a:lstStyle/>
        <a:p>
          <a:endParaRPr lang="en-US"/>
        </a:p>
      </dgm:t>
    </dgm:pt>
    <dgm:pt modelId="{18B2B82F-FE54-C045-A2BA-7016109281CF}" type="pres">
      <dgm:prSet presAssocID="{C686EAD0-52AF-4143-9D31-085844CB9215}" presName="Name0" presStyleCnt="0">
        <dgm:presLayoutVars>
          <dgm:dir/>
          <dgm:animLvl val="lvl"/>
          <dgm:resizeHandles val="exact"/>
        </dgm:presLayoutVars>
      </dgm:prSet>
      <dgm:spPr/>
    </dgm:pt>
    <dgm:pt modelId="{48B92E7E-05E0-764D-A31E-2DFAAC8E71A9}" type="pres">
      <dgm:prSet presAssocID="{C686EAD0-52AF-4143-9D31-085844CB9215}" presName="tSp" presStyleCnt="0"/>
      <dgm:spPr/>
    </dgm:pt>
    <dgm:pt modelId="{98DE6D80-9BB5-3841-BC4E-9ECBA65A4E0B}" type="pres">
      <dgm:prSet presAssocID="{C686EAD0-52AF-4143-9D31-085844CB9215}" presName="bSp" presStyleCnt="0"/>
      <dgm:spPr/>
    </dgm:pt>
    <dgm:pt modelId="{DA54D1BC-CE40-DC46-9EC6-4C9F6BEA9998}" type="pres">
      <dgm:prSet presAssocID="{C686EAD0-52AF-4143-9D31-085844CB9215}" presName="process" presStyleCnt="0"/>
      <dgm:spPr/>
    </dgm:pt>
    <dgm:pt modelId="{1DD91DBA-FB73-604B-8BAE-DA4358AFB089}" type="pres">
      <dgm:prSet presAssocID="{7BD1E861-15C8-514D-869F-8A86E753AD52}" presName="composite1" presStyleCnt="0"/>
      <dgm:spPr/>
    </dgm:pt>
    <dgm:pt modelId="{8D7F48E1-B980-1B49-A50F-E21E6302D6FA}" type="pres">
      <dgm:prSet presAssocID="{7BD1E861-15C8-514D-869F-8A86E753AD52}" presName="dummyNode1" presStyleLbl="node1" presStyleIdx="0" presStyleCnt="4"/>
      <dgm:spPr/>
    </dgm:pt>
    <dgm:pt modelId="{68A4A178-B912-8B43-905C-732D6AE534FB}" type="pres">
      <dgm:prSet presAssocID="{7BD1E861-15C8-514D-869F-8A86E753AD52}" presName="childNode1" presStyleLbl="bgAcc1" presStyleIdx="0" presStyleCnt="4" custLinFactNeighborX="-1109">
        <dgm:presLayoutVars>
          <dgm:bulletEnabled val="1"/>
        </dgm:presLayoutVars>
      </dgm:prSet>
      <dgm:spPr/>
    </dgm:pt>
    <dgm:pt modelId="{5A6C1798-E994-B741-B9D7-F121748DA3BD}" type="pres">
      <dgm:prSet presAssocID="{7BD1E861-15C8-514D-869F-8A86E753AD52}" presName="childNode1tx" presStyleLbl="bgAcc1" presStyleIdx="0" presStyleCnt="4">
        <dgm:presLayoutVars>
          <dgm:bulletEnabled val="1"/>
        </dgm:presLayoutVars>
      </dgm:prSet>
      <dgm:spPr/>
    </dgm:pt>
    <dgm:pt modelId="{5A976D69-BE97-A84D-8734-3AE373D683FA}" type="pres">
      <dgm:prSet presAssocID="{7BD1E861-15C8-514D-869F-8A86E753AD52}" presName="parentNode1" presStyleLbl="node1" presStyleIdx="0" presStyleCnt="4" custLinFactNeighborX="-9459" custLinFactNeighborY="81094">
        <dgm:presLayoutVars>
          <dgm:chMax val="1"/>
          <dgm:bulletEnabled val="1"/>
        </dgm:presLayoutVars>
      </dgm:prSet>
      <dgm:spPr/>
    </dgm:pt>
    <dgm:pt modelId="{0459927E-6432-F04B-8C56-101236111CE6}" type="pres">
      <dgm:prSet presAssocID="{7BD1E861-15C8-514D-869F-8A86E753AD52}" presName="connSite1" presStyleCnt="0"/>
      <dgm:spPr/>
    </dgm:pt>
    <dgm:pt modelId="{E4F0EC22-92EC-724D-B4E9-0789494FA429}" type="pres">
      <dgm:prSet presAssocID="{80795ABA-68B8-DE49-9F63-6E4110D58E3C}" presName="Name9" presStyleLbl="sibTrans2D1" presStyleIdx="0" presStyleCnt="3"/>
      <dgm:spPr/>
    </dgm:pt>
    <dgm:pt modelId="{37D9B513-4662-C841-AB8E-8A8FFCB55011}" type="pres">
      <dgm:prSet presAssocID="{394AEF04-C35A-0640-B03A-44255EE48A2C}" presName="composite2" presStyleCnt="0"/>
      <dgm:spPr/>
    </dgm:pt>
    <dgm:pt modelId="{22D0D83D-4A70-4846-8D5E-62EC48D2B1F9}" type="pres">
      <dgm:prSet presAssocID="{394AEF04-C35A-0640-B03A-44255EE48A2C}" presName="dummyNode2" presStyleLbl="node1" presStyleIdx="0" presStyleCnt="4"/>
      <dgm:spPr/>
    </dgm:pt>
    <dgm:pt modelId="{7E7E3702-C5DF-8B40-A318-9EC88E64D14D}" type="pres">
      <dgm:prSet presAssocID="{394AEF04-C35A-0640-B03A-44255EE48A2C}" presName="childNode2" presStyleLbl="bgAcc1" presStyleIdx="1" presStyleCnt="4">
        <dgm:presLayoutVars>
          <dgm:bulletEnabled val="1"/>
        </dgm:presLayoutVars>
      </dgm:prSet>
      <dgm:spPr/>
    </dgm:pt>
    <dgm:pt modelId="{A8C688FD-C97C-2641-B0DC-0232B5C2B0C3}" type="pres">
      <dgm:prSet presAssocID="{394AEF04-C35A-0640-B03A-44255EE48A2C}" presName="childNode2tx" presStyleLbl="bgAcc1" presStyleIdx="1" presStyleCnt="4">
        <dgm:presLayoutVars>
          <dgm:bulletEnabled val="1"/>
        </dgm:presLayoutVars>
      </dgm:prSet>
      <dgm:spPr/>
    </dgm:pt>
    <dgm:pt modelId="{1111F2CA-2BF7-3447-9293-71E8266752EA}" type="pres">
      <dgm:prSet presAssocID="{394AEF04-C35A-0640-B03A-44255EE48A2C}" presName="parentNode2" presStyleLbl="node1" presStyleIdx="1" presStyleCnt="4" custLinFactNeighborX="-4142" custLinFactNeighborY="-96366">
        <dgm:presLayoutVars>
          <dgm:chMax val="0"/>
          <dgm:bulletEnabled val="1"/>
        </dgm:presLayoutVars>
      </dgm:prSet>
      <dgm:spPr/>
    </dgm:pt>
    <dgm:pt modelId="{C9677AB3-6C1C-5444-BCDC-480CCE91C736}" type="pres">
      <dgm:prSet presAssocID="{394AEF04-C35A-0640-B03A-44255EE48A2C}" presName="connSite2" presStyleCnt="0"/>
      <dgm:spPr/>
    </dgm:pt>
    <dgm:pt modelId="{3D7E1B36-DAF3-E742-8678-CEE6D9A67F93}" type="pres">
      <dgm:prSet presAssocID="{4854CCD3-AE6D-F047-878B-665C6C528D20}" presName="Name18" presStyleLbl="sibTrans2D1" presStyleIdx="1" presStyleCnt="3"/>
      <dgm:spPr/>
    </dgm:pt>
    <dgm:pt modelId="{2F26E079-D835-EA4E-AFAD-9EE41587B1D2}" type="pres">
      <dgm:prSet presAssocID="{9C10DC5E-F1D4-7E40-ADD1-14E8A19B213A}" presName="composite1" presStyleCnt="0"/>
      <dgm:spPr/>
    </dgm:pt>
    <dgm:pt modelId="{411DD405-A095-0E48-8E45-07054F816402}" type="pres">
      <dgm:prSet presAssocID="{9C10DC5E-F1D4-7E40-ADD1-14E8A19B213A}" presName="dummyNode1" presStyleLbl="node1" presStyleIdx="1" presStyleCnt="4"/>
      <dgm:spPr/>
    </dgm:pt>
    <dgm:pt modelId="{82BA9200-411A-4341-ADE7-018330ED0F1B}" type="pres">
      <dgm:prSet presAssocID="{9C10DC5E-F1D4-7E40-ADD1-14E8A19B213A}" presName="childNode1" presStyleLbl="bgAcc1" presStyleIdx="2" presStyleCnt="4" custLinFactNeighborY="-3447">
        <dgm:presLayoutVars>
          <dgm:bulletEnabled val="1"/>
        </dgm:presLayoutVars>
      </dgm:prSet>
      <dgm:spPr/>
    </dgm:pt>
    <dgm:pt modelId="{15AA96B6-8F7C-0F47-8C38-4021EFCED86B}" type="pres">
      <dgm:prSet presAssocID="{9C10DC5E-F1D4-7E40-ADD1-14E8A19B213A}" presName="childNode1tx" presStyleLbl="bgAcc1" presStyleIdx="2" presStyleCnt="4">
        <dgm:presLayoutVars>
          <dgm:bulletEnabled val="1"/>
        </dgm:presLayoutVars>
      </dgm:prSet>
      <dgm:spPr/>
    </dgm:pt>
    <dgm:pt modelId="{09F3A4AD-65B5-5A42-9535-E3A9C48D3B3B}" type="pres">
      <dgm:prSet presAssocID="{9C10DC5E-F1D4-7E40-ADD1-14E8A19B213A}" presName="parentNode1" presStyleLbl="node1" presStyleIdx="2" presStyleCnt="4" custScaleX="118028" custScaleY="112168" custLinFactNeighborX="-8126" custLinFactNeighborY="72358">
        <dgm:presLayoutVars>
          <dgm:chMax val="1"/>
          <dgm:bulletEnabled val="1"/>
        </dgm:presLayoutVars>
      </dgm:prSet>
      <dgm:spPr/>
    </dgm:pt>
    <dgm:pt modelId="{ADD91586-D461-BD40-8F63-82992721A63C}" type="pres">
      <dgm:prSet presAssocID="{9C10DC5E-F1D4-7E40-ADD1-14E8A19B213A}" presName="connSite1" presStyleCnt="0"/>
      <dgm:spPr/>
    </dgm:pt>
    <dgm:pt modelId="{F458EE6F-EEFB-1444-A583-C59B1072D79F}" type="pres">
      <dgm:prSet presAssocID="{C4AAC808-8412-654B-9058-E65C9AE5C389}" presName="Name9" presStyleLbl="sibTrans2D1" presStyleIdx="2" presStyleCnt="3" custLinFactNeighborY="3096"/>
      <dgm:spPr/>
    </dgm:pt>
    <dgm:pt modelId="{52804CC9-221A-6A49-B330-8F893FAD8625}" type="pres">
      <dgm:prSet presAssocID="{2359B819-444C-4146-A604-DC8B9B4241F3}" presName="composite2" presStyleCnt="0"/>
      <dgm:spPr/>
    </dgm:pt>
    <dgm:pt modelId="{0EC83E1B-8614-5344-9A82-AF088D6163DC}" type="pres">
      <dgm:prSet presAssocID="{2359B819-444C-4146-A604-DC8B9B4241F3}" presName="dummyNode2" presStyleLbl="node1" presStyleIdx="2" presStyleCnt="4"/>
      <dgm:spPr/>
    </dgm:pt>
    <dgm:pt modelId="{419A896E-5801-2547-9ABC-02147E8D3A43}" type="pres">
      <dgm:prSet presAssocID="{2359B819-444C-4146-A604-DC8B9B4241F3}" presName="childNode2" presStyleLbl="bgAcc1" presStyleIdx="3" presStyleCnt="4">
        <dgm:presLayoutVars>
          <dgm:bulletEnabled val="1"/>
        </dgm:presLayoutVars>
      </dgm:prSet>
      <dgm:spPr/>
    </dgm:pt>
    <dgm:pt modelId="{08DDBA7C-5FBE-2149-ACDE-EF7A9213C118}" type="pres">
      <dgm:prSet presAssocID="{2359B819-444C-4146-A604-DC8B9B4241F3}" presName="childNode2tx" presStyleLbl="bgAcc1" presStyleIdx="3" presStyleCnt="4">
        <dgm:presLayoutVars>
          <dgm:bulletEnabled val="1"/>
        </dgm:presLayoutVars>
      </dgm:prSet>
      <dgm:spPr/>
    </dgm:pt>
    <dgm:pt modelId="{55F2E2FF-DFE3-C540-B0A4-43EBD36D3FB1}" type="pres">
      <dgm:prSet presAssocID="{2359B819-444C-4146-A604-DC8B9B4241F3}" presName="parentNode2" presStyleLbl="node1" presStyleIdx="3" presStyleCnt="4" custLinFactNeighborX="-19193" custLinFactNeighborY="-96129">
        <dgm:presLayoutVars>
          <dgm:chMax val="0"/>
          <dgm:bulletEnabled val="1"/>
        </dgm:presLayoutVars>
      </dgm:prSet>
      <dgm:spPr/>
    </dgm:pt>
    <dgm:pt modelId="{FD73743E-F1AA-B048-9A43-ADC0097EA654}" type="pres">
      <dgm:prSet presAssocID="{2359B819-444C-4146-A604-DC8B9B4241F3}" presName="connSite2" presStyleCnt="0"/>
      <dgm:spPr/>
    </dgm:pt>
  </dgm:ptLst>
  <dgm:cxnLst>
    <dgm:cxn modelId="{853BED16-BC8B-2942-A475-CD3D019684C9}" srcId="{C686EAD0-52AF-4143-9D31-085844CB9215}" destId="{7BD1E861-15C8-514D-869F-8A86E753AD52}" srcOrd="0" destOrd="0" parTransId="{4AE9CEF5-07DF-B346-B354-70E6817B0D8D}" sibTransId="{80795ABA-68B8-DE49-9F63-6E4110D58E3C}"/>
    <dgm:cxn modelId="{64DB442E-F7B3-D746-A312-F778AAA00BBF}" type="presOf" srcId="{2359B819-444C-4146-A604-DC8B9B4241F3}" destId="{55F2E2FF-DFE3-C540-B0A4-43EBD36D3FB1}" srcOrd="0" destOrd="0" presId="urn:microsoft.com/office/officeart/2005/8/layout/hProcess4"/>
    <dgm:cxn modelId="{3A8E7C33-5CE9-1449-980A-0FE8D1405245}" type="presOf" srcId="{C4AAC808-8412-654B-9058-E65C9AE5C389}" destId="{F458EE6F-EEFB-1444-A583-C59B1072D79F}" srcOrd="0" destOrd="0" presId="urn:microsoft.com/office/officeart/2005/8/layout/hProcess4"/>
    <dgm:cxn modelId="{5310A842-FD2C-134D-AAFA-83766B91EDF6}" type="presOf" srcId="{4854CCD3-AE6D-F047-878B-665C6C528D20}" destId="{3D7E1B36-DAF3-E742-8678-CEE6D9A67F93}" srcOrd="0" destOrd="0" presId="urn:microsoft.com/office/officeart/2005/8/layout/hProcess4"/>
    <dgm:cxn modelId="{DD91934D-354F-BD46-9CB2-D5D83BBD40F7}" type="presOf" srcId="{9C10DC5E-F1D4-7E40-ADD1-14E8A19B213A}" destId="{09F3A4AD-65B5-5A42-9535-E3A9C48D3B3B}" srcOrd="0" destOrd="0" presId="urn:microsoft.com/office/officeart/2005/8/layout/hProcess4"/>
    <dgm:cxn modelId="{81A5DC7B-2173-9149-AC29-0ADDF8002FCC}" srcId="{C686EAD0-52AF-4143-9D31-085844CB9215}" destId="{2359B819-444C-4146-A604-DC8B9B4241F3}" srcOrd="3" destOrd="0" parTransId="{2E892E34-57AE-6F4B-BA58-8F5C9D8CF6A8}" sibTransId="{6B59603A-9349-0149-8F73-047686744EDD}"/>
    <dgm:cxn modelId="{6917217E-45BA-8947-A0AD-AF0167A47491}" srcId="{C686EAD0-52AF-4143-9D31-085844CB9215}" destId="{9C10DC5E-F1D4-7E40-ADD1-14E8A19B213A}" srcOrd="2" destOrd="0" parTransId="{D5B0251C-08C7-6F49-B10E-1D2DAAE739FF}" sibTransId="{C4AAC808-8412-654B-9058-E65C9AE5C389}"/>
    <dgm:cxn modelId="{FF639E86-9E21-A04C-A5A7-47367BE3436D}" type="presOf" srcId="{C686EAD0-52AF-4143-9D31-085844CB9215}" destId="{18B2B82F-FE54-C045-A2BA-7016109281CF}" srcOrd="0" destOrd="0" presId="urn:microsoft.com/office/officeart/2005/8/layout/hProcess4"/>
    <dgm:cxn modelId="{C2AC3198-9DB6-2A49-BEF7-9C50408B83F6}" srcId="{C686EAD0-52AF-4143-9D31-085844CB9215}" destId="{394AEF04-C35A-0640-B03A-44255EE48A2C}" srcOrd="1" destOrd="0" parTransId="{68A6424F-C927-3549-A00B-85216C0527D0}" sibTransId="{4854CCD3-AE6D-F047-878B-665C6C528D20}"/>
    <dgm:cxn modelId="{8FA9CBBF-8BC8-C246-8E85-6A67C1BF3A6C}" type="presOf" srcId="{7BD1E861-15C8-514D-869F-8A86E753AD52}" destId="{5A976D69-BE97-A84D-8734-3AE373D683FA}" srcOrd="0" destOrd="0" presId="urn:microsoft.com/office/officeart/2005/8/layout/hProcess4"/>
    <dgm:cxn modelId="{1D1936CD-D68A-1646-83F4-BF1862FC3EE3}" type="presOf" srcId="{80795ABA-68B8-DE49-9F63-6E4110D58E3C}" destId="{E4F0EC22-92EC-724D-B4E9-0789494FA429}" srcOrd="0" destOrd="0" presId="urn:microsoft.com/office/officeart/2005/8/layout/hProcess4"/>
    <dgm:cxn modelId="{802BF8FF-1DFD-CE4C-BFB9-534366EDEBAB}" type="presOf" srcId="{394AEF04-C35A-0640-B03A-44255EE48A2C}" destId="{1111F2CA-2BF7-3447-9293-71E8266752EA}" srcOrd="0" destOrd="0" presId="urn:microsoft.com/office/officeart/2005/8/layout/hProcess4"/>
    <dgm:cxn modelId="{EE7C8234-B5D1-2146-ABD4-53F4282453EA}" type="presParOf" srcId="{18B2B82F-FE54-C045-A2BA-7016109281CF}" destId="{48B92E7E-05E0-764D-A31E-2DFAAC8E71A9}" srcOrd="0" destOrd="0" presId="urn:microsoft.com/office/officeart/2005/8/layout/hProcess4"/>
    <dgm:cxn modelId="{C03E4E71-AE30-554F-B1D1-AFB579D88CE3}" type="presParOf" srcId="{18B2B82F-FE54-C045-A2BA-7016109281CF}" destId="{98DE6D80-9BB5-3841-BC4E-9ECBA65A4E0B}" srcOrd="1" destOrd="0" presId="urn:microsoft.com/office/officeart/2005/8/layout/hProcess4"/>
    <dgm:cxn modelId="{2B413CFB-1176-634C-8CB7-3900FB39D9A9}" type="presParOf" srcId="{18B2B82F-FE54-C045-A2BA-7016109281CF}" destId="{DA54D1BC-CE40-DC46-9EC6-4C9F6BEA9998}" srcOrd="2" destOrd="0" presId="urn:microsoft.com/office/officeart/2005/8/layout/hProcess4"/>
    <dgm:cxn modelId="{DDF50B09-21E6-3C4A-8AEC-222790AB0A0B}" type="presParOf" srcId="{DA54D1BC-CE40-DC46-9EC6-4C9F6BEA9998}" destId="{1DD91DBA-FB73-604B-8BAE-DA4358AFB089}" srcOrd="0" destOrd="0" presId="urn:microsoft.com/office/officeart/2005/8/layout/hProcess4"/>
    <dgm:cxn modelId="{D7D9D777-A682-9041-848A-FE151259339C}" type="presParOf" srcId="{1DD91DBA-FB73-604B-8BAE-DA4358AFB089}" destId="{8D7F48E1-B980-1B49-A50F-E21E6302D6FA}" srcOrd="0" destOrd="0" presId="urn:microsoft.com/office/officeart/2005/8/layout/hProcess4"/>
    <dgm:cxn modelId="{54D3676B-E3CE-164A-9E5B-42A253165F94}" type="presParOf" srcId="{1DD91DBA-FB73-604B-8BAE-DA4358AFB089}" destId="{68A4A178-B912-8B43-905C-732D6AE534FB}" srcOrd="1" destOrd="0" presId="urn:microsoft.com/office/officeart/2005/8/layout/hProcess4"/>
    <dgm:cxn modelId="{12EADE4A-DE6E-3647-8974-B68B067696EE}" type="presParOf" srcId="{1DD91DBA-FB73-604B-8BAE-DA4358AFB089}" destId="{5A6C1798-E994-B741-B9D7-F121748DA3BD}" srcOrd="2" destOrd="0" presId="urn:microsoft.com/office/officeart/2005/8/layout/hProcess4"/>
    <dgm:cxn modelId="{22CE8032-F5E8-314A-B126-47A009D02D59}" type="presParOf" srcId="{1DD91DBA-FB73-604B-8BAE-DA4358AFB089}" destId="{5A976D69-BE97-A84D-8734-3AE373D683FA}" srcOrd="3" destOrd="0" presId="urn:microsoft.com/office/officeart/2005/8/layout/hProcess4"/>
    <dgm:cxn modelId="{C33FB90F-D4F8-0144-A02E-582E6352AD56}" type="presParOf" srcId="{1DD91DBA-FB73-604B-8BAE-DA4358AFB089}" destId="{0459927E-6432-F04B-8C56-101236111CE6}" srcOrd="4" destOrd="0" presId="urn:microsoft.com/office/officeart/2005/8/layout/hProcess4"/>
    <dgm:cxn modelId="{5B97E236-4416-8047-AC72-70CEC7CB9AF7}" type="presParOf" srcId="{DA54D1BC-CE40-DC46-9EC6-4C9F6BEA9998}" destId="{E4F0EC22-92EC-724D-B4E9-0789494FA429}" srcOrd="1" destOrd="0" presId="urn:microsoft.com/office/officeart/2005/8/layout/hProcess4"/>
    <dgm:cxn modelId="{D71ADBFA-156E-814A-AA01-3662CC4B5C19}" type="presParOf" srcId="{DA54D1BC-CE40-DC46-9EC6-4C9F6BEA9998}" destId="{37D9B513-4662-C841-AB8E-8A8FFCB55011}" srcOrd="2" destOrd="0" presId="urn:microsoft.com/office/officeart/2005/8/layout/hProcess4"/>
    <dgm:cxn modelId="{81FD142F-8264-B546-A090-D3E46CEAF75B}" type="presParOf" srcId="{37D9B513-4662-C841-AB8E-8A8FFCB55011}" destId="{22D0D83D-4A70-4846-8D5E-62EC48D2B1F9}" srcOrd="0" destOrd="0" presId="urn:microsoft.com/office/officeart/2005/8/layout/hProcess4"/>
    <dgm:cxn modelId="{1D8536DC-247B-8C47-B3C5-CF2D925E0E0A}" type="presParOf" srcId="{37D9B513-4662-C841-AB8E-8A8FFCB55011}" destId="{7E7E3702-C5DF-8B40-A318-9EC88E64D14D}" srcOrd="1" destOrd="0" presId="urn:microsoft.com/office/officeart/2005/8/layout/hProcess4"/>
    <dgm:cxn modelId="{BD73C166-7C1B-9A49-92C2-6E4B7F77C10D}" type="presParOf" srcId="{37D9B513-4662-C841-AB8E-8A8FFCB55011}" destId="{A8C688FD-C97C-2641-B0DC-0232B5C2B0C3}" srcOrd="2" destOrd="0" presId="urn:microsoft.com/office/officeart/2005/8/layout/hProcess4"/>
    <dgm:cxn modelId="{7C4A0566-D41A-F64F-8859-F70EDA4F5C5A}" type="presParOf" srcId="{37D9B513-4662-C841-AB8E-8A8FFCB55011}" destId="{1111F2CA-2BF7-3447-9293-71E8266752EA}" srcOrd="3" destOrd="0" presId="urn:microsoft.com/office/officeart/2005/8/layout/hProcess4"/>
    <dgm:cxn modelId="{14EC0FC9-DFC8-DB47-9A5A-31FCD32BB52D}" type="presParOf" srcId="{37D9B513-4662-C841-AB8E-8A8FFCB55011}" destId="{C9677AB3-6C1C-5444-BCDC-480CCE91C736}" srcOrd="4" destOrd="0" presId="urn:microsoft.com/office/officeart/2005/8/layout/hProcess4"/>
    <dgm:cxn modelId="{B05D95B9-B11C-8A4E-8BD8-5AB074E0DB7A}" type="presParOf" srcId="{DA54D1BC-CE40-DC46-9EC6-4C9F6BEA9998}" destId="{3D7E1B36-DAF3-E742-8678-CEE6D9A67F93}" srcOrd="3" destOrd="0" presId="urn:microsoft.com/office/officeart/2005/8/layout/hProcess4"/>
    <dgm:cxn modelId="{0FF5AD30-7860-3B45-888F-F352940C5986}" type="presParOf" srcId="{DA54D1BC-CE40-DC46-9EC6-4C9F6BEA9998}" destId="{2F26E079-D835-EA4E-AFAD-9EE41587B1D2}" srcOrd="4" destOrd="0" presId="urn:microsoft.com/office/officeart/2005/8/layout/hProcess4"/>
    <dgm:cxn modelId="{976CCA39-22D9-744C-AADF-A66F5C3D2368}" type="presParOf" srcId="{2F26E079-D835-EA4E-AFAD-9EE41587B1D2}" destId="{411DD405-A095-0E48-8E45-07054F816402}" srcOrd="0" destOrd="0" presId="urn:microsoft.com/office/officeart/2005/8/layout/hProcess4"/>
    <dgm:cxn modelId="{20D72194-F8BF-324E-B98E-3FD3F26A7DB1}" type="presParOf" srcId="{2F26E079-D835-EA4E-AFAD-9EE41587B1D2}" destId="{82BA9200-411A-4341-ADE7-018330ED0F1B}" srcOrd="1" destOrd="0" presId="urn:microsoft.com/office/officeart/2005/8/layout/hProcess4"/>
    <dgm:cxn modelId="{28AAC2B8-FEE9-B44A-9EF8-E743BEC0C3D1}" type="presParOf" srcId="{2F26E079-D835-EA4E-AFAD-9EE41587B1D2}" destId="{15AA96B6-8F7C-0F47-8C38-4021EFCED86B}" srcOrd="2" destOrd="0" presId="urn:microsoft.com/office/officeart/2005/8/layout/hProcess4"/>
    <dgm:cxn modelId="{BA180A20-0C2A-7745-8EFB-EFDAE8DC8CC6}" type="presParOf" srcId="{2F26E079-D835-EA4E-AFAD-9EE41587B1D2}" destId="{09F3A4AD-65B5-5A42-9535-E3A9C48D3B3B}" srcOrd="3" destOrd="0" presId="urn:microsoft.com/office/officeart/2005/8/layout/hProcess4"/>
    <dgm:cxn modelId="{0402EDDD-96C2-3945-8917-BAF7D349CB71}" type="presParOf" srcId="{2F26E079-D835-EA4E-AFAD-9EE41587B1D2}" destId="{ADD91586-D461-BD40-8F63-82992721A63C}" srcOrd="4" destOrd="0" presId="urn:microsoft.com/office/officeart/2005/8/layout/hProcess4"/>
    <dgm:cxn modelId="{F3F79D70-4BB1-2948-82DE-17ACA1CC5209}" type="presParOf" srcId="{DA54D1BC-CE40-DC46-9EC6-4C9F6BEA9998}" destId="{F458EE6F-EEFB-1444-A583-C59B1072D79F}" srcOrd="5" destOrd="0" presId="urn:microsoft.com/office/officeart/2005/8/layout/hProcess4"/>
    <dgm:cxn modelId="{8D87BF5E-C647-144B-892E-29F91CCF328C}" type="presParOf" srcId="{DA54D1BC-CE40-DC46-9EC6-4C9F6BEA9998}" destId="{52804CC9-221A-6A49-B330-8F893FAD8625}" srcOrd="6" destOrd="0" presId="urn:microsoft.com/office/officeart/2005/8/layout/hProcess4"/>
    <dgm:cxn modelId="{AA4AE4E5-121A-B84C-98A2-908004DFF9CB}" type="presParOf" srcId="{52804CC9-221A-6A49-B330-8F893FAD8625}" destId="{0EC83E1B-8614-5344-9A82-AF088D6163DC}" srcOrd="0" destOrd="0" presId="urn:microsoft.com/office/officeart/2005/8/layout/hProcess4"/>
    <dgm:cxn modelId="{207EFB31-7C63-D441-9156-F7C1FEF57092}" type="presParOf" srcId="{52804CC9-221A-6A49-B330-8F893FAD8625}" destId="{419A896E-5801-2547-9ABC-02147E8D3A43}" srcOrd="1" destOrd="0" presId="urn:microsoft.com/office/officeart/2005/8/layout/hProcess4"/>
    <dgm:cxn modelId="{8A997978-B532-BC4A-82D0-77B2258F4A79}" type="presParOf" srcId="{52804CC9-221A-6A49-B330-8F893FAD8625}" destId="{08DDBA7C-5FBE-2149-ACDE-EF7A9213C118}" srcOrd="2" destOrd="0" presId="urn:microsoft.com/office/officeart/2005/8/layout/hProcess4"/>
    <dgm:cxn modelId="{74EE9A22-71A2-3D4F-B613-D30317ED8AD4}" type="presParOf" srcId="{52804CC9-221A-6A49-B330-8F893FAD8625}" destId="{55F2E2FF-DFE3-C540-B0A4-43EBD36D3FB1}" srcOrd="3" destOrd="0" presId="urn:microsoft.com/office/officeart/2005/8/layout/hProcess4"/>
    <dgm:cxn modelId="{3C00F0ED-41C9-2040-9EDC-F2D841F9E3D5}" type="presParOf" srcId="{52804CC9-221A-6A49-B330-8F893FAD8625}" destId="{FD73743E-F1AA-B048-9A43-ADC0097EA654}"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A4A178-B912-8B43-905C-732D6AE534FB}">
      <dsp:nvSpPr>
        <dsp:cNvPr id="0" name=""/>
        <dsp:cNvSpPr/>
      </dsp:nvSpPr>
      <dsp:spPr>
        <a:xfrm>
          <a:off x="0" y="1644817"/>
          <a:ext cx="1580141" cy="1303286"/>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4F0EC22-92EC-724D-B4E9-0789494FA429}">
      <dsp:nvSpPr>
        <dsp:cNvPr id="0" name=""/>
        <dsp:cNvSpPr/>
      </dsp:nvSpPr>
      <dsp:spPr>
        <a:xfrm>
          <a:off x="589280" y="2067397"/>
          <a:ext cx="1915640" cy="1915640"/>
        </a:xfrm>
        <a:prstGeom prst="leftCircularArrow">
          <a:avLst>
            <a:gd name="adj1" fmla="val 2485"/>
            <a:gd name="adj2" fmla="val 301123"/>
            <a:gd name="adj3" fmla="val 1074516"/>
            <a:gd name="adj4" fmla="val 8022372"/>
            <a:gd name="adj5" fmla="val 2900"/>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A976D69-BE97-A84D-8734-3AE373D683FA}">
      <dsp:nvSpPr>
        <dsp:cNvPr id="0" name=""/>
        <dsp:cNvSpPr/>
      </dsp:nvSpPr>
      <dsp:spPr>
        <a:xfrm>
          <a:off x="218639" y="3121780"/>
          <a:ext cx="1404570" cy="5585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Clustering</a:t>
          </a:r>
        </a:p>
      </dsp:txBody>
      <dsp:txXfrm>
        <a:off x="234998" y="3138139"/>
        <a:ext cx="1371852" cy="525833"/>
      </dsp:txXfrm>
    </dsp:sp>
    <dsp:sp modelId="{7E7E3702-C5DF-8B40-A318-9EC88E64D14D}">
      <dsp:nvSpPr>
        <dsp:cNvPr id="0" name=""/>
        <dsp:cNvSpPr/>
      </dsp:nvSpPr>
      <dsp:spPr>
        <a:xfrm>
          <a:off x="1982797" y="1644817"/>
          <a:ext cx="1580141" cy="1303286"/>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D7E1B36-DAF3-E742-8678-CEE6D9A67F93}">
      <dsp:nvSpPr>
        <dsp:cNvPr id="0" name=""/>
        <dsp:cNvSpPr/>
      </dsp:nvSpPr>
      <dsp:spPr>
        <a:xfrm>
          <a:off x="2630771" y="505485"/>
          <a:ext cx="2034514" cy="2034514"/>
        </a:xfrm>
        <a:prstGeom prst="circularArrow">
          <a:avLst>
            <a:gd name="adj1" fmla="val 2340"/>
            <a:gd name="adj2" fmla="val 282578"/>
            <a:gd name="adj3" fmla="val 20530528"/>
            <a:gd name="adj4" fmla="val 13564128"/>
            <a:gd name="adj5" fmla="val 2730"/>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111F2CA-2BF7-3447-9293-71E8266752EA}">
      <dsp:nvSpPr>
        <dsp:cNvPr id="0" name=""/>
        <dsp:cNvSpPr/>
      </dsp:nvSpPr>
      <dsp:spPr>
        <a:xfrm>
          <a:off x="2275762" y="827288"/>
          <a:ext cx="1404570" cy="5585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Balancing</a:t>
          </a:r>
        </a:p>
      </dsp:txBody>
      <dsp:txXfrm>
        <a:off x="2292121" y="843647"/>
        <a:ext cx="1371852" cy="525833"/>
      </dsp:txXfrm>
    </dsp:sp>
    <dsp:sp modelId="{82BA9200-411A-4341-ADE7-018330ED0F1B}">
      <dsp:nvSpPr>
        <dsp:cNvPr id="0" name=""/>
        <dsp:cNvSpPr/>
      </dsp:nvSpPr>
      <dsp:spPr>
        <a:xfrm>
          <a:off x="3965238" y="1582902"/>
          <a:ext cx="1580141" cy="1303286"/>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458EE6F-EEFB-1444-A583-C59B1072D79F}">
      <dsp:nvSpPr>
        <dsp:cNvPr id="0" name=""/>
        <dsp:cNvSpPr/>
      </dsp:nvSpPr>
      <dsp:spPr>
        <a:xfrm>
          <a:off x="4581048" y="2028752"/>
          <a:ext cx="2025263" cy="2025263"/>
        </a:xfrm>
        <a:prstGeom prst="leftCircularArrow">
          <a:avLst>
            <a:gd name="adj1" fmla="val 2351"/>
            <a:gd name="adj2" fmla="val 283939"/>
            <a:gd name="adj3" fmla="val 1183788"/>
            <a:gd name="adj4" fmla="val 8148828"/>
            <a:gd name="adj5" fmla="val 2743"/>
          </a:avLst>
        </a:prstGeom>
        <a:gradFill rotWithShape="0">
          <a:gsLst>
            <a:gs pos="0">
              <a:schemeClr val="accent2">
                <a:tint val="60000"/>
                <a:hueOff val="0"/>
                <a:satOff val="0"/>
                <a:lumOff val="0"/>
                <a:alphaOff val="0"/>
                <a:shade val="51000"/>
                <a:satMod val="130000"/>
              </a:schemeClr>
            </a:gs>
            <a:gs pos="80000">
              <a:schemeClr val="accent2">
                <a:tint val="60000"/>
                <a:hueOff val="0"/>
                <a:satOff val="0"/>
                <a:lumOff val="0"/>
                <a:alphaOff val="0"/>
                <a:shade val="93000"/>
                <a:satMod val="130000"/>
              </a:schemeClr>
            </a:gs>
            <a:gs pos="100000">
              <a:schemeClr val="accent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9F3A4AD-65B5-5A42-9535-E3A9C48D3B3B}">
      <dsp:nvSpPr>
        <dsp:cNvPr id="0" name=""/>
        <dsp:cNvSpPr/>
      </dsp:nvSpPr>
      <dsp:spPr>
        <a:xfrm>
          <a:off x="4075638" y="3022011"/>
          <a:ext cx="1657786" cy="626515"/>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Isolation</a:t>
          </a:r>
        </a:p>
      </dsp:txBody>
      <dsp:txXfrm>
        <a:off x="4093988" y="3040361"/>
        <a:ext cx="1621086" cy="589815"/>
      </dsp:txXfrm>
    </dsp:sp>
    <dsp:sp modelId="{419A896E-5801-2547-9ABC-02147E8D3A43}">
      <dsp:nvSpPr>
        <dsp:cNvPr id="0" name=""/>
        <dsp:cNvSpPr/>
      </dsp:nvSpPr>
      <dsp:spPr>
        <a:xfrm>
          <a:off x="6074288" y="1644817"/>
          <a:ext cx="1580141" cy="1303286"/>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55F2E2FF-DFE3-C540-B0A4-43EBD36D3FB1}">
      <dsp:nvSpPr>
        <dsp:cNvPr id="0" name=""/>
        <dsp:cNvSpPr/>
      </dsp:nvSpPr>
      <dsp:spPr>
        <a:xfrm>
          <a:off x="6155851" y="828612"/>
          <a:ext cx="1404570" cy="55855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Radial Mapping</a:t>
          </a:r>
        </a:p>
      </dsp:txBody>
      <dsp:txXfrm>
        <a:off x="6172210" y="844971"/>
        <a:ext cx="1371852" cy="5258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drawing1.xml><?xml version="1.0" encoding="utf-8"?>
<c:userShapes xmlns:c="http://schemas.openxmlformats.org/drawingml/2006/chart">
  <cdr:relSizeAnchor xmlns:cdr="http://schemas.openxmlformats.org/drawingml/2006/chartDrawing">
    <cdr:from>
      <cdr:x>0.94224</cdr:x>
      <cdr:y>0.18062</cdr:y>
    </cdr:from>
    <cdr:to>
      <cdr:x>0.94384</cdr:x>
      <cdr:y>0.53413</cdr:y>
    </cdr:to>
    <cdr:cxnSp macro="">
      <cdr:nvCxnSpPr>
        <cdr:cNvPr id="2" name="Straight Arrow Connector 1">
          <a:extLst xmlns:a="http://schemas.openxmlformats.org/drawingml/2006/main">
            <a:ext uri="{FF2B5EF4-FFF2-40B4-BE49-F238E27FC236}">
              <a16:creationId xmlns:a16="http://schemas.microsoft.com/office/drawing/2014/main" id="{FEA732F0-A8DF-ED47-B508-A174FE8FCFCF}"/>
            </a:ext>
          </a:extLst>
        </cdr:cNvPr>
        <cdr:cNvCxnSpPr>
          <a:cxnSpLocks xmlns:a="http://schemas.openxmlformats.org/drawingml/2006/main" noChangeShapeType="1"/>
        </cdr:cNvCxnSpPr>
      </cdr:nvCxnSpPr>
      <cdr:spPr bwMode="auto">
        <a:xfrm xmlns:a="http://schemas.openxmlformats.org/drawingml/2006/main" flipH="1">
          <a:off x="7777339" y="873928"/>
          <a:ext cx="13192" cy="1710514"/>
        </a:xfrm>
        <a:prstGeom xmlns:a="http://schemas.openxmlformats.org/drawingml/2006/main" prst="straightConnector1">
          <a:avLst/>
        </a:prstGeom>
        <a:noFill xmlns:a="http://schemas.openxmlformats.org/drawingml/2006/main"/>
        <a:ln xmlns:a="http://schemas.openxmlformats.org/drawingml/2006/main" w="57150" cmpd="sng" algn="ctr">
          <a:solidFill>
            <a:schemeClr val="tx1">
              <a:lumMod val="95000"/>
              <a:lumOff val="5000"/>
            </a:schemeClr>
          </a:solidFill>
          <a:round/>
          <a:headEnd type="none"/>
          <a:tailEnd type="triangle" w="med" len="med"/>
        </a:ln>
      </cdr:spPr>
    </cdr:cxnSp>
  </cdr:relSizeAnchor>
  <cdr:relSizeAnchor xmlns:cdr="http://schemas.openxmlformats.org/drawingml/2006/chartDrawing">
    <cdr:from>
      <cdr:x>0.11037</cdr:x>
      <cdr:y>0.17398</cdr:y>
    </cdr:from>
    <cdr:to>
      <cdr:x>1</cdr:x>
      <cdr:y>0.18004</cdr:y>
    </cdr:to>
    <cdr:cxnSp macro="">
      <cdr:nvCxnSpPr>
        <cdr:cNvPr id="3" name="Straight Connector 2">
          <a:extLst xmlns:a="http://schemas.openxmlformats.org/drawingml/2006/main">
            <a:ext uri="{FF2B5EF4-FFF2-40B4-BE49-F238E27FC236}">
              <a16:creationId xmlns:a16="http://schemas.microsoft.com/office/drawing/2014/main" id="{4A91C0D8-21D4-404A-A393-26B38B12FB93}"/>
            </a:ext>
          </a:extLst>
        </cdr:cNvPr>
        <cdr:cNvCxnSpPr/>
      </cdr:nvCxnSpPr>
      <cdr:spPr>
        <a:xfrm xmlns:a="http://schemas.openxmlformats.org/drawingml/2006/main">
          <a:off x="925799" y="841790"/>
          <a:ext cx="7343071" cy="29337"/>
        </a:xfrm>
        <a:prstGeom xmlns:a="http://schemas.openxmlformats.org/drawingml/2006/main" prst="line">
          <a:avLst/>
        </a:prstGeom>
        <a:ln xmlns:a="http://schemas.openxmlformats.org/drawingml/2006/main" w="28575" cmpd="sng">
          <a:solidFill>
            <a:srgbClr val="0D0D0D"/>
          </a:solidFill>
          <a:prstDash val="dash"/>
        </a:ln>
      </cdr:spPr>
      <cdr:style>
        <a:lnRef xmlns:a="http://schemas.openxmlformats.org/drawingml/2006/main" idx="1">
          <a:schemeClr val="accent6"/>
        </a:lnRef>
        <a:fillRef xmlns:a="http://schemas.openxmlformats.org/drawingml/2006/main" idx="0">
          <a:schemeClr val="accent6"/>
        </a:fillRef>
        <a:effectRef xmlns:a="http://schemas.openxmlformats.org/drawingml/2006/main" idx="0">
          <a:schemeClr val="accent6"/>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0.19483</cdr:x>
      <cdr:y>0.74787</cdr:y>
    </cdr:from>
    <cdr:to>
      <cdr:x>0.89586</cdr:x>
      <cdr:y>0.86856</cdr:y>
    </cdr:to>
    <cdr:sp macro="" textlink="">
      <cdr:nvSpPr>
        <cdr:cNvPr id="2" name="TextBox 8"/>
        <cdr:cNvSpPr txBox="1"/>
      </cdr:nvSpPr>
      <cdr:spPr>
        <a:xfrm xmlns:a="http://schemas.openxmlformats.org/drawingml/2006/main">
          <a:off x="1722120" y="4160126"/>
          <a:ext cx="6196544" cy="671349"/>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ctr"/>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sz="2400" b="0" dirty="0">
              <a:latin typeface="Calibri Light" panose="020F0302020204030204" pitchFamily="34" charset="0"/>
            </a:rPr>
            <a:t>Benchmarks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10/9/18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10/9/18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524566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4BA912A-A5CF-0142-B7E0-BF700ACE0FC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017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2068154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a:t>
            </a:r>
            <a:r>
              <a:rPr lang="en-US" baseline="0" dirty="0"/>
              <a:t> having described the model and its implementation, let me present an evaluation of the model.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261384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most relevant previous</a:t>
            </a:r>
            <a:r>
              <a:rPr lang="en-US" baseline="0" dirty="0"/>
              <a:t> works on slowdown estimation are STFM, stall time fair memory scheduling and FST, fairness via source throttling.</a:t>
            </a:r>
          </a:p>
          <a:p>
            <a:endParaRPr lang="en-US" baseline="0" dirty="0"/>
          </a:p>
          <a:p>
            <a:r>
              <a:rPr lang="en-US" baseline="0" dirty="0"/>
              <a:t>FST employs similar mechanisms as STFM for memory-induced slowdown estimation, therefore, I will focus on STFM for the rest of the evaluation.</a:t>
            </a:r>
          </a:p>
          <a:p>
            <a:endParaRPr lang="en-US" baseline="0" dirty="0"/>
          </a:p>
          <a:p>
            <a:r>
              <a:rPr lang="en-US" baseline="0" dirty="0"/>
              <a:t>STFM estimates slowdown as the ratio of alone to shared stall times.</a:t>
            </a:r>
          </a:p>
          <a:p>
            <a:r>
              <a:rPr lang="en-US" baseline="0" dirty="0"/>
              <a:t>Stall time shared is easy to measure, analogous to shared request service rate</a:t>
            </a:r>
          </a:p>
          <a:p>
            <a:r>
              <a:rPr lang="en-US" baseline="0" dirty="0"/>
              <a:t>Stall time alone is harder and STFM estimates it by counting the number of cycles an application receives interference from other applications.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908640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 me now</a:t>
            </a:r>
            <a:r>
              <a:rPr lang="en-US" baseline="0" dirty="0"/>
              <a:t> present the two major advantages of MISE over STFM, qualitatively.</a:t>
            </a:r>
          </a:p>
          <a:p>
            <a:endParaRPr lang="en-US" baseline="0" dirty="0"/>
          </a:p>
          <a:p>
            <a:r>
              <a:rPr lang="en-US" baseline="0" dirty="0"/>
              <a:t>First, STFM estimates alone performance of an application while it is receiving interference. This is hard because of BLP effects.</a:t>
            </a:r>
          </a:p>
          <a:p>
            <a:r>
              <a:rPr lang="en-US" baseline="0" dirty="0"/>
              <a:t>MISE addresses this difficulty by giving an application highest priority and then estimating its alone performance.</a:t>
            </a:r>
          </a:p>
          <a:p>
            <a:endParaRPr lang="en-US" baseline="0" dirty="0"/>
          </a:p>
          <a:p>
            <a:r>
              <a:rPr lang="en-US" baseline="0" dirty="0"/>
              <a:t>Second, STFM does not take into account compute phase for non-</a:t>
            </a:r>
            <a:r>
              <a:rPr lang="en-US" baseline="0" dirty="0" err="1"/>
              <a:t>mem</a:t>
            </a:r>
            <a:r>
              <a:rPr lang="en-US" baseline="0" dirty="0"/>
              <a:t>-bound applications. MISE accounts for compute phase and hence achieves better accuracy.</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427866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Next,</a:t>
            </a:r>
            <a:r>
              <a:rPr lang="en-US" baseline="0" dirty="0"/>
              <a:t> I will quantitatively compare MISE and STFM. Before that, let me present our methodology.</a:t>
            </a:r>
          </a:p>
          <a:p>
            <a:endParaRPr lang="en-US" baseline="0" dirty="0"/>
          </a:p>
          <a:p>
            <a:r>
              <a:rPr lang="en-US" baseline="0" dirty="0"/>
              <a:t>We carry out our evaluations on a 4-core, 1-channel DDR3 1066 DRAM system.</a:t>
            </a:r>
          </a:p>
          <a:p>
            <a:r>
              <a:rPr lang="en-US" baseline="0" dirty="0"/>
              <a:t>Our workloads are composed of SPEC CPU 2006 applications. We build 300 </a:t>
            </a:r>
            <a:r>
              <a:rPr lang="en-US" baseline="0" dirty="0" err="1"/>
              <a:t>multiprogrammed</a:t>
            </a:r>
            <a:r>
              <a:rPr lang="en-US" baseline="0" dirty="0"/>
              <a:t> workloads from these applications.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370718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a:t>
            </a:r>
            <a:r>
              <a:rPr lang="en-US" baseline="0" dirty="0"/>
              <a:t> graph shows the actual slowdown of leslie3d, a memory-bound application, with time (in million cycles).</a:t>
            </a:r>
          </a:p>
          <a:p>
            <a:endParaRPr lang="en-US" baseline="0" dirty="0"/>
          </a:p>
          <a:p>
            <a:r>
              <a:rPr lang="en-US" baseline="0" dirty="0"/>
              <a:t>Here are slowdown estimates from STFM and here are slowdown estimates from MISE. As can be seen, MISE’s slowdown estimates are much closer to the actual slowdowns. This is because MISE estimates </a:t>
            </a:r>
            <a:r>
              <a:rPr lang="en-US" baseline="0" dirty="0" err="1"/>
              <a:t>leslie’s</a:t>
            </a:r>
            <a:r>
              <a:rPr lang="en-US" baseline="0" dirty="0"/>
              <a:t> alone performance while giving it highest priority, whereas STFM tries to estimate it while </a:t>
            </a:r>
            <a:r>
              <a:rPr lang="en-US" baseline="0" dirty="0" err="1"/>
              <a:t>leslie</a:t>
            </a:r>
            <a:r>
              <a:rPr lang="en-US" baseline="0" dirty="0"/>
              <a:t> receives interference from other applications.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32882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Several</a:t>
            </a:r>
            <a:r>
              <a:rPr lang="en-US" baseline="0" dirty="0"/>
              <a:t> more applications. For most applications, MISE’s slowdown estimates are more accurate.</a:t>
            </a:r>
          </a:p>
          <a:p>
            <a:endParaRPr lang="en-US" baseline="0" dirty="0"/>
          </a:p>
          <a:p>
            <a:r>
              <a:rPr lang="en-US" baseline="0" dirty="0"/>
              <a:t>On average, MISE’s error is 8.2%, while STFM’s error is 29.4%, across our 300 workloads.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563608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 have described our MISE model</a:t>
            </a:r>
            <a:r>
              <a:rPr lang="en-US" baseline="0" dirty="0"/>
              <a:t> to estimate application slowdowns. Now, once we have slowdown estimates from our model, we can leverage them to control slowdowns. Let me present our first mechanism to control slowdowns – providing soft slowdown guarantees.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185544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goal of</a:t>
            </a:r>
            <a:r>
              <a:rPr lang="en-US" baseline="0" dirty="0"/>
              <a:t> this mechanism is to .. &lt;read off slide&gt;.</a:t>
            </a:r>
          </a:p>
          <a:p>
            <a:endParaRPr lang="en-US" baseline="0" dirty="0"/>
          </a:p>
          <a:p>
            <a:r>
              <a:rPr lang="en-US" baseline="0" dirty="0"/>
              <a:t>The basic idea is to allocate just enough bandwidth the </a:t>
            </a:r>
            <a:r>
              <a:rPr lang="en-US" baseline="0" dirty="0" err="1"/>
              <a:t>QoS</a:t>
            </a:r>
            <a:r>
              <a:rPr lang="en-US" baseline="0" dirty="0"/>
              <a:t>-critical application, while assigning the remaining bandwidth among the other applications.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799739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SLIDE NEEDS WORK</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658744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Read off slide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73236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4BA912A-A5CF-0142-B7E0-BF700ACE0FC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017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350568766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864098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1F22E10-F738-7441-B00D-D602C05DDFF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169</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13619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36195"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0494290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2560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09" indent="-285734">
              <a:defRPr>
                <a:solidFill>
                  <a:schemeClr val="tx1"/>
                </a:solidFill>
                <a:latin typeface="Arial" charset="0"/>
                <a:ea typeface="ＭＳ Ｐゴシック" charset="0"/>
              </a:defRPr>
            </a:lvl2pPr>
            <a:lvl3pPr marL="1142937" indent="-228587">
              <a:defRPr>
                <a:solidFill>
                  <a:schemeClr val="tx1"/>
                </a:solidFill>
                <a:latin typeface="Arial" charset="0"/>
                <a:ea typeface="ＭＳ Ｐゴシック" charset="0"/>
              </a:defRPr>
            </a:lvl3pPr>
            <a:lvl4pPr marL="1600111" indent="-228587">
              <a:defRPr>
                <a:solidFill>
                  <a:schemeClr val="tx1"/>
                </a:solidFill>
                <a:latin typeface="Arial" charset="0"/>
                <a:ea typeface="ＭＳ Ｐゴシック" charset="0"/>
              </a:defRPr>
            </a:lvl4pPr>
            <a:lvl5pPr marL="2057287" indent="-228587">
              <a:defRPr>
                <a:solidFill>
                  <a:schemeClr val="tx1"/>
                </a:solidFill>
                <a:latin typeface="Arial" charset="0"/>
                <a:ea typeface="ＭＳ Ｐゴシック" charset="0"/>
              </a:defRPr>
            </a:lvl5pPr>
            <a:lvl6pPr marL="2514461" indent="-228587" eaLnBrk="0" fontAlgn="base" hangingPunct="0">
              <a:spcBef>
                <a:spcPct val="0"/>
              </a:spcBef>
              <a:spcAft>
                <a:spcPct val="0"/>
              </a:spcAft>
              <a:defRPr>
                <a:solidFill>
                  <a:schemeClr val="tx1"/>
                </a:solidFill>
                <a:latin typeface="Arial" charset="0"/>
                <a:ea typeface="ＭＳ Ｐゴシック" charset="0"/>
              </a:defRPr>
            </a:lvl6pPr>
            <a:lvl7pPr marL="2971635" indent="-228587" eaLnBrk="0" fontAlgn="base" hangingPunct="0">
              <a:spcBef>
                <a:spcPct val="0"/>
              </a:spcBef>
              <a:spcAft>
                <a:spcPct val="0"/>
              </a:spcAft>
              <a:defRPr>
                <a:solidFill>
                  <a:schemeClr val="tx1"/>
                </a:solidFill>
                <a:latin typeface="Arial" charset="0"/>
                <a:ea typeface="ＭＳ Ｐゴシック" charset="0"/>
              </a:defRPr>
            </a:lvl7pPr>
            <a:lvl8pPr marL="3428811" indent="-228587" eaLnBrk="0" fontAlgn="base" hangingPunct="0">
              <a:spcBef>
                <a:spcPct val="0"/>
              </a:spcBef>
              <a:spcAft>
                <a:spcPct val="0"/>
              </a:spcAft>
              <a:defRPr>
                <a:solidFill>
                  <a:schemeClr val="tx1"/>
                </a:solidFill>
                <a:latin typeface="Arial" charset="0"/>
                <a:ea typeface="ＭＳ Ｐゴシック" charset="0"/>
              </a:defRPr>
            </a:lvl8pPr>
            <a:lvl9pPr marL="3885985" indent="-228587"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E0790A-4E93-4C44-9353-21B64D301994}"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426994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2970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09" indent="-285734">
              <a:defRPr>
                <a:solidFill>
                  <a:schemeClr val="tx1"/>
                </a:solidFill>
                <a:latin typeface="Arial" charset="0"/>
                <a:ea typeface="ＭＳ Ｐゴシック" charset="0"/>
              </a:defRPr>
            </a:lvl2pPr>
            <a:lvl3pPr marL="1142937" indent="-228587">
              <a:defRPr>
                <a:solidFill>
                  <a:schemeClr val="tx1"/>
                </a:solidFill>
                <a:latin typeface="Arial" charset="0"/>
                <a:ea typeface="ＭＳ Ｐゴシック" charset="0"/>
              </a:defRPr>
            </a:lvl3pPr>
            <a:lvl4pPr marL="1600111" indent="-228587">
              <a:defRPr>
                <a:solidFill>
                  <a:schemeClr val="tx1"/>
                </a:solidFill>
                <a:latin typeface="Arial" charset="0"/>
                <a:ea typeface="ＭＳ Ｐゴシック" charset="0"/>
              </a:defRPr>
            </a:lvl4pPr>
            <a:lvl5pPr marL="2057287" indent="-228587">
              <a:defRPr>
                <a:solidFill>
                  <a:schemeClr val="tx1"/>
                </a:solidFill>
                <a:latin typeface="Arial" charset="0"/>
                <a:ea typeface="ＭＳ Ｐゴシック" charset="0"/>
              </a:defRPr>
            </a:lvl5pPr>
            <a:lvl6pPr marL="2514461" indent="-228587" eaLnBrk="0" fontAlgn="base" hangingPunct="0">
              <a:spcBef>
                <a:spcPct val="0"/>
              </a:spcBef>
              <a:spcAft>
                <a:spcPct val="0"/>
              </a:spcAft>
              <a:defRPr>
                <a:solidFill>
                  <a:schemeClr val="tx1"/>
                </a:solidFill>
                <a:latin typeface="Arial" charset="0"/>
                <a:ea typeface="ＭＳ Ｐゴシック" charset="0"/>
              </a:defRPr>
            </a:lvl6pPr>
            <a:lvl7pPr marL="2971635" indent="-228587" eaLnBrk="0" fontAlgn="base" hangingPunct="0">
              <a:spcBef>
                <a:spcPct val="0"/>
              </a:spcBef>
              <a:spcAft>
                <a:spcPct val="0"/>
              </a:spcAft>
              <a:defRPr>
                <a:solidFill>
                  <a:schemeClr val="tx1"/>
                </a:solidFill>
                <a:latin typeface="Arial" charset="0"/>
                <a:ea typeface="ＭＳ Ｐゴシック" charset="0"/>
              </a:defRPr>
            </a:lvl7pPr>
            <a:lvl8pPr marL="3428811" indent="-228587" eaLnBrk="0" fontAlgn="base" hangingPunct="0">
              <a:spcBef>
                <a:spcPct val="0"/>
              </a:spcBef>
              <a:spcAft>
                <a:spcPct val="0"/>
              </a:spcAft>
              <a:defRPr>
                <a:solidFill>
                  <a:schemeClr val="tx1"/>
                </a:solidFill>
                <a:latin typeface="Arial" charset="0"/>
                <a:ea typeface="ＭＳ Ｐゴシック" charset="0"/>
              </a:defRPr>
            </a:lvl8pPr>
            <a:lvl9pPr marL="3885985" indent="-228587"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DF1D1C-F09B-E049-84D6-BC2B0DBD8D4B}"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859304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3379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09" indent="-285734">
              <a:defRPr>
                <a:solidFill>
                  <a:schemeClr val="tx1"/>
                </a:solidFill>
                <a:latin typeface="Arial" charset="0"/>
                <a:ea typeface="ＭＳ Ｐゴシック" charset="0"/>
              </a:defRPr>
            </a:lvl2pPr>
            <a:lvl3pPr marL="1142937" indent="-228587">
              <a:defRPr>
                <a:solidFill>
                  <a:schemeClr val="tx1"/>
                </a:solidFill>
                <a:latin typeface="Arial" charset="0"/>
                <a:ea typeface="ＭＳ Ｐゴシック" charset="0"/>
              </a:defRPr>
            </a:lvl3pPr>
            <a:lvl4pPr marL="1600111" indent="-228587">
              <a:defRPr>
                <a:solidFill>
                  <a:schemeClr val="tx1"/>
                </a:solidFill>
                <a:latin typeface="Arial" charset="0"/>
                <a:ea typeface="ＭＳ Ｐゴシック" charset="0"/>
              </a:defRPr>
            </a:lvl4pPr>
            <a:lvl5pPr marL="2057287" indent="-228587">
              <a:defRPr>
                <a:solidFill>
                  <a:schemeClr val="tx1"/>
                </a:solidFill>
                <a:latin typeface="Arial" charset="0"/>
                <a:ea typeface="ＭＳ Ｐゴシック" charset="0"/>
              </a:defRPr>
            </a:lvl5pPr>
            <a:lvl6pPr marL="2514461" indent="-228587" eaLnBrk="0" fontAlgn="base" hangingPunct="0">
              <a:spcBef>
                <a:spcPct val="0"/>
              </a:spcBef>
              <a:spcAft>
                <a:spcPct val="0"/>
              </a:spcAft>
              <a:defRPr>
                <a:solidFill>
                  <a:schemeClr val="tx1"/>
                </a:solidFill>
                <a:latin typeface="Arial" charset="0"/>
                <a:ea typeface="ＭＳ Ｐゴシック" charset="0"/>
              </a:defRPr>
            </a:lvl6pPr>
            <a:lvl7pPr marL="2971635" indent="-228587" eaLnBrk="0" fontAlgn="base" hangingPunct="0">
              <a:spcBef>
                <a:spcPct val="0"/>
              </a:spcBef>
              <a:spcAft>
                <a:spcPct val="0"/>
              </a:spcAft>
              <a:defRPr>
                <a:solidFill>
                  <a:schemeClr val="tx1"/>
                </a:solidFill>
                <a:latin typeface="Arial" charset="0"/>
                <a:ea typeface="ＭＳ Ｐゴシック" charset="0"/>
              </a:defRPr>
            </a:lvl7pPr>
            <a:lvl8pPr marL="3428811" indent="-228587" eaLnBrk="0" fontAlgn="base" hangingPunct="0">
              <a:spcBef>
                <a:spcPct val="0"/>
              </a:spcBef>
              <a:spcAft>
                <a:spcPct val="0"/>
              </a:spcAft>
              <a:defRPr>
                <a:solidFill>
                  <a:schemeClr val="tx1"/>
                </a:solidFill>
                <a:latin typeface="Arial" charset="0"/>
                <a:ea typeface="ＭＳ Ｐゴシック" charset="0"/>
              </a:defRPr>
            </a:lvl8pPr>
            <a:lvl9pPr marL="3885985" indent="-228587"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636D23-55AC-294E-A7D6-7FBA8A6A66F6}"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13064494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10066216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F5D6D216-8964-E047-BC9D-B07E395D73BE}"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
        <p:nvSpPr>
          <p:cNvPr id="17408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74083"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39130798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63F7FAF-8CF6-EA4D-89B9-6564C012324C}" type="slidenum">
              <a:rPr kumimoji="0" lang="en-US" alt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7596460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4BA912A-A5CF-0142-B7E0-BF700ACE0FC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017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527002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06514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FF2B34-CCC2-9346-B61F-9DADAA7AAF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sp>
        <p:nvSpPr>
          <p:cNvPr id="2253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253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charset="0"/>
            </a:endParaRPr>
          </a:p>
        </p:txBody>
      </p:sp>
    </p:spTree>
    <p:extLst>
      <p:ext uri="{BB962C8B-B14F-4D97-AF65-F5344CB8AC3E}">
        <p14:creationId xmlns:p14="http://schemas.microsoft.com/office/powerpoint/2010/main" val="30118338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988986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579269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34" indent="-285734"/>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560934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3443305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249882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548356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749501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1189365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302913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endParaRPr lang="en-US" b="1" dirty="0"/>
          </a:p>
        </p:txBody>
      </p:sp>
    </p:spTree>
    <p:extLst>
      <p:ext uri="{BB962C8B-B14F-4D97-AF65-F5344CB8AC3E}">
        <p14:creationId xmlns:p14="http://schemas.microsoft.com/office/powerpoint/2010/main" val="1157195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92D28D-854F-9C46-A1A7-FFFBA91E4F7A}"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r>
              <a:rPr lang="en-US" sz="1000">
                <a:latin typeface="Arial" charset="0"/>
              </a:rPr>
              <a:t>Memory-slowdown is the relative increase in the DRAM-related stall-time due to interference from other threads</a:t>
            </a:r>
          </a:p>
          <a:p>
            <a:pPr eaLnBrk="1" hangingPunct="1">
              <a:lnSpc>
                <a:spcPct val="80000"/>
              </a:lnSpc>
            </a:pPr>
            <a:r>
              <a:rPr lang="en-US" sz="1000">
                <a:latin typeface="Arial" charset="0"/>
              </a:rPr>
              <a:t>For example, if a thread</a:t>
            </a:r>
            <a:r>
              <a:rPr lang="ja-JP" altLang="en-US" sz="1000">
                <a:latin typeface="Arial" charset="0"/>
              </a:rPr>
              <a:t>’</a:t>
            </a:r>
            <a:r>
              <a:rPr lang="en-US" altLang="ja-JP" sz="1000">
                <a:latin typeface="Arial" charset="0"/>
              </a:rPr>
              <a:t>s DRAM related stall time is 1 hour when running alone, and its stall-time is 2 hours when it runs together with other threads,</a:t>
            </a:r>
          </a:p>
          <a:p>
            <a:pPr eaLnBrk="1" hangingPunct="1">
              <a:lnSpc>
                <a:spcPct val="80000"/>
              </a:lnSpc>
            </a:pPr>
            <a:r>
              <a:rPr lang="en-US" sz="1000">
                <a:latin typeface="Arial" charset="0"/>
              </a:rPr>
              <a:t>Its memory-slowdown is said to be 2.</a:t>
            </a:r>
          </a:p>
          <a:p>
            <a:pPr eaLnBrk="1" hangingPunct="1">
              <a:lnSpc>
                <a:spcPct val="80000"/>
              </a:lnSpc>
            </a:pPr>
            <a:endParaRPr lang="en-US" sz="1000">
              <a:latin typeface="Arial" charset="0"/>
            </a:endParaRPr>
          </a:p>
          <a:p>
            <a:pPr eaLnBrk="1" hangingPunct="1">
              <a:lnSpc>
                <a:spcPct val="80000"/>
              </a:lnSpc>
            </a:pPr>
            <a:r>
              <a:rPr lang="en-US" sz="1000">
                <a:latin typeface="Arial" charset="0"/>
              </a:rPr>
              <a:t>Give an example at the end: If a thread waits for DRAM 1 hour running by itself and this increases to 2 hours (its slowdown is 2), then a thread that waits for DRAM 2 hours, should now wait for DRAM 4 hours. </a:t>
            </a:r>
          </a:p>
          <a:p>
            <a:pPr eaLnBrk="1" hangingPunct="1">
              <a:lnSpc>
                <a:spcPct val="80000"/>
              </a:lnSpc>
            </a:pPr>
            <a:endParaRPr lang="en-US" sz="1000">
              <a:latin typeface="Arial" charset="0"/>
            </a:endParaRPr>
          </a:p>
          <a:p>
            <a:pPr eaLnBrk="1" hangingPunct="1">
              <a:lnSpc>
                <a:spcPct val="80000"/>
              </a:lnSpc>
            </a:pPr>
            <a:r>
              <a:rPr lang="en-US" sz="1000">
                <a:latin typeface="Arial" charset="0"/>
              </a:rPr>
              <a:t>Each thread experiences the same slowdown compared to its baseline DRAM performance</a:t>
            </a:r>
          </a:p>
          <a:p>
            <a:pPr eaLnBrk="1" hangingPunct="1">
              <a:lnSpc>
                <a:spcPct val="80000"/>
              </a:lnSpc>
            </a:pPr>
            <a:endParaRPr lang="en-US" sz="1000">
              <a:latin typeface="Arial" charset="0"/>
            </a:endParaRPr>
          </a:p>
          <a:p>
            <a:pPr eaLnBrk="1" hangingPunct="1">
              <a:lnSpc>
                <a:spcPct val="80000"/>
              </a:lnSpc>
            </a:pPr>
            <a:r>
              <a:rPr lang="en-US" sz="1000">
                <a:latin typeface="Arial" charset="0"/>
              </a:rPr>
              <a:t>The amount of time a thread spends waiting for DRAM memory</a:t>
            </a:r>
          </a:p>
          <a:p>
            <a:pPr eaLnBrk="1" hangingPunct="1">
              <a:lnSpc>
                <a:spcPct val="80000"/>
              </a:lnSpc>
            </a:pPr>
            <a:r>
              <a:rPr lang="en-US" sz="1000">
                <a:latin typeface="Calibri" charset="0"/>
              </a:rPr>
              <a:t>Extra time a thread requires to run because DRAM access is not instant</a:t>
            </a:r>
          </a:p>
          <a:p>
            <a:pPr eaLnBrk="1" hangingPunct="1">
              <a:lnSpc>
                <a:spcPct val="80000"/>
              </a:lnSpc>
            </a:pPr>
            <a:endParaRPr lang="en-US" sz="1000">
              <a:latin typeface="Arial" charset="0"/>
            </a:endParaRPr>
          </a:p>
          <a:p>
            <a:pPr eaLnBrk="1" hangingPunct="1">
              <a:lnSpc>
                <a:spcPct val="80000"/>
              </a:lnSpc>
            </a:pPr>
            <a:r>
              <a:rPr lang="en-US" sz="1000">
                <a:latin typeface="Arial" charset="0"/>
              </a:rPr>
              <a:t>PROPORTIONALITY: Each thread makes the same amount of progress relative to its baseline performance. This is consistent with priority based scheduling mechanisms that allocate the same time quantum for equal-priority threads.</a:t>
            </a:r>
          </a:p>
          <a:p>
            <a:pPr eaLnBrk="1" hangingPunct="1">
              <a:lnSpc>
                <a:spcPct val="80000"/>
              </a:lnSpc>
            </a:pPr>
            <a:endParaRPr lang="en-US" sz="1000">
              <a:latin typeface="Arial" charset="0"/>
            </a:endParaRPr>
          </a:p>
          <a:p>
            <a:pPr eaLnBrk="1" hangingPunct="1">
              <a:lnSpc>
                <a:spcPct val="80000"/>
              </a:lnSpc>
            </a:pPr>
            <a:r>
              <a:rPr lang="en-US" sz="1000">
                <a:latin typeface="Arial" charset="0"/>
              </a:rPr>
              <a:t>We define two values to compute slowdown.</a:t>
            </a:r>
          </a:p>
          <a:p>
            <a:pPr eaLnBrk="1" hangingPunct="1">
              <a:lnSpc>
                <a:spcPct val="80000"/>
              </a:lnSpc>
            </a:pPr>
            <a:endParaRPr lang="en-US" sz="1000">
              <a:latin typeface="Arial" charset="0"/>
            </a:endParaRPr>
          </a:p>
          <a:p>
            <a:pPr eaLnBrk="1" hangingPunct="1">
              <a:lnSpc>
                <a:spcPct val="80000"/>
              </a:lnSpc>
            </a:pPr>
            <a:r>
              <a:rPr lang="en-US" sz="1000">
                <a:latin typeface="Arial" charset="0"/>
              </a:rPr>
              <a:t>Proportional slowdown (proportionate progress)</a:t>
            </a:r>
          </a:p>
          <a:p>
            <a:pPr marL="0" lvl="1">
              <a:lnSpc>
                <a:spcPct val="80000"/>
              </a:lnSpc>
            </a:pPr>
            <a:r>
              <a:rPr lang="en-US" sz="1400">
                <a:latin typeface="Calibri" charset="0"/>
                <a:ea typeface="ＭＳ Ｐゴシック" charset="0"/>
              </a:rPr>
              <a:t>Fairness notion similar to SMT</a:t>
            </a:r>
            <a:r>
              <a:rPr lang="en-US" sz="1000">
                <a:latin typeface="Calibri" charset="0"/>
                <a:ea typeface="ＭＳ Ｐゴシック" charset="0"/>
              </a:rPr>
              <a:t> </a:t>
            </a:r>
            <a:r>
              <a:rPr lang="en-US" sz="1300">
                <a:latin typeface="Calibri" charset="0"/>
                <a:ea typeface="ＭＳ Ｐゴシック" charset="0"/>
              </a:rPr>
              <a:t>[Cazorla, IEEE Micro</a:t>
            </a:r>
            <a:r>
              <a:rPr lang="ja-JP" altLang="en-US" sz="1300">
                <a:latin typeface="Calibri" charset="0"/>
                <a:ea typeface="ＭＳ Ｐゴシック" charset="0"/>
              </a:rPr>
              <a:t>’</a:t>
            </a:r>
            <a:r>
              <a:rPr lang="en-US" altLang="ja-JP" sz="1300">
                <a:latin typeface="Calibri" charset="0"/>
                <a:ea typeface="ＭＳ Ｐゴシック" charset="0"/>
              </a:rPr>
              <a:t>04][Luo, ISPASS</a:t>
            </a:r>
            <a:r>
              <a:rPr lang="ja-JP" altLang="en-US" sz="1300">
                <a:latin typeface="Calibri" charset="0"/>
                <a:ea typeface="ＭＳ Ｐゴシック" charset="0"/>
              </a:rPr>
              <a:t>’</a:t>
            </a:r>
            <a:r>
              <a:rPr lang="en-US" altLang="ja-JP" sz="1300">
                <a:latin typeface="Calibri" charset="0"/>
                <a:ea typeface="ＭＳ Ｐゴシック" charset="0"/>
              </a:rPr>
              <a:t>01], SoEMT [Gabor, Micro</a:t>
            </a:r>
            <a:r>
              <a:rPr lang="ja-JP" altLang="en-US" sz="1300">
                <a:latin typeface="Calibri" charset="0"/>
                <a:ea typeface="ＭＳ Ｐゴシック" charset="0"/>
              </a:rPr>
              <a:t>’</a:t>
            </a:r>
            <a:r>
              <a:rPr lang="en-US" altLang="ja-JP" sz="1300">
                <a:latin typeface="Calibri" charset="0"/>
                <a:ea typeface="ＭＳ Ｐゴシック" charset="0"/>
              </a:rPr>
              <a:t>06],</a:t>
            </a:r>
            <a:r>
              <a:rPr lang="en-US" altLang="ja-JP" sz="1000">
                <a:latin typeface="Calibri" charset="0"/>
                <a:ea typeface="ＭＳ Ｐゴシック" charset="0"/>
              </a:rPr>
              <a:t> </a:t>
            </a:r>
            <a:r>
              <a:rPr lang="en-US" altLang="ja-JP" sz="1400">
                <a:latin typeface="Calibri" charset="0"/>
                <a:ea typeface="ＭＳ Ｐゴシック" charset="0"/>
              </a:rPr>
              <a:t>and shared caches</a:t>
            </a:r>
            <a:r>
              <a:rPr lang="en-US" altLang="ja-JP" sz="1000">
                <a:latin typeface="Calibri" charset="0"/>
                <a:ea typeface="ＭＳ Ｐゴシック" charset="0"/>
              </a:rPr>
              <a:t> </a:t>
            </a:r>
            <a:r>
              <a:rPr lang="en-US" altLang="ja-JP" sz="1300">
                <a:latin typeface="Calibri" charset="0"/>
                <a:ea typeface="ＭＳ Ｐゴシック" charset="0"/>
              </a:rPr>
              <a:t>[Kim, PACT</a:t>
            </a:r>
            <a:r>
              <a:rPr lang="ja-JP" altLang="en-US" sz="1300">
                <a:latin typeface="Calibri" charset="0"/>
                <a:ea typeface="ＭＳ Ｐゴシック" charset="0"/>
              </a:rPr>
              <a:t>’</a:t>
            </a:r>
            <a:r>
              <a:rPr lang="en-US" altLang="ja-JP" sz="1300">
                <a:latin typeface="Calibri" charset="0"/>
                <a:ea typeface="ＭＳ Ｐゴシック" charset="0"/>
              </a:rPr>
              <a:t>04]</a:t>
            </a:r>
          </a:p>
          <a:p>
            <a:pPr eaLnBrk="1" hangingPunct="1">
              <a:lnSpc>
                <a:spcPct val="80000"/>
              </a:lnSpc>
            </a:pPr>
            <a:endParaRPr lang="en-US" sz="1000">
              <a:latin typeface="Arial" charset="0"/>
            </a:endParaRPr>
          </a:p>
        </p:txBody>
      </p:sp>
    </p:spTree>
    <p:extLst>
      <p:ext uri="{BB962C8B-B14F-4D97-AF65-F5344CB8AC3E}">
        <p14:creationId xmlns:p14="http://schemas.microsoft.com/office/powerpoint/2010/main" val="11054133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714737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4BA912A-A5CF-0142-B7E0-BF700ACE0FC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5017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2034390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p:cNvSpPr>
            <a:spLocks noGrp="1" noRot="1" noChangeAspect="1" noChangeArrowheads="1"/>
          </p:cNvSpPr>
          <p:nvPr>
            <p:ph type="sldImg"/>
          </p:nvPr>
        </p:nvSpPr>
        <p:spPr>
          <a:solidFill>
            <a:srgbClr val="FFFFFF"/>
          </a:solidFill>
          <a:ln/>
        </p:spPr>
      </p:sp>
      <p:sp>
        <p:nvSpPr>
          <p:cNvPr id="43011" name="Rectangle 2"/>
          <p:cNvSpPr>
            <a:spLocks noGrp="1" noChangeArrowheads="1"/>
          </p:cNvSpPr>
          <p:nvPr>
            <p:ph type="body" idx="1"/>
          </p:nvPr>
        </p:nvSpPr>
        <p:spPr>
          <a:noFill/>
          <a:ln/>
        </p:spPr>
        <p:txBody>
          <a:bodyPr>
            <a:normAutofit/>
          </a:bodyPr>
          <a:lstStyle/>
          <a:p>
            <a:pPr eaLnBrk="1" hangingPunct="1"/>
            <a:endParaRPr lang="en-US" sz="1800" dirty="0">
              <a:latin typeface="Lucida Grande" pitchFamily="30" charset="0"/>
              <a:ea typeface="Lucida Grande" pitchFamily="30" charset="0"/>
              <a:cs typeface="Lucida Grande" pitchFamily="30" charset="0"/>
              <a:sym typeface="Lucida Grande" pitchFamily="30" charset="0"/>
            </a:endParaRPr>
          </a:p>
        </p:txBody>
      </p:sp>
    </p:spTree>
    <p:extLst>
      <p:ext uri="{BB962C8B-B14F-4D97-AF65-F5344CB8AC3E}">
        <p14:creationId xmlns:p14="http://schemas.microsoft.com/office/powerpoint/2010/main" val="160716370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
          <p:cNvSpPr>
            <a:spLocks noGrp="1" noRot="1" noChangeAspect="1" noChangeArrowheads="1"/>
          </p:cNvSpPr>
          <p:nvPr>
            <p:ph type="sldImg"/>
          </p:nvPr>
        </p:nvSpPr>
        <p:spPr>
          <a:solidFill>
            <a:srgbClr val="FFFFFF"/>
          </a:solidFill>
          <a:ln/>
        </p:spPr>
      </p:sp>
      <p:sp>
        <p:nvSpPr>
          <p:cNvPr id="61443" name="Rectangle 2"/>
          <p:cNvSpPr>
            <a:spLocks noGrp="1" noChangeArrowheads="1"/>
          </p:cNvSpPr>
          <p:nvPr>
            <p:ph type="body" idx="1"/>
          </p:nvPr>
        </p:nvSpPr>
        <p:spPr>
          <a:noFill/>
          <a:ln/>
        </p:spPr>
        <p:txBody>
          <a:bodyPr>
            <a:normAutofit/>
          </a:bodyPr>
          <a:lstStyle/>
          <a:p>
            <a:pPr eaLnBrk="1" hangingPunct="1"/>
            <a:endParaRPr lang="en-US" sz="1800" dirty="0">
              <a:latin typeface="Lucida Grande" pitchFamily="31" charset="0"/>
              <a:ea typeface="Lucida Grande" pitchFamily="31" charset="0"/>
              <a:cs typeface="Lucida Grande" pitchFamily="31" charset="0"/>
              <a:sym typeface="Lucida Grande" pitchFamily="31" charset="0"/>
            </a:endParaRPr>
          </a:p>
        </p:txBody>
      </p:sp>
    </p:spTree>
    <p:extLst>
      <p:ext uri="{BB962C8B-B14F-4D97-AF65-F5344CB8AC3E}">
        <p14:creationId xmlns:p14="http://schemas.microsoft.com/office/powerpoint/2010/main" val="29119726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Processor</a:t>
            </a:r>
            <a:r>
              <a:rPr lang="en-US" baseline="0" dirty="0"/>
              <a:t> industry has adopted multi-cores a power-efficient way for throughput scaling </a:t>
            </a:r>
          </a:p>
          <a:p>
            <a:r>
              <a:rPr lang="en-US" dirty="0"/>
              <a:t>Today</a:t>
            </a:r>
            <a:r>
              <a:rPr lang="en-US" baseline="0" dirty="0"/>
              <a:t> as processors  move </a:t>
            </a:r>
            <a:r>
              <a:rPr lang="en-US" dirty="0"/>
              <a:t>from few cores to few hundred cores we face several new challenges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2BDD0B-177A-7C48-81E4-822017913D9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534834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many-core</a:t>
            </a:r>
            <a:r>
              <a:rPr lang="en-US" baseline="0" dirty="0"/>
              <a:t> processor with several hundred cores communication plays a key role in system design </a:t>
            </a:r>
          </a:p>
          <a:p>
            <a:r>
              <a:rPr lang="en-US" baseline="0" dirty="0"/>
              <a:t>I show an example of on-chip communication</a:t>
            </a:r>
          </a:p>
          <a:p>
            <a:r>
              <a:rPr lang="en-US" baseline="0" dirty="0"/>
              <a:t>An application generates requests to memory sub-system which can be either satisfied by caches or have to go all the way to main memory via memory controllers</a:t>
            </a:r>
          </a:p>
          <a:p>
            <a:r>
              <a:rPr lang="en-US" baseline="0" dirty="0"/>
              <a:t>Some applications may generate few requests and are light and some may generate lots of requests and thus heavy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2BDD0B-177A-7C48-81E4-822017913D9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8633015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paper we try to solve the problem of spatial task scheduling</a:t>
            </a:r>
          </a:p>
          <a:p>
            <a:endParaRPr lang="en-US" baseline="0" dirty="0"/>
          </a:p>
          <a:p>
            <a:r>
              <a:rPr lang="en-US" baseline="0" dirty="0"/>
              <a:t>For spatial scheduling there will be lots of applications with diverse characteristics and there will be lots of cores</a:t>
            </a:r>
          </a:p>
          <a:p>
            <a:r>
              <a:rPr lang="en-US" baseline="0" dirty="0"/>
              <a:t>The key question is how to map these applications to cores to maximize performance fairness and energy efficiency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2BDD0B-177A-7C48-81E4-822017913D9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540191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doing the application to core mapping we need to answer several questions –</a:t>
            </a:r>
          </a:p>
          <a:p>
            <a:r>
              <a:rPr lang="en-US" baseline="0" dirty="0"/>
              <a:t>The first obvious question is how do we reduce the distance that your requests travel</a:t>
            </a:r>
          </a:p>
          <a:p>
            <a:r>
              <a:rPr lang="en-US" baseline="0" dirty="0"/>
              <a:t>Then how do you ensure that requests generated by two different applications </a:t>
            </a:r>
            <a:r>
              <a:rPr lang="en-US" baseline="0" dirty="0" err="1"/>
              <a:t>donot</a:t>
            </a:r>
            <a:r>
              <a:rPr lang="en-US" baseline="0" dirty="0"/>
              <a:t> destructively interfere with each other and degrade the overall performance</a:t>
            </a:r>
          </a:p>
          <a:p>
            <a:r>
              <a:rPr lang="en-US" baseline="0" dirty="0"/>
              <a:t>Finally if we have applications which are very sensitive to memory system performance how do you prioritize them and still ensure good fairness and load balance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2BDD0B-177A-7C48-81E4-822017913D9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1037834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take four steps to a2c</a:t>
            </a:r>
          </a:p>
          <a:p>
            <a:r>
              <a:rPr lang="en-US" dirty="0"/>
              <a:t>First we adopt</a:t>
            </a:r>
            <a:r>
              <a:rPr lang="en-US" baseline="0" dirty="0"/>
              <a:t> clustering for improving locality and reducing interference</a:t>
            </a:r>
          </a:p>
          <a:p>
            <a:r>
              <a:rPr lang="en-US" baseline="0" dirty="0"/>
              <a:t>Then we balance the load across the clusters</a:t>
            </a:r>
          </a:p>
          <a:p>
            <a:r>
              <a:rPr lang="en-US" baseline="0" dirty="0"/>
              <a:t>Next we ensure to isolate sensitive applications such they suffer minimal interference</a:t>
            </a:r>
          </a:p>
          <a:p>
            <a:r>
              <a:rPr lang="en-US" baseline="0" dirty="0"/>
              <a:t>Finally we schedule critical application close to </a:t>
            </a:r>
            <a:r>
              <a:rPr lang="en-US" dirty="0"/>
              <a:t>shared</a:t>
            </a:r>
            <a:r>
              <a:rPr lang="en-US" baseline="0" dirty="0"/>
              <a:t> memory system </a:t>
            </a:r>
            <a:r>
              <a:rPr lang="en-US" dirty="0"/>
              <a:t>resources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2BDD0B-177A-7C48-81E4-822017913D9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170541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naive scheduler the requests generated by your application could</a:t>
            </a:r>
            <a:r>
              <a:rPr lang="en-US" baseline="0" dirty="0"/>
              <a:t> go to all corners of a chip</a:t>
            </a:r>
            <a:endParaRPr lang="en-US" dirty="0"/>
          </a:p>
          <a:p>
            <a:r>
              <a:rPr lang="en-US" dirty="0"/>
              <a:t>How do you clustering</a:t>
            </a:r>
            <a:r>
              <a:rPr lang="en-US" baseline="0" dirty="0"/>
              <a:t> the data so that requests generated by an application are satisfied by the resources within a cluster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2BDD0B-177A-7C48-81E4-822017913D9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219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25758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136900-9A3E-AA4C-84C1-2227B414FCC9}"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7826"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7827"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Except for pathological cases, best achievable unfairness value is 1</a:t>
            </a:r>
          </a:p>
          <a:p>
            <a:pPr eaLnBrk="1" hangingPunct="1"/>
            <a:endParaRPr lang="en-US">
              <a:latin typeface="Arial" charset="0"/>
            </a:endParaRPr>
          </a:p>
          <a:p>
            <a:pPr eaLnBrk="1" hangingPunct="1"/>
            <a:r>
              <a:rPr lang="en-US">
                <a:latin typeface="Calibri" charset="0"/>
                <a:cs typeface="Tahoma" charset="0"/>
              </a:rPr>
              <a:t>Maximizes DRAM throughput if it cannot improve fairness</a:t>
            </a:r>
          </a:p>
          <a:p>
            <a:pPr eaLnBrk="1" hangingPunct="1"/>
            <a:r>
              <a:rPr lang="en-US">
                <a:latin typeface="Calibri" charset="0"/>
                <a:cs typeface="Tahoma" charset="0"/>
              </a:rPr>
              <a:t>WORK CONSERVING: Does not waste useful bandwidth to improve fairness</a:t>
            </a:r>
          </a:p>
          <a:p>
            <a:pPr marL="695595" lvl="2" indent="-342944"/>
            <a:r>
              <a:rPr lang="en-US">
                <a:latin typeface="Calibri" charset="0"/>
                <a:ea typeface="ＭＳ Ｐゴシック" charset="0"/>
                <a:cs typeface="Tahoma" charset="0"/>
              </a:rPr>
              <a:t>If a request does not interfere with any other, it is scheduled</a:t>
            </a:r>
          </a:p>
        </p:txBody>
      </p:sp>
    </p:spTree>
    <p:extLst>
      <p:ext uri="{BB962C8B-B14F-4D97-AF65-F5344CB8AC3E}">
        <p14:creationId xmlns:p14="http://schemas.microsoft.com/office/powerpoint/2010/main" val="24829381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could somehow make sure to map the data to the resources within a cluster then there are two </a:t>
            </a:r>
            <a:r>
              <a:rPr lang="en-US" baseline="0" dirty="0" err="1"/>
              <a:t>benefirs</a:t>
            </a:r>
            <a:r>
              <a:rPr lang="en-US" baseline="0" dirty="0"/>
              <a:t> first you can improve communication locality second you can also reduce the interference between requests generated by different applications</a:t>
            </a:r>
          </a:p>
          <a:p>
            <a:endParaRPr lang="en-US" dirty="0"/>
          </a:p>
          <a:p>
            <a:r>
              <a:rPr lang="en-US" dirty="0"/>
              <a:t>Say first divide the chip into clusters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2BDD0B-177A-7C48-81E4-822017913D9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5134880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Radial mapping was consistently beneficial for all workloads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42BDD0B-177A-7C48-81E4-822017913D9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292343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31774">
              <a:defRPr/>
            </a:pPr>
            <a:r>
              <a:rPr lang="en-US" altLang="zh-CN" dirty="0"/>
              <a:t>In a virtualized cluster,</a:t>
            </a:r>
            <a:r>
              <a:rPr lang="en-US" altLang="zh-CN" baseline="0" dirty="0"/>
              <a:t> we have a set of physical hosts, and many virtual machines.</a:t>
            </a:r>
          </a:p>
          <a:p>
            <a:pPr defTabSz="931774">
              <a:defRPr/>
            </a:pPr>
            <a:endParaRPr lang="en-US" altLang="zh-CN" baseline="0" dirty="0"/>
          </a:p>
          <a:p>
            <a:pPr defTabSz="931774">
              <a:defRPr/>
            </a:pPr>
            <a:r>
              <a:rPr lang="en-US" altLang="zh-CN" baseline="0" dirty="0"/>
              <a:t>One key question to manage the virtualized cluster is how to dynamic scheduling the virtual machines onto the physical hosts?</a:t>
            </a:r>
          </a:p>
          <a:p>
            <a:pPr defTabSz="931774">
              <a:defRPr/>
            </a:pPr>
            <a:endParaRPr lang="en-US" altLang="zh-CN" dirty="0"/>
          </a:p>
          <a:p>
            <a:pPr defTabSz="931774">
              <a:defRPr/>
            </a:pPr>
            <a:r>
              <a:rPr lang="en-US" altLang="zh-CN" dirty="0"/>
              <a:t>To achieve high resource utilization and energy savings,</a:t>
            </a:r>
            <a:r>
              <a:rPr lang="en-US" altLang="zh-CN" baseline="0" dirty="0"/>
              <a:t> v</a:t>
            </a:r>
            <a:r>
              <a:rPr lang="en-US" altLang="zh-CN" dirty="0"/>
              <a:t>irtualized systems usually employ distributed resource management (DRM) policies</a:t>
            </a:r>
            <a:r>
              <a:rPr lang="en-US" altLang="zh-CN" baseline="0" dirty="0"/>
              <a:t> to solve this problem.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A60FBA4-2C20-4E72-A3AC-CDE6163BD7BC}" type="slidenum">
              <a:rPr kumimoji="0" lang="zh-CN" altLang="en-US" sz="1200" b="0" i="0" u="none" strike="noStrike" kern="1200" cap="none" spc="0" normalizeH="0" baseline="0" noProof="0" smtClean="0">
                <a:ln>
                  <a:noFill/>
                </a:ln>
                <a:solidFill>
                  <a:prstClr val="black"/>
                </a:solidFill>
                <a:effectLst/>
                <a:uLnTx/>
                <a:uFillTx/>
                <a:latin typeface="Calibri" charset="0"/>
                <a:ea typeface="Calibri"/>
                <a:cs typeface="+mn-cs"/>
              </a:rPr>
              <a:pPr marL="0" marR="0" lvl="0" indent="0" algn="r" defTabSz="914400" rtl="0" eaLnBrk="1" fontAlgn="base" latinLnBrk="0" hangingPunct="1">
                <a:lnSpc>
                  <a:spcPct val="100000"/>
                </a:lnSpc>
                <a:spcBef>
                  <a:spcPct val="0"/>
                </a:spcBef>
                <a:spcAft>
                  <a:spcPct val="0"/>
                </a:spcAft>
                <a:buClrTx/>
                <a:buSzTx/>
                <a:buFontTx/>
                <a:buNone/>
                <a:tabLst/>
                <a:defRPr/>
              </a:pPr>
              <a:t>225</a:t>
            </a:fld>
            <a:endParaRPr kumimoji="0" lang="zh-CN" altLang="en-US" sz="1200" b="0" i="0" u="none" strike="noStrike" kern="1200" cap="none" spc="0" normalizeH="0" baseline="0" noProof="0">
              <a:ln>
                <a:noFill/>
              </a:ln>
              <a:solidFill>
                <a:prstClr val="black"/>
              </a:solidFill>
              <a:effectLst/>
              <a:uLnTx/>
              <a:uFillTx/>
              <a:latin typeface="Calibri" charset="0"/>
              <a:ea typeface="Calibri"/>
              <a:cs typeface="+mn-cs"/>
            </a:endParaRPr>
          </a:p>
        </p:txBody>
      </p:sp>
    </p:spTree>
    <p:extLst>
      <p:ext uri="{BB962C8B-B14F-4D97-AF65-F5344CB8AC3E}">
        <p14:creationId xmlns:p14="http://schemas.microsoft.com/office/powerpoint/2010/main" val="27531881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Could will map</a:t>
            </a:r>
            <a:r>
              <a:rPr lang="en-US" altLang="zh-CN" baseline="0" dirty="0"/>
              <a:t> them in this manner.</a:t>
            </a:r>
            <a:endParaRPr lang="en-US" altLang="zh-CN" dirty="0"/>
          </a:p>
          <a:p>
            <a:endParaRPr lang="en-US" altLang="zh-CN" dirty="0"/>
          </a:p>
          <a:p>
            <a:r>
              <a:rPr lang="en-US" altLang="zh-CN" dirty="0"/>
              <a:t>Conventional DRM policies, usually</a:t>
            </a:r>
            <a:r>
              <a:rPr lang="en-US" altLang="zh-CN" baseline="0" dirty="0"/>
              <a:t> make the mapping decision based on operating-system level metrics, such as CPU utilization, memory capacity, and fit the virtual machines into physical hosts dynamically.</a:t>
            </a:r>
          </a:p>
          <a:p>
            <a:endParaRPr lang="en-US" altLang="zh-CN" baseline="0" dirty="0"/>
          </a:p>
          <a:p>
            <a:r>
              <a:rPr lang="en-US" altLang="zh-CN" baseline="0" dirty="0"/>
              <a:t>Here is an example, let’s use the height to indicate the CPU utilization and the width to indicate the memory capacity demand. If we have four virtual machines like this, we can fit them into the two hosts.</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A60FBA4-2C20-4E72-A3AC-CDE6163BD7BC}" type="slidenum">
              <a:rPr kumimoji="0" lang="zh-CN" altLang="en-US" sz="1200" b="0" i="0" u="none" strike="noStrike" kern="1200" cap="none" spc="0" normalizeH="0" baseline="0" noProof="0" smtClean="0">
                <a:ln>
                  <a:noFill/>
                </a:ln>
                <a:solidFill>
                  <a:prstClr val="black"/>
                </a:solidFill>
                <a:effectLst/>
                <a:uLnTx/>
                <a:uFillTx/>
                <a:latin typeface="Calibri" charset="0"/>
                <a:ea typeface="Calibri"/>
                <a:cs typeface="+mn-cs"/>
              </a:rPr>
              <a:pPr marL="0" marR="0" lvl="0" indent="0" algn="r" defTabSz="914400" rtl="0" eaLnBrk="1" fontAlgn="base" latinLnBrk="0" hangingPunct="1">
                <a:lnSpc>
                  <a:spcPct val="100000"/>
                </a:lnSpc>
                <a:spcBef>
                  <a:spcPct val="0"/>
                </a:spcBef>
                <a:spcAft>
                  <a:spcPct val="0"/>
                </a:spcAft>
                <a:buClrTx/>
                <a:buSzTx/>
                <a:buFontTx/>
                <a:buNone/>
                <a:tabLst/>
                <a:defRPr/>
              </a:pPr>
              <a:t>226</a:t>
            </a:fld>
            <a:endParaRPr kumimoji="0" lang="zh-CN" altLang="en-US" sz="1200" b="0" i="0" u="none" strike="noStrike" kern="1200" cap="none" spc="0" normalizeH="0" baseline="0" noProof="0">
              <a:ln>
                <a:noFill/>
              </a:ln>
              <a:solidFill>
                <a:prstClr val="black"/>
              </a:solidFill>
              <a:effectLst/>
              <a:uLnTx/>
              <a:uFillTx/>
              <a:latin typeface="Calibri" charset="0"/>
              <a:ea typeface="Calibri"/>
              <a:cs typeface="+mn-cs"/>
            </a:endParaRPr>
          </a:p>
        </p:txBody>
      </p:sp>
    </p:spTree>
    <p:extLst>
      <p:ext uri="{BB962C8B-B14F-4D97-AF65-F5344CB8AC3E}">
        <p14:creationId xmlns:p14="http://schemas.microsoft.com/office/powerpoint/2010/main" val="21251860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31774">
              <a:defRPr/>
            </a:pPr>
            <a:r>
              <a:rPr lang="en-US" altLang="zh-CN" dirty="0"/>
              <a:t>However,</a:t>
            </a:r>
            <a:r>
              <a:rPr lang="en-US" altLang="zh-CN" baseline="0" dirty="0"/>
              <a:t> another key aspect that impact the virtual machines performance is the microarchitecture-level interference.</a:t>
            </a:r>
          </a:p>
          <a:p>
            <a:pPr defTabSz="931774">
              <a:defRPr/>
            </a:pPr>
            <a:endParaRPr lang="en-US" altLang="zh-CN" baseline="0" dirty="0"/>
          </a:p>
          <a:p>
            <a:pPr defTabSz="931774">
              <a:defRPr/>
            </a:pPr>
            <a:r>
              <a:rPr lang="en-US" altLang="zh-CN" baseline="0" dirty="0"/>
              <a:t>Virtual machines within a host compete at:</a:t>
            </a:r>
          </a:p>
          <a:p>
            <a:pPr defTabSz="931774">
              <a:defRPr/>
            </a:pPr>
            <a:endParaRPr lang="en-US" altLang="zh-CN" baseline="0" dirty="0"/>
          </a:p>
          <a:p>
            <a:pPr defTabSz="931774">
              <a:defRPr/>
            </a:pPr>
            <a:r>
              <a:rPr lang="en-US" altLang="zh-CN" baseline="0" dirty="0"/>
              <a:t>1) …</a:t>
            </a:r>
          </a:p>
          <a:p>
            <a:r>
              <a:rPr lang="en-US" altLang="zh-CN" baseline="0" dirty="0"/>
              <a:t>VMs will evict each other’s data from the last level cache, causing an increase in memory access latency, thus resulting in performance degradation.</a:t>
            </a:r>
          </a:p>
          <a:p>
            <a:endParaRPr lang="en-US" altLang="zh-CN" baseline="0" dirty="0"/>
          </a:p>
          <a:p>
            <a:r>
              <a:rPr lang="en-US" altLang="zh-CN" baseline="0" dirty="0"/>
              <a:t>2) …</a:t>
            </a:r>
          </a:p>
          <a:p>
            <a:r>
              <a:rPr lang="en-US" altLang="zh-CN" baseline="0" dirty="0"/>
              <a:t>VMs’ memory requests also contend at the different components of main memory, such as channels, ranks, and banks. Also resulting in performance degradation.</a:t>
            </a:r>
            <a:endParaRPr lang="en-US" altLang="zh-CN" dirty="0"/>
          </a:p>
          <a:p>
            <a:pPr defTabSz="931774">
              <a:defRPr/>
            </a:pPr>
            <a:endParaRPr lang="en-US" altLang="zh-CN" dirty="0"/>
          </a:p>
          <a:p>
            <a:pPr defTabSz="931774">
              <a:defRPr/>
            </a:pPr>
            <a:r>
              <a:rPr lang="en-US" altLang="zh-CN" baseline="0" dirty="0"/>
              <a:t>One question raised here is: can the operating-system-level metrics reflect the micro-architecture-level resources interference?</a:t>
            </a:r>
            <a:endParaRPr lang="zh-CN" altLang="en-US" dirty="0"/>
          </a:p>
          <a:p>
            <a:pPr defTabSz="931774">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A60FBA4-2C20-4E72-A3AC-CDE6163BD7BC}" type="slidenum">
              <a:rPr kumimoji="0" lang="zh-CN" altLang="en-US" sz="1200" b="0" i="0" u="none" strike="noStrike" kern="1200" cap="none" spc="0" normalizeH="0" baseline="0" noProof="0" smtClean="0">
                <a:ln>
                  <a:noFill/>
                </a:ln>
                <a:solidFill>
                  <a:prstClr val="black"/>
                </a:solidFill>
                <a:effectLst/>
                <a:uLnTx/>
                <a:uFillTx/>
                <a:latin typeface="Calibri" charset="0"/>
                <a:ea typeface="Calibri"/>
                <a:cs typeface="+mn-cs"/>
              </a:rPr>
              <a:pPr marL="0" marR="0" lvl="0" indent="0" algn="r" defTabSz="914400" rtl="0" eaLnBrk="1" fontAlgn="base" latinLnBrk="0" hangingPunct="1">
                <a:lnSpc>
                  <a:spcPct val="100000"/>
                </a:lnSpc>
                <a:spcBef>
                  <a:spcPct val="0"/>
                </a:spcBef>
                <a:spcAft>
                  <a:spcPct val="0"/>
                </a:spcAft>
                <a:buClrTx/>
                <a:buSzTx/>
                <a:buFontTx/>
                <a:buNone/>
                <a:tabLst/>
                <a:defRPr/>
              </a:pPr>
              <a:t>227</a:t>
            </a:fld>
            <a:endParaRPr kumimoji="0" lang="zh-CN" altLang="en-US" sz="1200" b="0" i="0" u="none" strike="noStrike" kern="1200" cap="none" spc="0" normalizeH="0" baseline="0" noProof="0">
              <a:ln>
                <a:noFill/>
              </a:ln>
              <a:solidFill>
                <a:prstClr val="black"/>
              </a:solidFill>
              <a:effectLst/>
              <a:uLnTx/>
              <a:uFillTx/>
              <a:latin typeface="Calibri" charset="0"/>
              <a:ea typeface="Calibri"/>
              <a:cs typeface="+mn-cs"/>
            </a:endParaRPr>
          </a:p>
        </p:txBody>
      </p:sp>
    </p:spTree>
    <p:extLst>
      <p:ext uri="{BB962C8B-B14F-4D97-AF65-F5344CB8AC3E}">
        <p14:creationId xmlns:p14="http://schemas.microsoft.com/office/powerpoint/2010/main" val="39365302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Could possibly map VM to Host in this manner. NO topology</a:t>
            </a:r>
          </a:p>
          <a:p>
            <a:endParaRPr lang="en-US" altLang="zh-CN" baseline="0" dirty="0"/>
          </a:p>
          <a:p>
            <a:r>
              <a:rPr lang="en-US" altLang="zh-CN" baseline="0" dirty="0"/>
              <a:t>Starved. </a:t>
            </a:r>
          </a:p>
          <a:p>
            <a:endParaRPr lang="en-US" altLang="zh-CN" baseline="0" dirty="0"/>
          </a:p>
          <a:p>
            <a:r>
              <a:rPr lang="en-US" altLang="zh-CN" baseline="0" dirty="0"/>
              <a:t>We profiled many benchmarks and found many of them exhibit the similar CPU utilization and memory capacity demand. Take the STREAM and </a:t>
            </a:r>
            <a:r>
              <a:rPr lang="en-US" altLang="zh-CN" baseline="0" dirty="0" err="1"/>
              <a:t>gromacs</a:t>
            </a:r>
            <a:r>
              <a:rPr lang="en-US" altLang="zh-CN" baseline="0" dirty="0"/>
              <a:t> for example, their </a:t>
            </a:r>
            <a:r>
              <a:rPr lang="en-US" altLang="zh-CN" baseline="0" dirty="0" err="1"/>
              <a:t>cpu</a:t>
            </a:r>
            <a:r>
              <a:rPr lang="en-US" altLang="zh-CN" baseline="0" dirty="0"/>
              <a:t> utilization and memory capacity demand are similar.</a:t>
            </a:r>
          </a:p>
          <a:p>
            <a:endParaRPr lang="en-US" altLang="zh-CN" baseline="0" dirty="0"/>
          </a:p>
          <a:p>
            <a:r>
              <a:rPr lang="en-US" altLang="zh-CN" baseline="0" dirty="0"/>
              <a:t>If we use conventional DRM to schedule them, this is a possible mapping. The two STREAM running on the same host.</a:t>
            </a:r>
          </a:p>
          <a:p>
            <a:endParaRPr lang="en-US" altLang="zh-CN" dirty="0"/>
          </a:p>
          <a:p>
            <a:r>
              <a:rPr lang="en-US" altLang="zh-CN" dirty="0"/>
              <a:t>However, although the </a:t>
            </a:r>
            <a:r>
              <a:rPr lang="en-US" altLang="zh-CN" dirty="0" err="1"/>
              <a:t>cpu</a:t>
            </a:r>
            <a:r>
              <a:rPr lang="en-US" altLang="zh-CN" dirty="0"/>
              <a:t> and</a:t>
            </a:r>
            <a:r>
              <a:rPr lang="en-US" altLang="zh-CN" baseline="0" dirty="0"/>
              <a:t> memory usage are similar, the microarchitecture-level resource are totally different. STREAM…</a:t>
            </a:r>
          </a:p>
          <a:p>
            <a:r>
              <a:rPr lang="en-US" altLang="zh-CN" baseline="0" dirty="0" err="1"/>
              <a:t>Gromacs</a:t>
            </a:r>
            <a:r>
              <a:rPr lang="en-US" altLang="zh-CN" baseline="0" dirty="0"/>
              <a:t> …</a:t>
            </a:r>
          </a:p>
          <a:p>
            <a:endParaRPr lang="en-US" altLang="zh-CN" baseline="0" dirty="0"/>
          </a:p>
          <a:p>
            <a:r>
              <a:rPr lang="en-US" altLang="zh-CN" baseline="0" dirty="0"/>
              <a:t>Thus in this mapping, this host may already experiencing heavily contention.</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A60FBA4-2C20-4E72-A3AC-CDE6163BD7BC}" type="slidenum">
              <a:rPr kumimoji="0" lang="zh-CN" altLang="en-US" sz="1200" b="0" i="0" u="none" strike="noStrike" kern="1200" cap="none" spc="0" normalizeH="0" baseline="0" noProof="0" smtClean="0">
                <a:ln>
                  <a:noFill/>
                </a:ln>
                <a:solidFill>
                  <a:prstClr val="black"/>
                </a:solidFill>
                <a:effectLst/>
                <a:uLnTx/>
                <a:uFillTx/>
                <a:latin typeface="Calibri" charset="0"/>
                <a:ea typeface="Calibri"/>
                <a:cs typeface="+mn-cs"/>
              </a:rPr>
              <a:pPr marL="0" marR="0" lvl="0" indent="0" algn="r" defTabSz="914400" rtl="0" eaLnBrk="1" fontAlgn="base" latinLnBrk="0" hangingPunct="1">
                <a:lnSpc>
                  <a:spcPct val="100000"/>
                </a:lnSpc>
                <a:spcBef>
                  <a:spcPct val="0"/>
                </a:spcBef>
                <a:spcAft>
                  <a:spcPct val="0"/>
                </a:spcAft>
                <a:buClrTx/>
                <a:buSzTx/>
                <a:buFontTx/>
                <a:buNone/>
                <a:tabLst/>
                <a:defRPr/>
              </a:pPr>
              <a:t>228</a:t>
            </a:fld>
            <a:endParaRPr kumimoji="0" lang="zh-CN" altLang="en-US" sz="1200" b="0" i="0" u="none" strike="noStrike" kern="1200" cap="none" spc="0" normalizeH="0" baseline="0" noProof="0">
              <a:ln>
                <a:noFill/>
              </a:ln>
              <a:solidFill>
                <a:prstClr val="black"/>
              </a:solidFill>
              <a:effectLst/>
              <a:uLnTx/>
              <a:uFillTx/>
              <a:latin typeface="Calibri" charset="0"/>
              <a:ea typeface="Calibri"/>
              <a:cs typeface="+mn-cs"/>
            </a:endParaRPr>
          </a:p>
        </p:txBody>
      </p:sp>
    </p:spTree>
    <p:extLst>
      <p:ext uri="{BB962C8B-B14F-4D97-AF65-F5344CB8AC3E}">
        <p14:creationId xmlns:p14="http://schemas.microsoft.com/office/powerpoint/2010/main" val="257252144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Although</a:t>
            </a:r>
            <a:r>
              <a:rPr lang="en-US" altLang="zh-CN" baseline="0" dirty="0"/>
              <a:t> the conventional DRM policies now aware of microarchitecture level contention, how much benefit will we get if we considering them?</a:t>
            </a:r>
          </a:p>
          <a:p>
            <a:endParaRPr lang="en-US" altLang="zh-CN" baseline="0" dirty="0"/>
          </a:p>
          <a:p>
            <a:r>
              <a:rPr lang="en-US" altLang="zh-CN" baseline="0" dirty="0"/>
              <a:t>We did an experiment use the STREAM and </a:t>
            </a:r>
            <a:r>
              <a:rPr lang="en-US" altLang="zh-CN" baseline="0" dirty="0" err="1"/>
              <a:t>groamcs</a:t>
            </a:r>
            <a:r>
              <a:rPr lang="en-US" altLang="zh-CN" baseline="0" dirty="0"/>
              <a:t> benchmark. When two STREAM are locate on the same host, the harmonic mean of IPC across all the VMs are 0.30.</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A60FBA4-2C20-4E72-A3AC-CDE6163BD7BC}" type="slidenum">
              <a:rPr kumimoji="0" lang="zh-CN" altLang="en-US" sz="1200" b="0" i="0" u="none" strike="noStrike" kern="1200" cap="none" spc="0" normalizeH="0" baseline="0" noProof="0" smtClean="0">
                <a:ln>
                  <a:noFill/>
                </a:ln>
                <a:solidFill>
                  <a:prstClr val="black"/>
                </a:solidFill>
                <a:effectLst/>
                <a:uLnTx/>
                <a:uFillTx/>
                <a:latin typeface="Calibri" charset="0"/>
                <a:ea typeface="Calibri"/>
                <a:cs typeface="+mn-cs"/>
              </a:rPr>
              <a:pPr marL="0" marR="0" lvl="0" indent="0" algn="r" defTabSz="914400" rtl="0" eaLnBrk="1" fontAlgn="base" latinLnBrk="0" hangingPunct="1">
                <a:lnSpc>
                  <a:spcPct val="100000"/>
                </a:lnSpc>
                <a:spcBef>
                  <a:spcPct val="0"/>
                </a:spcBef>
                <a:spcAft>
                  <a:spcPct val="0"/>
                </a:spcAft>
                <a:buClrTx/>
                <a:buSzTx/>
                <a:buFontTx/>
                <a:buNone/>
                <a:tabLst/>
                <a:defRPr/>
              </a:pPr>
              <a:t>229</a:t>
            </a:fld>
            <a:endParaRPr kumimoji="0" lang="zh-CN" altLang="en-US" sz="1200" b="0" i="0" u="none" strike="noStrike" kern="1200" cap="none" spc="0" normalizeH="0" baseline="0" noProof="0">
              <a:ln>
                <a:noFill/>
              </a:ln>
              <a:solidFill>
                <a:prstClr val="black"/>
              </a:solidFill>
              <a:effectLst/>
              <a:uLnTx/>
              <a:uFillTx/>
              <a:latin typeface="Calibri" charset="0"/>
              <a:ea typeface="Calibri"/>
              <a:cs typeface="+mn-cs"/>
            </a:endParaRPr>
          </a:p>
        </p:txBody>
      </p:sp>
    </p:spTree>
    <p:extLst>
      <p:ext uri="{BB962C8B-B14F-4D97-AF65-F5344CB8AC3E}">
        <p14:creationId xmlns:p14="http://schemas.microsoft.com/office/powerpoint/2010/main" val="396281704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However, after we migrate STREAM to the other host and migrate </a:t>
            </a:r>
            <a:r>
              <a:rPr lang="en-US" altLang="zh-CN" baseline="0" dirty="0" err="1"/>
              <a:t>gromacs</a:t>
            </a:r>
            <a:r>
              <a:rPr lang="en-US" altLang="zh-CN" baseline="0" dirty="0"/>
              <a:t> back. The performance is improved by nearly fifty percentage.</a:t>
            </a:r>
          </a:p>
          <a:p>
            <a:endParaRPr lang="en-US" altLang="zh-CN" baseline="0" dirty="0"/>
          </a:p>
          <a:p>
            <a:r>
              <a:rPr lang="en-US" altLang="zh-CN" baseline="0" dirty="0"/>
              <a:t>Which indicate that we need microarchitecture-level interference awareness in distributed resource management.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A60FBA4-2C20-4E72-A3AC-CDE6163BD7BC}" type="slidenum">
              <a:rPr kumimoji="0" lang="zh-CN" altLang="en-US" sz="1200" b="0" i="0" u="none" strike="noStrike" kern="1200" cap="none" spc="0" normalizeH="0" baseline="0" noProof="0" smtClean="0">
                <a:ln>
                  <a:noFill/>
                </a:ln>
                <a:solidFill>
                  <a:prstClr val="black"/>
                </a:solidFill>
                <a:effectLst/>
                <a:uLnTx/>
                <a:uFillTx/>
                <a:latin typeface="Calibri" charset="0"/>
                <a:ea typeface="Calibri"/>
                <a:cs typeface="+mn-cs"/>
              </a:rPr>
              <a:pPr marL="0" marR="0" lvl="0" indent="0" algn="r" defTabSz="914400" rtl="0" eaLnBrk="1" fontAlgn="base" latinLnBrk="0" hangingPunct="1">
                <a:lnSpc>
                  <a:spcPct val="100000"/>
                </a:lnSpc>
                <a:spcBef>
                  <a:spcPct val="0"/>
                </a:spcBef>
                <a:spcAft>
                  <a:spcPct val="0"/>
                </a:spcAft>
                <a:buClrTx/>
                <a:buSzTx/>
                <a:buFontTx/>
                <a:buNone/>
                <a:tabLst/>
                <a:defRPr/>
              </a:pPr>
              <a:t>230</a:t>
            </a:fld>
            <a:endParaRPr kumimoji="0" lang="zh-CN" altLang="en-US" sz="1200" b="0" i="0" u="none" strike="noStrike" kern="1200" cap="none" spc="0" normalizeH="0" baseline="0" noProof="0">
              <a:ln>
                <a:noFill/>
              </a:ln>
              <a:solidFill>
                <a:prstClr val="black"/>
              </a:solidFill>
              <a:effectLst/>
              <a:uLnTx/>
              <a:uFillTx/>
              <a:latin typeface="Calibri" charset="0"/>
              <a:ea typeface="Calibri"/>
              <a:cs typeface="+mn-cs"/>
            </a:endParaRPr>
          </a:p>
        </p:txBody>
      </p:sp>
    </p:spTree>
    <p:extLst>
      <p:ext uri="{BB962C8B-B14F-4D97-AF65-F5344CB8AC3E}">
        <p14:creationId xmlns:p14="http://schemas.microsoft.com/office/powerpoint/2010/main" val="424182790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31774">
              <a:defRPr/>
            </a:pPr>
            <a:r>
              <a:rPr lang="en-US" altLang="zh-CN" dirty="0"/>
              <a:t>A-DRM takes into account two main sources of interference at the microarchitecture-level, </a:t>
            </a:r>
          </a:p>
          <a:p>
            <a:pPr defTabSz="931774">
              <a:defRPr/>
            </a:pPr>
            <a:endParaRPr lang="en-US" altLang="zh-CN" dirty="0"/>
          </a:p>
          <a:p>
            <a:pPr marL="232943" indent="-232943" defTabSz="931774">
              <a:buFontTx/>
              <a:buAutoNum type="arabicParenR"/>
              <a:defRPr/>
            </a:pPr>
            <a:r>
              <a:rPr lang="en-US" altLang="zh-CN" dirty="0"/>
              <a:t>shared last level cache capacity and </a:t>
            </a:r>
          </a:p>
          <a:p>
            <a:pPr marL="232943" indent="-232943" defTabSz="931774">
              <a:buFontTx/>
              <a:buAutoNum type="arabicParenR"/>
              <a:defRPr/>
            </a:pPr>
            <a:endParaRPr lang="en-US" altLang="zh-CN" dirty="0"/>
          </a:p>
          <a:p>
            <a:pPr marL="232943" indent="-232943" defTabSz="931774">
              <a:buFontTx/>
              <a:buAutoNum type="arabicParenR"/>
              <a:defRPr/>
            </a:pPr>
            <a:r>
              <a:rPr lang="en-US" altLang="zh-CN" dirty="0"/>
              <a:t>memory bandwidth. </a:t>
            </a:r>
          </a:p>
          <a:p>
            <a:pPr defTabSz="931774">
              <a:defRPr/>
            </a:pPr>
            <a:endParaRPr lang="en-US" altLang="zh-CN" dirty="0"/>
          </a:p>
          <a:p>
            <a:pPr defTabSz="931774">
              <a:defRPr/>
            </a:pPr>
            <a:r>
              <a:rPr lang="en-US" altLang="zh-CN" dirty="0"/>
              <a:t>The</a:t>
            </a:r>
            <a:r>
              <a:rPr lang="en-US" altLang="zh-CN" baseline="0" dirty="0"/>
              <a:t> key idea of </a:t>
            </a:r>
            <a:r>
              <a:rPr lang="en-US" altLang="zh-CN" dirty="0"/>
              <a:t>A-DRM is to monitors the</a:t>
            </a:r>
            <a:r>
              <a:rPr lang="en-US" altLang="zh-CN" baseline="0" dirty="0"/>
              <a:t> microarchitecture-level resource usage, and balance it across the cluster.</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A60FBA4-2C20-4E72-A3AC-CDE6163BD7BC}" type="slidenum">
              <a:rPr kumimoji="0" lang="zh-CN" alt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231</a:t>
            </a:fld>
            <a:endParaRPr kumimoji="0" lang="zh-CN"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3623113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addition</a:t>
            </a:r>
            <a:r>
              <a:rPr lang="en-US" altLang="zh-CN" baseline="0" dirty="0"/>
              <a:t> to conventional </a:t>
            </a:r>
            <a:r>
              <a:rPr lang="en-US" altLang="zh-CN" dirty="0"/>
              <a:t>DRM, </a:t>
            </a:r>
            <a:r>
              <a:rPr lang="en-US" altLang="zh-CN" baseline="0" dirty="0"/>
              <a:t>A-DRM add </a:t>
            </a:r>
            <a:endParaRPr lang="en-US" altLang="zh-CN" dirty="0"/>
          </a:p>
          <a:p>
            <a:endParaRPr lang="en-US" altLang="zh-CN" dirty="0"/>
          </a:p>
          <a:p>
            <a:r>
              <a:rPr lang="en-US" altLang="zh-CN" dirty="0"/>
              <a:t>1) an architectural resource profiler at each host</a:t>
            </a:r>
          </a:p>
          <a:p>
            <a:endParaRPr lang="en-US" altLang="zh-CN" dirty="0"/>
          </a:p>
          <a:p>
            <a:r>
              <a:rPr lang="en-US" altLang="zh-CN" dirty="0"/>
              <a:t>We add two … to the Controller.</a:t>
            </a:r>
          </a:p>
          <a:p>
            <a:r>
              <a:rPr lang="en-US" altLang="zh-CN" dirty="0"/>
              <a:t>1) An architecture-aware</a:t>
            </a:r>
          </a:p>
          <a:p>
            <a:r>
              <a:rPr lang="en-US" altLang="zh-CN" dirty="0"/>
              <a:t>interference detector is invoked at each scheduling</a:t>
            </a:r>
          </a:p>
          <a:p>
            <a:r>
              <a:rPr lang="en-US" altLang="zh-CN" dirty="0"/>
              <a:t>interval to detect microarchitecture-level shared resource</a:t>
            </a:r>
          </a:p>
          <a:p>
            <a:r>
              <a:rPr lang="en-US" altLang="zh-CN" dirty="0"/>
              <a:t>interference. </a:t>
            </a:r>
          </a:p>
          <a:p>
            <a:endParaRPr lang="en-US" altLang="zh-CN" dirty="0"/>
          </a:p>
          <a:p>
            <a:r>
              <a:rPr lang="en-US" altLang="zh-CN" dirty="0"/>
              <a:t>2) Once such interference is detected, the architecture-aware DRM policy is used to determine VM migrations to mitigate the detected interference.</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A60FBA4-2C20-4E72-A3AC-CDE6163BD7BC}" type="slidenum">
              <a:rPr kumimoji="0" lang="zh-CN" alt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232</a:t>
            </a:fld>
            <a:endParaRPr kumimoji="0" lang="zh-CN"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9992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95EDEE-B7D1-1440-996D-71E43B120717}"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98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a:latin typeface="Arial" charset="0"/>
              </a:rPr>
              <a:t>A pictorial example of how our solution prevents stream from being a memory performance hog</a:t>
            </a:r>
          </a:p>
          <a:p>
            <a:pPr>
              <a:buFontTx/>
              <a:buChar char="-"/>
            </a:pPr>
            <a:r>
              <a:rPr lang="en-US">
                <a:latin typeface="Arial" charset="0"/>
              </a:rPr>
              <a:t>Our technique requires the DRAM controller to keep track of slowdowns for each thread and the unfairness value based on these slowdowns</a:t>
            </a:r>
          </a:p>
          <a:p>
            <a:pPr>
              <a:buFontTx/>
              <a:buChar char="-"/>
            </a:pPr>
            <a:r>
              <a:rPr lang="en-US">
                <a:latin typeface="Arial" charset="0"/>
              </a:rPr>
              <a:t>Alpha parameter (maximum tolerable unfairness until the fairness-oriented scheduling policy kicks in) is set to 1.05 in this example</a:t>
            </a:r>
          </a:p>
          <a:p>
            <a:pPr>
              <a:buFontTx/>
              <a:buChar char="-"/>
            </a:pPr>
            <a:r>
              <a:rPr lang="en-US">
                <a:latin typeface="Arial" charset="0"/>
              </a:rPr>
              <a:t>As stream</a:t>
            </a:r>
            <a:r>
              <a:rPr lang="ja-JP" altLang="en-US">
                <a:latin typeface="Arial" charset="0"/>
              </a:rPr>
              <a:t>’</a:t>
            </a:r>
            <a:r>
              <a:rPr lang="en-US" altLang="ja-JP">
                <a:latin typeface="Arial" charset="0"/>
              </a:rPr>
              <a:t>s requests are prioritized over rdarray</a:t>
            </a:r>
            <a:r>
              <a:rPr lang="ja-JP" altLang="en-US">
                <a:latin typeface="Arial" charset="0"/>
              </a:rPr>
              <a:t>’</a:t>
            </a:r>
            <a:r>
              <a:rPr lang="en-US" altLang="ja-JP">
                <a:latin typeface="Arial" charset="0"/>
              </a:rPr>
              <a:t>s, rdarray</a:t>
            </a:r>
            <a:r>
              <a:rPr lang="ja-JP" altLang="en-US">
                <a:latin typeface="Arial" charset="0"/>
              </a:rPr>
              <a:t>’</a:t>
            </a:r>
            <a:r>
              <a:rPr lang="en-US" altLang="ja-JP">
                <a:latin typeface="Arial" charset="0"/>
              </a:rPr>
              <a:t>s slowdown increases and hence unfairness increases</a:t>
            </a:r>
          </a:p>
          <a:p>
            <a:pPr>
              <a:buFontTx/>
              <a:buChar char="-"/>
            </a:pPr>
            <a:r>
              <a:rPr lang="en-US">
                <a:latin typeface="Arial" charset="0"/>
              </a:rPr>
              <a:t>Once unfairness crosses the alpha value, our algorithm kicks in and uses the fairness-oriented scheduling policy</a:t>
            </a:r>
          </a:p>
          <a:p>
            <a:pPr>
              <a:buFontTx/>
              <a:buChar char="-"/>
            </a:pPr>
            <a:r>
              <a:rPr lang="en-US">
                <a:latin typeface="Arial" charset="0"/>
              </a:rPr>
              <a:t>This policy prioritizes requests from the thread with the maximum slowdown (rdarray – thread 1)</a:t>
            </a:r>
          </a:p>
          <a:p>
            <a:pPr>
              <a:buFontTx/>
              <a:buChar char="-"/>
            </a:pPr>
            <a:r>
              <a:rPr lang="en-US">
                <a:latin typeface="Arial" charset="0"/>
              </a:rPr>
              <a:t>Hence, rdarray</a:t>
            </a:r>
            <a:r>
              <a:rPr lang="ja-JP" altLang="en-US">
                <a:latin typeface="Arial" charset="0"/>
              </a:rPr>
              <a:t>’</a:t>
            </a:r>
            <a:r>
              <a:rPr lang="en-US" altLang="ja-JP">
                <a:latin typeface="Arial" charset="0"/>
              </a:rPr>
              <a:t>s requests do not indefinitely starve</a:t>
            </a:r>
          </a:p>
          <a:p>
            <a:pPr>
              <a:buFontTx/>
              <a:buChar char="-"/>
            </a:pPr>
            <a:r>
              <a:rPr lang="en-US">
                <a:latin typeface="Arial" charset="0"/>
              </a:rPr>
              <a:t>Servicing rdarray</a:t>
            </a:r>
            <a:r>
              <a:rPr lang="ja-JP" altLang="en-US">
                <a:latin typeface="Arial" charset="0"/>
              </a:rPr>
              <a:t>’</a:t>
            </a:r>
            <a:r>
              <a:rPr lang="en-US" altLang="ja-JP">
                <a:latin typeface="Arial" charset="0"/>
              </a:rPr>
              <a:t>s request increases stream</a:t>
            </a:r>
            <a:r>
              <a:rPr lang="ja-JP" altLang="en-US">
                <a:latin typeface="Arial" charset="0"/>
              </a:rPr>
              <a:t>’</a:t>
            </a:r>
            <a:r>
              <a:rPr lang="en-US" altLang="ja-JP">
                <a:latin typeface="Arial" charset="0"/>
              </a:rPr>
              <a:t>s slowdown and keeps in check rdarray</a:t>
            </a:r>
            <a:r>
              <a:rPr lang="ja-JP" altLang="en-US">
                <a:latin typeface="Arial" charset="0"/>
              </a:rPr>
              <a:t>’</a:t>
            </a:r>
            <a:r>
              <a:rPr lang="en-US" altLang="ja-JP">
                <a:latin typeface="Arial" charset="0"/>
              </a:rPr>
              <a:t>s slowdown (thus reduces unfairness)</a:t>
            </a:r>
          </a:p>
          <a:p>
            <a:pPr>
              <a:buFontTx/>
              <a:buChar char="-"/>
            </a:pPr>
            <a:r>
              <a:rPr lang="en-US">
                <a:latin typeface="Arial" charset="0"/>
              </a:rPr>
              <a:t>Therefore, when unfairness becomes tolerable again, our algorithm switches back to the baseline scheduling policy to maximize throughput (i.e. it schedules stream</a:t>
            </a:r>
            <a:r>
              <a:rPr lang="ja-JP" altLang="en-US">
                <a:latin typeface="Arial" charset="0"/>
              </a:rPr>
              <a:t>’</a:t>
            </a:r>
            <a:r>
              <a:rPr lang="en-US" altLang="ja-JP">
                <a:latin typeface="Arial" charset="0"/>
              </a:rPr>
              <a:t>s row hit requests first, and then the oldest requests)</a:t>
            </a:r>
            <a:endParaRPr lang="en-US">
              <a:latin typeface="Arial" charset="0"/>
            </a:endParaRPr>
          </a:p>
        </p:txBody>
      </p:sp>
    </p:spTree>
    <p:extLst>
      <p:ext uri="{BB962C8B-B14F-4D97-AF65-F5344CB8AC3E}">
        <p14:creationId xmlns:p14="http://schemas.microsoft.com/office/powerpoint/2010/main" val="80596809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ko-KR"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6660481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logical organization, system consists of processor, main memory and IO devices. </a:t>
            </a:r>
          </a:p>
          <a:p>
            <a:r>
              <a:rPr lang="en-US" baseline="0" dirty="0"/>
              <a:t>Processor accesses main memory to get data for executing instructions, called CPU access.</a:t>
            </a:r>
          </a:p>
          <a:p>
            <a:r>
              <a:rPr lang="en-US" baseline="0" dirty="0"/>
              <a:t>IO devices transfer data to main memory, called IO access. </a:t>
            </a:r>
          </a:p>
          <a:p>
            <a:r>
              <a:rPr lang="en-US" baseline="0" dirty="0"/>
              <a:t>Therefore, the main memory connects processor and IO devices as an intermediate layer.</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463075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physical implementation, however, IO devices are connected to processor, </a:t>
            </a:r>
          </a:p>
          <a:p>
            <a:r>
              <a:rPr lang="en-US" baseline="0" dirty="0"/>
              <a:t>and DMA in the processor manages the IO traffic through memory channel.</a:t>
            </a:r>
          </a:p>
          <a:p>
            <a:r>
              <a:rPr lang="en-US" baseline="0" dirty="0"/>
              <a:t>This difference between logical and physical organization leads to </a:t>
            </a:r>
          </a:p>
          <a:p>
            <a:pPr marL="228600" indent="-228600">
              <a:buAutoNum type="arabicParenR"/>
            </a:pPr>
            <a:r>
              <a:rPr lang="en-US" baseline="0" dirty="0"/>
              <a:t>High contention in memory channel,</a:t>
            </a:r>
          </a:p>
          <a:p>
            <a:pPr marL="228600" indent="-228600">
              <a:buAutoNum type="arabicParenR"/>
            </a:pPr>
            <a:r>
              <a:rPr lang="en-US" baseline="0" dirty="0"/>
              <a:t>High pin count in processor chip.</a:t>
            </a:r>
          </a:p>
          <a:p>
            <a:pPr marL="0" indent="0">
              <a:buNone/>
            </a:pP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6984721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avoid these problems, our approach is providing a direct connection between IO devices and main memory, which enables IO access without interfering CPU access.</a:t>
            </a:r>
          </a:p>
          <a:p>
            <a:endParaRPr lang="en-US" baseline="0" dirty="0"/>
          </a:p>
          <a:p>
            <a:r>
              <a:rPr lang="en-US" baseline="0" dirty="0"/>
              <a:t>We call this new memory system architecture – Decouple Direct Memory Access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220132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summary of today’s talk.</a:t>
            </a:r>
            <a:endParaRPr lang="en-US" baseline="0" dirty="0"/>
          </a:p>
          <a:p>
            <a:endParaRPr lang="en-US" baseline="0" dirty="0"/>
          </a:p>
          <a:p>
            <a:r>
              <a:rPr lang="en-US" baseline="0" dirty="0"/>
              <a:t>The problem is that CPU and IO accesses contend for memory channel.</a:t>
            </a:r>
          </a:p>
          <a:p>
            <a:r>
              <a:rPr lang="en-US" baseline="0" dirty="0"/>
              <a:t>To mitigate this problem, we design new DRAM which has two independent data port, called dual-data-port DRAM. </a:t>
            </a:r>
          </a:p>
          <a:p>
            <a:r>
              <a:rPr lang="en-US" baseline="0" dirty="0"/>
              <a:t>We connect one port to CPU and the other port to IO devices, thereby isolating CPU and IO traffic. </a:t>
            </a:r>
          </a:p>
          <a:p>
            <a:r>
              <a:rPr lang="en-US" baseline="0" dirty="0"/>
              <a:t>We call this Decoupled Direct Memory Access (DDMA).</a:t>
            </a:r>
          </a:p>
          <a:p>
            <a:endParaRPr lang="en-US" baseline="0" dirty="0"/>
          </a:p>
          <a:p>
            <a:r>
              <a:rPr lang="en-US" baseline="0" dirty="0"/>
              <a:t>We can use this new memory system for </a:t>
            </a:r>
          </a:p>
          <a:p>
            <a:r>
              <a:rPr lang="en-US" baseline="0" dirty="0"/>
              <a:t>Communication between compute units,</a:t>
            </a:r>
          </a:p>
          <a:p>
            <a:r>
              <a:rPr lang="en-US" baseline="0" dirty="0"/>
              <a:t>In-memory communication, and</a:t>
            </a:r>
          </a:p>
          <a:p>
            <a:r>
              <a:rPr lang="en-US" baseline="0" dirty="0"/>
              <a:t>Memory-storage communication.</a:t>
            </a:r>
          </a:p>
          <a:p>
            <a:endParaRPr lang="en-US" baseline="0" dirty="0"/>
          </a:p>
          <a:p>
            <a:r>
              <a:rPr lang="en-US" baseline="0" dirty="0"/>
              <a:t>We evaluate our DDMA-based memory system and show that it provides significant performance improvement with reduction in CPU pin count.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187749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the outline of today’s talk.</a:t>
            </a:r>
          </a:p>
          <a:p>
            <a:r>
              <a:rPr lang="en-US" baseline="0" dirty="0"/>
              <a:t>We first describe more details of the problem in conventional memory system.</a:t>
            </a:r>
          </a:p>
          <a:p>
            <a:r>
              <a:rPr lang="en-US" baseline="0" dirty="0"/>
              <a:t>Then we provide the overview of our proposed memory system.</a:t>
            </a:r>
          </a:p>
          <a:p>
            <a:r>
              <a:rPr lang="en-US" baseline="0" dirty="0"/>
              <a:t>Then we introduce one of major component, dual-data-port DRAM.</a:t>
            </a:r>
          </a:p>
          <a:p>
            <a:r>
              <a:rPr lang="en-US" baseline="0" dirty="0"/>
              <a:t>We explain how we can leverage our new memory system.</a:t>
            </a:r>
          </a:p>
          <a:p>
            <a:r>
              <a:rPr lang="en-US" baseline="0" dirty="0"/>
              <a:t>We, then, provide our evaluation methodology and results.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959889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a:t>
            </a:r>
            <a:r>
              <a:rPr lang="en-US" baseline="0" dirty="0"/>
              <a:t> detailed view of a system. </a:t>
            </a:r>
          </a:p>
          <a:p>
            <a:r>
              <a:rPr lang="en-US" baseline="0" dirty="0"/>
              <a:t>CPU is connected to main memory over memory channel and </a:t>
            </a:r>
          </a:p>
          <a:p>
            <a:r>
              <a:rPr lang="en-US" baseline="0" dirty="0"/>
              <a:t>the memory controller manages accesses to the main memory.</a:t>
            </a:r>
          </a:p>
          <a:p>
            <a:r>
              <a:rPr lang="en-US" baseline="0" dirty="0"/>
              <a:t>IO devices are connected the CPU over IO interface in CPU chip.</a:t>
            </a:r>
          </a:p>
          <a:p>
            <a:r>
              <a:rPr lang="en-US" baseline="0" dirty="0"/>
              <a:t>Direct memory access unit (DMA) controls the IO traffic.</a:t>
            </a:r>
          </a:p>
          <a:p>
            <a:endParaRPr lang="en-US" baseline="0" dirty="0"/>
          </a:p>
          <a:p>
            <a:r>
              <a:rPr lang="en-US" baseline="0" dirty="0"/>
              <a:t>When there is a request for data in IO devices,</a:t>
            </a:r>
          </a:p>
          <a:p>
            <a:r>
              <a:rPr lang="en-US" baseline="0" dirty="0"/>
              <a:t>the requested data is first transferred to the main memory over both IO interface and the memory channel.</a:t>
            </a:r>
          </a:p>
          <a:p>
            <a:r>
              <a:rPr lang="en-US" baseline="0" dirty="0"/>
              <a:t>Then CPU accesses the main memory again to bring the requested data.</a:t>
            </a:r>
          </a:p>
          <a:p>
            <a:endParaRPr lang="en-US" baseline="0" dirty="0"/>
          </a:p>
          <a:p>
            <a:r>
              <a:rPr lang="en-US" baseline="0" dirty="0"/>
              <a:t>When there is a request for data in main memory, </a:t>
            </a:r>
          </a:p>
          <a:p>
            <a:r>
              <a:rPr lang="en-US" baseline="0" dirty="0"/>
              <a:t>the requested data is also transferred over the main memory.</a:t>
            </a:r>
          </a:p>
          <a:p>
            <a:r>
              <a:rPr lang="en-US" baseline="0" dirty="0"/>
              <a:t>In today’s multi-core system, all these data transfer can be happen concurrently, leading to memory channel contention.</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580135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see the potential memory channel contention, we observe the IO traffic in GPGPU workloads.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X-axis shows the GPGPU workloads.</a:t>
            </a:r>
          </a:p>
          <a:p>
            <a:r>
              <a:rPr lang="en-US" baseline="0" dirty="0"/>
              <a:t>Y-axis shows the fraction of execution time that consume for IO accesses.</a:t>
            </a:r>
          </a:p>
          <a:p>
            <a:endParaRPr lang="en-US" baseline="0" dirty="0"/>
          </a:p>
          <a:p>
            <a:r>
              <a:rPr lang="en-US" baseline="0" dirty="0"/>
              <a:t>As we can see, some of GPGPU workloads mostly consumes for its execution time for computation, </a:t>
            </a:r>
          </a:p>
          <a:p>
            <a:r>
              <a:rPr lang="en-US" baseline="0" dirty="0"/>
              <a:t>however, many workloads spent significant fraction of the total execution time for transferring data between CPU and GPU. For example 33.5% on average of 8 GPGPU workloads. </a:t>
            </a:r>
          </a:p>
          <a:p>
            <a:endParaRPr lang="en-US" baseline="0" dirty="0"/>
          </a:p>
          <a:p>
            <a:r>
              <a:rPr lang="en-US" baseline="0" dirty="0"/>
              <a:t>Therefore, there is high demand of IO bandwidth, leading to high memory channel contention.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360869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a:t>
            </a:r>
            <a:r>
              <a:rPr lang="en-US" baseline="0" dirty="0"/>
              <a:t> problem is high area cost for IO interfaces in processor chip.</a:t>
            </a:r>
          </a:p>
          <a:p>
            <a:endParaRPr lang="en-US" baseline="0" dirty="0"/>
          </a:p>
          <a:p>
            <a:r>
              <a:rPr lang="en-US" baseline="0" dirty="0"/>
              <a:t>The chart shows the processor pin count of an Intel i7 processor. </a:t>
            </a:r>
          </a:p>
          <a:p>
            <a:r>
              <a:rPr lang="en-US" baseline="0" dirty="0"/>
              <a:t>As we can see, 10.6% of total pins are used for IO interfaces. </a:t>
            </a:r>
          </a:p>
          <a:p>
            <a:r>
              <a:rPr lang="en-US" baseline="0" dirty="0"/>
              <a:t>In the right chart, without counting power pints,</a:t>
            </a:r>
          </a:p>
          <a:p>
            <a:r>
              <a:rPr lang="en-US" baseline="0" dirty="0"/>
              <a:t>we see that about 19.5% of total pins are used for IO interfaces.</a:t>
            </a:r>
          </a:p>
          <a:p>
            <a:r>
              <a:rPr lang="en-US" dirty="0"/>
              <a:t>Therefore, integrating</a:t>
            </a:r>
            <a:r>
              <a:rPr lang="en-US" baseline="0" dirty="0"/>
              <a:t> IO interface on processor chip leads to high processor pin count, potentially large processor chip area.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0197644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endParaRPr lang="en-US" baseline="0" dirty="0"/>
          </a:p>
          <a:p>
            <a:endParaRPr lang="en-US" baseline="0" dirty="0"/>
          </a:p>
          <a:p>
            <a:r>
              <a:rPr lang="en-US" baseline="0" dirty="0"/>
              <a:t>IO and CPU accesses contend for memory channel.</a:t>
            </a:r>
          </a:p>
          <a:p>
            <a:r>
              <a:rPr lang="en-US" baseline="0" dirty="0"/>
              <a:t>Integrating more IO interfaces for higher bandwidth leads to high area cost on processor chip.</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43730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4BA912A-A5CF-0142-B7E0-BF700ACE0FC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017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13883041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the outline of today’s talk.</a:t>
            </a:r>
          </a:p>
          <a:p>
            <a:r>
              <a:rPr lang="en-US" baseline="0" dirty="0"/>
              <a:t>We first describe more details of the problem in conventional memory system.</a:t>
            </a:r>
          </a:p>
          <a:p>
            <a:r>
              <a:rPr lang="en-US" baseline="0" dirty="0"/>
              <a:t>Then we provide the overview of our proposed memory system.</a:t>
            </a:r>
          </a:p>
          <a:p>
            <a:r>
              <a:rPr lang="en-US" baseline="0" dirty="0"/>
              <a:t>Then we introduce one of major component, dual-data-port DRAM.</a:t>
            </a:r>
          </a:p>
          <a:p>
            <a:r>
              <a:rPr lang="en-US" baseline="0" dirty="0"/>
              <a:t>We explain how we can leverage our new memory system.</a:t>
            </a:r>
          </a:p>
          <a:p>
            <a:r>
              <a:rPr lang="en-US" baseline="0" dirty="0"/>
              <a:t>We, then, provide our evaluation methodology and results.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2453358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explained,</a:t>
            </a:r>
            <a:r>
              <a:rPr lang="en-US" baseline="0" dirty="0"/>
              <a:t> </a:t>
            </a:r>
            <a:r>
              <a:rPr lang="en-US" dirty="0"/>
              <a:t>our approach</a:t>
            </a:r>
            <a:r>
              <a:rPr lang="en-US" baseline="0" dirty="0"/>
              <a:t> is directly connecting IO devices to main memory.</a:t>
            </a:r>
          </a:p>
          <a:p>
            <a:endParaRPr lang="en-US" baseline="0" dirty="0"/>
          </a:p>
          <a:p>
            <a:r>
              <a:rPr lang="en-US" baseline="0" dirty="0"/>
              <a:t>To this end, we first migrate IO interfaces and fraction of DMA unit out of processor chip, </a:t>
            </a:r>
          </a:p>
          <a:p>
            <a:r>
              <a:rPr lang="en-US" baseline="0" dirty="0"/>
              <a:t>we call this chip DMA IO.</a:t>
            </a:r>
          </a:p>
          <a:p>
            <a:r>
              <a:rPr lang="en-US" baseline="0" dirty="0"/>
              <a:t>DMA control unit is still existing within the processor chip, which manages off-chip DMA-IO.</a:t>
            </a:r>
          </a:p>
          <a:p>
            <a:endParaRPr lang="en-US" baseline="0" dirty="0"/>
          </a:p>
          <a:p>
            <a:r>
              <a:rPr lang="en-US" baseline="0" dirty="0"/>
              <a:t>To connect this off-chip DMA-IO to the main memory, </a:t>
            </a:r>
          </a:p>
          <a:p>
            <a:r>
              <a:rPr lang="en-US" baseline="0" dirty="0"/>
              <a:t>we devise a new DRAM architecture, Dual-Data-Port DRAM, which has two independent data ports, </a:t>
            </a:r>
          </a:p>
          <a:p>
            <a:r>
              <a:rPr lang="en-US" baseline="0" dirty="0"/>
              <a:t>both of which are managed by memory controller.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4642143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explained,</a:t>
            </a:r>
            <a:r>
              <a:rPr lang="en-US" baseline="0" dirty="0"/>
              <a:t> </a:t>
            </a:r>
            <a:r>
              <a:rPr lang="en-US" dirty="0"/>
              <a:t>our approach</a:t>
            </a:r>
            <a:r>
              <a:rPr lang="en-US" baseline="0" dirty="0"/>
              <a:t> is directly connecting IO devices to main memory.</a:t>
            </a:r>
          </a:p>
          <a:p>
            <a:endParaRPr lang="en-US" baseline="0" dirty="0"/>
          </a:p>
          <a:p>
            <a:r>
              <a:rPr lang="en-US" baseline="0" dirty="0"/>
              <a:t>To this end, we first migrate IO interfaces and fraction of DMA unit out of processor chip, </a:t>
            </a:r>
          </a:p>
          <a:p>
            <a:r>
              <a:rPr lang="en-US" baseline="0" dirty="0"/>
              <a:t>we call this chip DMA IO.</a:t>
            </a:r>
          </a:p>
          <a:p>
            <a:r>
              <a:rPr lang="en-US" baseline="0" dirty="0"/>
              <a:t>DMA control unit is still existing within the processor chip, which manages off-chip DMA-IO.</a:t>
            </a:r>
          </a:p>
          <a:p>
            <a:endParaRPr lang="en-US" baseline="0" dirty="0"/>
          </a:p>
          <a:p>
            <a:r>
              <a:rPr lang="en-US" baseline="0" dirty="0"/>
              <a:t>To connect this off-chip DMA-IO to the main memory, </a:t>
            </a:r>
          </a:p>
          <a:p>
            <a:r>
              <a:rPr lang="en-US" baseline="0" dirty="0"/>
              <a:t>we devise a new DRAM architecture, Dual-Data-Port DRAM, which has two independent data ports, </a:t>
            </a:r>
          </a:p>
          <a:p>
            <a:r>
              <a:rPr lang="en-US" baseline="0" dirty="0"/>
              <a:t>both of which are managed by memory controller.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5674963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the outline of today’s talk.</a:t>
            </a:r>
          </a:p>
          <a:p>
            <a:r>
              <a:rPr lang="en-US" baseline="0" dirty="0"/>
              <a:t>We first describe more details of the problem in conventional memory system.</a:t>
            </a:r>
          </a:p>
          <a:p>
            <a:r>
              <a:rPr lang="en-US" baseline="0" dirty="0"/>
              <a:t>Then we provide the overview of our proposed memory system.</a:t>
            </a:r>
          </a:p>
          <a:p>
            <a:r>
              <a:rPr lang="en-US" baseline="0" dirty="0"/>
              <a:t>Then we introduce one of major component, dual-data-port DRAM.</a:t>
            </a:r>
          </a:p>
          <a:p>
            <a:r>
              <a:rPr lang="en-US" baseline="0" dirty="0"/>
              <a:t>We explain how we can leverage our new memory system.</a:t>
            </a:r>
          </a:p>
          <a:p>
            <a:r>
              <a:rPr lang="en-US" baseline="0" dirty="0"/>
              <a:t>We, then, provide our evaluation methodology and results.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632909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first explain the conventional DRAM organization and its operation.</a:t>
            </a:r>
          </a:p>
          <a:p>
            <a:endParaRPr lang="en-US" baseline="0" dirty="0"/>
          </a:p>
          <a:p>
            <a:r>
              <a:rPr lang="en-US" baseline="0" dirty="0"/>
              <a:t>DRAM consists of multiple banks and peripheral logic. </a:t>
            </a:r>
          </a:p>
          <a:p>
            <a:r>
              <a:rPr lang="en-US" baseline="0" dirty="0"/>
              <a:t>This DRAM chip is connected to the processor chip over memory channel.</a:t>
            </a:r>
          </a:p>
          <a:p>
            <a:r>
              <a:rPr lang="en-US" baseline="0" dirty="0"/>
              <a:t>This memory channel consists of a control channel and a data channel.</a:t>
            </a:r>
          </a:p>
          <a:p>
            <a:r>
              <a:rPr lang="en-US" baseline="0" dirty="0"/>
              <a:t>The DRAM peripheral logic connects these control and data channel to DRAM bank, </a:t>
            </a:r>
          </a:p>
          <a:p>
            <a:r>
              <a:rPr lang="en-US" baseline="0" dirty="0"/>
              <a:t>which are called control path and data path. </a:t>
            </a:r>
          </a:p>
          <a:p>
            <a:endParaRPr lang="en-US" baseline="0" dirty="0"/>
          </a:p>
          <a:p>
            <a:r>
              <a:rPr lang="en-US" baseline="0" dirty="0"/>
              <a:t>Accessing DRAM starts from activating a bank. </a:t>
            </a:r>
          </a:p>
          <a:p>
            <a:r>
              <a:rPr lang="en-US" baseline="0" dirty="0"/>
              <a:t>The bank are ready to be transfer data.</a:t>
            </a:r>
          </a:p>
          <a:p>
            <a:r>
              <a:rPr lang="en-US" baseline="0" dirty="0"/>
              <a:t>When receiving a read command, data is transferred over both data path and data channel. </a:t>
            </a:r>
          </a:p>
          <a:p>
            <a:endParaRPr lang="en-US" baseline="0" dirty="0"/>
          </a:p>
          <a:p>
            <a:r>
              <a:rPr lang="en-US" baseline="0" dirty="0"/>
              <a:t>In summary, DRAM periphery logic, control banks and transfer data over memory channel.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5124149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figure shows the access scenario of multiple banks. </a:t>
            </a:r>
          </a:p>
          <a:p>
            <a:r>
              <a:rPr lang="en-US" baseline="0" dirty="0"/>
              <a:t>Now, both banks are ready to serve data and memory controller has requests for both banks.</a:t>
            </a:r>
          </a:p>
          <a:p>
            <a:r>
              <a:rPr lang="en-US" baseline="0" dirty="0"/>
              <a:t>When receiving a read command of a bank, the bank transfer data.</a:t>
            </a:r>
          </a:p>
          <a:p>
            <a:r>
              <a:rPr lang="en-US" baseline="0" dirty="0"/>
              <a:t>After finishing the data transfer, the memory controller issues another read commands, leading to transferring data.</a:t>
            </a:r>
          </a:p>
          <a:p>
            <a:endParaRPr lang="en-US" baseline="0" dirty="0"/>
          </a:p>
          <a:p>
            <a:r>
              <a:rPr lang="en-US" baseline="0" dirty="0"/>
              <a:t>Even though there are multiple banks which are ready to transfer data, </a:t>
            </a:r>
          </a:p>
          <a:p>
            <a:r>
              <a:rPr lang="en-US" baseline="0" dirty="0"/>
              <a:t>the peripheral logic only transfer data one after another.</a:t>
            </a:r>
          </a:p>
          <a:p>
            <a:r>
              <a:rPr lang="en-US" baseline="0" dirty="0"/>
              <a:t>Therefor, requests for multiple banks are served in serial due to limited peripheral logic.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4328776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a:t>
            </a:r>
          </a:p>
          <a:p>
            <a:r>
              <a:rPr lang="en-US" dirty="0"/>
              <a:t>issuing </a:t>
            </a:r>
            <a:r>
              <a:rPr lang="en-US" baseline="0" dirty="0"/>
              <a:t>a command takes one clock cycle in control channel.</a:t>
            </a:r>
          </a:p>
          <a:p>
            <a:r>
              <a:rPr lang="en-US" baseline="0" dirty="0"/>
              <a:t>However, transferring data takes multiple cycles in data channel, for example, 4 cycles for 8 data burst.</a:t>
            </a:r>
          </a:p>
          <a:p>
            <a:endParaRPr lang="en-US" baseline="0" dirty="0"/>
          </a:p>
          <a:p>
            <a:r>
              <a:rPr lang="en-US" baseline="0" dirty="0"/>
              <a:t>Therefore, peripheral logic for data traffic leads to more serialization for accessing DRAM.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216946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a:t>
            </a:r>
            <a:r>
              <a:rPr lang="en-US" baseline="0" dirty="0"/>
              <a:t> additional data data port and data path. </a:t>
            </a:r>
          </a:p>
          <a:p>
            <a:endParaRPr lang="en-US" baseline="0" dirty="0"/>
          </a:p>
          <a:p>
            <a:r>
              <a:rPr lang="en-US" baseline="0" dirty="0"/>
              <a:t>To manage the connections between bank and these two data port, we add a multiplexer per each bank. </a:t>
            </a:r>
          </a:p>
          <a:p>
            <a:r>
              <a:rPr lang="en-US" baseline="0" dirty="0"/>
              <a:t>The multiple makes any connection in the three nodes – bank data bus, upper data port, and lower data port.</a:t>
            </a:r>
          </a:p>
          <a:p>
            <a:r>
              <a:rPr lang="en-US" baseline="0" dirty="0"/>
              <a:t>To manage the multiplexer, we add a control signal, port select, in the control channel.</a:t>
            </a:r>
          </a:p>
          <a:p>
            <a:endParaRPr lang="en-US" baseline="0" dirty="0"/>
          </a:p>
          <a:p>
            <a:r>
              <a:rPr lang="en-US" baseline="0" dirty="0"/>
              <a:t>We called this new DRAM architecture, Dual-Data-Port DRAM, which has twice bandwidth and two independent data ports.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8210901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integrate this Dual-Data-Port DRAM in a system by connecting a data port to CPU and the other to DDM-IO. </a:t>
            </a:r>
          </a:p>
          <a:p>
            <a:r>
              <a:rPr lang="en-US" baseline="0" dirty="0"/>
              <a:t>In our architecture, Both data ports and DDMA-IO are controlled by the memory controller in the processor.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4571159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Dual-Data-Port</a:t>
            </a:r>
            <a:r>
              <a:rPr lang="en-US" baseline="0" dirty="0"/>
              <a:t> DRAM supports three access mode, CPU access, IO access, and Port Bypass. </a:t>
            </a:r>
          </a:p>
          <a:p>
            <a:r>
              <a:rPr lang="en-US" baseline="0" dirty="0"/>
              <a:t>Let us take a look at more details of these three modes.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05003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192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eaLnBrk="1" hangingPunct="1"/>
            <a:r>
              <a:rPr lang="en-US">
                <a:latin typeface="Arial" charset="0"/>
              </a:rPr>
              <a:t>Modern processors try to </a:t>
            </a:r>
            <a:r>
              <a:rPr lang="en-US">
                <a:solidFill>
                  <a:srgbClr val="0000FF"/>
                </a:solidFill>
                <a:latin typeface="Arial" charset="0"/>
              </a:rPr>
              <a:t>amortize the latency of DRAM requests </a:t>
            </a:r>
            <a:r>
              <a:rPr lang="en-US">
                <a:latin typeface="Arial" charset="0"/>
              </a:rPr>
              <a:t>by generating </a:t>
            </a:r>
            <a:r>
              <a:rPr lang="en-US">
                <a:solidFill>
                  <a:srgbClr val="0000FF"/>
                </a:solidFill>
                <a:latin typeface="Arial" charset="0"/>
              </a:rPr>
              <a:t>multiple outstanding requests</a:t>
            </a:r>
          </a:p>
          <a:p>
            <a:pPr eaLnBrk="1" hangingPunct="1"/>
            <a:r>
              <a:rPr lang="en-US">
                <a:solidFill>
                  <a:srgbClr val="0000FF"/>
                </a:solidFill>
                <a:latin typeface="Arial" charset="0"/>
              </a:rPr>
              <a:t>This concept is called memory-level parallelism.</a:t>
            </a:r>
          </a:p>
          <a:p>
            <a:pPr eaLnBrk="1" hangingPunct="1"/>
            <a:r>
              <a:rPr lang="en-US" b="1">
                <a:solidFill>
                  <a:srgbClr val="0000FF"/>
                </a:solidFill>
                <a:latin typeface="Arial" charset="0"/>
              </a:rPr>
              <a:t>Many techniques</a:t>
            </a:r>
            <a:r>
              <a:rPr lang="en-US">
                <a:solidFill>
                  <a:srgbClr val="0000FF"/>
                </a:solidFill>
                <a:latin typeface="Arial" charset="0"/>
              </a:rPr>
              <a:t>, such as OOO, non-blocking caches and runahead execution, </a:t>
            </a:r>
            <a:r>
              <a:rPr lang="en-US" b="1">
                <a:solidFill>
                  <a:srgbClr val="0000FF"/>
                </a:solidFill>
                <a:latin typeface="Arial" charset="0"/>
              </a:rPr>
              <a:t>are designed or used to tolerate long memory latencies by exploiting memory-level parallelism</a:t>
            </a:r>
          </a:p>
          <a:p>
            <a:pPr eaLnBrk="1" hangingPunct="1"/>
            <a:endParaRPr lang="en-US">
              <a:solidFill>
                <a:srgbClr val="0000FF"/>
              </a:solidFill>
              <a:latin typeface="Arial" charset="0"/>
            </a:endParaRPr>
          </a:p>
          <a:p>
            <a:pPr eaLnBrk="1" hangingPunct="1"/>
            <a:r>
              <a:rPr lang="en-US" b="1">
                <a:solidFill>
                  <a:srgbClr val="0000FF"/>
                </a:solidFill>
                <a:latin typeface="Arial" charset="0"/>
              </a:rPr>
              <a:t>These latency tolerance techniques are effective only if </a:t>
            </a:r>
            <a:r>
              <a:rPr lang="en-US">
                <a:solidFill>
                  <a:srgbClr val="0000FF"/>
                </a:solidFill>
                <a:latin typeface="Arial" charset="0"/>
              </a:rPr>
              <a:t>the DRAM controller actually services </a:t>
            </a:r>
            <a:r>
              <a:rPr lang="en-US">
                <a:latin typeface="Arial" charset="0"/>
              </a:rPr>
              <a:t>the multiple requests of a thread </a:t>
            </a:r>
            <a:r>
              <a:rPr lang="en-US">
                <a:solidFill>
                  <a:srgbClr val="0000FF"/>
                </a:solidFill>
                <a:latin typeface="Arial" charset="0"/>
              </a:rPr>
              <a:t>in parallel in DRAM banks</a:t>
            </a:r>
            <a:endParaRPr lang="en-US">
              <a:latin typeface="Arial" charset="0"/>
            </a:endParaRPr>
          </a:p>
          <a:p>
            <a:pPr eaLnBrk="1" hangingPunct="1"/>
            <a:r>
              <a:rPr lang="en-US">
                <a:latin typeface="Arial" charset="0"/>
              </a:rPr>
              <a:t>This is true in a single-threaded system since only one thread has exclusive access to all DRAM banks.</a:t>
            </a:r>
          </a:p>
          <a:p>
            <a:pPr eaLnBrk="1" hangingPunct="1"/>
            <a:endParaRPr lang="en-US">
              <a:latin typeface="Arial" charset="0"/>
            </a:endParaRPr>
          </a:p>
          <a:p>
            <a:pPr eaLnBrk="1" hangingPunct="1"/>
            <a:r>
              <a:rPr lang="en-US">
                <a:latin typeface="Arial" charset="0"/>
              </a:rPr>
              <a:t>However, in a multi-core system, multiple threads share the DRAM controller.</a:t>
            </a:r>
          </a:p>
          <a:p>
            <a:pPr eaLnBrk="1" hangingPunct="1"/>
            <a:r>
              <a:rPr lang="en-US">
                <a:latin typeface="Arial" charset="0"/>
              </a:rPr>
              <a:t>Unfortunately, existing DRAM controllers are not aware of each thread</a:t>
            </a:r>
            <a:r>
              <a:rPr lang="ja-JP" altLang="en-US">
                <a:latin typeface="Arial" charset="0"/>
              </a:rPr>
              <a:t>’</a:t>
            </a:r>
            <a:r>
              <a:rPr lang="en-US" altLang="ja-JP">
                <a:latin typeface="Arial" charset="0"/>
              </a:rPr>
              <a:t>s memory level parallelism</a:t>
            </a:r>
          </a:p>
          <a:p>
            <a:pPr eaLnBrk="1" hangingPunct="1"/>
            <a:r>
              <a:rPr lang="en-US">
                <a:latin typeface="Arial" charset="0"/>
              </a:rPr>
              <a:t>As a result they can service</a:t>
            </a:r>
            <a:r>
              <a:rPr lang="en-US">
                <a:solidFill>
                  <a:srgbClr val="FF0000"/>
                </a:solidFill>
                <a:latin typeface="Arial" charset="0"/>
              </a:rPr>
              <a:t> </a:t>
            </a:r>
            <a:r>
              <a:rPr lang="en-US">
                <a:latin typeface="Arial" charset="0"/>
              </a:rPr>
              <a:t>each thread</a:t>
            </a:r>
            <a:r>
              <a:rPr lang="ja-JP" altLang="en-US">
                <a:latin typeface="Arial" charset="0"/>
              </a:rPr>
              <a:t>’</a:t>
            </a:r>
            <a:r>
              <a:rPr lang="en-US" altLang="ja-JP">
                <a:latin typeface="Arial" charset="0"/>
              </a:rPr>
              <a:t>s outstanding requests </a:t>
            </a:r>
            <a:r>
              <a:rPr lang="en-US" altLang="ja-JP">
                <a:solidFill>
                  <a:srgbClr val="FF0000"/>
                </a:solidFill>
                <a:latin typeface="Arial" charset="0"/>
              </a:rPr>
              <a:t>serially, not in parallel</a:t>
            </a:r>
            <a:endParaRPr lang="en-US" altLang="ja-JP">
              <a:latin typeface="Arial" charset="0"/>
            </a:endParaRPr>
          </a:p>
          <a:p>
            <a:pPr eaLnBrk="1" hangingPunct="1"/>
            <a:endParaRPr lang="en-US">
              <a:latin typeface="Arial" charset="0"/>
            </a:endParaRPr>
          </a:p>
          <a:p>
            <a:pPr eaLnBrk="1" hangingPunct="1"/>
            <a:r>
              <a:rPr lang="en-US">
                <a:latin typeface="Arial" charset="0"/>
              </a:rPr>
              <a:t>Let</a:t>
            </a:r>
            <a:r>
              <a:rPr lang="ja-JP" altLang="en-US">
                <a:latin typeface="Arial" charset="0"/>
              </a:rPr>
              <a:t>’</a:t>
            </a:r>
            <a:r>
              <a:rPr lang="en-US" altLang="ja-JP">
                <a:latin typeface="Arial" charset="0"/>
              </a:rPr>
              <a:t>s take a look at why this happens.</a:t>
            </a:r>
          </a:p>
          <a:p>
            <a:pPr eaLnBrk="1" hangingPunct="1"/>
            <a:endParaRPr lang="en-US">
              <a:latin typeface="Arial" charset="0"/>
            </a:endParaRPr>
          </a:p>
          <a:p>
            <a:pPr eaLnBrk="1" hangingPunct="1"/>
            <a:r>
              <a:rPr lang="en-US">
                <a:latin typeface="Arial" charset="0"/>
              </a:rPr>
              <a:t>-----------------------------------------</a:t>
            </a:r>
          </a:p>
          <a:p>
            <a:pPr eaLnBrk="1" hangingPunct="1"/>
            <a:endParaRPr lang="en-US">
              <a:latin typeface="Arial" charset="0"/>
            </a:endParaRPr>
          </a:p>
          <a:p>
            <a:pPr eaLnBrk="1" hangingPunct="1"/>
            <a:r>
              <a:rPr lang="en-US">
                <a:latin typeface="Arial" charset="0"/>
              </a:rPr>
              <a:t>Assuming requests are to different banks</a:t>
            </a:r>
          </a:p>
          <a:p>
            <a:pPr eaLnBrk="1" hangingPunct="1"/>
            <a:endParaRPr lang="en-US">
              <a:latin typeface="Arial" charset="0"/>
            </a:endParaRPr>
          </a:p>
          <a:p>
            <a:pPr eaLnBrk="1" hangingPunct="1"/>
            <a:r>
              <a:rPr lang="en-US">
                <a:latin typeface="Arial" charset="0"/>
              </a:rPr>
              <a:t>In a single core system this is fine because only one thread has exclusive access to all DRAM banks.</a:t>
            </a:r>
          </a:p>
          <a:p>
            <a:pPr eaLnBrk="1" hangingPunct="1"/>
            <a:r>
              <a:rPr lang="en-US">
                <a:latin typeface="Arial" charset="0"/>
              </a:rPr>
              <a:t>However, in a multi-core system, multiple threads shared the DRAM controller.</a:t>
            </a:r>
          </a:p>
          <a:p>
            <a:pPr eaLnBrk="1" hangingPunct="1"/>
            <a:r>
              <a:rPr lang="en-US">
                <a:latin typeface="Arial" charset="0"/>
              </a:rPr>
              <a:t>Unfortunately, DRAM controllers are unaware of a thread</a:t>
            </a:r>
            <a:r>
              <a:rPr lang="ja-JP" altLang="en-US">
                <a:latin typeface="Arial" charset="0"/>
              </a:rPr>
              <a:t>’</a:t>
            </a:r>
            <a:r>
              <a:rPr lang="en-US" altLang="ja-JP">
                <a:latin typeface="Arial" charset="0"/>
              </a:rPr>
              <a:t>s MLP. As a result, because threads can interfere with each other in the DRAM system, they can service each thread</a:t>
            </a:r>
            <a:r>
              <a:rPr lang="ja-JP" altLang="en-US">
                <a:latin typeface="Arial" charset="0"/>
              </a:rPr>
              <a:t>’</a:t>
            </a:r>
            <a:r>
              <a:rPr lang="en-US" altLang="ja-JP">
                <a:latin typeface="Arial" charset="0"/>
              </a:rPr>
              <a:t>s requests serially instead of in parallel.</a:t>
            </a:r>
          </a:p>
          <a:p>
            <a:pPr eaLnBrk="1" hangingPunct="1"/>
            <a:r>
              <a:rPr lang="en-US">
                <a:latin typeface="Arial" charset="0"/>
              </a:rPr>
              <a:t>Let</a:t>
            </a:r>
            <a:r>
              <a:rPr lang="ja-JP" altLang="en-US">
                <a:latin typeface="Arial" charset="0"/>
              </a:rPr>
              <a:t>’</a:t>
            </a:r>
            <a:r>
              <a:rPr lang="en-US" altLang="ja-JP">
                <a:latin typeface="Arial" charset="0"/>
              </a:rPr>
              <a:t>s take a look at why this happens.</a:t>
            </a:r>
            <a:endParaRPr lang="en-US">
              <a:latin typeface="Arial" charset="0"/>
            </a:endParaRPr>
          </a:p>
        </p:txBody>
      </p:sp>
      <p:sp>
        <p:nvSpPr>
          <p:cNvPr id="8192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EE9B987-4A43-5546-A2A8-9A6EB6BF51A2}"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92325786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CPU access mode, memory</a:t>
            </a:r>
            <a:r>
              <a:rPr lang="en-US" baseline="0" dirty="0"/>
              <a:t> controller simply issues read command with CPU port selection. </a:t>
            </a:r>
          </a:p>
          <a:p>
            <a:r>
              <a:rPr lang="en-US" baseline="0" dirty="0"/>
              <a:t>Then, DRAM periphery builds the connection between bank and CPU port, </a:t>
            </a:r>
          </a:p>
          <a:p>
            <a:r>
              <a:rPr lang="en-US" baseline="0" dirty="0"/>
              <a:t>and transfer data to CPU, which is same as DRAM access in conventional systems.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138402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IO Access mode, memory controller issues read/write</a:t>
            </a:r>
            <a:r>
              <a:rPr lang="en-US" baseline="0" dirty="0"/>
              <a:t> command with IO port selection.</a:t>
            </a:r>
          </a:p>
          <a:p>
            <a:endParaRPr lang="en-US" baseline="0" dirty="0"/>
          </a:p>
          <a:p>
            <a:r>
              <a:rPr lang="en-US" baseline="0" dirty="0"/>
              <a:t>Then, DRAM peripheral logic builds the connection between bank and IO port, </a:t>
            </a:r>
          </a:p>
          <a:p>
            <a:r>
              <a:rPr lang="en-US" baseline="0" dirty="0"/>
              <a:t>and transfer data to IO channel.</a:t>
            </a:r>
          </a:p>
          <a:p>
            <a:endParaRPr lang="en-US" baseline="0" dirty="0"/>
          </a:p>
          <a:p>
            <a:r>
              <a:rPr lang="en-US" baseline="0" dirty="0"/>
              <a:t>DDMA-IO, then, read data from IO channel.</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0062269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Port Bypass mode,</a:t>
            </a:r>
            <a:r>
              <a:rPr lang="en-US" baseline="0" dirty="0"/>
              <a:t> </a:t>
            </a:r>
            <a:r>
              <a:rPr lang="en-US" dirty="0"/>
              <a:t>memory controller issues read/write</a:t>
            </a:r>
            <a:r>
              <a:rPr lang="en-US" baseline="0" dirty="0"/>
              <a:t> command with both ports selection.</a:t>
            </a:r>
          </a:p>
          <a:p>
            <a:endParaRPr lang="en-US" baseline="0" dirty="0"/>
          </a:p>
          <a:p>
            <a:r>
              <a:rPr lang="en-US" baseline="0" dirty="0"/>
              <a:t>Then, DRAM peripheral logic builds the connection between these two ports, </a:t>
            </a:r>
          </a:p>
          <a:p>
            <a:r>
              <a:rPr lang="en-US" baseline="0" dirty="0"/>
              <a:t>then memory controller and DDMA-IO directly communicate over DRAM peripheral logic.</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824072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the outline of today’s talk.</a:t>
            </a:r>
          </a:p>
          <a:p>
            <a:r>
              <a:rPr lang="en-US" baseline="0" dirty="0"/>
              <a:t>We first describe more details of the problem in conventional memory system.</a:t>
            </a:r>
          </a:p>
          <a:p>
            <a:r>
              <a:rPr lang="en-US" baseline="0" dirty="0"/>
              <a:t>Then we provide the overview of our proposed memory system.</a:t>
            </a:r>
          </a:p>
          <a:p>
            <a:r>
              <a:rPr lang="en-US" baseline="0" dirty="0"/>
              <a:t>Then we introduce one of major component, dual-data-port DRAM.</a:t>
            </a:r>
          </a:p>
          <a:p>
            <a:r>
              <a:rPr lang="en-US" baseline="0" dirty="0"/>
              <a:t>We explain how we can leverage our new memory system.</a:t>
            </a:r>
          </a:p>
          <a:p>
            <a:r>
              <a:rPr lang="en-US" baseline="0" dirty="0"/>
              <a:t>We, then, provide our evaluation methodology and results.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9872055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DDMA supports communication between compute units. </a:t>
            </a:r>
          </a:p>
          <a:p>
            <a:r>
              <a:rPr lang="en-US" baseline="0" dirty="0"/>
              <a:t>For example, CPU-GPU communication.</a:t>
            </a:r>
          </a:p>
          <a:p>
            <a:endParaRPr lang="en-US" baseline="0" dirty="0"/>
          </a:p>
          <a:p>
            <a:r>
              <a:rPr lang="en-US" baseline="0" dirty="0"/>
              <a:t>Second, DDMA supports In-memory communication and initialization. </a:t>
            </a:r>
          </a:p>
          <a:p>
            <a:r>
              <a:rPr lang="en-US" baseline="0" dirty="0"/>
              <a:t>For example, bulk page copy and initialization can perform through DDMA. </a:t>
            </a:r>
          </a:p>
          <a:p>
            <a:endParaRPr lang="en-US" baseline="0" dirty="0"/>
          </a:p>
          <a:p>
            <a:r>
              <a:rPr lang="en-US" baseline="0" dirty="0"/>
              <a:t>Third, DDMA support communication between memory and storage. </a:t>
            </a:r>
          </a:p>
          <a:p>
            <a:r>
              <a:rPr lang="en-US" baseline="0" dirty="0"/>
              <a:t>For example, page fault, file read and write. </a:t>
            </a:r>
          </a:p>
          <a:p>
            <a:r>
              <a:rPr lang="en-US" baseline="0" dirty="0"/>
              <a:t>This feature also enables aggressive IO prefetching.</a:t>
            </a:r>
          </a:p>
          <a:p>
            <a:endParaRPr lang="en-US" baseline="0" dirty="0"/>
          </a:p>
          <a:p>
            <a:r>
              <a:rPr lang="en-US" baseline="0" dirty="0"/>
              <a:t>Let us take a look at more details of these mechanisms.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7536218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figure shows two systems, CPU system and GPU system that has their own memory system.</a:t>
            </a:r>
          </a:p>
          <a:p>
            <a:r>
              <a:rPr lang="en-US" baseline="0" dirty="0"/>
              <a:t>The communication scenario is transferring data from CPU memory to GPU memory. </a:t>
            </a:r>
          </a:p>
          <a:p>
            <a:endParaRPr lang="en-US" baseline="0" dirty="0"/>
          </a:p>
          <a:p>
            <a:r>
              <a:rPr lang="en-US" baseline="0" dirty="0"/>
              <a:t>To this end, </a:t>
            </a:r>
          </a:p>
          <a:p>
            <a:r>
              <a:rPr lang="en-US" baseline="0" dirty="0"/>
              <a:t>CPU memory controller issues read commands to transfer data to CPU DDMA-IO. </a:t>
            </a:r>
          </a:p>
          <a:p>
            <a:r>
              <a:rPr lang="en-US" baseline="0" dirty="0"/>
              <a:t>Then, CPU DDMA-IO transfers data to GPU DDMA-IO.</a:t>
            </a:r>
          </a:p>
          <a:p>
            <a:r>
              <a:rPr lang="en-US" baseline="0" dirty="0"/>
              <a:t>GPU DDMA-IO lets GPU knows about the data transfer.</a:t>
            </a:r>
          </a:p>
          <a:p>
            <a:r>
              <a:rPr lang="en-US" baseline="0" dirty="0"/>
              <a:t>Then, GPU memory controller issues write commands to transfer data to DRAM.</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9147518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communication scenario is migrating</a:t>
            </a:r>
            <a:r>
              <a:rPr lang="en-US" baseline="0" dirty="0"/>
              <a:t> data from one location to the other location within DRAM.</a:t>
            </a:r>
          </a:p>
          <a:p>
            <a:endParaRPr lang="en-US" baseline="0" dirty="0"/>
          </a:p>
          <a:p>
            <a:r>
              <a:rPr lang="en-US" dirty="0"/>
              <a:t>To this</a:t>
            </a:r>
            <a:r>
              <a:rPr lang="en-US" baseline="0" dirty="0"/>
              <a:t> end, </a:t>
            </a:r>
          </a:p>
          <a:p>
            <a:r>
              <a:rPr lang="en-US" baseline="0" dirty="0"/>
              <a:t>The memory controller first issues read command with IO port select to transfer data to DDMA-IO.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memory controller, then, issues write command with IO port select to transfer data to DRAM.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5131601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communication scenario in this figure is transferring data from storage to main memory.</a:t>
            </a:r>
          </a:p>
          <a:p>
            <a:endParaRPr lang="en-US" baseline="0" dirty="0"/>
          </a:p>
          <a:p>
            <a:r>
              <a:rPr lang="en-US" baseline="0" dirty="0"/>
              <a:t>To this end, </a:t>
            </a:r>
          </a:p>
          <a:p>
            <a:r>
              <a:rPr lang="en-US" baseline="0" dirty="0"/>
              <a:t>DDMA-IO first brings data from storage.</a:t>
            </a:r>
          </a:p>
          <a:p>
            <a:r>
              <a:rPr lang="en-US" baseline="0" dirty="0"/>
              <a:t>Then, DDMA-IO lets CPU know the data traffic from storage.</a:t>
            </a:r>
          </a:p>
          <a:p>
            <a:r>
              <a:rPr lang="en-US" baseline="0" dirty="0"/>
              <a:t>The memory controller, then, issues write command to transferring the data to DRAM.</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4409789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the outline of today’s talk.</a:t>
            </a:r>
          </a:p>
          <a:p>
            <a:r>
              <a:rPr lang="en-US" baseline="0" dirty="0"/>
              <a:t>We first describe more details of the problem in conventional memory system.</a:t>
            </a:r>
          </a:p>
          <a:p>
            <a:r>
              <a:rPr lang="en-US" baseline="0" dirty="0"/>
              <a:t>Then we provide the overview of our proposed memory system.</a:t>
            </a:r>
          </a:p>
          <a:p>
            <a:r>
              <a:rPr lang="en-US" baseline="0" dirty="0"/>
              <a:t>Then we introduce one of major component, dual-data-port DRAM.</a:t>
            </a:r>
          </a:p>
          <a:p>
            <a:r>
              <a:rPr lang="en-US" baseline="0" dirty="0"/>
              <a:t>We explain how we can leverage our new memory system.</a:t>
            </a:r>
          </a:p>
          <a:p>
            <a:r>
              <a:rPr lang="en-US" baseline="0" dirty="0"/>
              <a:t>We, then, provide our evaluation methodology and results.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1519828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model systems that have 4 to 16 cores and memory systems that have 1 to 4 ranks and 1 to 4 channels.</a:t>
            </a:r>
          </a:p>
          <a:p>
            <a:endParaRPr lang="en-US" baseline="0" dirty="0"/>
          </a:p>
          <a:p>
            <a:r>
              <a:rPr lang="en-US" baseline="0" dirty="0"/>
              <a:t>We builds workloads by randomly selecting from three benchmark categories.</a:t>
            </a:r>
          </a:p>
          <a:p>
            <a:pPr marL="285750" indent="-285750">
              <a:buAutoNum type="romanLcParenR"/>
            </a:pPr>
            <a:r>
              <a:rPr lang="en-US" baseline="0" dirty="0"/>
              <a:t>Memory intensive benchmark from SPEC CPU 20016, TPC, stream</a:t>
            </a:r>
          </a:p>
          <a:p>
            <a:pPr marL="285750" indent="-285750">
              <a:buAutoNum type="romanLcParenR"/>
            </a:pPr>
            <a:r>
              <a:rPr lang="en-US" baseline="0" dirty="0"/>
              <a:t>CPU-GPU communication benchmarks from </a:t>
            </a:r>
            <a:r>
              <a:rPr lang="en-US" baseline="0" dirty="0" err="1"/>
              <a:t>Polybench</a:t>
            </a:r>
            <a:endParaRPr lang="en-US" baseline="0" dirty="0"/>
          </a:p>
          <a:p>
            <a:pPr marL="285750" indent="-285750">
              <a:buAutoNum type="romanLcParenR"/>
            </a:pPr>
            <a:r>
              <a:rPr lang="en-US" baseline="0" dirty="0"/>
              <a:t>In-</a:t>
            </a:r>
            <a:r>
              <a:rPr lang="en-US" baseline="0" dirty="0" err="1"/>
              <a:t>memoy</a:t>
            </a:r>
            <a:r>
              <a:rPr lang="en-US" baseline="0" dirty="0"/>
              <a:t> intensive benchmarks,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87691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I will demonstrate this pictorially with an example.</a:t>
            </a:r>
          </a:p>
          <a:p>
            <a:pPr eaLnBrk="1" hangingPunct="1"/>
            <a:endParaRPr lang="en-US">
              <a:latin typeface="Arial" charset="0"/>
            </a:endParaRPr>
          </a:p>
          <a:p>
            <a:pPr eaLnBrk="1" hangingPunct="1"/>
            <a:r>
              <a:rPr lang="en-US">
                <a:latin typeface="Arial" charset="0"/>
              </a:rPr>
              <a:t>Let</a:t>
            </a:r>
            <a:r>
              <a:rPr lang="ja-JP" altLang="en-US">
                <a:latin typeface="Arial" charset="0"/>
              </a:rPr>
              <a:t>’</a:t>
            </a:r>
            <a:r>
              <a:rPr lang="en-US" altLang="ja-JP">
                <a:latin typeface="Arial" charset="0"/>
              </a:rPr>
              <a:t>s say a thread A executes until it encounters 2 DRAM requests caused by two of its load instructions. These requests are sent to the DRAM controller. And, the controller services them by first scheduling the request to Bank 0 and then scheduling the request to Bank 1. While the requests are being serviced in parallel in the banks, the thread stalls (waiting for the data). Once the servicing of the requests completes, the thread can continue execution.</a:t>
            </a:r>
          </a:p>
          <a:p>
            <a:pPr eaLnBrk="1" hangingPunct="1"/>
            <a:endParaRPr lang="en-US">
              <a:latin typeface="Arial" charset="0"/>
            </a:endParaRPr>
          </a:p>
          <a:p>
            <a:pPr eaLnBrk="1" hangingPunct="1"/>
            <a:r>
              <a:rPr lang="en-US">
                <a:latin typeface="Arial" charset="0"/>
              </a:rPr>
              <a:t>Since the requests were serviced in parallel in the two banks, bank access latencies of  the two requests are overlapped. As a result, the thread stalls for approximately one bank access latency, instead of two bank access latencies.</a:t>
            </a: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CB4BEB-7F93-D344-9416-8F918E0D0B0B}"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88639730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first observe the performance improvement in 2 rank and 2 channel memory systems.</a:t>
            </a:r>
          </a:p>
          <a:p>
            <a:r>
              <a:rPr lang="en-US" baseline="0" dirty="0"/>
              <a:t>Left figure shows the case for CPU-GPU communication-intensive workloads.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X axis shows the number of cores and Y axis are weighted speedup improvement.</a:t>
            </a:r>
          </a:p>
          <a:p>
            <a:endParaRPr lang="en-US" dirty="0"/>
          </a:p>
          <a:p>
            <a:r>
              <a:rPr lang="en-US" dirty="0"/>
              <a:t>As</a:t>
            </a:r>
            <a:r>
              <a:rPr lang="en-US" baseline="0" dirty="0"/>
              <a:t> we can see, our mechanism provides significant performance improvement and provide more performance improvement in more core counts. More core systems provide more inflight requests the main memory, leading to higher contention in memory channel. By decoupling IO accesses from the memory channel, our mechanism provides more performance improvement at more core systems.</a:t>
            </a:r>
          </a:p>
          <a:p>
            <a:endParaRPr lang="en-US" baseline="0" dirty="0"/>
          </a:p>
          <a:p>
            <a:r>
              <a:rPr lang="en-US" baseline="0" dirty="0"/>
              <a:t>We observe similar results for in-memory communication-intensive workloads.</a:t>
            </a:r>
          </a:p>
          <a:p>
            <a:endParaRPr lang="en-US" baseline="0" dirty="0"/>
          </a:p>
          <a:p>
            <a:r>
              <a:rPr lang="en-US" baseline="0" dirty="0"/>
              <a:t>We conclude that our mechanism provide more performance improvement for more core systems.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915900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vary the memory system configuration of</a:t>
            </a:r>
            <a:r>
              <a:rPr lang="en-US" baseline="0" dirty="0"/>
              <a:t> the number of ranks and channels.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X axis shows channel and rank count.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Y axis are weighted speedup improvement.</a:t>
            </a:r>
          </a:p>
          <a:p>
            <a:endParaRPr lang="en-US" dirty="0"/>
          </a:p>
          <a:p>
            <a:r>
              <a:rPr lang="en-US" dirty="0"/>
              <a:t>When increasing the</a:t>
            </a:r>
            <a:r>
              <a:rPr lang="en-US" baseline="0" dirty="0"/>
              <a:t> number of channels, our mechanism provides less benefits in performance mainly due to the reduced memory channel conflicts in more-channel memory systems.</a:t>
            </a:r>
          </a:p>
          <a:p>
            <a:r>
              <a:rPr lang="en-US" baseline="0" dirty="0"/>
              <a:t>When increasing the number of ranks, our mechanism provides more benefits in performance mainly due to higher conflicts in more-rank memory system. </a:t>
            </a:r>
          </a:p>
          <a:p>
            <a:endParaRPr lang="en-US" baseline="0" dirty="0"/>
          </a:p>
          <a:p>
            <a:r>
              <a:rPr lang="en-US" baseline="0" dirty="0"/>
              <a:t>In summary, our mechanism provides more performance improvement at more memory ranks and less memory channels.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5208191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compare our mechanism to the case, simply increasing channel counts.</a:t>
            </a:r>
          </a:p>
          <a:p>
            <a:r>
              <a:rPr lang="en-US" baseline="0" dirty="0"/>
              <a:t>Left figure shows performance comparison of three memory system, baseline – 1 channel memory system, our proposal – 1 channel with DDMA, and 2 channel memory system.</a:t>
            </a:r>
          </a:p>
          <a:p>
            <a:endParaRPr lang="en-US" baseline="0" dirty="0"/>
          </a:p>
          <a:p>
            <a:r>
              <a:rPr lang="en-US" baseline="0" dirty="0"/>
              <a:t>Our mechanism provides significant performance improvement over the baseline 1 channel memory system. but, less performance benefit than 2 channel memory system.</a:t>
            </a:r>
          </a:p>
          <a:p>
            <a:r>
              <a:rPr lang="en-US" baseline="0" dirty="0"/>
              <a:t>However, increasing channel count leads to significant increase in processor pins.</a:t>
            </a:r>
          </a:p>
          <a:p>
            <a:endParaRPr lang="en-US" baseline="0" dirty="0"/>
          </a:p>
          <a:p>
            <a:r>
              <a:rPr lang="en-US" baseline="0" dirty="0"/>
              <a:t>We compare this trade off in right figure. Y axis are package pin count. Adding one more memory channel requires significant additional processor pins (144 pins per channel). On the other hand, using DDMA reduces processors pins mainly due to migrated IO interfaces out of processors chip.</a:t>
            </a:r>
          </a:p>
          <a:p>
            <a:endParaRPr lang="en-US" baseline="0" dirty="0"/>
          </a:p>
          <a:p>
            <a:r>
              <a:rPr lang="en-US" baseline="0" dirty="0"/>
              <a:t>Therefore, our mechanism achieves higher performance at lower processor pin count.</a:t>
            </a:r>
          </a:p>
          <a:p>
            <a:r>
              <a:rPr lang="en-US" baseline="0" dirty="0"/>
              <a:t> </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2466294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58695540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375686-941F-4DC7-A5A6-05ADD4B87607}"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300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9642989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most relevant previous</a:t>
            </a:r>
            <a:r>
              <a:rPr lang="en-US" baseline="0" dirty="0"/>
              <a:t> works on slowdown estimation are STFM, stall time fair memory scheduling and FST, fairness via source throttling.</a:t>
            </a:r>
          </a:p>
          <a:p>
            <a:endParaRPr lang="en-US" baseline="0" dirty="0"/>
          </a:p>
          <a:p>
            <a:r>
              <a:rPr lang="en-US" baseline="0" dirty="0"/>
              <a:t>FST employs similar mechanisms as STFM for memory-induced slowdown estimation, therefore, I will focus on STFM for the rest of the evaluation.</a:t>
            </a:r>
          </a:p>
          <a:p>
            <a:endParaRPr lang="en-US" baseline="0" dirty="0"/>
          </a:p>
          <a:p>
            <a:r>
              <a:rPr lang="en-US" baseline="0" dirty="0"/>
              <a:t>STFM estimates slowdown as the ratio of alone to shared stall times.</a:t>
            </a:r>
          </a:p>
          <a:p>
            <a:r>
              <a:rPr lang="en-US" baseline="0" dirty="0"/>
              <a:t>Stall time shared is easy to measure, analogous to shared request service rate</a:t>
            </a:r>
          </a:p>
          <a:p>
            <a:r>
              <a:rPr lang="en-US" baseline="0" dirty="0"/>
              <a:t>Stall time alone is harder and STFM estimates it by counting the number of cycles an application receives interference from other applications.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312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89915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601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r>
              <a:rPr lang="en-US" b="1">
                <a:latin typeface="Arial" charset="0"/>
              </a:rPr>
              <a:t>What happens when we run two of these threads together in a dual-core system?</a:t>
            </a:r>
            <a:r>
              <a:rPr lang="en-US">
                <a:latin typeface="Arial" charset="0"/>
              </a:rPr>
              <a:t> Again, both threads execute until each encounters 2 DRAM requests. These requests are sent to the DRAM controller. Assume they arrive in the order shown. And the controller services them in the order they arrive.</a:t>
            </a:r>
          </a:p>
          <a:p>
            <a:endParaRPr lang="en-US">
              <a:latin typeface="Arial" charset="0"/>
            </a:endParaRPr>
          </a:p>
          <a:p>
            <a:r>
              <a:rPr lang="en-US">
                <a:latin typeface="Arial" charset="0"/>
              </a:rPr>
              <a:t>The controller first takes Thread A</a:t>
            </a:r>
            <a:r>
              <a:rPr lang="ja-JP" altLang="en-US">
                <a:latin typeface="Arial" charset="0"/>
              </a:rPr>
              <a:t>’</a:t>
            </a:r>
            <a:r>
              <a:rPr lang="en-US" altLang="ja-JP">
                <a:latin typeface="Arial" charset="0"/>
              </a:rPr>
              <a:t>s request to Bank 0 and schedules it. It then schedules Thread B</a:t>
            </a:r>
            <a:r>
              <a:rPr lang="ja-JP" altLang="en-US">
                <a:latin typeface="Arial" charset="0"/>
              </a:rPr>
              <a:t>’</a:t>
            </a:r>
            <a:r>
              <a:rPr lang="en-US" altLang="ja-JP">
                <a:latin typeface="Arial" charset="0"/>
              </a:rPr>
              <a:t>s request to Bank 1. While these two requests are serviced in parallel, both threads stall. </a:t>
            </a:r>
          </a:p>
          <a:p>
            <a:endParaRPr lang="en-US">
              <a:latin typeface="Arial" charset="0"/>
            </a:endParaRPr>
          </a:p>
          <a:p>
            <a:r>
              <a:rPr lang="en-US">
                <a:latin typeface="Arial" charset="0"/>
              </a:rPr>
              <a:t>Once the first request to Bank 0 is done, the controller takes Thread B</a:t>
            </a:r>
            <a:r>
              <a:rPr lang="ja-JP" altLang="en-US">
                <a:latin typeface="Arial" charset="0"/>
              </a:rPr>
              <a:t>’</a:t>
            </a:r>
            <a:r>
              <a:rPr lang="en-US" altLang="ja-JP">
                <a:latin typeface="Arial" charset="0"/>
              </a:rPr>
              <a:t>s request to bank 0 and schedules it. And it takes Thread A</a:t>
            </a:r>
            <a:r>
              <a:rPr lang="ja-JP" altLang="en-US">
                <a:latin typeface="Arial" charset="0"/>
              </a:rPr>
              <a:t>’</a:t>
            </a:r>
            <a:r>
              <a:rPr lang="en-US" altLang="ja-JP">
                <a:latin typeface="Arial" charset="0"/>
              </a:rPr>
              <a:t>s request to Bank 1 and schedules it. While these two requests are serviced in parallel, both threads stall. </a:t>
            </a:r>
          </a:p>
          <a:p>
            <a:endParaRPr lang="en-US">
              <a:latin typeface="Arial" charset="0"/>
            </a:endParaRPr>
          </a:p>
          <a:p>
            <a:r>
              <a:rPr lang="en-US">
                <a:latin typeface="Arial" charset="0"/>
              </a:rPr>
              <a:t>Once the requests are complete, the threads continue computation.</a:t>
            </a:r>
          </a:p>
          <a:p>
            <a:endParaRPr lang="en-US">
              <a:latin typeface="Arial" charset="0"/>
            </a:endParaRPr>
          </a:p>
          <a:p>
            <a:r>
              <a:rPr lang="en-US">
                <a:latin typeface="Arial" charset="0"/>
              </a:rPr>
              <a:t>In this case</a:t>
            </a:r>
            <a:r>
              <a:rPr lang="en-US" b="1">
                <a:latin typeface="Arial" charset="0"/>
              </a:rPr>
              <a:t>, because the threads</a:t>
            </a:r>
            <a:r>
              <a:rPr lang="ja-JP" altLang="en-US" b="1">
                <a:latin typeface="Arial" charset="0"/>
              </a:rPr>
              <a:t>’</a:t>
            </a:r>
            <a:r>
              <a:rPr lang="en-US" altLang="ja-JP" b="1">
                <a:latin typeface="Arial" charset="0"/>
              </a:rPr>
              <a:t> requests interfered with each other in the DRAM system</a:t>
            </a:r>
            <a:r>
              <a:rPr lang="en-US" altLang="ja-JP">
                <a:latin typeface="Arial" charset="0"/>
              </a:rPr>
              <a:t>, the bank access latencies of each thread were serialized because the requests were serialized. As a result both threads stall for two bank access latencies instead of 1, which is what each thread experienced when running alone.</a:t>
            </a:r>
          </a:p>
          <a:p>
            <a:endParaRPr lang="en-US">
              <a:latin typeface="Arial" charset="0"/>
            </a:endParaRPr>
          </a:p>
          <a:p>
            <a:r>
              <a:rPr lang="en-US">
                <a:latin typeface="Arial" charset="0"/>
              </a:rPr>
              <a:t>This is because the DRAM controller did not try to preserve the bank parallelism of each thread.</a:t>
            </a:r>
          </a:p>
        </p:txBody>
      </p:sp>
    </p:spTree>
    <p:extLst>
      <p:ext uri="{BB962C8B-B14F-4D97-AF65-F5344CB8AC3E}">
        <p14:creationId xmlns:p14="http://schemas.microsoft.com/office/powerpoint/2010/main" val="278832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spcBef>
                <a:spcPct val="0"/>
              </a:spcBef>
            </a:pPr>
            <a:r>
              <a:rPr lang="en-US" sz="1000" dirty="0">
                <a:latin typeface="Arial" charset="0"/>
              </a:rPr>
              <a:t>What kind of performance do we expect when we run two applications on a multi-core system? To answer this question, we performed an experiment. We took two applications we cared about, ran them together on different cores in a dual-core system, and measured their slowdown compared to when each is run alone on the same system. This graph shows the slowdown each app experienced. (DATA explanation…) </a:t>
            </a:r>
          </a:p>
          <a:p>
            <a:pPr eaLnBrk="1" hangingPunct="1">
              <a:lnSpc>
                <a:spcPct val="90000"/>
              </a:lnSpc>
              <a:spcBef>
                <a:spcPct val="0"/>
              </a:spcBef>
            </a:pPr>
            <a:endParaRPr lang="en-US" sz="1000" dirty="0">
              <a:latin typeface="Arial" charset="0"/>
            </a:endParaRPr>
          </a:p>
          <a:p>
            <a:pPr eaLnBrk="1" hangingPunct="1">
              <a:lnSpc>
                <a:spcPct val="90000"/>
              </a:lnSpc>
              <a:spcBef>
                <a:spcPct val="0"/>
              </a:spcBef>
            </a:pPr>
            <a:r>
              <a:rPr lang="en-US" sz="1000" dirty="0">
                <a:latin typeface="Arial" charset="0"/>
              </a:rPr>
              <a:t>Why do we get such a large disparity in the slowdowns?</a:t>
            </a:r>
          </a:p>
          <a:p>
            <a:pPr eaLnBrk="1" hangingPunct="1">
              <a:lnSpc>
                <a:spcPct val="90000"/>
              </a:lnSpc>
              <a:spcBef>
                <a:spcPct val="0"/>
              </a:spcBef>
            </a:pPr>
            <a:endParaRPr lang="en-US" sz="1000" dirty="0">
              <a:latin typeface="Arial" charset="0"/>
            </a:endParaRPr>
          </a:p>
          <a:p>
            <a:pPr eaLnBrk="1" hangingPunct="1">
              <a:lnSpc>
                <a:spcPct val="90000"/>
              </a:lnSpc>
              <a:spcBef>
                <a:spcPct val="0"/>
              </a:spcBef>
            </a:pPr>
            <a:r>
              <a:rPr lang="en-US" sz="1000" dirty="0">
                <a:latin typeface="Arial" charset="0"/>
              </a:rPr>
              <a:t>Is it the priorities? No. We went back and gave high priority to gcc and low priority to matlab. The slowdowns did not change at all. Neither the software or the hardware enforced the priorities.</a:t>
            </a:r>
          </a:p>
          <a:p>
            <a:pPr eaLnBrk="1" hangingPunct="1">
              <a:lnSpc>
                <a:spcPct val="90000"/>
              </a:lnSpc>
              <a:spcBef>
                <a:spcPct val="0"/>
              </a:spcBef>
            </a:pPr>
            <a:endParaRPr lang="en-US" sz="1000" dirty="0">
              <a:latin typeface="Arial" charset="0"/>
            </a:endParaRPr>
          </a:p>
          <a:p>
            <a:pPr eaLnBrk="1" hangingPunct="1">
              <a:lnSpc>
                <a:spcPct val="90000"/>
              </a:lnSpc>
              <a:spcBef>
                <a:spcPct val="0"/>
              </a:spcBef>
            </a:pPr>
            <a:r>
              <a:rPr lang="en-US" sz="1000" dirty="0">
                <a:latin typeface="Arial" charset="0"/>
              </a:rPr>
              <a:t>Is it the contention in the disk? We checked for this possibility, but found that these applications did not have any disk accesses in the steady state. They both fit in the physical memory and therefore did not interfere in the disk.</a:t>
            </a:r>
          </a:p>
          <a:p>
            <a:pPr eaLnBrk="1" hangingPunct="1">
              <a:lnSpc>
                <a:spcPct val="90000"/>
              </a:lnSpc>
              <a:spcBef>
                <a:spcPct val="0"/>
              </a:spcBef>
            </a:pPr>
            <a:endParaRPr lang="en-US" sz="1000" dirty="0">
              <a:latin typeface="Arial" charset="0"/>
            </a:endParaRPr>
          </a:p>
          <a:p>
            <a:pPr eaLnBrk="1" hangingPunct="1">
              <a:lnSpc>
                <a:spcPct val="90000"/>
              </a:lnSpc>
              <a:spcBef>
                <a:spcPct val="0"/>
              </a:spcBef>
            </a:pPr>
            <a:r>
              <a:rPr lang="en-US" sz="1000" dirty="0">
                <a:latin typeface="Arial" charset="0"/>
              </a:rPr>
              <a:t>What is it then? Why do we get such large disparity in slowdowns in a dual core system?</a:t>
            </a:r>
          </a:p>
          <a:p>
            <a:pPr eaLnBrk="1" hangingPunct="1">
              <a:lnSpc>
                <a:spcPct val="90000"/>
              </a:lnSpc>
              <a:spcBef>
                <a:spcPct val="0"/>
              </a:spcBef>
            </a:pPr>
            <a:endParaRPr lang="en-US" sz="1000" dirty="0">
              <a:latin typeface="Arial" charset="0"/>
            </a:endParaRPr>
          </a:p>
          <a:p>
            <a:pPr eaLnBrk="1" hangingPunct="1">
              <a:lnSpc>
                <a:spcPct val="90000"/>
              </a:lnSpc>
              <a:spcBef>
                <a:spcPct val="0"/>
              </a:spcBef>
            </a:pPr>
            <a:r>
              <a:rPr lang="en-US" sz="1000" dirty="0">
                <a:latin typeface="Arial" charset="0"/>
              </a:rPr>
              <a:t>I will call such an application a </a:t>
            </a:r>
            <a:r>
              <a:rPr lang="ja-JP" altLang="en-US" sz="1000" dirty="0">
                <a:latin typeface="Arial" charset="0"/>
              </a:rPr>
              <a:t>“</a:t>
            </a:r>
            <a:r>
              <a:rPr lang="en-US" altLang="ja-JP" sz="1000" dirty="0">
                <a:latin typeface="Arial" charset="0"/>
              </a:rPr>
              <a:t>memory performance hog</a:t>
            </a:r>
            <a:r>
              <a:rPr lang="ja-JP" altLang="en-US" sz="1000" dirty="0">
                <a:latin typeface="Arial" charset="0"/>
              </a:rPr>
              <a:t>”</a:t>
            </a:r>
            <a:endParaRPr lang="en-US" altLang="ja-JP" sz="1000" dirty="0">
              <a:latin typeface="Arial" charset="0"/>
            </a:endParaRPr>
          </a:p>
          <a:p>
            <a:pPr eaLnBrk="1" hangingPunct="1">
              <a:lnSpc>
                <a:spcPct val="90000"/>
              </a:lnSpc>
              <a:spcBef>
                <a:spcPct val="0"/>
              </a:spcBef>
            </a:pPr>
            <a:r>
              <a:rPr lang="en-US" sz="1000" dirty="0">
                <a:latin typeface="Arial" charset="0"/>
              </a:rPr>
              <a:t>Now, let me tell you why this disparity in slowdowns happens.</a:t>
            </a:r>
          </a:p>
          <a:p>
            <a:pPr eaLnBrk="1" hangingPunct="1">
              <a:lnSpc>
                <a:spcPct val="90000"/>
              </a:lnSpc>
              <a:spcBef>
                <a:spcPct val="0"/>
              </a:spcBef>
            </a:pPr>
            <a:endParaRPr lang="en-US" sz="1000" dirty="0">
              <a:latin typeface="Arial" charset="0"/>
            </a:endParaRPr>
          </a:p>
          <a:p>
            <a:pPr eaLnBrk="1" hangingPunct="1">
              <a:lnSpc>
                <a:spcPct val="90000"/>
              </a:lnSpc>
              <a:spcBef>
                <a:spcPct val="0"/>
              </a:spcBef>
            </a:pPr>
            <a:endParaRPr lang="en-US" sz="1000" dirty="0">
              <a:latin typeface="Arial" charset="0"/>
            </a:endParaRPr>
          </a:p>
          <a:p>
            <a:pPr eaLnBrk="1" hangingPunct="1">
              <a:lnSpc>
                <a:spcPct val="90000"/>
              </a:lnSpc>
              <a:spcBef>
                <a:spcPct val="0"/>
              </a:spcBef>
            </a:pPr>
            <a:endParaRPr lang="en-US" sz="1000" dirty="0">
              <a:latin typeface="Arial" charset="0"/>
            </a:endParaRPr>
          </a:p>
          <a:p>
            <a:pPr eaLnBrk="1" hangingPunct="1">
              <a:lnSpc>
                <a:spcPct val="90000"/>
              </a:lnSpc>
              <a:spcBef>
                <a:spcPct val="0"/>
              </a:spcBef>
            </a:pPr>
            <a:r>
              <a:rPr lang="en-US" sz="1000" dirty="0">
                <a:latin typeface="Arial" charset="0"/>
              </a:rPr>
              <a:t>Is it that there are other applications or the OS interfering with gcc, stealing its time quantums? No.</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91E0A0-A893-BF4B-B949-99F940BF11F6}"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3066313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8066"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normAutofit fontScale="92500" lnSpcReduction="10000"/>
          </a:bodyPr>
          <a:lstStyle/>
          <a:p>
            <a:r>
              <a:rPr lang="en-US" b="1">
                <a:latin typeface="Arial" charset="0"/>
              </a:rPr>
              <a:t>Can we do better than this? Let me describe what a parallelism aware scheduler would do. </a:t>
            </a:r>
          </a:p>
          <a:p>
            <a:endParaRPr lang="en-US">
              <a:latin typeface="Arial" charset="0"/>
            </a:endParaRPr>
          </a:p>
          <a:p>
            <a:r>
              <a:rPr lang="en-US">
                <a:latin typeface="Arial" charset="0"/>
              </a:rPr>
              <a:t>This is the same example. The two threads compute until they each generate 2 DRAM requests, which arrive at the controller in the same order as before. The controller first takes Thread A</a:t>
            </a:r>
            <a:r>
              <a:rPr lang="ja-JP" altLang="en-US">
                <a:latin typeface="Arial" charset="0"/>
              </a:rPr>
              <a:t>’</a:t>
            </a:r>
            <a:r>
              <a:rPr lang="en-US" altLang="ja-JP">
                <a:latin typeface="Arial" charset="0"/>
              </a:rPr>
              <a:t>s request to Bank 0 and schedules it. But then, instead of servicing the requests in their arrival order, it realizes there is another request from Thread A to Bank 1 and if it schedules that one back to back with Thread A</a:t>
            </a:r>
            <a:r>
              <a:rPr lang="ja-JP" altLang="en-US">
                <a:latin typeface="Arial" charset="0"/>
              </a:rPr>
              <a:t>’</a:t>
            </a:r>
            <a:r>
              <a:rPr lang="en-US" altLang="ja-JP">
                <a:latin typeface="Arial" charset="0"/>
              </a:rPr>
              <a:t>s previous request, thread A</a:t>
            </a:r>
            <a:r>
              <a:rPr lang="ja-JP" altLang="en-US">
                <a:latin typeface="Arial" charset="0"/>
              </a:rPr>
              <a:t>’</a:t>
            </a:r>
            <a:r>
              <a:rPr lang="en-US" altLang="ja-JP">
                <a:latin typeface="Arial" charset="0"/>
              </a:rPr>
              <a:t>s request latencies would be overlapped.</a:t>
            </a:r>
          </a:p>
          <a:p>
            <a:endParaRPr lang="en-US">
              <a:latin typeface="Arial" charset="0"/>
            </a:endParaRPr>
          </a:p>
          <a:p>
            <a:r>
              <a:rPr lang="en-US">
                <a:latin typeface="Arial" charset="0"/>
              </a:rPr>
              <a:t>Therefore, the controller takes Thread A</a:t>
            </a:r>
            <a:r>
              <a:rPr lang="ja-JP" altLang="en-US">
                <a:latin typeface="Arial" charset="0"/>
              </a:rPr>
              <a:t>’</a:t>
            </a:r>
            <a:r>
              <a:rPr lang="en-US" altLang="ja-JP">
                <a:latin typeface="Arial" charset="0"/>
              </a:rPr>
              <a:t>s request to Bank 1 and schedules it. While these two requests are serviced in parallel in the banks, both threads stall. </a:t>
            </a:r>
          </a:p>
          <a:p>
            <a:endParaRPr lang="en-US">
              <a:latin typeface="Arial" charset="0"/>
            </a:endParaRPr>
          </a:p>
          <a:p>
            <a:r>
              <a:rPr lang="en-US">
                <a:latin typeface="Arial" charset="0"/>
              </a:rPr>
              <a:t>Once the request to Bank 0 is complete, the controller takes Thread B</a:t>
            </a:r>
            <a:r>
              <a:rPr lang="ja-JP" altLang="en-US">
                <a:latin typeface="Arial" charset="0"/>
              </a:rPr>
              <a:t>’</a:t>
            </a:r>
            <a:r>
              <a:rPr lang="en-US" altLang="ja-JP">
                <a:latin typeface="Arial" charset="0"/>
              </a:rPr>
              <a:t>s request to Bank 0 and schedules it. Later, it schedules Thread B</a:t>
            </a:r>
            <a:r>
              <a:rPr lang="ja-JP" altLang="en-US">
                <a:latin typeface="Arial" charset="0"/>
              </a:rPr>
              <a:t>’</a:t>
            </a:r>
            <a:r>
              <a:rPr lang="en-US" altLang="ja-JP">
                <a:latin typeface="Arial" charset="0"/>
              </a:rPr>
              <a:t>s request to Bank 1. While these two requests are being serviced, Thread B stalls (because it does not have the data it needs), </a:t>
            </a:r>
            <a:r>
              <a:rPr lang="en-US" altLang="ja-JP" b="1">
                <a:latin typeface="Arial" charset="0"/>
              </a:rPr>
              <a:t>but thread A can do useful computation! This is because its requests were serviced in parallel in the banks, instead of serially, and the thread has all the data it needs to do useful computation</a:t>
            </a:r>
            <a:r>
              <a:rPr lang="en-US" altLang="ja-JP">
                <a:latin typeface="Arial" charset="0"/>
              </a:rPr>
              <a:t>. As a result, the execution time of Thread A reduces compared to the baseline scheduler that was not aware of the threads</a:t>
            </a:r>
            <a:r>
              <a:rPr lang="ja-JP" altLang="en-US">
                <a:latin typeface="Arial" charset="0"/>
              </a:rPr>
              <a:t>’</a:t>
            </a:r>
            <a:r>
              <a:rPr lang="en-US" altLang="ja-JP">
                <a:latin typeface="Arial" charset="0"/>
              </a:rPr>
              <a:t> bank parallelism. </a:t>
            </a:r>
          </a:p>
          <a:p>
            <a:endParaRPr lang="en-US">
              <a:latin typeface="Arial" charset="0"/>
            </a:endParaRPr>
          </a:p>
          <a:p>
            <a:r>
              <a:rPr lang="en-US">
                <a:latin typeface="Arial" charset="0"/>
              </a:rPr>
              <a:t>Overall system throughput also improves because the average stall-time of the threads is 1.5 bank access latencies instead of 2. </a:t>
            </a:r>
            <a:r>
              <a:rPr lang="en-US" b="1">
                <a:latin typeface="Arial" charset="0"/>
              </a:rPr>
              <a:t>Instead of stalling, cores can make progress executing their instruction streams. </a:t>
            </a:r>
          </a:p>
        </p:txBody>
      </p:sp>
    </p:spTree>
    <p:extLst>
      <p:ext uri="{BB962C8B-B14F-4D97-AF65-F5344CB8AC3E}">
        <p14:creationId xmlns:p14="http://schemas.microsoft.com/office/powerpoint/2010/main" val="3248453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01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r>
              <a:rPr lang="en-US" sz="1100">
                <a:latin typeface="Arial" charset="0"/>
              </a:rPr>
              <a:t>Parallelism aware batch scheduling uses two key principles. The first principle is parallelism awareness. As I showed you before, a thread</a:t>
            </a:r>
            <a:r>
              <a:rPr lang="ja-JP" altLang="en-US" sz="1100">
                <a:latin typeface="Arial" charset="0"/>
              </a:rPr>
              <a:t>’</a:t>
            </a:r>
            <a:r>
              <a:rPr lang="en-US" altLang="ja-JP" sz="1100">
                <a:latin typeface="Arial" charset="0"/>
              </a:rPr>
              <a:t>s bank parallelism is improved by scheduling requests from a thread to different banks back to back. Unfortunately, doing this greedily can cause starvation because a thread whose requests are continuously scheduled back to back can keep on generating more requests and therefore deny service to other threads that are waiting to access the same bank.</a:t>
            </a:r>
          </a:p>
          <a:p>
            <a:pPr eaLnBrk="1" hangingPunct="1">
              <a:lnSpc>
                <a:spcPct val="80000"/>
              </a:lnSpc>
            </a:pPr>
            <a:endParaRPr lang="en-US" sz="1100">
              <a:latin typeface="Arial" charset="0"/>
            </a:endParaRPr>
          </a:p>
          <a:p>
            <a:pPr marL="0" lvl="1">
              <a:lnSpc>
                <a:spcPct val="80000"/>
              </a:lnSpc>
            </a:pPr>
            <a:r>
              <a:rPr lang="en-US" sz="1100">
                <a:latin typeface="Arial" charset="0"/>
                <a:ea typeface="ＭＳ Ｐゴシック" charset="0"/>
              </a:rPr>
              <a:t>To avoid this, we use a second principle, called request batching. With this, the controller groups a fixed number of oldest requests from each thread into a </a:t>
            </a:r>
            <a:r>
              <a:rPr lang="ja-JP" altLang="en-US" sz="1100">
                <a:latin typeface="Arial" charset="0"/>
                <a:ea typeface="ＭＳ Ｐゴシック" charset="0"/>
              </a:rPr>
              <a:t>“</a:t>
            </a:r>
            <a:r>
              <a:rPr lang="en-US" altLang="ja-JP" sz="1100">
                <a:latin typeface="Arial" charset="0"/>
                <a:ea typeface="ＭＳ Ｐゴシック" charset="0"/>
              </a:rPr>
              <a:t>batch</a:t>
            </a:r>
            <a:r>
              <a:rPr lang="ja-JP" altLang="en-US" sz="1100">
                <a:latin typeface="Arial" charset="0"/>
                <a:ea typeface="ＭＳ Ｐゴシック" charset="0"/>
              </a:rPr>
              <a:t>”</a:t>
            </a:r>
            <a:r>
              <a:rPr lang="en-US" altLang="ja-JP" sz="1100">
                <a:latin typeface="Arial" charset="0"/>
                <a:ea typeface="ＭＳ Ｐゴシック" charset="0"/>
              </a:rPr>
              <a:t>. And, it services the batch before all other requests. It forms a new batch when the current one is done.</a:t>
            </a:r>
          </a:p>
          <a:p>
            <a:pPr marL="0" lvl="1">
              <a:lnSpc>
                <a:spcPct val="80000"/>
              </a:lnSpc>
            </a:pPr>
            <a:endParaRPr lang="en-US" sz="1100">
              <a:latin typeface="Arial" charset="0"/>
              <a:ea typeface="ＭＳ Ｐゴシック" charset="0"/>
            </a:endParaRPr>
          </a:p>
          <a:p>
            <a:pPr marL="0" lvl="1">
              <a:lnSpc>
                <a:spcPct val="80000"/>
              </a:lnSpc>
            </a:pPr>
            <a:r>
              <a:rPr lang="en-US" sz="1100">
                <a:latin typeface="Arial" charset="0"/>
                <a:ea typeface="ＭＳ Ｐゴシック" charset="0"/>
              </a:rPr>
              <a:t>Batching eliminates </a:t>
            </a:r>
            <a:r>
              <a:rPr lang="en-US" sz="1100">
                <a:solidFill>
                  <a:srgbClr val="003399"/>
                </a:solidFill>
                <a:latin typeface="Arial" charset="0"/>
                <a:ea typeface="ＭＳ Ｐゴシック" charset="0"/>
              </a:rPr>
              <a:t>starvation of requests and threads, and provides fairness. It also allows parallelism of each thread to be optimized for within a batch.</a:t>
            </a:r>
          </a:p>
          <a:p>
            <a:pPr marL="0" lvl="1">
              <a:lnSpc>
                <a:spcPct val="80000"/>
              </a:lnSpc>
            </a:pPr>
            <a:endParaRPr lang="en-US" sz="1100">
              <a:solidFill>
                <a:srgbClr val="003399"/>
              </a:solidFill>
              <a:latin typeface="Arial" charset="0"/>
              <a:ea typeface="ＭＳ Ｐゴシック" charset="0"/>
            </a:endParaRPr>
          </a:p>
          <a:p>
            <a:pPr marL="0" lvl="1">
              <a:lnSpc>
                <a:spcPct val="80000"/>
              </a:lnSpc>
            </a:pPr>
            <a:r>
              <a:rPr lang="en-US" sz="1100">
                <a:solidFill>
                  <a:srgbClr val="003399"/>
                </a:solidFill>
                <a:latin typeface="Arial" charset="0"/>
                <a:ea typeface="ＭＳ Ｐゴシック" charset="0"/>
              </a:rPr>
              <a:t>Let</a:t>
            </a:r>
            <a:r>
              <a:rPr lang="ja-JP" altLang="en-US" sz="1100">
                <a:solidFill>
                  <a:srgbClr val="003399"/>
                </a:solidFill>
                <a:latin typeface="Arial" charset="0"/>
                <a:ea typeface="ＭＳ Ｐゴシック" charset="0"/>
              </a:rPr>
              <a:t>’</a:t>
            </a:r>
            <a:r>
              <a:rPr lang="en-US" altLang="ja-JP" sz="1100">
                <a:solidFill>
                  <a:srgbClr val="003399"/>
                </a:solidFill>
                <a:latin typeface="Arial" charset="0"/>
                <a:ea typeface="ＭＳ Ｐゴシック" charset="0"/>
              </a:rPr>
              <a:t>s take a look at how this works pictorially. </a:t>
            </a:r>
          </a:p>
          <a:p>
            <a:pPr marL="0" lvl="1">
              <a:lnSpc>
                <a:spcPct val="80000"/>
              </a:lnSpc>
            </a:pPr>
            <a:endParaRPr lang="en-US" sz="1100">
              <a:solidFill>
                <a:srgbClr val="003399"/>
              </a:solidFill>
              <a:latin typeface="Arial" charset="0"/>
              <a:ea typeface="ＭＳ Ｐゴシック" charset="0"/>
            </a:endParaRPr>
          </a:p>
          <a:p>
            <a:pPr marL="0" lvl="1">
              <a:lnSpc>
                <a:spcPct val="80000"/>
              </a:lnSpc>
            </a:pPr>
            <a:r>
              <a:rPr lang="en-US" sz="1100">
                <a:solidFill>
                  <a:srgbClr val="003399"/>
                </a:solidFill>
                <a:latin typeface="Arial" charset="0"/>
                <a:ea typeface="ＭＳ Ｐゴシック" charset="0"/>
              </a:rPr>
              <a:t>Multiple threads send requests to the DRAM controller. The controller groups these requests into a batch. Once a batch is formed any newly arriving requests are not included in the batch. </a:t>
            </a:r>
            <a:r>
              <a:rPr lang="en-US" sz="1100" b="1">
                <a:solidFill>
                  <a:srgbClr val="003399"/>
                </a:solidFill>
                <a:latin typeface="Arial" charset="0"/>
                <a:ea typeface="ＭＳ Ｐゴシック" charset="0"/>
              </a:rPr>
              <a:t>Within the batch, the controller schedules each thread</a:t>
            </a:r>
            <a:r>
              <a:rPr lang="ja-JP" altLang="en-US" sz="1100" b="1">
                <a:solidFill>
                  <a:srgbClr val="003399"/>
                </a:solidFill>
                <a:latin typeface="Arial" charset="0"/>
                <a:ea typeface="ＭＳ Ｐゴシック" charset="0"/>
              </a:rPr>
              <a:t>’</a:t>
            </a:r>
            <a:r>
              <a:rPr lang="en-US" altLang="ja-JP" sz="1100" b="1">
                <a:solidFill>
                  <a:srgbClr val="003399"/>
                </a:solidFill>
                <a:latin typeface="Arial" charset="0"/>
                <a:ea typeface="ＭＳ Ｐゴシック" charset="0"/>
              </a:rPr>
              <a:t>s requests in parallel</a:t>
            </a:r>
            <a:r>
              <a:rPr lang="en-US" altLang="ja-JP" sz="1100">
                <a:solidFill>
                  <a:srgbClr val="003399"/>
                </a:solidFill>
                <a:latin typeface="Arial" charset="0"/>
                <a:ea typeface="ＭＳ Ｐゴシック" charset="0"/>
              </a:rPr>
              <a:t>. It first takes TX</a:t>
            </a:r>
            <a:r>
              <a:rPr lang="ja-JP" altLang="en-US" sz="1100">
                <a:solidFill>
                  <a:srgbClr val="003399"/>
                </a:solidFill>
                <a:latin typeface="Arial" charset="0"/>
                <a:ea typeface="ＭＳ Ｐゴシック" charset="0"/>
              </a:rPr>
              <a:t>’</a:t>
            </a:r>
            <a:r>
              <a:rPr lang="en-US" altLang="ja-JP" sz="1100">
                <a:solidFill>
                  <a:srgbClr val="003399"/>
                </a:solidFill>
                <a:latin typeface="Arial" charset="0"/>
                <a:ea typeface="ＭＳ Ｐゴシック" charset="0"/>
              </a:rPr>
              <a:t>s requests and schedules them in parallel. Then it takes TY</a:t>
            </a:r>
            <a:r>
              <a:rPr lang="ja-JP" altLang="en-US" sz="1100">
                <a:solidFill>
                  <a:srgbClr val="003399"/>
                </a:solidFill>
                <a:latin typeface="Arial" charset="0"/>
                <a:ea typeface="ＭＳ Ｐゴシック" charset="0"/>
              </a:rPr>
              <a:t>’</a:t>
            </a:r>
            <a:r>
              <a:rPr lang="en-US" altLang="ja-JP" sz="1100">
                <a:solidFill>
                  <a:srgbClr val="003399"/>
                </a:solidFill>
                <a:latin typeface="Arial" charset="0"/>
                <a:ea typeface="ＭＳ Ｐゴシック" charset="0"/>
              </a:rPr>
              <a:t>s requests and schedules them in parallel. Note that incoming requests from T3 that are outside the batch are not serviced. Once all requests in the batch are serviced in a parallelism-aware manner, the controller forms a new batch with the requests in the memory request buffer.</a:t>
            </a:r>
            <a:endParaRPr lang="en-US" altLang="ja-JP" sz="1100">
              <a:latin typeface="Arial" charset="0"/>
              <a:ea typeface="ＭＳ Ｐゴシック" charset="0"/>
            </a:endParaRPr>
          </a:p>
          <a:p>
            <a:pPr eaLnBrk="1" hangingPunct="1">
              <a:lnSpc>
                <a:spcPct val="80000"/>
              </a:lnSpc>
            </a:pPr>
            <a:endParaRPr lang="en-US" sz="1100">
              <a:latin typeface="Arial" charset="0"/>
            </a:endParaRPr>
          </a:p>
        </p:txBody>
      </p:sp>
      <p:sp>
        <p:nvSpPr>
          <p:cNvPr id="9011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6921" eaLnBrk="0" hangingPunct="0">
              <a:defRPr sz="2400">
                <a:solidFill>
                  <a:schemeClr val="tx1"/>
                </a:solidFill>
                <a:latin typeface="Arial" charset="0"/>
                <a:ea typeface="ＭＳ Ｐゴシック" charset="0"/>
                <a:cs typeface="ＭＳ Ｐゴシック" charset="0"/>
              </a:defRPr>
            </a:lvl1pPr>
            <a:lvl2pPr marL="757066" indent="-291179" defTabSz="926921" eaLnBrk="0" hangingPunct="0">
              <a:defRPr sz="2400">
                <a:solidFill>
                  <a:schemeClr val="tx1"/>
                </a:solidFill>
                <a:latin typeface="Arial" charset="0"/>
                <a:ea typeface="ＭＳ Ｐゴシック" charset="0"/>
              </a:defRPr>
            </a:lvl2pPr>
            <a:lvl3pPr marL="1164717" indent="-232943" defTabSz="926921" eaLnBrk="0" hangingPunct="0">
              <a:defRPr sz="2400">
                <a:solidFill>
                  <a:schemeClr val="tx1"/>
                </a:solidFill>
                <a:latin typeface="Arial" charset="0"/>
                <a:ea typeface="ＭＳ Ｐゴシック" charset="0"/>
              </a:defRPr>
            </a:lvl3pPr>
            <a:lvl4pPr marL="1630604" indent="-232943" defTabSz="926921" eaLnBrk="0" hangingPunct="0">
              <a:defRPr sz="2400">
                <a:solidFill>
                  <a:schemeClr val="tx1"/>
                </a:solidFill>
                <a:latin typeface="Arial" charset="0"/>
                <a:ea typeface="ＭＳ Ｐゴシック" charset="0"/>
              </a:defRPr>
            </a:lvl4pPr>
            <a:lvl5pPr marL="2096491" indent="-232943" defTabSz="926921" eaLnBrk="0" hangingPunct="0">
              <a:defRPr sz="2400">
                <a:solidFill>
                  <a:schemeClr val="tx1"/>
                </a:solidFill>
                <a:latin typeface="Arial" charset="0"/>
                <a:ea typeface="ＭＳ Ｐゴシック" charset="0"/>
              </a:defRPr>
            </a:lvl5pPr>
            <a:lvl6pPr marL="2562377" indent="-232943" defTabSz="926921"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6921"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6921"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6921"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6921" rtl="0" eaLnBrk="1" fontAlgn="base" latinLnBrk="0" hangingPunct="1">
              <a:lnSpc>
                <a:spcPct val="100000"/>
              </a:lnSpc>
              <a:spcBef>
                <a:spcPct val="0"/>
              </a:spcBef>
              <a:spcAft>
                <a:spcPct val="0"/>
              </a:spcAft>
              <a:buClrTx/>
              <a:buSzTx/>
              <a:buFontTx/>
              <a:buNone/>
              <a:tabLst/>
              <a:defRPr/>
            </a:pPr>
            <a:fld id="{F96E237A-2B10-7349-A0AE-A949D6F02EEE}"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26921"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505873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PAR-BS has two components, which I will describe in more detail. The first is request batching. Aside from guaranteeing starvation freedom and providing fairness, a batch provides a flexible substrate that enables aggressive scheduling optimizations (within the batch).</a:t>
            </a:r>
          </a:p>
          <a:p>
            <a:endParaRPr lang="en-US"/>
          </a:p>
          <a:p>
            <a:r>
              <a:rPr lang="en-US"/>
              <a:t>The second component is the within-batch scheduling component. Within a batch, any DRAM scheduling policy can be employed. And, this policy can be very aggressive and possibly unfair in the global sense. Because the overlying batching scheme ensures forward progress in each thread. In fact, we use a globally unfair shortest job first scheduling policy within a batch, to optimize each thread</a:t>
            </a:r>
            <a:r>
              <a:rPr lang="ja-JP" altLang="en-US"/>
              <a:t>’</a:t>
            </a:r>
            <a:r>
              <a:rPr lang="en-US"/>
              <a:t>s bank parallelism. </a:t>
            </a:r>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670" eaLnBrk="0" hangingPunct="0">
              <a:defRPr>
                <a:solidFill>
                  <a:schemeClr val="tx1"/>
                </a:solidFill>
                <a:latin typeface="Arial" charset="0"/>
                <a:ea typeface="ＭＳ Ｐゴシック" charset="0"/>
              </a:defRPr>
            </a:lvl1pPr>
            <a:lvl2pPr marL="744064" indent="-286179" defTabSz="931670" eaLnBrk="0" hangingPunct="0">
              <a:defRPr>
                <a:solidFill>
                  <a:schemeClr val="tx1"/>
                </a:solidFill>
                <a:latin typeface="Arial" charset="0"/>
                <a:ea typeface="ＭＳ Ｐゴシック" charset="0"/>
              </a:defRPr>
            </a:lvl2pPr>
            <a:lvl3pPr marL="1144715" indent="-228943" defTabSz="931670" eaLnBrk="0" hangingPunct="0">
              <a:defRPr>
                <a:solidFill>
                  <a:schemeClr val="tx1"/>
                </a:solidFill>
                <a:latin typeface="Arial" charset="0"/>
                <a:ea typeface="ＭＳ Ｐゴシック" charset="0"/>
              </a:defRPr>
            </a:lvl3pPr>
            <a:lvl4pPr marL="1602600" indent="-228943" defTabSz="931670" eaLnBrk="0" hangingPunct="0">
              <a:defRPr>
                <a:solidFill>
                  <a:schemeClr val="tx1"/>
                </a:solidFill>
                <a:latin typeface="Arial" charset="0"/>
                <a:ea typeface="ＭＳ Ｐゴシック" charset="0"/>
              </a:defRPr>
            </a:lvl4pPr>
            <a:lvl5pPr marL="2060486" indent="-228943" defTabSz="931670" eaLnBrk="0" hangingPunct="0">
              <a:defRPr>
                <a:solidFill>
                  <a:schemeClr val="tx1"/>
                </a:solidFill>
                <a:latin typeface="Arial" charset="0"/>
                <a:ea typeface="ＭＳ Ｐゴシック" charset="0"/>
              </a:defRPr>
            </a:lvl5pPr>
            <a:lvl6pPr marL="2518372" indent="-228943" defTabSz="931670" eaLnBrk="0" fontAlgn="base" hangingPunct="0">
              <a:spcBef>
                <a:spcPct val="0"/>
              </a:spcBef>
              <a:spcAft>
                <a:spcPct val="0"/>
              </a:spcAft>
              <a:defRPr>
                <a:solidFill>
                  <a:schemeClr val="tx1"/>
                </a:solidFill>
                <a:latin typeface="Arial" charset="0"/>
                <a:ea typeface="ＭＳ Ｐゴシック" charset="0"/>
              </a:defRPr>
            </a:lvl6pPr>
            <a:lvl7pPr marL="2976258" indent="-228943" defTabSz="931670" eaLnBrk="0" fontAlgn="base" hangingPunct="0">
              <a:spcBef>
                <a:spcPct val="0"/>
              </a:spcBef>
              <a:spcAft>
                <a:spcPct val="0"/>
              </a:spcAft>
              <a:defRPr>
                <a:solidFill>
                  <a:schemeClr val="tx1"/>
                </a:solidFill>
                <a:latin typeface="Arial" charset="0"/>
                <a:ea typeface="ＭＳ Ｐゴシック" charset="0"/>
              </a:defRPr>
            </a:lvl7pPr>
            <a:lvl8pPr marL="3434144" indent="-228943" defTabSz="931670" eaLnBrk="0" fontAlgn="base" hangingPunct="0">
              <a:spcBef>
                <a:spcPct val="0"/>
              </a:spcBef>
              <a:spcAft>
                <a:spcPct val="0"/>
              </a:spcAft>
              <a:defRPr>
                <a:solidFill>
                  <a:schemeClr val="tx1"/>
                </a:solidFill>
                <a:latin typeface="Arial" charset="0"/>
                <a:ea typeface="ＭＳ Ｐゴシック" charset="0"/>
              </a:defRPr>
            </a:lvl8pPr>
            <a:lvl9pPr marL="3892029" indent="-228943" defTabSz="93167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31670" rtl="0" eaLnBrk="1" fontAlgn="base" latinLnBrk="0" hangingPunct="1">
              <a:lnSpc>
                <a:spcPct val="100000"/>
              </a:lnSpc>
              <a:spcBef>
                <a:spcPct val="0"/>
              </a:spcBef>
              <a:spcAft>
                <a:spcPct val="0"/>
              </a:spcAft>
              <a:buClrTx/>
              <a:buSzTx/>
              <a:buFontTx/>
              <a:buNone/>
              <a:tabLst/>
              <a:defRPr/>
            </a:pPr>
            <a:fld id="{7D1EEB0A-7F16-F84E-90EA-208BE00B8ED9}"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3167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4112678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To implement batching, Each memory request has a bit (called the </a:t>
            </a:r>
            <a:r>
              <a:rPr lang="en-US" i="1"/>
              <a:t>marked bit)</a:t>
            </a:r>
            <a:r>
              <a:rPr lang="en-US"/>
              <a:t> associated with it</a:t>
            </a:r>
          </a:p>
          <a:p>
            <a:endParaRPr lang="en-US"/>
          </a:p>
          <a:p>
            <a:r>
              <a:rPr lang="en-US"/>
              <a:t>When a batch is formed, the controller marks up to a </a:t>
            </a:r>
            <a:r>
              <a:rPr lang="en-US" i="1"/>
              <a:t>Marking-Cap</a:t>
            </a:r>
            <a:r>
              <a:rPr lang="en-US"/>
              <a:t> pending requests per bank for each thread. Marked requests constitute the batch. A new batch is formed when no marked requests are left. </a:t>
            </a:r>
          </a:p>
          <a:p>
            <a:endParaRPr lang="en-US"/>
          </a:p>
          <a:p>
            <a:pPr marL="0" lvl="1"/>
            <a:r>
              <a:rPr lang="en-US" b="1"/>
              <a:t>The key idea is that</a:t>
            </a:r>
            <a:r>
              <a:rPr lang="en-US"/>
              <a:t> marked requests are always prioritized over unmarked ones. Hence, there is </a:t>
            </a:r>
            <a:r>
              <a:rPr lang="en-US" sz="2000"/>
              <a:t>no reordering of requests across batches: As a result, there is </a:t>
            </a:r>
            <a:r>
              <a:rPr lang="en-US" sz="2000">
                <a:solidFill>
                  <a:srgbClr val="FF0000"/>
                </a:solidFill>
              </a:rPr>
              <a:t>no starvation, and a high degree of fairness.</a:t>
            </a:r>
          </a:p>
          <a:p>
            <a:pPr marL="0" lvl="1"/>
            <a:endParaRPr lang="en-US" sz="2000">
              <a:solidFill>
                <a:srgbClr val="FF0000"/>
              </a:solidFill>
            </a:endParaRPr>
          </a:p>
          <a:p>
            <a:pPr marL="0" lvl="1"/>
            <a:r>
              <a:rPr lang="en-US" sz="2000">
                <a:solidFill>
                  <a:srgbClr val="FF0000"/>
                </a:solidFill>
              </a:rPr>
              <a:t>But how does the controller prioritize requests within a batch?</a:t>
            </a:r>
          </a:p>
          <a:p>
            <a:endParaRPr lang="en-US"/>
          </a:p>
          <a:p>
            <a:endParaRPr lang="en-US"/>
          </a:p>
        </p:txBody>
      </p:sp>
    </p:spTree>
    <p:extLst>
      <p:ext uri="{BB962C8B-B14F-4D97-AF65-F5344CB8AC3E}">
        <p14:creationId xmlns:p14="http://schemas.microsoft.com/office/powerpoint/2010/main" val="2748079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Within a batch, the controller can use any existing DRAM scheduling policy. </a:t>
            </a:r>
            <a:r>
              <a:rPr lang="en-US" b="1"/>
              <a:t>For example, the baseline FR-FCFS policy is very good at exploiting row buffer locality.</a:t>
            </a:r>
          </a:p>
          <a:p>
            <a:r>
              <a:rPr lang="en-US" b="1"/>
              <a:t>However, in addition to exploiting row-buffer locality, we also want to preserve intra-thread bank parallelism.</a:t>
            </a:r>
            <a:r>
              <a:rPr lang="en-US"/>
              <a:t> As I showed you before, this can be accomplished by servicing each thread</a:t>
            </a:r>
            <a:r>
              <a:rPr lang="ja-JP" altLang="en-US"/>
              <a:t>’</a:t>
            </a:r>
            <a:r>
              <a:rPr lang="en-US"/>
              <a:t>s requests back to back</a:t>
            </a:r>
          </a:p>
          <a:p>
            <a:endParaRPr lang="en-US"/>
          </a:p>
          <a:p>
            <a:r>
              <a:rPr lang="en-US"/>
              <a:t>To do so, the DRAM scheduler computes a </a:t>
            </a:r>
            <a:r>
              <a:rPr lang="en-US">
                <a:solidFill>
                  <a:srgbClr val="003399"/>
                </a:solidFill>
              </a:rPr>
              <a:t>ranking of threads </a:t>
            </a:r>
            <a:r>
              <a:rPr lang="en-US"/>
              <a:t>when the batch is formed</a:t>
            </a:r>
          </a:p>
          <a:p>
            <a:r>
              <a:rPr lang="en-US"/>
              <a:t>And it prioritizes requests that belong to higher-ranked threads over those that belong to lower ranked ones</a:t>
            </a:r>
          </a:p>
          <a:p>
            <a:pPr marL="0" lvl="1"/>
            <a:r>
              <a:rPr lang="en-US"/>
              <a:t>This </a:t>
            </a:r>
            <a:r>
              <a:rPr lang="en-US" sz="2000"/>
              <a:t>Improves the likelihood that requests from a thread are serviced in parallel by different banks</a:t>
            </a:r>
          </a:p>
          <a:p>
            <a:pPr marL="0" lvl="1"/>
            <a:r>
              <a:rPr lang="en-US" sz="2000"/>
              <a:t>Because Different threads prioritized in the same order (the RANK ORDER) across ALL banks</a:t>
            </a:r>
          </a:p>
          <a:p>
            <a:endParaRPr lang="en-US"/>
          </a:p>
          <a:p>
            <a:r>
              <a:rPr lang="en-US"/>
              <a:t>But how does the scheduler compute this ranking?</a:t>
            </a:r>
          </a:p>
        </p:txBody>
      </p:sp>
    </p:spTree>
    <p:extLst>
      <p:ext uri="{BB962C8B-B14F-4D97-AF65-F5344CB8AC3E}">
        <p14:creationId xmlns:p14="http://schemas.microsoft.com/office/powerpoint/2010/main" val="2335239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dirty="0"/>
          </a:p>
          <a:p>
            <a:r>
              <a:rPr lang="en-US" dirty="0"/>
              <a:t>A memory scheduler can actively exploit bank-level</a:t>
            </a:r>
            <a:r>
              <a:rPr lang="en-US" baseline="0" dirty="0"/>
              <a:t> parallelism to reduce the effective memory access latency. Here’s how.</a:t>
            </a:r>
          </a:p>
          <a:p>
            <a:endParaRPr lang="en-US" baseline="0" dirty="0"/>
          </a:p>
          <a:p>
            <a:r>
              <a:rPr lang="en-US" baseline="0" dirty="0"/>
              <a:t>Let us assume a case where two threads send two memory requests to two different banks. </a:t>
            </a:r>
          </a:p>
          <a:p>
            <a:endParaRPr lang="en-US" baseline="0" dirty="0"/>
          </a:p>
          <a:p>
            <a:r>
              <a:rPr lang="en-US" baseline="0" dirty="0"/>
              <a:t>A naïve memory scheduler that doesn’t exploit bank-level parallelism would schedule the requests in the order they arrived.</a:t>
            </a:r>
          </a:p>
          <a:p>
            <a:endParaRPr lang="en-US" baseline="0" dirty="0"/>
          </a:p>
          <a:p>
            <a:r>
              <a:rPr lang="en-US" baseline="0" dirty="0"/>
              <a:t>As shown in their thread execution timeline, both threads must wait for two bank latencies before all their requests are serviced.</a:t>
            </a:r>
          </a:p>
          <a:p>
            <a:endParaRPr lang="en-US" baseline="0" dirty="0"/>
          </a:p>
          <a:p>
            <a:r>
              <a:rPr lang="en-US" baseline="0" dirty="0"/>
              <a:t>In contrast, a memory scheduler that is aware of bank-level parallelism was proposed by </a:t>
            </a:r>
            <a:r>
              <a:rPr lang="en-US" baseline="0" dirty="0" err="1"/>
              <a:t>Mutlu</a:t>
            </a:r>
            <a:r>
              <a:rPr lang="en-US" baseline="0" dirty="0"/>
              <a:t> and </a:t>
            </a:r>
            <a:r>
              <a:rPr lang="en-US" baseline="0" dirty="0" err="1"/>
              <a:t>Moscibroda</a:t>
            </a:r>
            <a:r>
              <a:rPr lang="en-US" baseline="0" dirty="0"/>
              <a:t>.</a:t>
            </a:r>
          </a:p>
          <a:p>
            <a:endParaRPr lang="en-US" baseline="0" dirty="0"/>
          </a:p>
          <a:p>
            <a:r>
              <a:rPr lang="en-US" baseline="0" dirty="0"/>
              <a:t>Their key idea was to rank the threads so that thread’s memory requests are prioritized in the same order across all the banks.</a:t>
            </a:r>
          </a:p>
          <a:p>
            <a:endParaRPr lang="en-US" baseline="0" dirty="0"/>
          </a:p>
          <a:p>
            <a:r>
              <a:rPr lang="en-US" baseline="0" dirty="0"/>
              <a:t>In this case, let us assume that the blue thread’s request are the most prioritized. </a:t>
            </a:r>
          </a:p>
          <a:p>
            <a:endParaRPr lang="en-US" baseline="0" dirty="0"/>
          </a:p>
          <a:p>
            <a:r>
              <a:rPr lang="en-US" baseline="0" dirty="0"/>
              <a:t>The scheduler would then reorder the requests at bank 1’s request buffer…</a:t>
            </a:r>
          </a:p>
          <a:p>
            <a:endParaRPr lang="en-US" baseline="0" dirty="0"/>
          </a:p>
          <a:p>
            <a:r>
              <a:rPr lang="en-US" baseline="0" dirty="0"/>
              <a:t>so that the blue requests are serviced concurrently, after which the red requests can be serviced concurrently.</a:t>
            </a:r>
          </a:p>
          <a:p>
            <a:endParaRPr lang="en-US" baseline="0" dirty="0"/>
          </a:p>
          <a:p>
            <a:r>
              <a:rPr lang="en-US" baseline="0" dirty="0"/>
              <a:t>The memory service timeline shows how the access latencies for requests from the same thread are overlapped.</a:t>
            </a:r>
          </a:p>
          <a:p>
            <a:endParaRPr lang="en-US" baseline="0" dirty="0"/>
          </a:p>
          <a:p>
            <a:r>
              <a:rPr lang="en-US" baseline="0" dirty="0"/>
              <a:t>And, as a result, thread A has to wait less for its requests to be serviced.</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0051F0C-EC29-4487-B7FB-C4559A484AC4}"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06079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r>
              <a:rPr lang="en-US"/>
              <a:t>The thread ranking scheme affects system throughput and fairness</a:t>
            </a:r>
          </a:p>
          <a:p>
            <a:r>
              <a:rPr lang="en-US"/>
              <a:t>A good ranking scheme should achieve two objectives.</a:t>
            </a:r>
          </a:p>
          <a:p>
            <a:r>
              <a:rPr lang="en-US"/>
              <a:t>First, it should </a:t>
            </a:r>
            <a:r>
              <a:rPr lang="en-US">
                <a:solidFill>
                  <a:srgbClr val="0000FF"/>
                </a:solidFill>
              </a:rPr>
              <a:t>maximize system throughput</a:t>
            </a:r>
          </a:p>
          <a:p>
            <a:r>
              <a:rPr lang="en-US">
                <a:solidFill>
                  <a:srgbClr val="0000FF"/>
                </a:solidFill>
              </a:rPr>
              <a:t>Second, it should minimize unfairness; in other words it should balance the slowdown of the threads compared to when each is run alone.</a:t>
            </a:r>
          </a:p>
          <a:p>
            <a:r>
              <a:rPr lang="en-US" b="1">
                <a:solidFill>
                  <a:srgbClr val="0000FF"/>
                </a:solidFill>
              </a:rPr>
              <a:t>These two objectives call for the same ranking scheme, as I will show soon.</a:t>
            </a:r>
          </a:p>
          <a:p>
            <a:endParaRPr lang="en-US">
              <a:solidFill>
                <a:srgbClr val="0000FF"/>
              </a:solidFill>
            </a:endParaRPr>
          </a:p>
          <a:p>
            <a:r>
              <a:rPr lang="en-US">
                <a:solidFill>
                  <a:srgbClr val="0000FF"/>
                </a:solidFill>
              </a:rPr>
              <a:t>Maximizing system throughput is achieved by minimizing the average stall-time of the threads within the batch </a:t>
            </a:r>
            <a:r>
              <a:rPr lang="en-US" b="1">
                <a:solidFill>
                  <a:srgbClr val="0000FF"/>
                </a:solidFill>
              </a:rPr>
              <a:t>(as I showed in the earlier example). By minimizing the average stall time, we maximize the amount of time the system spends on computation rather than waiting for DRAM accesses.</a:t>
            </a:r>
          </a:p>
          <a:p>
            <a:endParaRPr lang="en-US">
              <a:solidFill>
                <a:srgbClr val="0000FF"/>
              </a:solidFill>
            </a:endParaRPr>
          </a:p>
          <a:p>
            <a:r>
              <a:rPr lang="en-US">
                <a:solidFill>
                  <a:srgbClr val="0000FF"/>
                </a:solidFill>
              </a:rPr>
              <a:t>Minimizing unfairness is achieved by servicing threads with inherently low stall-time early in the batch, The insight is that if a thread has low stall time to begin with (if it is not intensive) delaying that thread would result in very high slowdown compared to delaying a memory-intensive thread.</a:t>
            </a:r>
          </a:p>
          <a:p>
            <a:endParaRPr lang="en-US">
              <a:solidFill>
                <a:srgbClr val="0000FF"/>
              </a:solidFill>
            </a:endParaRPr>
          </a:p>
          <a:p>
            <a:r>
              <a:rPr lang="en-US" b="1">
                <a:solidFill>
                  <a:srgbClr val="0000FF"/>
                </a:solidFill>
              </a:rPr>
              <a:t>To achieve both objectives, we use the </a:t>
            </a:r>
            <a:r>
              <a:rPr lang="ja-JP" altLang="en-US" b="1">
                <a:solidFill>
                  <a:srgbClr val="0000FF"/>
                </a:solidFill>
              </a:rPr>
              <a:t>“</a:t>
            </a:r>
            <a:r>
              <a:rPr lang="en-US" b="1">
                <a:solidFill>
                  <a:srgbClr val="0000FF"/>
                </a:solidFill>
              </a:rPr>
              <a:t>shortest job first</a:t>
            </a:r>
            <a:r>
              <a:rPr lang="ja-JP" altLang="en-US" b="1">
                <a:solidFill>
                  <a:srgbClr val="0000FF"/>
                </a:solidFill>
              </a:rPr>
              <a:t>”</a:t>
            </a:r>
            <a:r>
              <a:rPr lang="en-US" b="1">
                <a:solidFill>
                  <a:srgbClr val="0000FF"/>
                </a:solidFill>
              </a:rPr>
              <a:t> principle. Shortest job first scheduling has been proven to provide the optimal throughput in generalized machine scheduling theory. </a:t>
            </a:r>
            <a:r>
              <a:rPr lang="en-US">
                <a:solidFill>
                  <a:srgbClr val="0000FF"/>
                </a:solidFill>
              </a:rPr>
              <a:t>The controller estimates each thread</a:t>
            </a:r>
            <a:r>
              <a:rPr lang="ja-JP" altLang="en-US">
                <a:solidFill>
                  <a:srgbClr val="0000FF"/>
                </a:solidFill>
              </a:rPr>
              <a:t>’</a:t>
            </a:r>
            <a:r>
              <a:rPr lang="en-US">
                <a:solidFill>
                  <a:srgbClr val="0000FF"/>
                </a:solidFill>
              </a:rPr>
              <a:t>s stall-time within the batch (assuming the thread is run alone). And, it ranks a thread higher if the thread has a short stall time.</a:t>
            </a:r>
          </a:p>
          <a:p>
            <a:endParaRPr lang="en-US"/>
          </a:p>
        </p:txBody>
      </p:sp>
    </p:spTree>
    <p:extLst>
      <p:ext uri="{BB962C8B-B14F-4D97-AF65-F5344CB8AC3E}">
        <p14:creationId xmlns:p14="http://schemas.microsoft.com/office/powerpoint/2010/main" val="3221301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77500" lnSpcReduction="20000"/>
          </a:bodyPr>
          <a:lstStyle/>
          <a:p>
            <a:pPr marL="0" lvl="2"/>
            <a:r>
              <a:rPr lang="en-US" b="1"/>
              <a:t>How is this exactly done? </a:t>
            </a:r>
            <a:r>
              <a:rPr lang="en-US"/>
              <a:t>The controller keeps track of two values for each thread. First, the maximum number of marked requests from the thread to any bank. This is called max-bank-load. A lower value of this correlates with low stall time (and less memory intensiveness). As a result the scheduler ranks a thread with lower max-bank-load higher than a thread with higher max-bank load. </a:t>
            </a:r>
          </a:p>
          <a:p>
            <a:pPr marL="0" lvl="2"/>
            <a:endParaRPr lang="en-US"/>
          </a:p>
          <a:p>
            <a:pPr marL="0" lvl="2"/>
            <a:r>
              <a:rPr lang="en-US"/>
              <a:t>If the max-bank-load of the two threads are equal, the scheduler uses another value it keeps track of to break the ties. It keeps the total number of requests in the batch from each thread. This is called total-load. If a thread has lower total-load it is less intensive, therefore it is ranked higher.</a:t>
            </a:r>
          </a:p>
          <a:p>
            <a:pPr marL="0" lvl="2"/>
            <a:endParaRPr lang="en-US"/>
          </a:p>
          <a:p>
            <a:pPr marL="0" lvl="2"/>
            <a:r>
              <a:rPr lang="en-US"/>
              <a:t>Let</a:t>
            </a:r>
            <a:r>
              <a:rPr lang="ja-JP" altLang="en-US"/>
              <a:t>’</a:t>
            </a:r>
            <a:r>
              <a:rPr lang="en-US"/>
              <a:t>s take a look at these concepts with an example. Assume these are the requests within the batch.</a:t>
            </a:r>
          </a:p>
          <a:p>
            <a:pPr marL="0" lvl="2"/>
            <a:r>
              <a:rPr lang="en-US"/>
              <a:t>T0 has at most 1 request to any bank, so its max-bank-load is 1. Its total-load is 3 since it has total 3 marked requests. </a:t>
            </a:r>
          </a:p>
          <a:p>
            <a:pPr marL="0" lvl="2"/>
            <a:r>
              <a:rPr lang="en-US"/>
              <a:t>T1 has at most 2 requests to any bank so its max-bank-load is 2. Its total load is 6.</a:t>
            </a:r>
          </a:p>
          <a:p>
            <a:pPr marL="0" lvl="2"/>
            <a:r>
              <a:rPr lang="en-US"/>
              <a:t>T2 similarly has a max-bank-load of 2, but its total load is higher. </a:t>
            </a:r>
          </a:p>
          <a:p>
            <a:pPr marL="0" lvl="2"/>
            <a:r>
              <a:rPr lang="en-US"/>
              <a:t>Finally, T3 has a maximum of 5 requests to Bank 3. Therefore, its max-bank load is 5.</a:t>
            </a:r>
          </a:p>
          <a:p>
            <a:pPr marL="0" lvl="2"/>
            <a:endParaRPr lang="en-US"/>
          </a:p>
          <a:p>
            <a:pPr marL="0" lvl="2"/>
            <a:r>
              <a:rPr lang="en-US"/>
              <a:t>Because T1 has the smallest max-bank-load, it is ranked highest. The scheduler ranks T1 higher than T2 because T1 has fewer total requests. The most memory intensive thread, T2 is ranked the lowest. </a:t>
            </a:r>
          </a:p>
          <a:p>
            <a:pPr marL="0" lvl="2"/>
            <a:endParaRPr lang="en-US"/>
          </a:p>
          <a:p>
            <a:pPr marL="0" lvl="2"/>
            <a:r>
              <a:rPr lang="en-US"/>
              <a:t>----------------------------</a:t>
            </a:r>
          </a:p>
          <a:p>
            <a:pPr marL="0" lvl="2"/>
            <a:r>
              <a:rPr lang="en-US"/>
              <a:t>Insight: Memory-intensive threads can be delayed more within a batch since their baseline stall-time is high</a:t>
            </a:r>
          </a:p>
          <a:p>
            <a:pPr marL="0" lvl="2"/>
            <a:endParaRPr lang="en-US"/>
          </a:p>
          <a:p>
            <a:pPr marL="0" lvl="2"/>
            <a:r>
              <a:rPr lang="en-US"/>
              <a:t>How do you break the ties? A thread with lower total-load is ranked higher</a:t>
            </a:r>
          </a:p>
          <a:p>
            <a:pPr marL="0" lvl="2"/>
            <a:r>
              <a:rPr lang="en-US"/>
              <a:t>Goal: Finish non-intensive threads first and fill in the gaps in parallelism as much as possible</a:t>
            </a:r>
          </a:p>
          <a:p>
            <a:pPr marL="0" lvl="2"/>
            <a:endParaRPr lang="en-US"/>
          </a:p>
          <a:p>
            <a:pPr marL="0" lvl="2"/>
            <a:r>
              <a:rPr lang="en-US"/>
              <a:t>Shortest job first within a batch might seem unfair, but remember the batch boundaries. Less intensive threads will be penalized across batches because if their requests are not marked, they cannot be serviced. Shortest job first balances this delay caused to the less intensive threads</a:t>
            </a:r>
          </a:p>
          <a:p>
            <a:pPr eaLnBrk="1" hangingPunct="1"/>
            <a:endParaRPr lang="en-US"/>
          </a:p>
          <a:p>
            <a:pPr eaLnBrk="1" hangingPunct="1"/>
            <a:r>
              <a:rPr lang="en-US"/>
              <a:t>Thread 0 has at most one request to any bank</a:t>
            </a:r>
          </a:p>
          <a:p>
            <a:pPr eaLnBrk="1" hangingPunct="1"/>
            <a:r>
              <a:rPr lang="en-US"/>
              <a:t>Thread 1 has at most 2: it has two requests to Bank 0.</a:t>
            </a:r>
          </a:p>
          <a:p>
            <a:pPr eaLnBrk="1" hangingPunct="1"/>
            <a:r>
              <a:rPr lang="en-US"/>
              <a:t>Thread 2 has at most 2 as well.</a:t>
            </a:r>
          </a:p>
          <a:p>
            <a:pPr eaLnBrk="1" hangingPunct="1"/>
            <a:r>
              <a:rPr lang="en-US"/>
              <a:t>Thread 3 has max number of requests to Bank 3 (5 reqs) </a:t>
            </a: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670" eaLnBrk="0" hangingPunct="0">
              <a:defRPr>
                <a:solidFill>
                  <a:schemeClr val="tx1"/>
                </a:solidFill>
                <a:latin typeface="Arial" charset="0"/>
                <a:ea typeface="ＭＳ Ｐゴシック" charset="0"/>
              </a:defRPr>
            </a:lvl1pPr>
            <a:lvl2pPr marL="744064" indent="-286179" defTabSz="931670" eaLnBrk="0" hangingPunct="0">
              <a:defRPr>
                <a:solidFill>
                  <a:schemeClr val="tx1"/>
                </a:solidFill>
                <a:latin typeface="Arial" charset="0"/>
                <a:ea typeface="ＭＳ Ｐゴシック" charset="0"/>
              </a:defRPr>
            </a:lvl2pPr>
            <a:lvl3pPr marL="1144715" indent="-228943" defTabSz="931670" eaLnBrk="0" hangingPunct="0">
              <a:defRPr>
                <a:solidFill>
                  <a:schemeClr val="tx1"/>
                </a:solidFill>
                <a:latin typeface="Arial" charset="0"/>
                <a:ea typeface="ＭＳ Ｐゴシック" charset="0"/>
              </a:defRPr>
            </a:lvl3pPr>
            <a:lvl4pPr marL="1602600" indent="-228943" defTabSz="931670" eaLnBrk="0" hangingPunct="0">
              <a:defRPr>
                <a:solidFill>
                  <a:schemeClr val="tx1"/>
                </a:solidFill>
                <a:latin typeface="Arial" charset="0"/>
                <a:ea typeface="ＭＳ Ｐゴシック" charset="0"/>
              </a:defRPr>
            </a:lvl4pPr>
            <a:lvl5pPr marL="2060486" indent="-228943" defTabSz="931670" eaLnBrk="0" hangingPunct="0">
              <a:defRPr>
                <a:solidFill>
                  <a:schemeClr val="tx1"/>
                </a:solidFill>
                <a:latin typeface="Arial" charset="0"/>
                <a:ea typeface="ＭＳ Ｐゴシック" charset="0"/>
              </a:defRPr>
            </a:lvl5pPr>
            <a:lvl6pPr marL="2518372" indent="-228943" defTabSz="931670" eaLnBrk="0" fontAlgn="base" hangingPunct="0">
              <a:spcBef>
                <a:spcPct val="0"/>
              </a:spcBef>
              <a:spcAft>
                <a:spcPct val="0"/>
              </a:spcAft>
              <a:defRPr>
                <a:solidFill>
                  <a:schemeClr val="tx1"/>
                </a:solidFill>
                <a:latin typeface="Arial" charset="0"/>
                <a:ea typeface="ＭＳ Ｐゴシック" charset="0"/>
              </a:defRPr>
            </a:lvl6pPr>
            <a:lvl7pPr marL="2976258" indent="-228943" defTabSz="931670" eaLnBrk="0" fontAlgn="base" hangingPunct="0">
              <a:spcBef>
                <a:spcPct val="0"/>
              </a:spcBef>
              <a:spcAft>
                <a:spcPct val="0"/>
              </a:spcAft>
              <a:defRPr>
                <a:solidFill>
                  <a:schemeClr val="tx1"/>
                </a:solidFill>
                <a:latin typeface="Arial" charset="0"/>
                <a:ea typeface="ＭＳ Ｐゴシック" charset="0"/>
              </a:defRPr>
            </a:lvl7pPr>
            <a:lvl8pPr marL="3434144" indent="-228943" defTabSz="931670" eaLnBrk="0" fontAlgn="base" hangingPunct="0">
              <a:spcBef>
                <a:spcPct val="0"/>
              </a:spcBef>
              <a:spcAft>
                <a:spcPct val="0"/>
              </a:spcAft>
              <a:defRPr>
                <a:solidFill>
                  <a:schemeClr val="tx1"/>
                </a:solidFill>
                <a:latin typeface="Arial" charset="0"/>
                <a:ea typeface="ＭＳ Ｐゴシック" charset="0"/>
              </a:defRPr>
            </a:lvl8pPr>
            <a:lvl9pPr marL="3892029" indent="-228943" defTabSz="93167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31670" rtl="0" eaLnBrk="1" fontAlgn="base" latinLnBrk="0" hangingPunct="1">
              <a:lnSpc>
                <a:spcPct val="100000"/>
              </a:lnSpc>
              <a:spcBef>
                <a:spcPct val="0"/>
              </a:spcBef>
              <a:spcAft>
                <a:spcPct val="0"/>
              </a:spcAft>
              <a:buClrTx/>
              <a:buSzTx/>
              <a:buFontTx/>
              <a:buNone/>
              <a:tabLst/>
              <a:defRPr/>
            </a:pPr>
            <a:fld id="{A99BD0DA-5C15-954C-9763-564690DB4859}"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3167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1440300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r>
              <a:rPr lang="en-US" b="1"/>
              <a:t>How does this ranking affect the scheduling order? Let</a:t>
            </a:r>
            <a:r>
              <a:rPr lang="ja-JP" altLang="en-US" b="1"/>
              <a:t>’</a:t>
            </a:r>
            <a:r>
              <a:rPr lang="en-US" b="1"/>
              <a:t>s take a look at this pictorially.  </a:t>
            </a:r>
          </a:p>
          <a:p>
            <a:endParaRPr lang="en-US" b="1"/>
          </a:p>
          <a:p>
            <a:r>
              <a:rPr lang="en-US" b="1"/>
              <a:t>First, let</a:t>
            </a:r>
            <a:r>
              <a:rPr lang="ja-JP" altLang="en-US" b="1"/>
              <a:t>’</a:t>
            </a:r>
            <a:r>
              <a:rPr lang="en-US" b="1"/>
              <a:t>s look at the baseline scheduler. I will show the time at which the requests are serviced, where time is expressed abstractly in terms of bank access latency. </a:t>
            </a:r>
            <a:r>
              <a:rPr lang="en-US"/>
              <a:t>In the baseline scheduler, the batched requests are serviced in their arrival order</a:t>
            </a:r>
            <a:r>
              <a:rPr lang="en-US" b="1"/>
              <a:t>.  </a:t>
            </a:r>
            <a:r>
              <a:rPr lang="en-US"/>
              <a:t>As a result, the last request of T0 is serviced after 4 bank access latencies, the last request of T1 is also serviced after 4 bank access latencies. Consequently, the average stall time of the threads is approximately 5 bank access latencies within this batch of requests.</a:t>
            </a:r>
          </a:p>
          <a:p>
            <a:endParaRPr lang="en-US"/>
          </a:p>
          <a:p>
            <a:r>
              <a:rPr lang="en-US"/>
              <a:t>If we  use PAR-BS to rank the threads, </a:t>
            </a:r>
            <a:r>
              <a:rPr lang="en-US" b="1"/>
              <a:t>the scheduler will prioritize requests based on their thread-rank order, which I showed before</a:t>
            </a:r>
            <a:r>
              <a:rPr lang="en-US"/>
              <a:t>. It prioritizes T0</a:t>
            </a:r>
            <a:r>
              <a:rPr lang="ja-JP" altLang="en-US"/>
              <a:t>’</a:t>
            </a:r>
            <a:r>
              <a:rPr lang="en-US"/>
              <a:t>s requests first (as shown in the ranking order). As a result, T0</a:t>
            </a:r>
            <a:r>
              <a:rPr lang="ja-JP" altLang="en-US"/>
              <a:t>’</a:t>
            </a:r>
            <a:r>
              <a:rPr lang="en-US"/>
              <a:t>s requests complete after 1 bank access latency. T1</a:t>
            </a:r>
            <a:r>
              <a:rPr lang="ja-JP" altLang="en-US"/>
              <a:t>’</a:t>
            </a:r>
            <a:r>
              <a:rPr lang="en-US"/>
              <a:t>s requests are serviced after 2 bank access latencies. T2</a:t>
            </a:r>
            <a:r>
              <a:rPr lang="ja-JP" altLang="en-US"/>
              <a:t>’</a:t>
            </a:r>
            <a:r>
              <a:rPr lang="en-US"/>
              <a:t>s requests are serviced after  4 bank access latencies. </a:t>
            </a:r>
          </a:p>
          <a:p>
            <a:endParaRPr lang="en-US"/>
          </a:p>
          <a:p>
            <a:r>
              <a:rPr lang="en-US" b="1"/>
              <a:t>Note that the bank parallelism of each thread is preserved as much as possible. </a:t>
            </a:r>
            <a:r>
              <a:rPr lang="en-US"/>
              <a:t>Because of this, the average stall time reduces by 30%. Thus, system throughput improves. </a:t>
            </a:r>
          </a:p>
          <a:p>
            <a:endParaRPr lang="en-US"/>
          </a:p>
          <a:p>
            <a:r>
              <a:rPr lang="en-US" b="1"/>
              <a:t>Also note that, to keep this example simple, I assumed there are no row-buffer hits. A more complicated example with row-buffer hits is provided in the paper, and I encourage you to look at it.</a:t>
            </a:r>
          </a:p>
          <a:p>
            <a:endParaRPr lang="en-US"/>
          </a:p>
          <a:p>
            <a:r>
              <a:rPr lang="en-US"/>
              <a:t>--------------------------------------</a:t>
            </a:r>
          </a:p>
          <a:p>
            <a:endParaRPr lang="en-US"/>
          </a:p>
          <a:p>
            <a:r>
              <a:rPr lang="en-US"/>
              <a:t>Time is in bank access latencies (note that this is an approximation to demonstrate the idea… real DRAM system is much more complex than this…)</a:t>
            </a:r>
          </a:p>
          <a:p>
            <a:r>
              <a:rPr lang="en-US"/>
              <a:t>Last request from a thread is scheduled at TIME</a:t>
            </a:r>
          </a:p>
        </p:txBody>
      </p:sp>
    </p:spTree>
    <p:extLst>
      <p:ext uri="{BB962C8B-B14F-4D97-AF65-F5344CB8AC3E}">
        <p14:creationId xmlns:p14="http://schemas.microsoft.com/office/powerpoint/2010/main" val="1288043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92500" lnSpcReduction="10000"/>
          </a:bodyPr>
          <a:lstStyle/>
          <a:p>
            <a:r>
              <a:rPr lang="en-US"/>
              <a:t>The resulting scheduling policy of our mechanism is based on four simple prioritization rules.</a:t>
            </a:r>
          </a:p>
          <a:p>
            <a:r>
              <a:rPr lang="en-US"/>
              <a:t>Marked requests are prioritized over others. This is the batching component.</a:t>
            </a:r>
          </a:p>
          <a:p>
            <a:r>
              <a:rPr lang="en-US"/>
              <a:t>Within a batch, row-hit requests are prioritized over others to exploit row-buffer locality (as in FR-FCFS). Then, higher-ranked threads</a:t>
            </a:r>
            <a:r>
              <a:rPr lang="ja-JP" altLang="en-US"/>
              <a:t>’</a:t>
            </a:r>
            <a:r>
              <a:rPr lang="en-US"/>
              <a:t> requests are prioritized over lower ranked threads</a:t>
            </a:r>
            <a:r>
              <a:rPr lang="ja-JP" altLang="en-US"/>
              <a:t>’</a:t>
            </a:r>
            <a:r>
              <a:rPr lang="en-US"/>
              <a:t> requests (to preserve each thread</a:t>
            </a:r>
            <a:r>
              <a:rPr lang="ja-JP" altLang="en-US"/>
              <a:t>’</a:t>
            </a:r>
            <a:r>
              <a:rPr lang="en-US"/>
              <a:t>s bank parallelism). Finally all else being equal, older requests are prioritized over others. </a:t>
            </a:r>
          </a:p>
          <a:p>
            <a:endParaRPr lang="en-US"/>
          </a:p>
          <a:p>
            <a:r>
              <a:rPr lang="en-US"/>
              <a:t>This scheduling policy has three properties. </a:t>
            </a:r>
          </a:p>
          <a:p>
            <a:endParaRPr lang="en-US"/>
          </a:p>
          <a:p>
            <a:r>
              <a:rPr lang="en-US"/>
              <a:t>First, it exploits both row-buffer locality and intra-thread bank parallelism</a:t>
            </a:r>
            <a:r>
              <a:rPr lang="en-US" b="1"/>
              <a:t>.  I assumed no row buffer hits in the previous example, to keep it simple, but this is taken into account in our scheduling algorithm. There is a balance between exploiting row buffer locality and bank parallelism, and our scheduling algorithm tries to achieve this balance. An example with row hits is provided in the paper. </a:t>
            </a:r>
          </a:p>
          <a:p>
            <a:endParaRPr lang="en-US"/>
          </a:p>
          <a:p>
            <a:r>
              <a:rPr lang="en-US"/>
              <a:t>Second, it is work conserving. It services unmarked requests in banks without marked requests.</a:t>
            </a:r>
          </a:p>
          <a:p>
            <a:endParaRPr lang="en-US"/>
          </a:p>
          <a:p>
            <a:r>
              <a:rPr lang="en-US"/>
              <a:t>Third, and I will not go into much detail on this, Marking-Cap is the most important parameter. Remember that the Marking-Cap determines how many requests from each thread to each bank can be admitted into a batch. If the cap is too small, too few requests from each thread are admitted into the batch. As a result, a thread</a:t>
            </a:r>
            <a:r>
              <a:rPr lang="ja-JP" altLang="en-US"/>
              <a:t>’</a:t>
            </a:r>
            <a:r>
              <a:rPr lang="en-US"/>
              <a:t>s row buffer locality cannot be exploited. If the cap is too large too many requests from intensive threads enter the batch, which slows down non-intensive threads.</a:t>
            </a:r>
          </a:p>
          <a:p>
            <a:endParaRPr lang="en-US"/>
          </a:p>
          <a:p>
            <a:r>
              <a:rPr lang="en-US"/>
              <a:t>Many other similar trade-offs are analyzed in the paper and I encourage you to read it.</a:t>
            </a:r>
          </a:p>
        </p:txBody>
      </p:sp>
    </p:spTree>
    <p:extLst>
      <p:ext uri="{BB962C8B-B14F-4D97-AF65-F5344CB8AC3E}">
        <p14:creationId xmlns:p14="http://schemas.microsoft.com/office/powerpoint/2010/main" val="205975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defRPr sz="2400">
                <a:solidFill>
                  <a:schemeClr val="tx1"/>
                </a:solidFill>
                <a:latin typeface="Arial" charset="0"/>
                <a:ea typeface="ＭＳ Ｐゴシック" charset="0"/>
                <a:cs typeface="Arial" charset="0"/>
              </a:defRPr>
            </a:lvl1pPr>
            <a:lvl2pPr marL="37931725" indent="-37474525" defTabSz="93027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611BB5F9-6412-844E-8548-EE789C455BFA}"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275"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85000" lnSpcReduction="10000"/>
          </a:bodyPr>
          <a:lstStyle/>
          <a:p>
            <a:r>
              <a:rPr lang="en-US">
                <a:latin typeface="Arial" charset="0"/>
                <a:ea typeface="ＭＳ Ｐゴシック" charset="0"/>
                <a:cs typeface="ＭＳ Ｐゴシック" charset="0"/>
              </a:rPr>
              <a:t>-In a multi-core chip, different cores share some hardware resources. In particular, they share the DRAM memory system. The shared memory system consists of this and that. </a:t>
            </a:r>
          </a:p>
          <a:p>
            <a:pPr>
              <a:buFontTx/>
              <a:buChar char="-"/>
            </a:pPr>
            <a:r>
              <a:rPr lang="en-US">
                <a:latin typeface="Arial" charset="0"/>
                <a:ea typeface="ＭＳ Ｐゴシック" charset="0"/>
                <a:cs typeface="ＭＳ Ｐゴシック" charset="0"/>
              </a:rPr>
              <a:t>When we run matlab on one core, and gcc on another core, both cores generate memory requests to access the DRAM banks. When these requests arrive at the DRAM controller, the controller favors matlab</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s requests over gcc</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s requests. As a result, matlab can make progress and continues generating memory requests. These requests are again favored by the DRAM controller over gcc</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s requests. Therefore, gcc starves waiting for its requests to be serviced in DRAM whereas matlab makes very quick progress as if it were running alone. </a:t>
            </a:r>
          </a:p>
          <a:p>
            <a:pPr>
              <a:buFontTx/>
              <a:buChar char="-"/>
            </a:pPr>
            <a:endParaRPr lang="en-US">
              <a:latin typeface="Arial" charset="0"/>
              <a:ea typeface="ＭＳ Ｐゴシック" charset="0"/>
              <a:cs typeface="ＭＳ Ｐゴシック" charset="0"/>
            </a:endParaRPr>
          </a:p>
          <a:p>
            <a:pPr>
              <a:buFontTx/>
              <a:buChar char="-"/>
            </a:pPr>
            <a:r>
              <a:rPr lang="en-US">
                <a:latin typeface="Arial" charset="0"/>
                <a:ea typeface="ＭＳ Ｐゴシック" charset="0"/>
                <a:cs typeface="ＭＳ Ｐゴシック" charset="0"/>
              </a:rPr>
              <a:t>Why does this happen? This is because the algorithms employed by the DRAM controller are unfair. </a:t>
            </a:r>
          </a:p>
          <a:p>
            <a:pPr>
              <a:buFontTx/>
              <a:buChar char="-"/>
            </a:pPr>
            <a:r>
              <a:rPr lang="en-US">
                <a:latin typeface="Arial" charset="0"/>
                <a:ea typeface="ＭＳ Ｐゴシック" charset="0"/>
                <a:cs typeface="ＭＳ Ｐゴシック" charset="0"/>
              </a:rPr>
              <a:t>But, why are these algorithms unfair? Why do they unfairly prioritize matlab accesses?</a:t>
            </a:r>
          </a:p>
          <a:p>
            <a:pPr>
              <a:buFontTx/>
              <a:buChar char="-"/>
            </a:pPr>
            <a:r>
              <a:rPr lang="en-US">
                <a:latin typeface="Arial" charset="0"/>
                <a:ea typeface="ＭＳ Ｐゴシック" charset="0"/>
                <a:cs typeface="ＭＳ Ｐゴシック" charset="0"/>
              </a:rPr>
              <a:t>To understand this, we need to understand how a DRAM bank operates.</a:t>
            </a:r>
          </a:p>
          <a:p>
            <a:pPr>
              <a:buFontTx/>
              <a:buChar char="-"/>
            </a:pPr>
            <a:endParaRPr lang="en-US">
              <a:latin typeface="Arial" charset="0"/>
              <a:ea typeface="ＭＳ Ｐゴシック" charset="0"/>
              <a:cs typeface="ＭＳ Ｐゴシック" charset="0"/>
            </a:endParaRPr>
          </a:p>
          <a:p>
            <a:pPr>
              <a:buFontTx/>
              <a:buChar char="-"/>
            </a:pPr>
            <a:endParaRPr lang="en-US">
              <a:latin typeface="Arial" charset="0"/>
              <a:ea typeface="ＭＳ Ｐゴシック" charset="0"/>
              <a:cs typeface="ＭＳ Ｐゴシック" charset="0"/>
            </a:endParaRPr>
          </a:p>
          <a:p>
            <a:pPr>
              <a:buFontTx/>
              <a:buChar char="-"/>
            </a:pPr>
            <a:endParaRPr lang="en-US">
              <a:latin typeface="Arial" charset="0"/>
              <a:ea typeface="ＭＳ Ｐゴシック" charset="0"/>
              <a:cs typeface="ＭＳ Ｐゴシック" charset="0"/>
            </a:endParaRPr>
          </a:p>
          <a:p>
            <a:pPr>
              <a:buFontTx/>
              <a:buChar char="-"/>
            </a:pPr>
            <a:endParaRPr lang="en-US">
              <a:latin typeface="Arial" charset="0"/>
              <a:ea typeface="ＭＳ Ｐゴシック" charset="0"/>
              <a:cs typeface="ＭＳ Ｐゴシック" charset="0"/>
            </a:endParaRPr>
          </a:p>
          <a:p>
            <a:pPr>
              <a:buFontTx/>
              <a:buChar char="-"/>
            </a:pPr>
            <a:endParaRPr lang="en-US">
              <a:latin typeface="Arial" charset="0"/>
              <a:ea typeface="ＭＳ Ｐゴシック" charset="0"/>
              <a:cs typeface="ＭＳ Ｐゴシック" charset="0"/>
            </a:endParaRPr>
          </a:p>
          <a:p>
            <a:pPr>
              <a:buFontTx/>
              <a:buChar char="-"/>
            </a:pPr>
            <a:endParaRPr lang="en-US">
              <a:latin typeface="Arial" charset="0"/>
              <a:ea typeface="ＭＳ Ｐゴシック" charset="0"/>
              <a:cs typeface="ＭＳ Ｐゴシック" charset="0"/>
            </a:endParaRPr>
          </a:p>
          <a:p>
            <a:pPr>
              <a:buFontTx/>
              <a:buChar char="-"/>
            </a:pPr>
            <a:r>
              <a:rPr lang="en-US">
                <a:latin typeface="Arial" charset="0"/>
                <a:ea typeface="ＭＳ Ｐゴシック" charset="0"/>
                <a:cs typeface="ＭＳ Ｐゴシック" charset="0"/>
              </a:rPr>
              <a:t>Almost all systems today contain multi-core chips</a:t>
            </a:r>
          </a:p>
          <a:p>
            <a:pPr>
              <a:buFontTx/>
              <a:buChar char="-"/>
            </a:pPr>
            <a:r>
              <a:rPr lang="en-US">
                <a:latin typeface="Arial" charset="0"/>
                <a:ea typeface="ＭＳ Ｐゴシック" charset="0"/>
                <a:cs typeface="ＭＳ Ｐゴシック" charset="0"/>
              </a:rPr>
              <a:t>Multi-core systems consist of multiple on-chip cores and caches</a:t>
            </a:r>
          </a:p>
          <a:p>
            <a:pPr>
              <a:buFontTx/>
              <a:buChar char="-"/>
            </a:pPr>
            <a:r>
              <a:rPr lang="en-US">
                <a:latin typeface="Arial" charset="0"/>
                <a:ea typeface="ＭＳ Ｐゴシック" charset="0"/>
                <a:cs typeface="ＭＳ Ｐゴシック" charset="0"/>
              </a:rPr>
              <a:t>Cores share the DRAM memory system</a:t>
            </a:r>
          </a:p>
          <a:p>
            <a:pPr>
              <a:buFontTx/>
              <a:buChar char="-"/>
            </a:pPr>
            <a:r>
              <a:rPr lang="en-US">
                <a:latin typeface="Arial" charset="0"/>
                <a:ea typeface="ＭＳ Ｐゴシック" charset="0"/>
                <a:cs typeface="ＭＳ Ｐゴシック" charset="0"/>
              </a:rPr>
              <a:t>DRAM memory system consists of</a:t>
            </a:r>
          </a:p>
          <a:p>
            <a:pPr marL="742950" lvl="1" indent="-285750">
              <a:buFontTx/>
              <a:buChar char="-"/>
            </a:pPr>
            <a:r>
              <a:rPr lang="en-US">
                <a:latin typeface="Arial" charset="0"/>
                <a:ea typeface="ＭＳ Ｐゴシック" charset="0"/>
              </a:rPr>
              <a:t>DRAM banks that store data (multiple banks to allow parallel accesses)</a:t>
            </a:r>
          </a:p>
          <a:p>
            <a:pPr marL="742950" lvl="1" indent="-285750">
              <a:buFontTx/>
              <a:buChar char="-"/>
            </a:pPr>
            <a:r>
              <a:rPr lang="en-US">
                <a:latin typeface="Arial" charset="0"/>
                <a:ea typeface="ＭＳ Ｐゴシック" charset="0"/>
              </a:rPr>
              <a:t>DRAM memory controller that mediates between cores and DRAM memory</a:t>
            </a:r>
          </a:p>
          <a:p>
            <a:pPr lvl="2">
              <a:buFontTx/>
              <a:buChar char="-"/>
            </a:pPr>
            <a:r>
              <a:rPr lang="en-US">
                <a:latin typeface="Arial" charset="0"/>
                <a:ea typeface="ＭＳ Ｐゴシック" charset="0"/>
              </a:rPr>
              <a:t>It schedules memory operations generated by cores to DRAM</a:t>
            </a:r>
          </a:p>
          <a:p>
            <a:pPr>
              <a:buFontTx/>
              <a:buChar char="-"/>
            </a:pPr>
            <a:r>
              <a:rPr lang="en-US">
                <a:latin typeface="Arial" charset="0"/>
                <a:ea typeface="ＭＳ Ｐゴシック" charset="0"/>
                <a:cs typeface="ＭＳ Ｐゴシック" charset="0"/>
              </a:rPr>
              <a:t>This talk is about exploiting the unfair algorithms in the memory controllers to perform denial of service to running threads</a:t>
            </a:r>
          </a:p>
          <a:p>
            <a:pPr>
              <a:buFontTx/>
              <a:buChar char="-"/>
            </a:pPr>
            <a:r>
              <a:rPr lang="en-US">
                <a:latin typeface="Arial" charset="0"/>
                <a:ea typeface="ＭＳ Ｐゴシック" charset="0"/>
                <a:cs typeface="ＭＳ Ｐゴシック" charset="0"/>
              </a:rPr>
              <a:t>To understand how this happens, we need to know about how each DRAM bank operates</a:t>
            </a:r>
          </a:p>
        </p:txBody>
      </p:sp>
    </p:spTree>
    <p:extLst>
      <p:ext uri="{BB962C8B-B14F-4D97-AF65-F5344CB8AC3E}">
        <p14:creationId xmlns:p14="http://schemas.microsoft.com/office/powerpoint/2010/main" val="2910678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The implementation of PAR-BS is relatively simple. It requires three pieces of logic. Marking logic and thread ranking logic are utilized only when a new batch is formed. Extensions to request prioritization logic are needed to take into account the marked status and the thread-rank of each request.</a:t>
            </a:r>
          </a:p>
          <a:p>
            <a:endParaRPr lang="en-US"/>
          </a:p>
          <a:p>
            <a:r>
              <a:rPr lang="en-US"/>
              <a:t>There are no complex operations and the logic is not on the critical path of execution.</a:t>
            </a:r>
          </a:p>
          <a:p>
            <a:endParaRPr lang="en-US"/>
          </a:p>
          <a:p>
            <a:r>
              <a:rPr lang="en-US"/>
              <a:t>Our implementation requires less than 1.5KB storage cost within a reasonably large system with 8 cores.</a:t>
            </a:r>
          </a:p>
          <a:p>
            <a:endParaRPr lang="en-US"/>
          </a:p>
          <a:p>
            <a:r>
              <a:rPr lang="en-US"/>
              <a:t>More details are provided in the paper.</a:t>
            </a:r>
          </a:p>
        </p:txBody>
      </p:sp>
    </p:spTree>
    <p:extLst>
      <p:ext uri="{BB962C8B-B14F-4D97-AF65-F5344CB8AC3E}">
        <p14:creationId xmlns:p14="http://schemas.microsoft.com/office/powerpoint/2010/main" val="994749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670" eaLnBrk="0" hangingPunct="0">
              <a:defRPr>
                <a:solidFill>
                  <a:schemeClr val="tx1"/>
                </a:solidFill>
                <a:latin typeface="Arial" charset="0"/>
                <a:ea typeface="ＭＳ Ｐゴシック" charset="0"/>
              </a:defRPr>
            </a:lvl1pPr>
            <a:lvl2pPr marL="744064" indent="-286179" defTabSz="931670" eaLnBrk="0" hangingPunct="0">
              <a:defRPr>
                <a:solidFill>
                  <a:schemeClr val="tx1"/>
                </a:solidFill>
                <a:latin typeface="Arial" charset="0"/>
                <a:ea typeface="ＭＳ Ｐゴシック" charset="0"/>
              </a:defRPr>
            </a:lvl2pPr>
            <a:lvl3pPr marL="1144715" indent="-228943" defTabSz="931670" eaLnBrk="0" hangingPunct="0">
              <a:defRPr>
                <a:solidFill>
                  <a:schemeClr val="tx1"/>
                </a:solidFill>
                <a:latin typeface="Arial" charset="0"/>
                <a:ea typeface="ＭＳ Ｐゴシック" charset="0"/>
              </a:defRPr>
            </a:lvl3pPr>
            <a:lvl4pPr marL="1602600" indent="-228943" defTabSz="931670" eaLnBrk="0" hangingPunct="0">
              <a:defRPr>
                <a:solidFill>
                  <a:schemeClr val="tx1"/>
                </a:solidFill>
                <a:latin typeface="Arial" charset="0"/>
                <a:ea typeface="ＭＳ Ｐゴシック" charset="0"/>
              </a:defRPr>
            </a:lvl4pPr>
            <a:lvl5pPr marL="2060486" indent="-228943" defTabSz="931670" eaLnBrk="0" hangingPunct="0">
              <a:defRPr>
                <a:solidFill>
                  <a:schemeClr val="tx1"/>
                </a:solidFill>
                <a:latin typeface="Arial" charset="0"/>
                <a:ea typeface="ＭＳ Ｐゴシック" charset="0"/>
              </a:defRPr>
            </a:lvl5pPr>
            <a:lvl6pPr marL="2518372" indent="-228943" defTabSz="931670" eaLnBrk="0" fontAlgn="base" hangingPunct="0">
              <a:spcBef>
                <a:spcPct val="0"/>
              </a:spcBef>
              <a:spcAft>
                <a:spcPct val="0"/>
              </a:spcAft>
              <a:defRPr>
                <a:solidFill>
                  <a:schemeClr val="tx1"/>
                </a:solidFill>
                <a:latin typeface="Arial" charset="0"/>
                <a:ea typeface="ＭＳ Ｐゴシック" charset="0"/>
              </a:defRPr>
            </a:lvl6pPr>
            <a:lvl7pPr marL="2976258" indent="-228943" defTabSz="931670" eaLnBrk="0" fontAlgn="base" hangingPunct="0">
              <a:spcBef>
                <a:spcPct val="0"/>
              </a:spcBef>
              <a:spcAft>
                <a:spcPct val="0"/>
              </a:spcAft>
              <a:defRPr>
                <a:solidFill>
                  <a:schemeClr val="tx1"/>
                </a:solidFill>
                <a:latin typeface="Arial" charset="0"/>
                <a:ea typeface="ＭＳ Ｐゴシック" charset="0"/>
              </a:defRPr>
            </a:lvl7pPr>
            <a:lvl8pPr marL="3434144" indent="-228943" defTabSz="931670" eaLnBrk="0" fontAlgn="base" hangingPunct="0">
              <a:spcBef>
                <a:spcPct val="0"/>
              </a:spcBef>
              <a:spcAft>
                <a:spcPct val="0"/>
              </a:spcAft>
              <a:defRPr>
                <a:solidFill>
                  <a:schemeClr val="tx1"/>
                </a:solidFill>
                <a:latin typeface="Arial" charset="0"/>
                <a:ea typeface="ＭＳ Ｐゴシック" charset="0"/>
              </a:defRPr>
            </a:lvl8pPr>
            <a:lvl9pPr marL="3892029" indent="-228943" defTabSz="93167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31670" rtl="0" eaLnBrk="1" fontAlgn="base" latinLnBrk="0" hangingPunct="1">
              <a:lnSpc>
                <a:spcPct val="100000"/>
              </a:lnSpc>
              <a:spcBef>
                <a:spcPct val="0"/>
              </a:spcBef>
              <a:spcAft>
                <a:spcPct val="0"/>
              </a:spcAft>
              <a:buClrTx/>
              <a:buSzTx/>
              <a:buFontTx/>
              <a:buNone/>
              <a:tabLst/>
              <a:defRPr/>
            </a:pPr>
            <a:fld id="{F866B711-17BA-1249-9681-8503108B7B9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31670" rtl="0" eaLnBrk="1" fontAlgn="base" latinLnBrk="0" hangingPunct="1">
                <a:lnSpc>
                  <a:spcPct val="100000"/>
                </a:lnSpc>
                <a:spcBef>
                  <a:spcPct val="0"/>
                </a:spcBef>
                <a:spcAft>
                  <a:spcPct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t>This graph compares the five schedulers in terms of unfairness averaged over all workloads run on the 4, 8, and 16 core systems. Unfairness is computed as the max memory slowdown in the system divided by the minimum memory slowdown in the system. PAR-BS reduces unfairness significantly compared to the best previous scheduler, STFM, on all systems. </a:t>
            </a:r>
          </a:p>
          <a:p>
            <a:pPr eaLnBrk="1" hangingPunct="1"/>
            <a:endParaRPr lang="en-US"/>
          </a:p>
          <a:p>
            <a:pPr eaLnBrk="1" hangingPunct="1"/>
            <a:r>
              <a:rPr lang="en-US"/>
              <a:t>We conclude that the combination of batching and shortest stall-time first within batch scheduling provides good fairness without the need to explicitly estimate each thread</a:t>
            </a:r>
            <a:r>
              <a:rPr lang="ja-JP" altLang="en-US"/>
              <a:t>’</a:t>
            </a:r>
            <a:r>
              <a:rPr lang="en-US"/>
              <a:t>s slowdown and adjust scheduling policy based on that. </a:t>
            </a:r>
          </a:p>
        </p:txBody>
      </p:sp>
    </p:spTree>
    <p:extLst>
      <p:ext uri="{BB962C8B-B14F-4D97-AF65-F5344CB8AC3E}">
        <p14:creationId xmlns:p14="http://schemas.microsoft.com/office/powerpoint/2010/main" val="1686491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This graph compares the system performance provided by the five schedulers. Performance is normalized to that of the baseline FR-FCFS scheduler. PAR-BS also improves system performance compared to the best previous scheduler, STFM, on all systems. In the 4-core system, PAR-BS provides an 8.3% performance improvement. </a:t>
            </a:r>
            <a:r>
              <a:rPr lang="en-US" b="1"/>
              <a:t>The main reason is that PAR-BS improves each thread</a:t>
            </a:r>
            <a:r>
              <a:rPr lang="ja-JP" altLang="en-US" b="1"/>
              <a:t>’</a:t>
            </a:r>
            <a:r>
              <a:rPr lang="en-US" b="1"/>
              <a:t>s bank level parallelism: as a result, it reduces the average stall time per each request by 7.1% in the four core system (from 301 cycles to 281 cycles)</a:t>
            </a:r>
          </a:p>
        </p:txBody>
      </p:sp>
    </p:spTree>
    <p:extLst>
      <p:ext uri="{BB962C8B-B14F-4D97-AF65-F5344CB8AC3E}">
        <p14:creationId xmlns:p14="http://schemas.microsoft.com/office/powerpoint/2010/main" val="1679298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4BA912A-A5CF-0142-B7E0-BF700ACE0FC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017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3412412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547353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94723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4BA912A-A5CF-0142-B7E0-BF700ACE0FC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017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55804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problem</a:t>
            </a:r>
            <a:r>
              <a:rPr lang="en-US" baseline="0" dirty="0"/>
              <a:t> is that previously proposed scheduling algorithms are biased.</a:t>
            </a:r>
          </a:p>
          <a:p>
            <a:endParaRPr lang="en-US" baseline="0" dirty="0"/>
          </a:p>
          <a:p>
            <a:r>
              <a:rPr lang="en-US" baseline="0" dirty="0"/>
              <a:t>Shown here is a plot, where the x-axis is weighted speedup, a metric of system throughput and system throughput increases as you move towards the right on the x-axis.</a:t>
            </a:r>
          </a:p>
          <a:p>
            <a:r>
              <a:rPr lang="en-US" baseline="0" dirty="0"/>
              <a:t>The y-axis is maximum slowdown, which is the slowdown of the most unfairly treated thread within a workload. Correspondingly, fairness increases as you move downwards on the y-axis.</a:t>
            </a:r>
          </a:p>
          <a:p>
            <a:endParaRPr lang="en-US" baseline="0" dirty="0"/>
          </a:p>
          <a:p>
            <a:r>
              <a:rPr lang="en-US" baseline="0" dirty="0"/>
              <a:t>Ideally, a memory scheduling algorithm would be situated towards the lower right part of the graph where fairness and system throughput are both high.</a:t>
            </a:r>
          </a:p>
          <a:p>
            <a:endParaRPr lang="en-US" baseline="0" dirty="0"/>
          </a:p>
          <a:p>
            <a:r>
              <a:rPr lang="en-US" baseline="0" dirty="0"/>
              <a:t>However, some previous algorithms are biased towards system throughput, whereas some are biased towards fairness, while others are optimized for neither.</a:t>
            </a:r>
          </a:p>
          <a:p>
            <a:endParaRPr lang="en-US" baseline="0" dirty="0"/>
          </a:p>
          <a:p>
            <a:r>
              <a:rPr lang="en-US" baseline="0" dirty="0"/>
              <a:t>The takeaway is that no previous memory scheduling algorithm provides both the best fairness and system throughput.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36078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why do previous algorithms fail?</a:t>
            </a:r>
          </a:p>
          <a:p>
            <a:endParaRPr lang="en-US" dirty="0"/>
          </a:p>
          <a:p>
            <a:r>
              <a:rPr lang="en-US" dirty="0"/>
              <a:t>On the one hand there is the throughput biased approach</a:t>
            </a:r>
            <a:r>
              <a:rPr lang="en-US" baseline="0" dirty="0"/>
              <a:t> that prioritizes less memory-intensive threads.</a:t>
            </a:r>
          </a:p>
          <a:p>
            <a:r>
              <a:rPr lang="en-US" baseline="0" dirty="0"/>
              <a:t>Servicing memory requests from such threads allow them to make progress in the processor, increasing throughput.</a:t>
            </a:r>
          </a:p>
          <a:p>
            <a:r>
              <a:rPr lang="en-US" baseline="0" dirty="0"/>
              <a:t>However, the most memory-intensive thread, thread C, remains persistently </a:t>
            </a:r>
            <a:r>
              <a:rPr lang="en-US" baseline="0" dirty="0" err="1"/>
              <a:t>deprioritized</a:t>
            </a:r>
            <a:r>
              <a:rPr lang="en-US" baseline="0" dirty="0"/>
              <a:t> and </a:t>
            </a:r>
            <a:r>
              <a:rPr lang="en-US" baseline="0" dirty="0" err="1"/>
              <a:t>and</a:t>
            </a:r>
            <a:r>
              <a:rPr lang="en-US" baseline="0" dirty="0"/>
              <a:t> becomes prone to starvation causing large slowdowns and, ultimately, unfairness.</a:t>
            </a:r>
          </a:p>
          <a:p>
            <a:endParaRPr lang="en-US" baseline="0" dirty="0"/>
          </a:p>
          <a:p>
            <a:r>
              <a:rPr lang="en-US" baseline="0" dirty="0"/>
              <a:t>On the other hand there is the fairness biased approach where threads take turns accessing the memory.</a:t>
            </a:r>
          </a:p>
          <a:p>
            <a:r>
              <a:rPr lang="en-US" baseline="0" dirty="0"/>
              <a:t>In this case, the most memory-intensive thread does not starve.</a:t>
            </a:r>
          </a:p>
          <a:p>
            <a:r>
              <a:rPr lang="en-US" baseline="0" dirty="0"/>
              <a:t>However, the least memory-intensive thread, thread A, is not prioritized, leading to reduced throughput.</a:t>
            </a:r>
          </a:p>
          <a:p>
            <a:endParaRPr lang="en-US" baseline="0" dirty="0"/>
          </a:p>
          <a:p>
            <a:r>
              <a:rPr lang="en-US" baseline="0" dirty="0"/>
              <a:t>As you can see, a single policy applied to all threads is insufficient since different threads have different memory access needs.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71596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a:t>
            </a:r>
            <a:r>
              <a:rPr lang="en-US" baseline="0" dirty="0"/>
              <a:t> </a:t>
            </a:r>
            <a:r>
              <a:rPr lang="en-US" dirty="0"/>
              <a:t>how do we achieve the best of both worlds? Our</a:t>
            </a:r>
            <a:r>
              <a:rPr lang="en-US" baseline="0" dirty="0"/>
              <a:t> algorithm is based on the following insights:</a:t>
            </a:r>
            <a:endParaRPr lang="en-US" dirty="0"/>
          </a:p>
          <a:p>
            <a:endParaRPr lang="en-US" dirty="0"/>
          </a:p>
          <a:p>
            <a:r>
              <a:rPr lang="en-US" dirty="0"/>
              <a:t>First, </a:t>
            </a:r>
            <a:r>
              <a:rPr lang="en-US" baseline="0" dirty="0"/>
              <a:t>we would like to prioritize the memory-non-intensive threads to increase system throughput. </a:t>
            </a:r>
          </a:p>
          <a:p>
            <a:r>
              <a:rPr lang="en-US" baseline="0" dirty="0"/>
              <a:t>Doing so does not degrade unfairness, since memory-non-intensive threads are inherently “light” and rarely cause interference for the memory-intensive threads.</a:t>
            </a:r>
          </a:p>
          <a:p>
            <a:endParaRPr lang="en-US" baseline="0" dirty="0"/>
          </a:p>
          <a:p>
            <a:r>
              <a:rPr lang="en-US" baseline="0" dirty="0"/>
              <a:t>For fairness, we discovered that unfairness is usually caused when one memory-intensive thread is prioritized over another. </a:t>
            </a:r>
          </a:p>
          <a:p>
            <a:r>
              <a:rPr lang="en-US" baseline="0" dirty="0"/>
              <a:t>As we’ve seen, the most </a:t>
            </a:r>
            <a:r>
              <a:rPr lang="en-US" baseline="0" dirty="0" err="1"/>
              <a:t>deprioritized</a:t>
            </a:r>
            <a:r>
              <a:rPr lang="en-US" baseline="0" dirty="0"/>
              <a:t> thread can starve.</a:t>
            </a:r>
          </a:p>
          <a:p>
            <a:r>
              <a:rPr lang="en-US" baseline="0" dirty="0"/>
              <a:t>To address this problem, we would like to shuffle their priority so that no single thread is persistently prioritized over another thread.</a:t>
            </a:r>
          </a:p>
          <a:p>
            <a:endParaRPr lang="en-US" baseline="0" dirty="0"/>
          </a:p>
          <a:p>
            <a:r>
              <a:rPr lang="en-US" baseline="0" dirty="0"/>
              <a:t>However, memory-intensive threads are not created equal.</a:t>
            </a:r>
          </a:p>
          <a:p>
            <a:r>
              <a:rPr lang="en-US" baseline="0" dirty="0"/>
              <a:t>They have different vulnerability to memory interference.</a:t>
            </a:r>
          </a:p>
          <a:p>
            <a:r>
              <a:rPr lang="en-US" baseline="0" dirty="0"/>
              <a:t>To address their differences, shuffling should be performed in an asymmetric manner.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27333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F7020E7-1D64-4A9E-A700-1A7CFB55C96E}"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a:buFontTx/>
              <a:buChar char="-"/>
            </a:pPr>
            <a:r>
              <a:rPr lang="en-US" dirty="0">
                <a:latin typeface="Arial" charset="0"/>
              </a:rPr>
              <a:t>Streaming through memory by performing operations on two 1D arrays.</a:t>
            </a:r>
          </a:p>
          <a:p>
            <a:pPr>
              <a:buFontTx/>
              <a:buChar char="-"/>
            </a:pPr>
            <a:r>
              <a:rPr lang="en-US" dirty="0">
                <a:latin typeface="Arial" charset="0"/>
              </a:rPr>
              <a:t>Sequential memory access</a:t>
            </a:r>
          </a:p>
          <a:p>
            <a:pPr>
              <a:buFontTx/>
              <a:buChar char="-"/>
            </a:pPr>
            <a:r>
              <a:rPr lang="en-US" dirty="0">
                <a:latin typeface="Arial" charset="0"/>
              </a:rPr>
              <a:t>Each access is a cache miss (elements of array larger than a cache line size) </a:t>
            </a:r>
            <a:r>
              <a:rPr lang="en-US" dirty="0">
                <a:latin typeface="Arial" charset="0"/>
                <a:sym typeface="Wingdings" pitchFamily="2" charset="2"/>
              </a:rPr>
              <a:t> hence, very memory intensive</a:t>
            </a:r>
            <a:endParaRPr lang="en-US" dirty="0">
              <a:latin typeface="Arial" charset="0"/>
            </a:endParaRPr>
          </a:p>
          <a:p>
            <a:endParaRPr lang="en-US" dirty="0">
              <a:latin typeface="Arial" charset="0"/>
            </a:endParaRPr>
          </a:p>
          <a:p>
            <a:r>
              <a:rPr lang="en-US" dirty="0">
                <a:latin typeface="Arial" charset="0"/>
              </a:rPr>
              <a:t>Link to the real code…</a:t>
            </a:r>
          </a:p>
        </p:txBody>
      </p:sp>
    </p:spTree>
    <p:extLst>
      <p:ext uri="{BB962C8B-B14F-4D97-AF65-F5344CB8AC3E}">
        <p14:creationId xmlns:p14="http://schemas.microsoft.com/office/powerpoint/2010/main" val="4110619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a:t>
            </a:r>
            <a:r>
              <a:rPr lang="en-US" baseline="0" dirty="0"/>
              <a:t> a</a:t>
            </a:r>
            <a:r>
              <a:rPr lang="en-US" dirty="0"/>
              <a:t>lgorithm,</a:t>
            </a:r>
            <a:r>
              <a:rPr lang="en-US" baseline="0" dirty="0"/>
              <a:t> Thread Cluster Memory Scheduling, first groups threads into two clusters.</a:t>
            </a:r>
          </a:p>
          <a:p>
            <a:endParaRPr lang="en-US" baseline="0" dirty="0"/>
          </a:p>
          <a:p>
            <a:pPr defTabSz="881390">
              <a:defRPr/>
            </a:pPr>
            <a:r>
              <a:rPr lang="en-US" baseline="0" dirty="0"/>
              <a:t>Among the threads executing in the system, some are memory-non-intensive whereas some are memory-intensive.</a:t>
            </a:r>
          </a:p>
          <a:p>
            <a:r>
              <a:rPr lang="en-US" baseline="0" dirty="0"/>
              <a:t>We isolate the memory-non-intensive threads into the non-intensive cluster and the memory-intensive threads into the intensive cluster.</a:t>
            </a:r>
          </a:p>
          <a:p>
            <a:r>
              <a:rPr lang="en-US" baseline="0" dirty="0"/>
              <a:t>This is so that we can apply different policies for different threads.</a:t>
            </a:r>
          </a:p>
          <a:p>
            <a:endParaRPr lang="en-US" baseline="0" dirty="0"/>
          </a:p>
          <a:p>
            <a:r>
              <a:rPr lang="en-US" baseline="0" dirty="0"/>
              <a:t>Subsequently, we prioritize the non-intensive cluster over the intensive cluster since the non-intensive threads have greater potential for making progress IN THEIR CORES [ONUR].</a:t>
            </a:r>
          </a:p>
          <a:p>
            <a:endParaRPr lang="en-US" baseline="0" dirty="0"/>
          </a:p>
          <a:p>
            <a:r>
              <a:rPr lang="en-US" baseline="0" dirty="0"/>
              <a:t>Finally, we apply different policies within each cluster, one optimized for throughput and the other for fairness.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0010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First, I will talk about how threads are grouped</a:t>
            </a:r>
            <a:r>
              <a:rPr lang="en-US" baseline="0" dirty="0"/>
              <a:t> into two clusters.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379568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a:t>
            </a:r>
            <a:r>
              <a:rPr lang="en-US" baseline="0" dirty="0"/>
              <a:t> group threads into two clusters, we first sort threads according to their MPKI, which stands for last-level cache-misses per </a:t>
            </a:r>
            <a:r>
              <a:rPr lang="en-US" baseline="0" dirty="0" err="1"/>
              <a:t>kiloinstruction</a:t>
            </a:r>
            <a:r>
              <a:rPr lang="en-US" baseline="0" dirty="0"/>
              <a:t> and is a metric of memory intensity.</a:t>
            </a:r>
          </a:p>
          <a:p>
            <a:endParaRPr lang="en-US" baseline="0" dirty="0"/>
          </a:p>
          <a:p>
            <a:r>
              <a:rPr lang="en-US" baseline="0" dirty="0"/>
              <a:t>After sorting, the leftmost thread is the thread with the lowest MPKI.</a:t>
            </a:r>
          </a:p>
          <a:p>
            <a:endParaRPr lang="en-US" baseline="0" dirty="0"/>
          </a:p>
          <a:p>
            <a:r>
              <a:rPr lang="en-US" baseline="0" dirty="0"/>
              <a:t>We then define a quantity called T, which is the total memory bandwidth usage across all threads.</a:t>
            </a:r>
          </a:p>
          <a:p>
            <a:endParaRPr lang="en-US" baseline="0" dirty="0"/>
          </a:p>
          <a:p>
            <a:r>
              <a:rPr lang="en-US" baseline="0" dirty="0"/>
              <a:t>Second, we form the non-intensive cluster by including threads whose bandwidth usage sums up to a certain fraction of the memory bandwidth usage.</a:t>
            </a:r>
          </a:p>
          <a:p>
            <a:r>
              <a:rPr lang="en-US" baseline="0" dirty="0"/>
              <a:t>That fraction is defined by a parameter called the </a:t>
            </a:r>
            <a:r>
              <a:rPr lang="en-US" baseline="0" dirty="0" err="1"/>
              <a:t>ClusterThreshold</a:t>
            </a:r>
            <a:r>
              <a:rPr lang="en-US" baseline="0" dirty="0"/>
              <a:t>. I will show later in the presentation how adjusting this parameter we can trade off between throughput and fairness.</a:t>
            </a:r>
          </a:p>
          <a:p>
            <a:endParaRPr lang="en-US" baseline="0" dirty="0"/>
          </a:p>
          <a:p>
            <a:r>
              <a:rPr lang="en-US" baseline="0" dirty="0"/>
              <a:t>Lastly, the remaining threads become the intensive cluster.</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51774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a:t>
            </a:r>
            <a:r>
              <a:rPr lang="en-US" baseline="0" dirty="0"/>
              <a:t> I will talk about the scheduling policy between the two clusters.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38567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Between the two clusters, we statically prioritize the non-intensive cluster</a:t>
            </a:r>
            <a:r>
              <a:rPr lang="en-US" baseline="0" dirty="0"/>
              <a:t> [ONUR: fixed plural </a:t>
            </a:r>
            <a:r>
              <a:rPr lang="en-US" baseline="0" dirty="0" err="1">
                <a:sym typeface="Wingdings"/>
              </a:rPr>
              <a:t></a:t>
            </a:r>
            <a:r>
              <a:rPr lang="en-US" baseline="0" dirty="0">
                <a:sym typeface="Wingdings"/>
              </a:rPr>
              <a:t> singular]</a:t>
            </a:r>
            <a:r>
              <a:rPr lang="en-US" dirty="0"/>
              <a:t> so that non-intensive threads’ [ONUR: fixed wording] memory</a:t>
            </a:r>
            <a:r>
              <a:rPr lang="en-US" baseline="0" dirty="0"/>
              <a:t> requests are serviced first.</a:t>
            </a:r>
          </a:p>
          <a:p>
            <a:endParaRPr lang="en-US" baseline="0" dirty="0"/>
          </a:p>
          <a:p>
            <a:r>
              <a:rPr lang="en-US" baseline="0" dirty="0"/>
              <a:t>This increases system throughput because non-intensive threads have greater potential for making progress  BY QUICKLY RETURNING TO COMPUTE PERIODS IN THEIR CORES [ONUR].</a:t>
            </a:r>
          </a:p>
          <a:p>
            <a:endParaRPr lang="en-US" baseline="0" dirty="0"/>
          </a:p>
          <a:p>
            <a:r>
              <a:rPr lang="en-US" baseline="0" dirty="0"/>
              <a:t>Doing so does not degrade fairness, since non-intensive threads are “light” and consequently rarely interfere with intensive threads. [ONUR: removed “by design”… can be confusing if the listener is not in the right mindset]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683580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a:t>
            </a:r>
            <a:r>
              <a:rPr lang="en-US" baseline="0" dirty="0"/>
              <a:t> I’ll discuss the scheduling policies applied within each cluster, starting first with the non-intensive cluster.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1446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Within the memory non-intensive cluster,</a:t>
            </a:r>
            <a:r>
              <a:rPr lang="en-US" baseline="0" dirty="0"/>
              <a:t> threads are prioritized according to their memory intensity where the least intensive thread receives the highest priority. [ONUR: replaced latency-sensitive]</a:t>
            </a:r>
          </a:p>
          <a:p>
            <a:endParaRPr lang="en-US" baseline="0" dirty="0"/>
          </a:p>
          <a:p>
            <a:r>
              <a:rPr lang="en-US" baseline="0" dirty="0"/>
              <a:t>This is, again, to increase system throughput. The least intensive thread has the greatest potential for making progress.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850689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No</a:t>
            </a:r>
            <a:r>
              <a:rPr lang="en-US" baseline="0" dirty="0"/>
              <a:t>w I’ll talk about the scheduling policy applied within the intensive cluster.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34925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Within</a:t>
            </a:r>
            <a:r>
              <a:rPr lang="en-US" baseline="0" dirty="0"/>
              <a:t> the intensive cluster, we periodically shuffle the priority of threads.</a:t>
            </a:r>
          </a:p>
          <a:p>
            <a:r>
              <a:rPr lang="en-US" baseline="0" dirty="0"/>
              <a:t>By shuffling, we can increase fairness, since every thread is given a fair chance of being the most prioritized.</a:t>
            </a:r>
          </a:p>
          <a:p>
            <a:endParaRPr lang="en-US" baseline="0" dirty="0"/>
          </a:p>
          <a:p>
            <a:r>
              <a:rPr lang="en-US" baseline="0" dirty="0"/>
              <a:t>Treating all threads in an such an equal manner may be good enough in some cases.</a:t>
            </a:r>
          </a:p>
          <a:p>
            <a:endParaRPr lang="en-US" baseline="0" dirty="0"/>
          </a:p>
          <a:p>
            <a:r>
              <a:rPr lang="en-US" baseline="0" dirty="0"/>
              <a:t>But we noticed that in other cases, giving each thread equal turns does not necessarily lead to equal slowdowns.</a:t>
            </a:r>
          </a:p>
          <a:p>
            <a:r>
              <a:rPr lang="en-US" baseline="0" dirty="0"/>
              <a:t>Specifically, threads are not created equal and some threads are more easily slowed down than others.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42745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We illustrate how some threads are more easily slowed down than others using a case study, where two memory-intensive threads are contending for memory: a random-access thread and a streaming thread.</a:t>
            </a:r>
          </a:p>
          <a:p>
            <a:endParaRPr lang="en-US" baseline="0" dirty="0"/>
          </a:p>
          <a:p>
            <a:r>
              <a:rPr lang="en-US" baseline="0" dirty="0"/>
              <a:t>Which of these two threads is slowed down more easily?</a:t>
            </a:r>
          </a:p>
          <a:p>
            <a:endParaRPr lang="en-US" baseline="0" dirty="0"/>
          </a:p>
          <a:p>
            <a:r>
              <a:rPr lang="en-US" baseline="0" dirty="0"/>
              <a:t>In the first case, we prioritize the random-access thread and see that the streaming thread is slowed down by a factor of 7.</a:t>
            </a:r>
          </a:p>
          <a:p>
            <a:r>
              <a:rPr lang="en-US" baseline="0" dirty="0"/>
              <a:t>In the second case, we prioritize the streaming thread and see that the random-access thread is slowed down by a factor of 11.</a:t>
            </a:r>
          </a:p>
          <a:p>
            <a:endParaRPr lang="en-US" baseline="0" dirty="0"/>
          </a:p>
          <a:p>
            <a:r>
              <a:rPr lang="en-US" baseline="0" dirty="0"/>
              <a:t>Clearly, comparing the two cases, we see that the random-access threads is more easily slowed down.</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06648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defRPr sz="2400">
                <a:solidFill>
                  <a:schemeClr val="tx1"/>
                </a:solidFill>
                <a:latin typeface="Arial" charset="0"/>
                <a:ea typeface="ＭＳ Ｐゴシック" charset="0"/>
                <a:cs typeface="Arial" charset="0"/>
              </a:defRPr>
            </a:lvl1pPr>
            <a:lvl2pPr marL="37931725" indent="-37474525" defTabSz="93027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69417816-A607-CE43-B61B-17B8320D3897}"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275"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a:buFontTx/>
              <a:buChar char="-"/>
            </a:pPr>
            <a:r>
              <a:rPr lang="en-US">
                <a:latin typeface="Arial" charset="0"/>
                <a:ea typeface="ＭＳ Ｐゴシック" charset="0"/>
                <a:cs typeface="ＭＳ Ｐゴシック" charset="0"/>
              </a:rPr>
              <a:t>Pictorially demonstrate how stream denies memory service to rdarray</a:t>
            </a:r>
          </a:p>
          <a:p>
            <a:pPr>
              <a:buFontTx/>
              <a:buChar char="-"/>
            </a:pPr>
            <a:r>
              <a:rPr lang="en-US">
                <a:latin typeface="Arial" charset="0"/>
                <a:ea typeface="ＭＳ Ｐゴシック" charset="0"/>
                <a:cs typeface="ＭＳ Ｐゴシック" charset="0"/>
              </a:rPr>
              <a:t>Stream continuously accesses columns in row 0 in a streaming manner (streams through a row after opening it)</a:t>
            </a:r>
          </a:p>
          <a:p>
            <a:pPr>
              <a:buFontTx/>
              <a:buChar char="-"/>
            </a:pPr>
            <a:r>
              <a:rPr lang="en-US">
                <a:latin typeface="Arial" charset="0"/>
                <a:ea typeface="ＭＳ Ｐゴシック" charset="0"/>
                <a:cs typeface="ＭＳ Ｐゴシック" charset="0"/>
              </a:rPr>
              <a:t>In other words almost all its requests are row-hits</a:t>
            </a:r>
          </a:p>
          <a:p>
            <a:pPr>
              <a:buFontTx/>
              <a:buChar char="-"/>
            </a:pPr>
            <a:r>
              <a:rPr lang="en-US">
                <a:latin typeface="Arial" charset="0"/>
                <a:ea typeface="ＭＳ Ｐゴシック" charset="0"/>
                <a:cs typeface="ＭＳ Ｐゴシック" charset="0"/>
              </a:rPr>
              <a:t>RDarray</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s requests are row-conflicts (no locality)</a:t>
            </a:r>
          </a:p>
          <a:p>
            <a:pPr>
              <a:buFontTx/>
              <a:buChar char="-"/>
            </a:pPr>
            <a:r>
              <a:rPr lang="en-US">
                <a:latin typeface="Arial" charset="0"/>
                <a:ea typeface="ＭＳ Ｐゴシック" charset="0"/>
                <a:cs typeface="ＭＳ Ｐゴシック" charset="0"/>
              </a:rPr>
              <a:t>The DRAM controller reorders streams requests to the open row over other requests (even older ones) to maximize DRAM throughput</a:t>
            </a:r>
          </a:p>
          <a:p>
            <a:pPr>
              <a:buFontTx/>
              <a:buChar char="-"/>
            </a:pPr>
            <a:r>
              <a:rPr lang="en-US">
                <a:latin typeface="Arial" charset="0"/>
                <a:ea typeface="ＭＳ Ｐゴシック" charset="0"/>
                <a:cs typeface="ＭＳ Ｐゴシック" charset="0"/>
              </a:rPr>
              <a:t>Hence, rdarray</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s requests do not get serviced as long as stream is issuing requests at a fast-enough rate</a:t>
            </a:r>
          </a:p>
          <a:p>
            <a:pPr>
              <a:buFontTx/>
              <a:buChar char="-"/>
            </a:pPr>
            <a:r>
              <a:rPr lang="en-US">
                <a:latin typeface="Arial" charset="0"/>
                <a:ea typeface="ＭＳ Ｐゴシック" charset="0"/>
                <a:cs typeface="ＭＳ Ｐゴシック" charset="0"/>
              </a:rPr>
              <a:t>In this example, the red thread</a:t>
            </a:r>
            <a:r>
              <a:rPr lang="ja-JP" altLang="en-US">
                <a:latin typeface="Arial" charset="0"/>
                <a:ea typeface="ＭＳ Ｐゴシック" charset="0"/>
                <a:cs typeface="ＭＳ Ｐゴシック" charset="0"/>
              </a:rPr>
              <a:t>’</a:t>
            </a:r>
            <a:r>
              <a:rPr lang="en-US">
                <a:latin typeface="Arial" charset="0"/>
                <a:ea typeface="ＭＳ Ｐゴシック" charset="0"/>
                <a:cs typeface="ＭＳ Ｐゴシック" charset="0"/>
              </a:rPr>
              <a:t>s request to another row will not get serviced until stream stops issuing a request to row 0</a:t>
            </a:r>
          </a:p>
          <a:p>
            <a:pPr>
              <a:buFontTx/>
              <a:buChar char="-"/>
            </a:pPr>
            <a:endParaRPr lang="en-US">
              <a:latin typeface="Arial" charset="0"/>
              <a:ea typeface="ＭＳ Ｐゴシック" charset="0"/>
              <a:cs typeface="ＭＳ Ｐゴシック" charset="0"/>
            </a:endParaRPr>
          </a:p>
          <a:p>
            <a:pPr>
              <a:buFontTx/>
              <a:buChar char="-"/>
            </a:pPr>
            <a:r>
              <a:rPr lang="en-US">
                <a:latin typeface="Arial" charset="0"/>
                <a:ea typeface="ＭＳ Ｐゴシック" charset="0"/>
                <a:cs typeface="ＭＳ Ｐゴシック" charset="0"/>
              </a:rPr>
              <a:t>With those parameters, 128 requests of stream would be serviced before 1 from rdarray</a:t>
            </a:r>
          </a:p>
          <a:p>
            <a:pPr>
              <a:buFontTx/>
              <a:buChar char="-"/>
            </a:pPr>
            <a:r>
              <a:rPr lang="en-US">
                <a:latin typeface="Arial" charset="0"/>
                <a:ea typeface="ＭＳ Ｐゴシック" charset="0"/>
                <a:cs typeface="ＭＳ Ｐゴシック" charset="0"/>
              </a:rPr>
              <a:t>As row-buffer size increases, which is the industry trend, this problem will become more severe</a:t>
            </a:r>
          </a:p>
          <a:p>
            <a:pPr>
              <a:buFontTx/>
              <a:buChar char="-"/>
            </a:pPr>
            <a:endParaRPr lang="en-US">
              <a:latin typeface="Arial" charset="0"/>
              <a:ea typeface="ＭＳ Ｐゴシック" charset="0"/>
              <a:cs typeface="ＭＳ Ｐゴシック" charset="0"/>
            </a:endParaRPr>
          </a:p>
          <a:p>
            <a:pPr>
              <a:buFontTx/>
              <a:buChar char="-"/>
            </a:pPr>
            <a:r>
              <a:rPr lang="en-US">
                <a:latin typeface="Arial" charset="0"/>
                <a:ea typeface="ＭＳ Ｐゴシック" charset="0"/>
                <a:cs typeface="ＭＳ Ｐゴシック" charset="0"/>
              </a:rPr>
              <a:t>This is not the worst case, but it is easy to construct and understand</a:t>
            </a:r>
          </a:p>
          <a:p>
            <a:pPr marL="742950" lvl="1" indent="-285750">
              <a:buFontTx/>
              <a:buChar char="-"/>
            </a:pPr>
            <a:r>
              <a:rPr lang="en-US">
                <a:latin typeface="Arial" charset="0"/>
                <a:ea typeface="ＭＳ Ｐゴシック" charset="0"/>
              </a:rPr>
              <a:t>Stream falls off the row buffer at some point</a:t>
            </a:r>
          </a:p>
          <a:p>
            <a:pPr>
              <a:buFontTx/>
              <a:buChar char="-"/>
            </a:pPr>
            <a:r>
              <a:rPr lang="en-US">
                <a:latin typeface="Arial" charset="0"/>
                <a:ea typeface="ＭＳ Ｐゴシック" charset="0"/>
                <a:cs typeface="ＭＳ Ｐゴシック" charset="0"/>
              </a:rPr>
              <a:t>I leave it to the listeners to construct a case worse than this (it is possible)</a:t>
            </a:r>
          </a:p>
        </p:txBody>
      </p:sp>
    </p:spTree>
    <p:extLst>
      <p:ext uri="{BB962C8B-B14F-4D97-AF65-F5344CB8AC3E}">
        <p14:creationId xmlns:p14="http://schemas.microsoft.com/office/powerpoint/2010/main" val="38817249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ONUR: Again, if you prefer, you can use “vulnerable” instead of</a:t>
            </a:r>
            <a:r>
              <a:rPr lang="en-US" baseline="0" dirty="0"/>
              <a:t> “susceptible.”</a:t>
            </a:r>
            <a:endParaRPr lang="en-US" dirty="0"/>
          </a:p>
          <a:p>
            <a:endParaRPr lang="en-US" dirty="0"/>
          </a:p>
          <a:p>
            <a:r>
              <a:rPr lang="en-US" dirty="0"/>
              <a:t>So</a:t>
            </a:r>
            <a:r>
              <a:rPr lang="en-US" baseline="0" dirty="0"/>
              <a:t> why are these two threads different? </a:t>
            </a:r>
          </a:p>
          <a:p>
            <a:r>
              <a:rPr lang="en-US" baseline="0" dirty="0"/>
              <a:t>To explain their difference, we must examine their memory access behavior.</a:t>
            </a:r>
          </a:p>
          <a:p>
            <a:endParaRPr lang="en-US" baseline="0" dirty="0"/>
          </a:p>
          <a:p>
            <a:r>
              <a:rPr lang="en-US" baseline="0" dirty="0"/>
              <a:t>First, the memory comprises multiple memory banks which can be accessed in parallel. [ONUR: removed structurally]</a:t>
            </a:r>
          </a:p>
          <a:p>
            <a:r>
              <a:rPr lang="en-US" baseline="0" dirty="0"/>
              <a:t>Additionally, each bank is basically a two-dimensional bit-array and comprises multiple rows.</a:t>
            </a:r>
          </a:p>
          <a:p>
            <a:endParaRPr lang="en-US" baseline="0" dirty="0"/>
          </a:p>
          <a:p>
            <a:r>
              <a:rPr lang="en-US" baseline="0" dirty="0"/>
              <a:t>The random access thread distributes its memory requests, to different banks.</a:t>
            </a:r>
          </a:p>
          <a:p>
            <a:r>
              <a:rPr lang="en-US" baseline="0" dirty="0"/>
              <a:t>Across the banks, the requests are serviced concurrently and their individual latencies are overlapped.</a:t>
            </a:r>
          </a:p>
          <a:p>
            <a:r>
              <a:rPr lang="en-US" baseline="0" dirty="0"/>
              <a:t>Therefore, the random-access thread has high bank-level parallelism.</a:t>
            </a:r>
          </a:p>
          <a:p>
            <a:endParaRPr lang="en-US" baseline="0" dirty="0"/>
          </a:p>
          <a:p>
            <a:r>
              <a:rPr lang="en-US" baseline="0" dirty="0"/>
              <a:t>On the other hand, the streaming thread sends its memory requests to the same bank.</a:t>
            </a:r>
          </a:p>
          <a:p>
            <a:r>
              <a:rPr lang="en-US" baseline="0" dirty="0"/>
              <a:t>There it is serviced at the same row over and over again.</a:t>
            </a:r>
          </a:p>
          <a:p>
            <a:endParaRPr lang="en-US" baseline="0" dirty="0"/>
          </a:p>
          <a:p>
            <a:r>
              <a:rPr lang="en-US" baseline="0" dirty="0"/>
              <a:t>When consecutive requests are serviced at the same row, it is called a row-buffer hit and has a lower latency.</a:t>
            </a:r>
          </a:p>
          <a:p>
            <a:r>
              <a:rPr lang="en-US" baseline="0" dirty="0"/>
              <a:t>Therefore, the streaming thread has higher row-buffer locality.</a:t>
            </a:r>
          </a:p>
          <a:p>
            <a:endParaRPr lang="en-US" baseline="0" dirty="0"/>
          </a:p>
          <a:p>
            <a:r>
              <a:rPr lang="en-US" baseline="0" dirty="0"/>
              <a:t>What would happen if we put those threads together?</a:t>
            </a:r>
          </a:p>
          <a:p>
            <a:r>
              <a:rPr lang="en-US" baseline="0" dirty="0"/>
              <a:t>For the purpose of illustration, we will assume that the streaming thread is prioritized.</a:t>
            </a:r>
          </a:p>
          <a:p>
            <a:r>
              <a:rPr lang="en-US" baseline="0" dirty="0"/>
              <a:t>You can see that the random-access thread’s request becomes stuck behind those of the streaming thread at Bank 3.</a:t>
            </a:r>
          </a:p>
          <a:p>
            <a:r>
              <a:rPr lang="en-US" baseline="0" dirty="0"/>
              <a:t>This breaks the bank-level parallelism of the random-access thread and serializes its latency, leading to reduced performance.</a:t>
            </a:r>
          </a:p>
          <a:p>
            <a:endParaRPr lang="en-US" baseline="0" dirty="0"/>
          </a:p>
          <a:p>
            <a:r>
              <a:rPr lang="en-US" baseline="0" dirty="0"/>
              <a:t>This is why, the random-access thread is more susceptible to interference.</a:t>
            </a:r>
          </a:p>
          <a:p>
            <a:endParaRPr lang="en-US" baseline="0" dirty="0"/>
          </a:p>
          <a:p>
            <a:r>
              <a:rPr lang="en-US" baseline="0" dirty="0"/>
              <a:t>If the two threads were prioritized the other way around, the streaming thread would not be interfered with as much, since the random-access thread has only a single request to Bank 3.</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18287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863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58921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Clustering is performed at regular time intervals called quanta.</a:t>
            </a:r>
          </a:p>
          <a:p>
            <a:r>
              <a:rPr lang="en-US" baseline="0" dirty="0"/>
              <a:t>THIS IS DONE [ONUR] to account for phase changes in threads’ memory access behavior.</a:t>
            </a:r>
          </a:p>
          <a:p>
            <a:endParaRPr lang="en-US" baseline="0" dirty="0"/>
          </a:p>
          <a:p>
            <a:r>
              <a:rPr lang="en-US" baseline="0" dirty="0"/>
              <a:t>During A [ONUR] quantum, TCM monitors each thread’s memory access behavior:</a:t>
            </a:r>
          </a:p>
          <a:p>
            <a:r>
              <a:rPr lang="en-US" baseline="0" dirty="0"/>
              <a:t>memory intensity, bank-level parallelism, and row-buffer locality.</a:t>
            </a:r>
          </a:p>
          <a:p>
            <a:endParaRPr lang="en-US" baseline="0" dirty="0"/>
          </a:p>
          <a:p>
            <a:r>
              <a:rPr lang="en-US" baseline="0" dirty="0"/>
              <a:t>At the beginning of the next quantum, TCM is invoked to perform clustering and calculate niceness for the intensive threads.</a:t>
            </a:r>
          </a:p>
          <a:p>
            <a:endParaRPr lang="en-US" baseline="0" dirty="0"/>
          </a:p>
          <a:p>
            <a:r>
              <a:rPr lang="en-US" baseline="0" dirty="0"/>
              <a:t>Throughout the quantum, shuffling of the intensive threads is performed periodically.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72431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bring it all together, TCM</a:t>
            </a:r>
            <a:r>
              <a:rPr lang="en-US" baseline="0" dirty="0"/>
              <a:t> comprises three simple request prioritization rules.</a:t>
            </a:r>
          </a:p>
          <a:p>
            <a:endParaRPr lang="en-US" baseline="0" dirty="0"/>
          </a:p>
          <a:p>
            <a:r>
              <a:rPr lang="en-US" baseline="0" dirty="0"/>
              <a:t>The first is the highest-rank rule, where requests from higher ranked threads are prioritized.</a:t>
            </a:r>
          </a:p>
          <a:p>
            <a:endParaRPr lang="en-US" baseline="0" dirty="0"/>
          </a:p>
          <a:p>
            <a:r>
              <a:rPr lang="en-US" baseline="0" dirty="0"/>
              <a:t>The intensive cluster is prioritized over the non-intensive cluster TO IMPROVE SYSTEM [ONUR] throughput.</a:t>
            </a:r>
          </a:p>
          <a:p>
            <a:r>
              <a:rPr lang="en-US" baseline="0" dirty="0"/>
              <a:t>Within the intensive cluster, threads are assigned higher rank in the order of decreasing intensity. This, again, is to increase SYSTEM [ONUR] throughput.</a:t>
            </a:r>
          </a:p>
          <a:p>
            <a:r>
              <a:rPr lang="en-US" baseline="0" dirty="0"/>
              <a:t>Within the non-intensive cluster, the rank of threads are periodically shuffled and does not stay constant, TO ACHIEVE FAIRNESS [ONUR].</a:t>
            </a:r>
          </a:p>
          <a:p>
            <a:endParaRPr lang="en-US" baseline="0" dirty="0"/>
          </a:p>
          <a:p>
            <a:r>
              <a:rPr lang="en-US" baseline="0" dirty="0"/>
              <a:t>As a tie-breaker, the second rule is row-hit where row-buffer hitting requests are prioritized.</a:t>
            </a:r>
          </a:p>
          <a:p>
            <a:endParaRPr lang="en-US" baseline="0" dirty="0"/>
          </a:p>
          <a:p>
            <a:r>
              <a:rPr lang="en-US" baseline="0" dirty="0"/>
              <a:t>Lastly, all else being the same, we prioritize the oldest request.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453070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ONUR: Have a separate bullet saying “No computation is on the processor critical path; Can be approximated.”</a:t>
            </a:r>
          </a:p>
          <a:p>
            <a:endParaRPr lang="en-US" dirty="0"/>
          </a:p>
          <a:p>
            <a:r>
              <a:rPr lang="en-US" dirty="0"/>
              <a:t>Basically, DRAM latency is very long so we can afford to do this computation especially since we are doing it over intervals.</a:t>
            </a:r>
          </a:p>
          <a:p>
            <a:r>
              <a:rPr lang="en-US" dirty="0"/>
              <a:t>You can have 4 cores in the first bullet and remove the </a:t>
            </a:r>
            <a:r>
              <a:rPr lang="en-US" dirty="0" err="1"/>
              <a:t>subbullet</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834445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34901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a:t>
            </a:r>
            <a:r>
              <a:rPr lang="en-US" baseline="0" dirty="0"/>
              <a:t> figure shows the performance of the four previous scheduling algorithms in addition to TCM, averaged over 96 workloads.</a:t>
            </a:r>
          </a:p>
          <a:p>
            <a:endParaRPr lang="en-US" baseline="0" dirty="0"/>
          </a:p>
          <a:p>
            <a:r>
              <a:rPr lang="en-US" baseline="0" dirty="0"/>
              <a:t>FRFCFS has low system throughput and fairness.</a:t>
            </a:r>
          </a:p>
          <a:p>
            <a:r>
              <a:rPr lang="en-US" baseline="0" dirty="0"/>
              <a:t>STFM and PAR-BS is biased towards fairness, while ATLAS is biased towards system throughput.</a:t>
            </a:r>
          </a:p>
          <a:p>
            <a:endParaRPr lang="en-US" baseline="0" dirty="0"/>
          </a:p>
          <a:p>
            <a:r>
              <a:rPr lang="en-US" baseline="0" dirty="0"/>
              <a:t>TCM lies towards the lower right part of the figure and provides the best fairness and system throughput.</a:t>
            </a:r>
          </a:p>
          <a:p>
            <a:r>
              <a:rPr lang="en-US" baseline="0" dirty="0"/>
              <a:t>Compared to ATLAS, TCM provides approx 5% better throughput and 39% better fairness.</a:t>
            </a:r>
          </a:p>
          <a:p>
            <a:r>
              <a:rPr lang="en-US" baseline="0" dirty="0"/>
              <a:t>Compared to PAR-BS, TCM provides approx 5% better fairness and 8% better throughput.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A5CA9BF-FCAD-43FA-BC34-5806251F57CD}"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283169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895763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18918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1CAA7D-AF2E-A44A-A9EC-AC92B785805C}"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
        <p:nvSpPr>
          <p:cNvPr id="3277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277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32554276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4BA912A-A5CF-0142-B7E0-BF700ACE0FC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017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718033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key principles behin</a:t>
            </a:r>
            <a:r>
              <a:rPr lang="en-US" baseline="0" dirty="0"/>
              <a:t>d application-aware memory request scheduling are to first monitor applications’ memory access characteristics, rank applications based on these access characteristics. A memory access characteristic that several application aware schedulers use is memory intensity (the rate at which the application generates accesses to memory). Low memory intensity applications are ranked higher.</a:t>
            </a:r>
          </a:p>
          <a:p>
            <a:endParaRPr lang="en-US" baseline="0" dirty="0"/>
          </a:p>
          <a:p>
            <a:r>
              <a:rPr lang="en-US" baseline="0" dirty="0"/>
              <a:t> Once a ranking is computed, requests are prioritized at the memory controller to obey this ranking. For instance, in this example, the blue application here is the highest ranked. So, its requests are given highest priority. </a:t>
            </a:r>
          </a:p>
          <a:p>
            <a:endParaRPr lang="en-US" baseline="0" dirty="0"/>
          </a:p>
          <a:p>
            <a:r>
              <a:rPr lang="en-US" baseline="0" dirty="0"/>
              <a:t>In this work, we observe that this kind of a ranking based scheduler increases critical path latency and area significantly in order to improve performance and fairness among 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375686-941F-4DC7-A5A6-05ADD4B87607}"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125844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chart shows performance,</a:t>
            </a:r>
            <a:r>
              <a:rPr lang="en-US" baseline="0" dirty="0"/>
              <a:t> fairness and simplicity on three axes. The ideal scheduler should maximize all three of these quantities. Now, let’s look at where different schedulers lie in this space.</a:t>
            </a:r>
          </a:p>
          <a:p>
            <a:endParaRPr lang="en-US" baseline="0" dirty="0"/>
          </a:p>
          <a:p>
            <a:r>
              <a:rPr lang="en-US" baseline="0" dirty="0"/>
              <a:t>First, let’s look at a state-of-the-art application-unaware scheduler. It is simple, but has low performance and fairness. Next, let’s look at some application-aware schedulers. This scheduler optimizes for fairness and performance, but gives up simplicity. This one optimizes for performance, but gives up simplicity and fairness. Finally, this one optimizes for both performance and fairness, but gives up simplicity. One common attribute of these application-aware schedulers is that they trade-off simplicity to achieve performance and/or fairness, since they all use a ranking-based scheme like the one I described in the previous slide.</a:t>
            </a:r>
          </a:p>
          <a:p>
            <a:endParaRPr lang="en-US" baseline="0" dirty="0"/>
          </a:p>
          <a:p>
            <a:r>
              <a:rPr lang="en-US" baseline="0" dirty="0"/>
              <a:t>In this work, we ask the key question, is it essential to give up simplicity in order to optimize for performance and fairness? We propose a new memory scheduling algorithm that is simple, high performance and fair, by eliminating the idea of employing a full ordered ranking among all applications.</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375686-941F-4DC7-A5A6-05ADD4B87607}"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26966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a:t>
            </a:r>
            <a:r>
              <a:rPr lang="en-US" baseline="0" dirty="0"/>
              <a:t> first observe that it is sufficient to separate applications into two groups, rather than perform a full ordered ranking across all applications.</a:t>
            </a:r>
          </a:p>
          <a:p>
            <a:endParaRPr lang="en-US" baseline="0" dirty="0"/>
          </a:p>
          <a:p>
            <a:r>
              <a:rPr lang="en-US" baseline="0" dirty="0"/>
              <a:t>Like I described earlier, application-aware memory schedulers typically monitor applications’ memory access characteristics and perform a full ordered ranking across all applications based on their memory access characteristics. We observe that such a full ordered ranking is not necessary. Instead, applications can be classified into only two groups, one containing vulnerable applications and the other containing interference-causing applications. Requests from the vulnerable application group are prioritized over requests from the interference-causing application group. Apart from this single level of prioritization, there is no ranking between applications’ requests within a group.</a:t>
            </a:r>
          </a:p>
          <a:p>
            <a:endParaRPr lang="en-US" baseline="0" dirty="0"/>
          </a:p>
          <a:p>
            <a:r>
              <a:rPr lang="en-US" baseline="0" dirty="0"/>
              <a:t>One clear benefit of such a grouping-based scheduler is reduced complexity. There is no need to rank or sort all applications. Furthermore, the enforcement of a single level of priority incurs much lower complexity than the enforcement of a full ordered ranking.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375686-941F-4DC7-A5A6-05ADD4B87607}"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21747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a:t>
            </a:r>
            <a:r>
              <a:rPr lang="en-US" baseline="0" dirty="0"/>
              <a:t> first observe that it is sufficient to separate applications into two groups, rather than perform a full ordered ranking across all applications.</a:t>
            </a:r>
          </a:p>
          <a:p>
            <a:endParaRPr lang="en-US" baseline="0" dirty="0"/>
          </a:p>
          <a:p>
            <a:r>
              <a:rPr lang="en-US" baseline="0" dirty="0"/>
              <a:t>Like I described earlier, application-aware memory schedulers typically monitor applications’ memory access characteristics and perform a full ordered ranking across all applications based on their memory access characteristics. We observe that such a full ordered ranking is not necessary. Instead, applications can be classified into only two groups, one containing vulnerable applications and the other containing interference-causing applications. Requests from the vulnerable application group are prioritized over requests from the interference-causing application group. Apart from this single level of prioritization, there is no ranking between applications’ requests within a group.</a:t>
            </a:r>
          </a:p>
          <a:p>
            <a:endParaRPr lang="en-US" baseline="0" dirty="0"/>
          </a:p>
          <a:p>
            <a:r>
              <a:rPr lang="en-US" baseline="0" dirty="0"/>
              <a:t>One clear benefit of such a grouping-based scheduler is reduced complexity. There is no need to rank or sort all applications. Furthermore, the enforcement of a single level of priority incurs much lower complexity than the enforcement of a full ordered ranking.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375686-941F-4DC7-A5A6-05ADD4B87607}"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743133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observe</a:t>
            </a:r>
            <a:r>
              <a:rPr lang="en-US" baseline="0" dirty="0"/>
              <a:t> that when a large number of consecutive requests are served from an application, it interferes with other applications since their requests are delayed. </a:t>
            </a:r>
          </a:p>
          <a:p>
            <a:endParaRPr lang="en-US" baseline="0" dirty="0"/>
          </a:p>
          <a:p>
            <a:r>
              <a:rPr lang="en-US" baseline="0" dirty="0"/>
              <a:t>Based on this observation, we propose to group applications by monitoring the number of consecutive requests served from an application. Applications with a number of consecutive requests served are classified as interference-causing. Essentially, these applications are blacklisted. Requests from these blacklisted applications are </a:t>
            </a:r>
            <a:r>
              <a:rPr lang="en-US" baseline="0" dirty="0" err="1"/>
              <a:t>deprioritized</a:t>
            </a:r>
            <a:r>
              <a:rPr lang="en-US" baseline="0" dirty="0"/>
              <a:t>. This blacklist status is cleared periodically (at fine time granularities) in order to ensure that no applications are </a:t>
            </a:r>
            <a:r>
              <a:rPr lang="en-US" baseline="0" dirty="0" err="1"/>
              <a:t>deprioritized</a:t>
            </a:r>
            <a:r>
              <a:rPr lang="en-US" baseline="0" dirty="0"/>
              <a:t> for too long.</a:t>
            </a:r>
          </a:p>
          <a:p>
            <a:endParaRPr lang="en-US" baseline="0" dirty="0"/>
          </a:p>
          <a:p>
            <a:r>
              <a:rPr lang="en-US" baseline="0" dirty="0"/>
              <a:t>This kind of a grouping scheme has two main benefits. First, lower complexity compared to a scheme that monitors metrics like memory intensity on an interval basis. With this kind of a grouping scheme, only a single bit needs to be maintained for each application in order to denote its blacklist status, rather than having to count and maintain memory intensity for every application. Second, this scheme enables fine grained grouping decisions. Applications are classified into groups based on monitoring a few consecutive requests. Furthermore, this grouping is also cleared at fine time granularities. This prevents any application from being </a:t>
            </a:r>
            <a:r>
              <a:rPr lang="en-US" baseline="0" dirty="0" err="1"/>
              <a:t>deprioritized</a:t>
            </a:r>
            <a:r>
              <a:rPr lang="en-US" baseline="0" dirty="0"/>
              <a:t> for too long, unlike an interval based scheme that monitors memory access characteristics over a long time and then classifies applications.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375686-941F-4DC7-A5A6-05ADD4B87607}"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354555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375686-941F-4DC7-A5A6-05ADD4B87607}"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708506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First, let me present performance</a:t>
            </a:r>
            <a:r>
              <a:rPr lang="en-US" baseline="0" dirty="0"/>
              <a:t> and fairness results.</a:t>
            </a:r>
          </a:p>
          <a:p>
            <a:endParaRPr lang="en-US" baseline="0" dirty="0"/>
          </a:p>
          <a:p>
            <a:r>
              <a:rPr lang="en-US" baseline="0" dirty="0"/>
              <a:t>Here is a </a:t>
            </a:r>
            <a:r>
              <a:rPr lang="en-US" baseline="0" dirty="0" err="1"/>
              <a:t>pareto</a:t>
            </a:r>
            <a:r>
              <a:rPr lang="en-US" baseline="0" dirty="0"/>
              <a:t> plot showing performance on the x-axis and unfairness on the y-axis. The ideal memory scheduler would maximize performance while minimizing unfairness. Let’s look at where different schedulers lie in this space.</a:t>
            </a:r>
          </a:p>
          <a:p>
            <a:r>
              <a:rPr lang="en-US" baseline="0" dirty="0"/>
              <a:t>The FRFCFS scheduler optimizes for neither performance nor fairness. FRFCFS-Cap and PARBS reduce unfairness significantly while improving performance. Schedulers like ATLAS and TCM optimize for performance further, but at the cost of increasing unfairness. The blacklisting scheduler moves much closer to the ideal achieving both high performance and fairness. We draw two major conclusions.</a:t>
            </a:r>
          </a:p>
          <a:p>
            <a:endParaRPr lang="en-US" baseline="0" dirty="0"/>
          </a:p>
          <a:p>
            <a:r>
              <a:rPr lang="en-US" baseline="0" dirty="0"/>
              <a:t>First, the blacklisting memory scheduler achieves the highest performance among all previous schedulers we compare to.</a:t>
            </a:r>
          </a:p>
          <a:p>
            <a:r>
              <a:rPr lang="en-US" baseline="0" dirty="0"/>
              <a:t>Second, the blacklisting memory scheduler achieves a good balance between performance and fairness, improving performance over the best performing previous schedulers, while approaching the fairness of the fairest previous schedulers.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375686-941F-4DC7-A5A6-05ADD4B87607}"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404263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Next, I will present our</a:t>
            </a:r>
            <a:r>
              <a:rPr lang="en-US" baseline="0" dirty="0"/>
              <a:t> complexity results. This plot shows critical path latency on the x-axis and scheduler area on the y-axis. The ideal scheduler would minimize both critical path latency and area.</a:t>
            </a:r>
          </a:p>
          <a:p>
            <a:endParaRPr lang="en-US" baseline="0" dirty="0"/>
          </a:p>
          <a:p>
            <a:r>
              <a:rPr lang="en-US" baseline="0" dirty="0"/>
              <a:t>Let’s look at where different schedulers lie in this space. The application-unaware FRFCFS scheduler has both low critical path latency and area, as we would expect. The FRFCFS-Cap scheduler which is very similar to the FRFCFS scheduler in terms of implementation, has similar area and critical path latency.</a:t>
            </a:r>
          </a:p>
          <a:p>
            <a:endParaRPr lang="en-US" baseline="0" dirty="0"/>
          </a:p>
          <a:p>
            <a:r>
              <a:rPr lang="en-US" baseline="0" dirty="0"/>
              <a:t>The application-aware schedulers, PARBS, ATLAS and TCM increase both critical path latency and area significantly over the application-unaware schedulers.</a:t>
            </a:r>
          </a:p>
          <a:p>
            <a:endParaRPr lang="en-US" baseline="0" dirty="0"/>
          </a:p>
          <a:p>
            <a:r>
              <a:rPr lang="en-US" baseline="0" dirty="0"/>
              <a:t>Our solution, the blacklisting scheduler has significantly critical path latency and area than the application-aware schedulers and is much closer in complexity to the application-unaware schedulers.</a:t>
            </a:r>
          </a:p>
          <a:p>
            <a:endParaRPr lang="en-US" baseline="0" dirty="0"/>
          </a:p>
          <a:p>
            <a:r>
              <a:rPr lang="en-US" baseline="0" dirty="0"/>
              <a:t>In fact, the blacklisting scheduler has 43% lower area and 70% lower critical path latency than previous application-aware schedulers.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1375686-941F-4DC7-A5A6-05ADD4B87607}"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382080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4BA912A-A5CF-0142-B7E0-BF700ACE0FC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017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637786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RANDOM</a:t>
            </a:r>
            <a:r>
              <a:rPr lang="en-US" baseline="0" dirty="0"/>
              <a:t> was given higher OS priority in the experiments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9AD881-9221-4112-925B-F85EA4998059}"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932522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We observe</a:t>
            </a:r>
            <a:r>
              <a:rPr lang="en-US" b="1" baseline="0" dirty="0"/>
              <a:t> that</a:t>
            </a:r>
            <a:r>
              <a:rPr lang="en-US" b="1" dirty="0"/>
              <a:t> </a:t>
            </a:r>
            <a:r>
              <a:rPr lang="en-US" sz="2200" dirty="0"/>
              <a:t>Heterogeneous CPU-GPU systems require memory schedulers with </a:t>
            </a:r>
            <a:r>
              <a:rPr lang="en-US" sz="2200" dirty="0">
                <a:solidFill>
                  <a:srgbClr val="FF0000"/>
                </a:solidFill>
              </a:rPr>
              <a:t>large request buffers</a:t>
            </a:r>
            <a:r>
              <a:rPr lang="en-US" sz="2200" baseline="0" dirty="0">
                <a:solidFill>
                  <a:srgbClr val="FF0000"/>
                </a:solidFill>
              </a:rPr>
              <a:t> and this becomes a problem for </a:t>
            </a:r>
            <a:r>
              <a:rPr lang="en-US" sz="2200" baseline="0" dirty="0">
                <a:solidFill>
                  <a:schemeClr val="tx1"/>
                </a:solidFill>
              </a:rPr>
              <a:t>e</a:t>
            </a:r>
            <a:r>
              <a:rPr lang="en-US" sz="2200" dirty="0"/>
              <a:t>xisting monolithic application-aware memory scheduler designs because they are </a:t>
            </a:r>
            <a:r>
              <a:rPr lang="en-US" sz="2200" dirty="0">
                <a:solidFill>
                  <a:srgbClr val="FF0000"/>
                </a:solidFill>
              </a:rPr>
              <a:t>hard to scale</a:t>
            </a:r>
            <a:r>
              <a:rPr lang="en-US" sz="2200" dirty="0"/>
              <a:t> to large request buffer size</a:t>
            </a:r>
            <a:endParaRPr lang="en-US" sz="1000" dirty="0"/>
          </a:p>
          <a:p>
            <a:r>
              <a:rPr lang="en-US" b="1" dirty="0"/>
              <a:t>Our Solution</a:t>
            </a:r>
            <a:r>
              <a:rPr lang="en-US" b="1" baseline="0" dirty="0"/>
              <a:t>, staged memory scheduling, </a:t>
            </a:r>
            <a:r>
              <a:rPr lang="en-US" sz="2200" dirty="0">
                <a:solidFill>
                  <a:srgbClr val="0000FF"/>
                </a:solidFill>
              </a:rPr>
              <a:t>decomposes MC into three simpler stages</a:t>
            </a:r>
            <a:r>
              <a:rPr lang="en-US" sz="2200" dirty="0"/>
              <a: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1) Batch formation:</a:t>
            </a:r>
            <a:r>
              <a:rPr lang="en-US" baseline="0" dirty="0"/>
              <a:t> m</a:t>
            </a:r>
            <a:r>
              <a:rPr lang="en-US" dirty="0"/>
              <a:t>aintains</a:t>
            </a:r>
            <a:r>
              <a:rPr lang="en-US" baseline="0" dirty="0"/>
              <a:t> row buffer locality by forming batches of row-hitting requests.</a:t>
            </a:r>
            <a:endParaRPr lang="en-US" dirty="0"/>
          </a:p>
          <a:p>
            <a:pPr lvl="1">
              <a:buNone/>
            </a:pPr>
            <a:r>
              <a:rPr lang="en-US" dirty="0"/>
              <a:t>2) Batch scheduler: reduces interference between applications by picking the next batch to prioritize.</a:t>
            </a:r>
          </a:p>
          <a:p>
            <a:pPr lvl="1">
              <a:buNone/>
            </a:pPr>
            <a:r>
              <a:rPr lang="en-US" dirty="0"/>
              <a:t>3) DRAM command scheduler: issues requests to DRAM</a:t>
            </a:r>
          </a:p>
          <a:p>
            <a:r>
              <a:rPr lang="en-US" dirty="0"/>
              <a:t>Compared to state-of-the-art memory schedulers:</a:t>
            </a:r>
          </a:p>
          <a:p>
            <a:pPr lvl="1"/>
            <a:r>
              <a:rPr lang="en-US" dirty="0">
                <a:solidFill>
                  <a:srgbClr val="0000FF"/>
                </a:solidFill>
              </a:rPr>
              <a:t>SMS is significantly simpler and more scalable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FF"/>
                </a:solidFill>
              </a:rPr>
              <a:t>SMS provides higher performance and fairness,</a:t>
            </a:r>
            <a:r>
              <a:rPr lang="en-US" baseline="0" dirty="0">
                <a:solidFill>
                  <a:srgbClr val="0000FF"/>
                </a:solidFill>
              </a:rPr>
              <a:t> e</a:t>
            </a:r>
            <a:r>
              <a:rPr lang="en-US" dirty="0">
                <a:solidFill>
                  <a:srgbClr val="0000FF"/>
                </a:solidFill>
              </a:rPr>
              <a:t>specially in</a:t>
            </a:r>
            <a:r>
              <a:rPr lang="en-US" baseline="0" dirty="0">
                <a:solidFill>
                  <a:srgbClr val="0000FF"/>
                </a:solidFill>
              </a:rPr>
              <a:t> heterogeneous CPU-GPU systems.</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1370359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With these key observations, we will show how we can decouple a monolithic schedulers into a simpler design through &lt;click&gt; stage 1, the batch formation, &lt;click&gt; stage 2, the batch scheduler, &lt;click&gt; stage 3, the DRAM command scheduler</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9834087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Now, let me explain how the batch formation works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9669701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In this example,</a:t>
            </a:r>
            <a:r>
              <a:rPr lang="en-US" baseline="0" dirty="0"/>
              <a:t> the system consist of 4 CPU cores and a GPU, and the color represent a row the request wants to access. Similar color means these requests want to access the same row. </a:t>
            </a:r>
          </a:p>
          <a:p>
            <a:r>
              <a:rPr lang="en-US" baseline="0" dirty="0"/>
              <a:t>In the batch formation stage, memory requests that access the same row will be batched.</a:t>
            </a:r>
          </a:p>
          <a:p>
            <a:r>
              <a:rPr lang="en-US" baseline="0" dirty="0"/>
              <a:t>&lt;click&gt;</a:t>
            </a:r>
          </a:p>
          <a:p>
            <a:r>
              <a:rPr lang="en-US" baseline="0" dirty="0"/>
              <a:t>One criteria that a batch becomes ready to be scheduled is when the next request is going to a different row, as illustrated in this example at core 2 and core 3. &lt;click </a:t>
            </a:r>
            <a:r>
              <a:rPr lang="en-US" baseline="0" dirty="0" err="1"/>
              <a:t>click</a:t>
            </a:r>
            <a:r>
              <a:rPr lang="en-US" baseline="0" dirty="0"/>
              <a:t>&gt;</a:t>
            </a:r>
          </a:p>
          <a:p>
            <a:r>
              <a:rPr lang="en-US" baseline="0" dirty="0"/>
              <a:t>Another criteria is when the timeout for the batch formation expires.</a:t>
            </a:r>
          </a:p>
          <a:p>
            <a:r>
              <a:rPr lang="en-US" baseline="0" dirty="0"/>
              <a:t>This batching process will happen across all cores including the GPU </a:t>
            </a:r>
          </a:p>
          <a:p>
            <a:r>
              <a:rPr lang="en-US" baseline="0" dirty="0"/>
              <a:t>&lt;click&gt;</a:t>
            </a:r>
          </a:p>
          <a:p>
            <a:r>
              <a:rPr lang="en-US" baseline="0" dirty="0"/>
              <a:t>&lt;click&gt; and how the batch scheduler will select one of these front batch to send to &lt;click&gt; the DRAM command scheduler. </a:t>
            </a:r>
          </a:p>
          <a:p>
            <a:r>
              <a:rPr lang="en-US" baseline="0" dirty="0"/>
              <a:t>The scheduler can either use a shortest job </a:t>
            </a:r>
            <a:r>
              <a:rPr lang="en-US" baseline="0" dirty="0" err="1"/>
              <a:t>poilcy</a:t>
            </a:r>
            <a:endParaRPr lang="en-US" baseline="0" dirty="0"/>
          </a:p>
          <a:p>
            <a:r>
              <a:rPr lang="en-US" baseline="0" dirty="0"/>
              <a:t>&lt;click&gt; which will pick this purple request because it is from an application with the fewest number of requests.</a:t>
            </a:r>
          </a:p>
          <a:p>
            <a:r>
              <a:rPr lang="en-US" baseline="0" dirty="0"/>
              <a:t>Or a round-robin policy</a:t>
            </a:r>
          </a:p>
          <a:p>
            <a:r>
              <a:rPr lang="en-US" baseline="0" dirty="0"/>
              <a:t>&lt;click&gt; </a:t>
            </a:r>
          </a:p>
          <a:p>
            <a:r>
              <a:rPr lang="en-US" baseline="0" dirty="0"/>
              <a:t>Whenever the bank is ready to schedule a next request. DRAM command scheduler will schedule the requests in an in-order manner.</a:t>
            </a:r>
          </a:p>
          <a:p>
            <a:r>
              <a:rPr lang="en-US" baseline="0" dirty="0"/>
              <a:t>&lt;click&gt;</a:t>
            </a:r>
          </a:p>
          <a:p>
            <a:r>
              <a:rPr lang="en-US" dirty="0"/>
              <a:t>Now that I told you about how SMS works, let me tell you about the complexity of SMS</a:t>
            </a:r>
          </a:p>
          <a:p>
            <a:r>
              <a:rPr lang="en-US" baseline="0" dirty="0"/>
              <a:t>&lt;click … transition&gt;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0944095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&lt;transition from the previous slide&gt;</a:t>
            </a:r>
          </a:p>
          <a:p>
            <a:r>
              <a:rPr lang="en-US" dirty="0"/>
              <a:t>Now that I told you about how SMS works, let me tell you about the complexity of SMS.</a:t>
            </a:r>
          </a:p>
          <a:p>
            <a:r>
              <a:rPr lang="en-US" dirty="0"/>
              <a:t>Compared to a row hit first scheduler, which is the one</a:t>
            </a:r>
            <a:r>
              <a:rPr lang="en-US" baseline="0" dirty="0"/>
              <a:t> of the simplest memory scheduling algorithm that has been proposed,</a:t>
            </a:r>
            <a:r>
              <a:rPr lang="en-US" dirty="0"/>
              <a:t> SMS consumes 66% </a:t>
            </a:r>
            <a:r>
              <a:rPr lang="en-US" dirty="0">
                <a:solidFill>
                  <a:srgbClr val="0000FF"/>
                </a:solidFill>
              </a:rPr>
              <a:t>less area</a:t>
            </a:r>
            <a:r>
              <a:rPr lang="en-US" baseline="0" dirty="0">
                <a:solidFill>
                  <a:srgbClr val="0000FF"/>
                </a:solidFill>
              </a:rPr>
              <a:t> and </a:t>
            </a:r>
            <a:r>
              <a:rPr lang="en-US" dirty="0"/>
              <a:t>46% </a:t>
            </a:r>
            <a:r>
              <a:rPr lang="en-US" dirty="0">
                <a:solidFill>
                  <a:srgbClr val="0000FF"/>
                </a:solidFill>
              </a:rPr>
              <a:t>less static power</a:t>
            </a:r>
            <a:endParaRPr lang="en-US" dirty="0"/>
          </a:p>
          <a:p>
            <a:pPr lvl="1"/>
            <a:endParaRPr lang="en-US" dirty="0"/>
          </a:p>
          <a:p>
            <a:r>
              <a:rPr lang="en-US" dirty="0"/>
              <a:t>The reduction in area and static power comes from:</a:t>
            </a:r>
          </a:p>
          <a:p>
            <a:pPr lvl="1"/>
            <a:r>
              <a:rPr lang="en-US" dirty="0">
                <a:solidFill>
                  <a:srgbClr val="FF0000"/>
                </a:solidFill>
              </a:rPr>
              <a:t>Decoupling</a:t>
            </a:r>
            <a:r>
              <a:rPr lang="en-US" baseline="0" dirty="0">
                <a:solidFill>
                  <a:srgbClr val="FF0000"/>
                </a:solidFill>
              </a:rPr>
              <a:t> the m</a:t>
            </a:r>
            <a:r>
              <a:rPr lang="en-US" dirty="0">
                <a:solidFill>
                  <a:srgbClr val="FF0000"/>
                </a:solidFill>
              </a:rPr>
              <a:t>onolithic scheduler </a:t>
            </a:r>
            <a:r>
              <a:rPr lang="en-US" dirty="0">
                <a:solidFill>
                  <a:srgbClr val="FF0000"/>
                </a:solidFill>
                <a:sym typeface="Wingdings" pitchFamily="2" charset="2"/>
              </a:rPr>
              <a:t>into stages of simpler schedulers</a:t>
            </a:r>
          </a:p>
          <a:p>
            <a:pPr lvl="1"/>
            <a:r>
              <a:rPr lang="en-US" dirty="0">
                <a:solidFill>
                  <a:srgbClr val="0000FF"/>
                </a:solidFill>
                <a:sym typeface="Wingdings" pitchFamily="2" charset="2"/>
              </a:rPr>
              <a:t>Each stage has simpler scheduler,</a:t>
            </a:r>
            <a:r>
              <a:rPr lang="en-US" baseline="0" dirty="0">
                <a:solidFill>
                  <a:srgbClr val="0000FF"/>
                </a:solidFill>
                <a:sym typeface="Wingdings" pitchFamily="2" charset="2"/>
              </a:rPr>
              <a:t> which c</a:t>
            </a:r>
            <a:r>
              <a:rPr lang="en-US" dirty="0">
                <a:sym typeface="Wingdings" pitchFamily="2" charset="2"/>
              </a:rPr>
              <a:t>onsiders fewer properties at a time to make the scheduling decision</a:t>
            </a:r>
          </a:p>
          <a:p>
            <a:pPr lvl="1"/>
            <a:r>
              <a:rPr lang="en-US" dirty="0">
                <a:solidFill>
                  <a:srgbClr val="0000FF"/>
                </a:solidFill>
                <a:sym typeface="Wingdings" pitchFamily="2" charset="2"/>
              </a:rPr>
              <a:t>Each stage has simpler buffers</a:t>
            </a:r>
            <a:r>
              <a:rPr lang="en-US" baseline="0" dirty="0">
                <a:solidFill>
                  <a:srgbClr val="0000FF"/>
                </a:solidFill>
                <a:sym typeface="Wingdings" pitchFamily="2" charset="2"/>
              </a:rPr>
              <a:t>, which is a </a:t>
            </a:r>
            <a:r>
              <a:rPr lang="en-US" dirty="0">
                <a:sym typeface="Wingdings" pitchFamily="2" charset="2"/>
              </a:rPr>
              <a:t>FIFO instead of out-of-order</a:t>
            </a:r>
            <a:r>
              <a:rPr lang="en-US" baseline="0" dirty="0">
                <a:sym typeface="Wingdings" pitchFamily="2" charset="2"/>
              </a:rPr>
              <a:t> buffers</a:t>
            </a:r>
            <a:endParaRPr lang="en-US" dirty="0">
              <a:sym typeface="Wingdings" pitchFamily="2" charset="2"/>
            </a:endParaRPr>
          </a:p>
          <a:p>
            <a:pPr lvl="1"/>
            <a:r>
              <a:rPr lang="en-US" dirty="0">
                <a:solidFill>
                  <a:srgbClr val="0000FF"/>
                </a:solidFill>
                <a:sym typeface="Wingdings" pitchFamily="2" charset="2"/>
              </a:rPr>
              <a:t>Each stage has a portion of the total buffer size </a:t>
            </a:r>
            <a:r>
              <a:rPr lang="en-US" dirty="0">
                <a:solidFill>
                  <a:schemeClr val="tx1"/>
                </a:solidFill>
                <a:sym typeface="Wingdings" pitchFamily="2" charset="2"/>
              </a:rPr>
              <a:t>and</a:t>
            </a:r>
            <a:r>
              <a:rPr lang="en-US" baseline="0" dirty="0">
                <a:solidFill>
                  <a:schemeClr val="tx1"/>
                </a:solidFill>
                <a:sym typeface="Wingdings" pitchFamily="2" charset="2"/>
              </a:rPr>
              <a:t> </a:t>
            </a:r>
            <a:r>
              <a:rPr lang="en-US" dirty="0">
                <a:sym typeface="Wingdings" pitchFamily="2" charset="2"/>
              </a:rPr>
              <a:t>buffering is distributed across stages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4120936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plot, we show the performance of SMS, compared to the best performing scheduler. Note that the best previous algorithm is different for different weights. We vary the GPU weight of 0.001 to 1000. The Y-Axis shows the system performance measured by dividing the CPU-GPU weighted speedup by the total weight to make sure it is bound between 0 and 1.</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5008490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found that a</a:t>
            </a:r>
            <a:r>
              <a:rPr lang="en-US" dirty="0"/>
              <a:t>t every GPU weight, we can configure the </a:t>
            </a:r>
            <a:r>
              <a:rPr lang="en-US" dirty="0" err="1"/>
              <a:t>probablity</a:t>
            </a:r>
            <a:r>
              <a:rPr lang="en-US" dirty="0"/>
              <a:t> of using shortest job first batch scheduling policy such that SMS outperforms the best previous mechanism for that weight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375922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a:t>Today’s </a:t>
            </a:r>
            <a:r>
              <a:rPr kumimoji="1" lang="en-US" altLang="ja-JP" dirty="0" err="1"/>
              <a:t>SoCs</a:t>
            </a:r>
            <a:r>
              <a:rPr kumimoji="1" lang="en-US" altLang="ja-JP" baseline="0" dirty="0"/>
              <a:t> are usually</a:t>
            </a:r>
            <a:r>
              <a:rPr kumimoji="1" lang="en-US" altLang="ja-JP" dirty="0"/>
              <a:t> heterogeneous architecture, which integrates</a:t>
            </a:r>
            <a:r>
              <a:rPr kumimoji="1" lang="en-US" altLang="ja-JP" baseline="0" dirty="0"/>
              <a:t> heterogeneous agents, like CPUs and HWAs. CPUs and HWAs share main memory, causing interference among memory requests from </a:t>
            </a:r>
            <a:r>
              <a:rPr kumimoji="1" lang="en-US" altLang="ja-JP" baseline="0" dirty="0" err="1"/>
              <a:t>Cpus</a:t>
            </a:r>
            <a:r>
              <a:rPr kumimoji="1" lang="en-US" altLang="ja-JP" baseline="0" dirty="0"/>
              <a:t> and HWAs. The problem for the heterogeneous systems is how to schedule memory requests from CPUs and HWAs to mitigate interference on the memory controller.  We solve this problem in this work.</a:t>
            </a:r>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509843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lnSpcReduction="10000"/>
          </a:bodyPr>
          <a:lstStyle/>
          <a:p>
            <a:r>
              <a:rPr kumimoji="1" lang="en-US" altLang="ja-JP" dirty="0"/>
              <a:t>Here</a:t>
            </a:r>
            <a:r>
              <a:rPr kumimoji="1" lang="en-US" altLang="ja-JP" baseline="0" dirty="0"/>
              <a:t>’s an executive summary. The problem is hardware accelerators and CPUs share the same memory subsystem and interfere with each other.</a:t>
            </a:r>
          </a:p>
          <a:p>
            <a:r>
              <a:rPr kumimoji="1" lang="en-US" altLang="ja-JP" baseline="0" dirty="0"/>
              <a:t>So, the goal of this work is to design a memory scheduler that improves CPU performance while meeting HWAs’ deadlines. </a:t>
            </a:r>
          </a:p>
          <a:p>
            <a:endParaRPr kumimoji="1" lang="en-US" altLang="ja-JP" baseline="0" dirty="0"/>
          </a:p>
          <a:p>
            <a:r>
              <a:rPr kumimoji="1" lang="en-US" altLang="ja-JP" baseline="0" dirty="0"/>
              <a:t>The challenge to achieve the goal is different HWAs have different memory access characteristics and different deadlines. For example, memory-intensive and long-deadline HWAs significantly degrade CPU performance when they become high priority due to their slow progress. On the other hand, short-deadline HWAs sometimes miss their deadlines despite high priority. Current schedulers do not smoothly handle this difference.</a:t>
            </a:r>
          </a:p>
          <a:p>
            <a:endParaRPr kumimoji="1" lang="en-US" altLang="ja-JP" baseline="0" dirty="0"/>
          </a:p>
          <a:p>
            <a:r>
              <a:rPr kumimoji="1" lang="en-US" altLang="ja-JP" baseline="0" dirty="0"/>
              <a:t>For solution of this challenge, DASH memory scheduler uses 3 key ideas.</a:t>
            </a:r>
          </a:p>
          <a:p>
            <a:r>
              <a:rPr kumimoji="1" lang="en-US" altLang="ja-JP" baseline="0" dirty="0"/>
              <a:t>First, to meet HWAs’ deadlines, DASH prioritizes HWAs over CPU anytime when the HWA is not making good progress.</a:t>
            </a:r>
          </a:p>
          <a:p>
            <a:r>
              <a:rPr kumimoji="1" lang="en-US" altLang="ja-JP" baseline="0" dirty="0"/>
              <a:t>Second, however, DASH tries to prevents a HWA from becoming high priority. It is OK to prioritize the HWA over a memory-intensive CPU even when the HWA is making good progress.</a:t>
            </a:r>
          </a:p>
          <a:p>
            <a:r>
              <a:rPr kumimoji="1" lang="en-US" altLang="ja-JP" baseline="0" dirty="0"/>
              <a:t>Third, DASH prioritizes short-deadline-HWAs over long-</a:t>
            </a:r>
            <a:r>
              <a:rPr kumimoji="1" lang="en-US" altLang="ja-JP" baseline="0" dirty="0" err="1"/>
              <a:t>deadlin</a:t>
            </a:r>
            <a:r>
              <a:rPr kumimoji="1" lang="en-US" altLang="ja-JP" baseline="0" dirty="0"/>
              <a:t>-HWAs and CPUs based on worst-case memory access time estimation.</a:t>
            </a:r>
          </a:p>
          <a:p>
            <a:endParaRPr kumimoji="1" lang="en-US" altLang="ja-JP" baseline="0" dirty="0"/>
          </a:p>
          <a:p>
            <a:r>
              <a:rPr kumimoji="1" lang="en-US" altLang="ja-JP" baseline="0" dirty="0"/>
              <a:t>As the key results, DASH improves CPU performance for a wide variety of different CPU workloads by 9.5% and it achieves 10% deadline met ratio of HWAs.</a:t>
            </a:r>
          </a:p>
          <a:p>
            <a:endParaRPr kumimoji="1" lang="en-US" altLang="ja-JP" baseline="0" dirty="0"/>
          </a:p>
          <a:p>
            <a:endParaRPr kumimoji="1" lang="en-US" altLang="ja-JP" baseline="0"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372126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a:t>We made</a:t>
            </a:r>
            <a:r>
              <a:rPr kumimoji="1" lang="en-US" altLang="ja-JP" baseline="0" dirty="0"/>
              <a:t> an optimization for the scheduling policy. We switch the priorities of rank4 and 5 probabilistically and we adjust the probability for switching dynamically based on its progress. Please see the paper for the detail of this probabilistic switching of priorities. </a:t>
            </a:r>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5791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FF2B34-CCC2-9346-B61F-9DADAA7AAF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sp>
        <p:nvSpPr>
          <p:cNvPr id="2253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253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charset="0"/>
            </a:endParaRPr>
          </a:p>
        </p:txBody>
      </p:sp>
    </p:spTree>
    <p:extLst>
      <p:ext uri="{BB962C8B-B14F-4D97-AF65-F5344CB8AC3E}">
        <p14:creationId xmlns:p14="http://schemas.microsoft.com/office/powerpoint/2010/main" val="36904785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Hello everyone. My name is </a:t>
            </a:r>
            <a:r>
              <a:rPr lang="en-US" dirty="0" err="1"/>
              <a:t>Lavanya</a:t>
            </a:r>
            <a:r>
              <a:rPr lang="en-US" baseline="0" dirty="0"/>
              <a:t> Subramanian.</a:t>
            </a:r>
          </a:p>
          <a:p>
            <a:r>
              <a:rPr lang="en-US" baseline="0" dirty="0"/>
              <a:t>Today, I will present “MISE: Providing </a:t>
            </a:r>
            <a:r>
              <a:rPr lang="en-US" baseline="0" dirty="0" err="1"/>
              <a:t>perfomance</a:t>
            </a:r>
            <a:r>
              <a:rPr lang="en-US" baseline="0" dirty="0"/>
              <a:t> …”.</a:t>
            </a:r>
          </a:p>
          <a:p>
            <a:r>
              <a:rPr lang="en-US" baseline="0" dirty="0"/>
              <a:t>This is work done in collaboration with my co-authors </a:t>
            </a:r>
            <a:r>
              <a:rPr lang="en-US" baseline="0" dirty="0" err="1"/>
              <a:t>Vivek</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88361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a:t>
            </a:r>
            <a:r>
              <a:rPr lang="en-US" baseline="0" dirty="0"/>
              <a:t> graph shows two applications from the SPEC CPU 2006 suite, leslie3d and </a:t>
            </a:r>
            <a:r>
              <a:rPr lang="en-US" baseline="0" dirty="0" err="1"/>
              <a:t>gcc</a:t>
            </a:r>
            <a:r>
              <a:rPr lang="en-US" baseline="0" dirty="0"/>
              <a:t>. These applications are run on either core of a two core system and share main memory. The y-axis shows each application’s slowdown as compared to when the application is run standalone on the same system.</a:t>
            </a:r>
          </a:p>
          <a:p>
            <a:endParaRPr lang="en-US" baseline="0" dirty="0"/>
          </a:p>
          <a:p>
            <a:r>
              <a:rPr lang="en-US" baseline="0" dirty="0"/>
              <a:t>Now, let’s look at leslie3d. It slows down by 2x when run with </a:t>
            </a:r>
            <a:r>
              <a:rPr lang="en-US" baseline="0" dirty="0" err="1"/>
              <a:t>gcc</a:t>
            </a:r>
            <a:r>
              <a:rPr lang="en-US" baseline="0" dirty="0"/>
              <a:t>.</a:t>
            </a:r>
          </a:p>
          <a:p>
            <a:endParaRPr lang="en-US" baseline="0" dirty="0"/>
          </a:p>
          <a:p>
            <a:r>
              <a:rPr lang="en-US" baseline="0" dirty="0"/>
              <a:t>Let’s look at another case when leslie3d is run with another application, </a:t>
            </a:r>
            <a:r>
              <a:rPr lang="en-US" baseline="0" dirty="0" err="1"/>
              <a:t>mcf</a:t>
            </a:r>
            <a:r>
              <a:rPr lang="en-US" baseline="0" dirty="0"/>
              <a:t>. Leslie now slows down by 5.5x, while it slowed down by 2x when run with </a:t>
            </a:r>
            <a:r>
              <a:rPr lang="en-US" baseline="0" dirty="0" err="1"/>
              <a:t>gcc</a:t>
            </a:r>
            <a:r>
              <a:rPr lang="en-US" baseline="0" dirty="0"/>
              <a:t>. Leslie experiences different slowdowns when run with different applications.</a:t>
            </a:r>
          </a:p>
          <a:p>
            <a:endParaRPr lang="en-US" baseline="0" dirty="0"/>
          </a:p>
          <a:p>
            <a:r>
              <a:rPr lang="en-US" baseline="0" dirty="0"/>
              <a:t>More generally, an application’s performance depends on which applications it is running with. Such performance unpredictability is undesirable….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455801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…because there is a need for predictable performance</a:t>
            </a:r>
          </a:p>
          <a:p>
            <a:endParaRPr lang="en-US" dirty="0"/>
          </a:p>
          <a:p>
            <a:pPr marL="228600" indent="-228600">
              <a:buAutoNum type="arabicPeriod"/>
            </a:pPr>
            <a:r>
              <a:rPr lang="en-US" baseline="0" dirty="0"/>
              <a:t>When multiple applications share resources and </a:t>
            </a:r>
          </a:p>
          <a:p>
            <a:pPr marL="228600" indent="-228600">
              <a:buAutoNum type="arabicPeriod"/>
            </a:pPr>
            <a:r>
              <a:rPr lang="en-US" baseline="0" dirty="0"/>
              <a:t>Especially when some applications require guarantees on performance.</a:t>
            </a:r>
          </a:p>
          <a:p>
            <a:pPr marL="228600" indent="-228600">
              <a:buAutoNum type="arabicPeriod"/>
            </a:pPr>
            <a:endParaRPr lang="en-US" baseline="0" dirty="0"/>
          </a:p>
          <a:p>
            <a:pPr marL="228600" indent="-228600">
              <a:buNone/>
            </a:pPr>
            <a:r>
              <a:rPr lang="en-US" baseline="0" dirty="0"/>
              <a:t>For example, in mobile systems, interactive applications are run with non-interactive ones.</a:t>
            </a:r>
          </a:p>
          <a:p>
            <a:pPr marL="228600" indent="-228600">
              <a:buNone/>
            </a:pPr>
            <a:r>
              <a:rPr lang="en-US" baseline="0" dirty="0"/>
              <a:t>And there is a need to provide guarantees on performance to the interactive applications.</a:t>
            </a:r>
          </a:p>
          <a:p>
            <a:pPr marL="228600" indent="-228600">
              <a:buNone/>
            </a:pPr>
            <a:endParaRPr lang="en-US" baseline="0" dirty="0"/>
          </a:p>
          <a:p>
            <a:pPr marL="228600" indent="-228600">
              <a:buNone/>
            </a:pPr>
            <a:r>
              <a:rPr lang="en-US" baseline="0" dirty="0"/>
              <a:t>In server systems, different users’ jobs are heavily consolidated onto the same server.</a:t>
            </a:r>
          </a:p>
          <a:p>
            <a:pPr marL="228600" indent="-228600">
              <a:buNone/>
            </a:pPr>
            <a:r>
              <a:rPr lang="en-US" baseline="0" dirty="0"/>
              <a:t>In such a scenario, there is a need to achieve bounded slowdowns for critical jobs of users.</a:t>
            </a:r>
          </a:p>
          <a:p>
            <a:pPr marL="228600" indent="-228600">
              <a:buNone/>
            </a:pPr>
            <a:endParaRPr lang="en-US" baseline="0" dirty="0"/>
          </a:p>
          <a:p>
            <a:pPr marL="228600" indent="-228600">
              <a:buNone/>
            </a:pPr>
            <a:r>
              <a:rPr lang="en-US" baseline="0" dirty="0"/>
              <a:t>These are a couple of examples of systems that need predictable performance.</a:t>
            </a:r>
          </a:p>
          <a:p>
            <a:pPr marL="228600" indent="-228600">
              <a:buNone/>
            </a:pPr>
            <a:r>
              <a:rPr lang="en-US" baseline="0" dirty="0"/>
              <a:t>There are many other systems (such as …) in which performance predictability is necessary.</a:t>
            </a:r>
          </a:p>
          <a:p>
            <a:pPr marL="228600" indent="-228600">
              <a:buNone/>
            </a:pPr>
            <a:endParaRPr lang="en-US" baseline="0" dirty="0"/>
          </a:p>
          <a:p>
            <a:pPr marL="228600" indent="-228600">
              <a:buNone/>
            </a:pPr>
            <a:r>
              <a:rPr lang="en-US" baseline="0" dirty="0"/>
              <a:t>Therefore, our goal in this work is to provide predictable performance in the presence of memory interference.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8968887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Towards</a:t>
            </a:r>
            <a:r>
              <a:rPr lang="en-US" baseline="0" dirty="0"/>
              <a:t> this goal, we propose to first estimate application slowdowns due to main memory interference.</a:t>
            </a:r>
          </a:p>
          <a:p>
            <a:r>
              <a:rPr lang="en-US" baseline="0" dirty="0"/>
              <a:t>And once we have accurate slowdown estimates, we propose to leverage them to control application slowdowns.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05279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First, let me describe the key observations that</a:t>
            </a:r>
            <a:r>
              <a:rPr lang="en-US" baseline="0" dirty="0"/>
              <a:t> enable us to estimate application slowdowns.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21255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Slowdown of an application</a:t>
            </a:r>
            <a:r>
              <a:rPr lang="en-US" baseline="0" dirty="0"/>
              <a:t> is its performance when it is run stand alone on a system to its performance when it is sharing the system with other applications.</a:t>
            </a:r>
          </a:p>
          <a:p>
            <a:endParaRPr lang="en-US" baseline="0" dirty="0"/>
          </a:p>
          <a:p>
            <a:r>
              <a:rPr lang="en-US" baseline="0" dirty="0"/>
              <a:t>An application’s performance when it is sharing the system with other applications can be measured in a straightforward manner. However, measuring an application’s alone performance, without actually running it alone is harder.</a:t>
            </a:r>
          </a:p>
          <a:p>
            <a:r>
              <a:rPr lang="en-US" baseline="0" dirty="0"/>
              <a:t>This is where are first observation comes in.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705145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a:t>We observe that for a memory bound application, its performance is roughly proportional to the rate at which its memory requests are serviced.</a:t>
            </a:r>
          </a:p>
          <a:p>
            <a:r>
              <a:rPr lang="en-US" baseline="0" dirty="0"/>
              <a:t>This plot shows the results of our experiment on an Intel, 4-core system. We run </a:t>
            </a:r>
            <a:r>
              <a:rPr lang="en-US" baseline="0" dirty="0" err="1"/>
              <a:t>omnetpp</a:t>
            </a:r>
            <a:r>
              <a:rPr lang="en-US" baseline="0" dirty="0"/>
              <a:t>, a SPEC CPU 2006 benchmark along with another memory hog, whose memory intensity can be varied. This, in turn, lets us vary the rate at which the memory requests of </a:t>
            </a:r>
            <a:r>
              <a:rPr lang="en-US" baseline="0" dirty="0" err="1"/>
              <a:t>omnetpp</a:t>
            </a:r>
            <a:r>
              <a:rPr lang="en-US" baseline="0" dirty="0"/>
              <a:t> are serviced.</a:t>
            </a:r>
          </a:p>
          <a:p>
            <a:r>
              <a:rPr lang="en-US" baseline="0" dirty="0"/>
              <a:t>The x-axis shows the normalized request service rate of </a:t>
            </a:r>
            <a:r>
              <a:rPr lang="en-US" baseline="0" dirty="0" err="1"/>
              <a:t>omnetpp</a:t>
            </a:r>
            <a:r>
              <a:rPr lang="en-US" baseline="0" dirty="0"/>
              <a:t>, normalized to when it is run alone.</a:t>
            </a:r>
          </a:p>
          <a:p>
            <a:r>
              <a:rPr lang="en-US" baseline="0" dirty="0"/>
              <a:t>The y-axis shows the performance of </a:t>
            </a:r>
            <a:r>
              <a:rPr lang="en-US" baseline="0" dirty="0" err="1"/>
              <a:t>omnetpp</a:t>
            </a:r>
            <a:r>
              <a:rPr lang="en-US" baseline="0" dirty="0"/>
              <a:t>, normalized to when it is run alone.</a:t>
            </a:r>
          </a:p>
          <a:p>
            <a:endParaRPr lang="en-US" baseline="0" dirty="0"/>
          </a:p>
          <a:p>
            <a:r>
              <a:rPr lang="en-US" baseline="0" dirty="0"/>
              <a:t>As can be seen, there is a very strong, y=x like correlation between request service rate and performance.</a:t>
            </a:r>
          </a:p>
          <a:p>
            <a:r>
              <a:rPr lang="en-US" baseline="0" dirty="0"/>
              <a:t>We observe the same trend for various memory bound applications. Here are a couple of more examples.</a:t>
            </a:r>
          </a:p>
          <a:p>
            <a:endParaRPr lang="en-US" baseline="0" dirty="0"/>
          </a:p>
          <a:p>
            <a:r>
              <a:rPr lang="en-US" b="1" baseline="0" dirty="0"/>
              <a:t>Therefore, memory request service rate can be used as a proxy for performance.</a:t>
            </a:r>
          </a:p>
          <a:p>
            <a:endParaRPr lang="en-US" baseline="0" dirty="0"/>
          </a:p>
          <a:p>
            <a:r>
              <a:rPr lang="en-US" baseline="0" dirty="0"/>
              <a:t>Now, going back to the slowdown equation. We can replace performance by request service rate, based on our first observation, enabling us to express slowdown as the ratio of alone to shared request service rates.</a:t>
            </a:r>
          </a:p>
          <a:p>
            <a:endParaRPr lang="en-US" baseline="0" dirty="0"/>
          </a:p>
          <a:p>
            <a:r>
              <a:rPr lang="en-US" baseline="0" dirty="0"/>
              <a:t>Shared request service rate can be measured in a relatively straightforward manner when an application is run along with other applications.</a:t>
            </a:r>
          </a:p>
          <a:p>
            <a:r>
              <a:rPr lang="en-US" baseline="0" dirty="0"/>
              <a:t>Measuring alone request service rate, without actually running an application alone is harder. This is where our second observation comes into play.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345144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r>
              <a:rPr lang="en-US" dirty="0"/>
              <a:t>We observe that</a:t>
            </a:r>
            <a:r>
              <a:rPr lang="en-US" baseline="0" dirty="0"/>
              <a:t> an application’s alone request service rate can be estimated by giving the application highest priority in accessing memory.</a:t>
            </a:r>
          </a:p>
          <a:p>
            <a:r>
              <a:rPr lang="en-US" baseline="0" dirty="0"/>
              <a:t>Because, when an application has highest priority, it receives little interference from other applications, almost as though the application were run alone.</a:t>
            </a:r>
            <a:endParaRPr lang="en-US" dirty="0"/>
          </a:p>
        </p:txBody>
      </p:sp>
      <p:sp>
        <p:nvSpPr>
          <p:cNvPr id="34820" name="Slide Number Placeholder 3"/>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3F3AC2A-D45D-4A1B-8026-65A5A9B8F01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592881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an example.</a:t>
            </a:r>
          </a:p>
          <a:p>
            <a:r>
              <a:rPr lang="en-US" dirty="0"/>
              <a:t>An</a:t>
            </a:r>
            <a:r>
              <a:rPr lang="en-US" baseline="0" dirty="0"/>
              <a:t> application, let’s call it the red application, is run by itself on a system. Two of its requests are queued at the memory controller request buffers. Since these are the only two requests queued up for main memory at this point, the memory controller schedules them back to back and they are serviced in two time units.</a:t>
            </a:r>
          </a:p>
          <a:p>
            <a:endParaRPr lang="en-US" baseline="0" dirty="0"/>
          </a:p>
          <a:p>
            <a:r>
              <a:rPr lang="en-US" baseline="0" dirty="0"/>
              <a:t>Now, the red application is run with another application, the blue application. The blue application’s request makes its way between two of the red application’s requests. A naïve memory scheduler could potentially schedule the requests in the order in which they arrived, delaying the red application’s second request by one time unit, as compared to when the application was run alone.</a:t>
            </a:r>
          </a:p>
          <a:p>
            <a:endParaRPr lang="en-US" baseline="0" dirty="0"/>
          </a:p>
          <a:p>
            <a:r>
              <a:rPr lang="en-US" baseline="0" dirty="0"/>
              <a:t>Next, let’s consider running the red and blue applications together, but give the red application highest priority. In this case, the memory scheduler schedules the two requests of the red application back to back, servicing them in two time units. Therefore, when the red application is given highest priority, its requests are serviced as though the application were run alone.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594230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these two observations, our</a:t>
            </a:r>
            <a:r>
              <a:rPr lang="en-US" baseline="0" dirty="0"/>
              <a:t> memory interference  induced slowdown estimation (MISE) model for memory bound applications is as follows. Now, let’s analyze why this request service rate ratio based model holds for memory bound applications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158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FF2B34-CCC2-9346-B61F-9DADAA7AAF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sp>
        <p:nvSpPr>
          <p:cNvPr id="2253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2531"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Arial" charset="0"/>
            </a:endParaRPr>
          </a:p>
        </p:txBody>
      </p:sp>
    </p:spTree>
    <p:extLst>
      <p:ext uri="{BB962C8B-B14F-4D97-AF65-F5344CB8AC3E}">
        <p14:creationId xmlns:p14="http://schemas.microsoft.com/office/powerpoint/2010/main" val="8939266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a:t>
            </a:r>
            <a:r>
              <a:rPr lang="en-US" baseline="0" dirty="0"/>
              <a:t> memory-bound application spends significant fraction of its execution time waiting for memory.</a:t>
            </a:r>
          </a:p>
          <a:p>
            <a:r>
              <a:rPr lang="en-US" baseline="0" dirty="0"/>
              <a:t>Let’s first look at the case when a memory-bound application is not receiving any interference.</a:t>
            </a:r>
          </a:p>
          <a:p>
            <a:endParaRPr lang="en-US" baseline="0" dirty="0"/>
          </a:p>
          <a:p>
            <a:r>
              <a:rPr lang="en-US" baseline="0" dirty="0"/>
              <a:t>The application does a small amount of compute at the core and then sends out a bunch of memory requests. The application cannot do any more compute until these requests are serviced.</a:t>
            </a:r>
          </a:p>
          <a:p>
            <a:endParaRPr lang="en-US" baseline="0" dirty="0"/>
          </a:p>
          <a:p>
            <a:r>
              <a:rPr lang="en-US" baseline="0" dirty="0"/>
              <a:t>Now, when this application experiences interference, the length of its compute phase does not change. However, the time taken to service the memory requests increases. In essence, since the application spends most of its time in the memory phase, the memory induced slowdown of the application dominates the overall slowdown of the application.</a:t>
            </a:r>
          </a:p>
          <a:p>
            <a:endParaRPr lang="en-US" baseline="0" dirty="0"/>
          </a:p>
          <a:p>
            <a:pPr marL="228600" indent="-22860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479651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However,</a:t>
            </a:r>
            <a:r>
              <a:rPr lang="en-US" baseline="0" dirty="0"/>
              <a:t> this is not the case for a non-memory-bound application.</a:t>
            </a:r>
          </a:p>
          <a:p>
            <a:endParaRPr lang="en-US" baseline="0" dirty="0"/>
          </a:p>
          <a:p>
            <a:r>
              <a:rPr lang="en-US" baseline="0" dirty="0"/>
              <a:t>A non-memory-bound application spends a sizeable fraction of its time doing compute at the core and a smaller fraction of time waiting for memory. When the application experiences interference, the length of the compute phase does not change, whereas the memory phase slows down with interference.</a:t>
            </a:r>
          </a:p>
          <a:p>
            <a:endParaRPr lang="en-US" baseline="0" dirty="0"/>
          </a:p>
          <a:p>
            <a:r>
              <a:rPr lang="en-US" baseline="0" dirty="0"/>
              <a:t>Specifically, if alpha is the fraction of time the application spends in the memory phase, then 1 – alpha is the fraction of time it spends in the compute phase. The 1 – alpha fraction does not change with memory interference, however the alpha fraction slows down as the ratio of request service rate alone to request service rate shared.</a:t>
            </a:r>
          </a:p>
          <a:p>
            <a:endParaRPr lang="en-US" baseline="0" dirty="0"/>
          </a:p>
          <a:p>
            <a:r>
              <a:rPr lang="en-US" baseline="0" dirty="0"/>
              <a:t>We augment the MISE model to take this into account. Slowdown for non-memory-bound applications can be expressed as the sum of two quantities -  1 – alpha, the compute fraction that does not change with interference and the memory induced slowdown.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872758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Having discussed the key observations</a:t>
            </a:r>
            <a:r>
              <a:rPr lang="en-US" baseline="0" dirty="0"/>
              <a:t> behind our MISE model, let me describe its implementation.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795597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MISE operates on an interval basis.</a:t>
            </a:r>
          </a:p>
          <a:p>
            <a:endParaRPr lang="en-US" baseline="0" dirty="0"/>
          </a:p>
          <a:p>
            <a:r>
              <a:rPr lang="en-US" baseline="0" dirty="0"/>
              <a:t>Execution time is divided into intervals. During an interval, each application’s shared request service rate and alpha are measured.</a:t>
            </a:r>
          </a:p>
          <a:p>
            <a:r>
              <a:rPr lang="en-US" baseline="0" dirty="0"/>
              <a:t>And alone request service rate is estimated.</a:t>
            </a:r>
          </a:p>
          <a:p>
            <a:endParaRPr lang="en-US" baseline="0" dirty="0"/>
          </a:p>
          <a:p>
            <a:r>
              <a:rPr lang="en-US" baseline="0" dirty="0"/>
              <a:t>At the end of the interval, slowdown is estimated as a function of these three quantities.</a:t>
            </a:r>
          </a:p>
          <a:p>
            <a:endParaRPr lang="en-US" baseline="0" dirty="0"/>
          </a:p>
          <a:p>
            <a:r>
              <a:rPr lang="en-US" baseline="0" dirty="0"/>
              <a:t>This repeats during every interval.</a:t>
            </a:r>
          </a:p>
          <a:p>
            <a:endParaRPr lang="en-US" baseline="0" dirty="0"/>
          </a:p>
          <a:p>
            <a:r>
              <a:rPr lang="en-US" baseline="0" dirty="0"/>
              <a:t>Now, let us look at how each of these quantities is measured/estimated.</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459948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Shared</a:t>
            </a:r>
            <a:r>
              <a:rPr lang="en-US" baseline="0" dirty="0"/>
              <a:t> request service rate can be measured using per-core counters to track the number of requests serviced during each interval.</a:t>
            </a:r>
          </a:p>
          <a:p>
            <a:r>
              <a:rPr lang="en-US" baseline="0" dirty="0"/>
              <a:t>At the end of the interval, SRSR can be computed as the number of requests serviced divided by the length of the interval.</a:t>
            </a:r>
          </a:p>
          <a:p>
            <a:endParaRPr lang="en-US" baseline="0" dirty="0"/>
          </a:p>
          <a:p>
            <a:r>
              <a:rPr lang="en-US" baseline="0" dirty="0"/>
              <a:t>Memory phase fraction  of each application can be computed by counting the number of cycles the core stalls waiting for memory and then computing what fraction are these cycles of the interval length.</a:t>
            </a:r>
          </a:p>
          <a:p>
            <a:endParaRPr lang="en-US" baseline="0" dirty="0"/>
          </a:p>
          <a:p>
            <a:r>
              <a:rPr lang="en-US" baseline="0" dirty="0"/>
              <a:t>Measuring SRSR and alpha is the straightforward part. Now, for the more interesting part, estimating alone request service rate.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149866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a:t>
            </a:r>
            <a:r>
              <a:rPr lang="en-US" baseline="0" dirty="0"/>
              <a:t> goal is to estimate alone request service rate. To do this, we periodically give each application the highest priority in accessing memory, based on observation 2.</a:t>
            </a:r>
          </a:p>
          <a:p>
            <a:endParaRPr lang="en-US" baseline="0" dirty="0"/>
          </a:p>
          <a:p>
            <a:r>
              <a:rPr lang="en-US" baseline="0" dirty="0"/>
              <a:t>How exactly do we do this. First, each interval is divided into shorter epochs. At the beginning of each epoch, the memory controller picks one application at random and designates it the highest priority application. This way each application is given highest priority at different epochs during the interval.</a:t>
            </a:r>
          </a:p>
          <a:p>
            <a:endParaRPr lang="en-US" baseline="0" dirty="0"/>
          </a:p>
          <a:p>
            <a:r>
              <a:rPr lang="en-US" baseline="0" dirty="0"/>
              <a:t>At the end of the interval, ARSR is estimated for each application as the ratio of the number of requests of the application serviced during the high priority epochs to the number of cycles the application was given highest priority.</a:t>
            </a:r>
          </a:p>
          <a:p>
            <a:endParaRPr lang="en-US" baseline="0" dirty="0"/>
          </a:p>
          <a:p>
            <a:r>
              <a:rPr lang="en-US" baseline="0" dirty="0"/>
              <a:t>Now, is this an accurate way of estimating ARSR. It turns out not. We have been ignoring an inaccuracy all along.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572027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That is, even</a:t>
            </a:r>
            <a:r>
              <a:rPr lang="en-US" baseline="0" dirty="0"/>
              <a:t> when an application has highest priority, it </a:t>
            </a:r>
            <a:r>
              <a:rPr lang="en-US" i="1" baseline="0" dirty="0"/>
              <a:t>still</a:t>
            </a:r>
            <a:r>
              <a:rPr lang="en-US" baseline="0" dirty="0"/>
              <a:t> experiences some interference from other applications.</a:t>
            </a:r>
          </a:p>
          <a:p>
            <a:endParaRPr lang="en-US" baseline="0" dirty="0"/>
          </a:p>
          <a:p>
            <a:r>
              <a:rPr lang="en-US" baseline="0" dirty="0"/>
              <a:t>Here is an example showing why.</a:t>
            </a:r>
          </a:p>
          <a:p>
            <a:endParaRPr lang="en-US" baseline="0" dirty="0"/>
          </a:p>
          <a:p>
            <a:r>
              <a:rPr lang="en-US" baseline="0" dirty="0"/>
              <a:t>The red application has highest priority and is run along with another application, the blue application. First, there is just one request in the request buffer and it is from the red application. Since this is the only request, it is scheduled by the memory controller and completes in one time unit.</a:t>
            </a:r>
          </a:p>
          <a:p>
            <a:endParaRPr lang="en-US" baseline="0" dirty="0"/>
          </a:p>
          <a:p>
            <a:r>
              <a:rPr lang="en-US" baseline="0" dirty="0"/>
              <a:t>While this request is being serviced, there comes another request from the blue application. Our memory controller is work conserving and schedules another application’s request, if there is no request from the red application. So, it schedules the blue application’s request next. </a:t>
            </a:r>
          </a:p>
          <a:p>
            <a:endParaRPr lang="en-US" baseline="0" dirty="0"/>
          </a:p>
          <a:p>
            <a:r>
              <a:rPr lang="en-US" baseline="0" dirty="0"/>
              <a:t>However, just as the blue application’s request is being scheduled comes another request from the red application. Ideally, we would like to pre-empt the blue application’s request. However, because of the way DRAM operates, preempting the blue application’s request incurs overhead. Therefore, the red application’s request would have to wait until the blue application’s request completes and only then is it serviced. These extra cycles that the red application spent waiting for the blue application’s request to complete are interference cycles that it would not have experienced had it been running alone.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759462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solution to account</a:t>
            </a:r>
            <a:r>
              <a:rPr lang="en-US" baseline="0" dirty="0"/>
              <a:t> for this interference is to determine and remove such interference cycles from the ARSR computation.</a:t>
            </a:r>
          </a:p>
          <a:p>
            <a:endParaRPr lang="en-US" baseline="0" dirty="0"/>
          </a:p>
          <a:p>
            <a:r>
              <a:rPr lang="en-US" dirty="0"/>
              <a:t>How we do this is to</a:t>
            </a:r>
            <a:r>
              <a:rPr lang="en-US" baseline="0" dirty="0"/>
              <a:t> subtract</a:t>
            </a:r>
            <a:r>
              <a:rPr lang="en-US" dirty="0"/>
              <a:t> these cycles from the number</a:t>
            </a:r>
            <a:r>
              <a:rPr lang="en-US" baseline="0" dirty="0"/>
              <a:t> of high priority epoch cycles.</a:t>
            </a:r>
          </a:p>
          <a:p>
            <a:endParaRPr lang="en-US" baseline="0" dirty="0"/>
          </a:p>
          <a:p>
            <a:r>
              <a:rPr lang="en-US" baseline="0" dirty="0"/>
              <a:t>Now, the question is how do we determine which cycles are interference cycles.</a:t>
            </a:r>
          </a:p>
          <a:p>
            <a:endParaRPr lang="en-US" baseline="0" dirty="0"/>
          </a:p>
          <a:p>
            <a:r>
              <a:rPr lang="en-US" baseline="0" dirty="0"/>
              <a:t>We deem a cycle an interference cycle if …. (read from slide)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924943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Having</a:t>
            </a:r>
            <a:r>
              <a:rPr lang="en-US" baseline="0" dirty="0"/>
              <a:t> described the key observations behind our model and its implementation, we will put it all together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54087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MISE operates on an interval basis.</a:t>
            </a:r>
          </a:p>
          <a:p>
            <a:endParaRPr lang="en-US" baseline="0" dirty="0"/>
          </a:p>
          <a:p>
            <a:r>
              <a:rPr lang="en-US" baseline="0" dirty="0"/>
              <a:t>Execution time is divided into intervals. During an interval, each application’s shared request service rate and alpha are measured.</a:t>
            </a:r>
          </a:p>
          <a:p>
            <a:r>
              <a:rPr lang="en-US" baseline="0" dirty="0"/>
              <a:t>And alone request service rate is estimated.</a:t>
            </a:r>
          </a:p>
          <a:p>
            <a:endParaRPr lang="en-US" baseline="0" dirty="0"/>
          </a:p>
          <a:p>
            <a:r>
              <a:rPr lang="en-US" baseline="0" dirty="0"/>
              <a:t>At the end of the interval, slowdown is estimated as a function of these three quantities.</a:t>
            </a:r>
          </a:p>
          <a:p>
            <a:endParaRPr lang="en-US" baseline="0" dirty="0"/>
          </a:p>
          <a:p>
            <a:r>
              <a:rPr lang="en-US" baseline="0" dirty="0"/>
              <a:t>Now, let us look at how each of these quantities is measured/estimated.</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8913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10/9/18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2018. 10. 9.</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2018. 10. 9.</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2018. 10. 9.</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2018. 10. 9.</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10/9/18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1297008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69127281"/>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54891653"/>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54876963"/>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93924802"/>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031083316"/>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27639034"/>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355753935"/>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740156963"/>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547586066"/>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9203182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33399734"/>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023131414"/>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92266900"/>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856084142"/>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23647961"/>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692653042"/>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68426736"/>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709157705"/>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53548532"/>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5181230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895159928"/>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1642871080"/>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2283110346"/>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2595418977"/>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580062039"/>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2092618780"/>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222003184"/>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60490666"/>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3459713167"/>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1673986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47143215"/>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353555373"/>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lIns="91416" tIns="45709" rIns="91416" bIns="45709"/>
          <a:lstStyle/>
          <a:p>
            <a:pPr defTabSz="914165"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lIns="91416" tIns="45709" rIns="91416" bIns="45709"/>
          <a:lstStyle/>
          <a:p>
            <a:pPr defTabSz="914165"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lIns="91416" tIns="45709" rIns="91416" bIns="45709"/>
          <a:lstStyle/>
          <a:p>
            <a:pPr defTabSz="914165"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defTabSz="914165" eaLnBrk="1" hangingPunct="1">
              <a:defRPr/>
            </a:pPr>
            <a:r>
              <a:rPr lang="en-US"/>
              <a:t>Efficient Runahead Execution</a:t>
            </a: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CFB08E3E-FD0F-944B-98DB-F0391CC9CF67}" type="slidenum">
              <a:rPr lang="en-US"/>
              <a:pPr>
                <a:defRPr/>
              </a:pPr>
              <a:t>‹#›</a:t>
            </a:fld>
            <a:endParaRPr lang="en-US"/>
          </a:p>
        </p:txBody>
      </p:sp>
    </p:spTree>
    <p:extLst>
      <p:ext uri="{BB962C8B-B14F-4D97-AF65-F5344CB8AC3E}">
        <p14:creationId xmlns:p14="http://schemas.microsoft.com/office/powerpoint/2010/main" val="3492362701"/>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30"/>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0001C7A6-1A12-9941-AC8E-888EB46A5B1C}" type="slidenum">
              <a:rPr lang="en-US"/>
              <a:pPr>
                <a:defRPr/>
              </a:pPr>
              <a:t>‹#›</a:t>
            </a:fld>
            <a:endParaRPr lang="en-US"/>
          </a:p>
        </p:txBody>
      </p:sp>
    </p:spTree>
    <p:extLst>
      <p:ext uri="{BB962C8B-B14F-4D97-AF65-F5344CB8AC3E}">
        <p14:creationId xmlns:p14="http://schemas.microsoft.com/office/powerpoint/2010/main" val="3851839959"/>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3"/>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49EF1FA1-0AD3-F546-93DA-B4DF0D3F9A5C}" type="slidenum">
              <a:rPr lang="en-US"/>
              <a:pPr>
                <a:defRPr/>
              </a:pPr>
              <a:t>‹#›</a:t>
            </a:fld>
            <a:endParaRPr lang="en-US"/>
          </a:p>
        </p:txBody>
      </p:sp>
    </p:spTree>
    <p:extLst>
      <p:ext uri="{BB962C8B-B14F-4D97-AF65-F5344CB8AC3E}">
        <p14:creationId xmlns:p14="http://schemas.microsoft.com/office/powerpoint/2010/main" val="436142105"/>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FD83F977-CD84-C547-B340-0CA7D45C0E48}" type="slidenum">
              <a:rPr lang="en-US"/>
              <a:pPr>
                <a:defRPr/>
              </a:pPr>
              <a:t>‹#›</a:t>
            </a:fld>
            <a:endParaRPr lang="en-US"/>
          </a:p>
        </p:txBody>
      </p:sp>
    </p:spTree>
    <p:extLst>
      <p:ext uri="{BB962C8B-B14F-4D97-AF65-F5344CB8AC3E}">
        <p14:creationId xmlns:p14="http://schemas.microsoft.com/office/powerpoint/2010/main" val="3609744623"/>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98500AF3-3DD8-DC40-9A25-33BE05830F75}" type="slidenum">
              <a:rPr lang="en-US"/>
              <a:pPr>
                <a:defRPr/>
              </a:pPr>
              <a:t>‹#›</a:t>
            </a:fld>
            <a:endParaRPr lang="en-US"/>
          </a:p>
        </p:txBody>
      </p:sp>
    </p:spTree>
    <p:extLst>
      <p:ext uri="{BB962C8B-B14F-4D97-AF65-F5344CB8AC3E}">
        <p14:creationId xmlns:p14="http://schemas.microsoft.com/office/powerpoint/2010/main" val="3098466466"/>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74A1FAA5-A9B6-A94F-993C-DD0C910C2C67}" type="slidenum">
              <a:rPr lang="en-US"/>
              <a:pPr>
                <a:defRPr/>
              </a:pPr>
              <a:t>‹#›</a:t>
            </a:fld>
            <a:endParaRPr lang="en-US"/>
          </a:p>
        </p:txBody>
      </p:sp>
    </p:spTree>
    <p:extLst>
      <p:ext uri="{BB962C8B-B14F-4D97-AF65-F5344CB8AC3E}">
        <p14:creationId xmlns:p14="http://schemas.microsoft.com/office/powerpoint/2010/main" val="3277483567"/>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D77240F2-C9F1-8941-BE91-795E27CDB7C6}" type="slidenum">
              <a:rPr lang="en-US"/>
              <a:pPr>
                <a:defRPr/>
              </a:pPr>
              <a:t>‹#›</a:t>
            </a:fld>
            <a:endParaRPr lang="en-US"/>
          </a:p>
        </p:txBody>
      </p:sp>
    </p:spTree>
    <p:extLst>
      <p:ext uri="{BB962C8B-B14F-4D97-AF65-F5344CB8AC3E}">
        <p14:creationId xmlns:p14="http://schemas.microsoft.com/office/powerpoint/2010/main" val="1958297118"/>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60"/>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6"/>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526CCB17-90BC-1A47-9622-8F2ACB458821}" type="slidenum">
              <a:rPr lang="en-US"/>
              <a:pPr>
                <a:defRPr/>
              </a:pPr>
              <a:t>‹#›</a:t>
            </a:fld>
            <a:endParaRPr lang="en-US"/>
          </a:p>
        </p:txBody>
      </p:sp>
    </p:spTree>
    <p:extLst>
      <p:ext uri="{BB962C8B-B14F-4D97-AF65-F5344CB8AC3E}">
        <p14:creationId xmlns:p14="http://schemas.microsoft.com/office/powerpoint/2010/main" val="279961285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2"/>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40"/>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B37291A2-188B-0940-86EB-983D03778A33}" type="slidenum">
              <a:rPr lang="en-US"/>
              <a:pPr>
                <a:defRPr/>
              </a:pPr>
              <a:t>‹#›</a:t>
            </a:fld>
            <a:endParaRPr lang="en-US"/>
          </a:p>
        </p:txBody>
      </p:sp>
    </p:spTree>
    <p:extLst>
      <p:ext uri="{BB962C8B-B14F-4D97-AF65-F5344CB8AC3E}">
        <p14:creationId xmlns:p14="http://schemas.microsoft.com/office/powerpoint/2010/main" val="770354109"/>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04F535E8-E63E-0445-9609-9DCC8125E0C4}" type="slidenum">
              <a:rPr lang="en-US"/>
              <a:pPr>
                <a:defRPr/>
              </a:pPr>
              <a:t>‹#›</a:t>
            </a:fld>
            <a:endParaRPr lang="en-US"/>
          </a:p>
        </p:txBody>
      </p:sp>
    </p:spTree>
    <p:extLst>
      <p:ext uri="{BB962C8B-B14F-4D97-AF65-F5344CB8AC3E}">
        <p14:creationId xmlns:p14="http://schemas.microsoft.com/office/powerpoint/2010/main" val="4293870935"/>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1"/>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11" y="152401"/>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C4A21322-3807-BC44-8EA5-44C7AD0250F6}" type="slidenum">
              <a:rPr lang="en-US"/>
              <a:pPr>
                <a:defRPr/>
              </a:pPr>
              <a:t>‹#›</a:t>
            </a:fld>
            <a:endParaRPr lang="en-US"/>
          </a:p>
        </p:txBody>
      </p:sp>
    </p:spTree>
    <p:extLst>
      <p:ext uri="{BB962C8B-B14F-4D97-AF65-F5344CB8AC3E}">
        <p14:creationId xmlns:p14="http://schemas.microsoft.com/office/powerpoint/2010/main" val="3427374578"/>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5EC0CA2C-65A0-E04B-A48D-71EF9CD48738}" type="slidenum">
              <a:rPr lang="en-US"/>
              <a:pPr>
                <a:defRPr/>
              </a:pPr>
              <a:t>‹#›</a:t>
            </a:fld>
            <a:endParaRPr lang="en-US"/>
          </a:p>
        </p:txBody>
      </p:sp>
    </p:spTree>
    <p:extLst>
      <p:ext uri="{BB962C8B-B14F-4D97-AF65-F5344CB8AC3E}">
        <p14:creationId xmlns:p14="http://schemas.microsoft.com/office/powerpoint/2010/main" val="3559751918"/>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A2F27D-BACB-4F81-81D0-2EE9B7B1A0B6}" type="datetime1">
              <a:rPr lang="en-US" smtClean="0">
                <a:solidFill>
                  <a:prstClr val="black">
                    <a:tint val="75000"/>
                  </a:prstClr>
                </a:solidFill>
              </a:rPr>
              <a:pPr/>
              <a:t>10/9/18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010400" y="6492875"/>
            <a:ext cx="2133600" cy="365125"/>
          </a:xfrm>
        </p:spPr>
        <p:txBody>
          <a:bodyPr/>
          <a:lstStyle/>
          <a:p>
            <a:fld id="{2CF4AA75-1AE0-4593-99DD-33F3F40BED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6241122"/>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C183959-0CDE-4CBB-A1C7-9D2F44764C60}" type="datetime1">
              <a:rPr lang="en-US" smtClean="0">
                <a:solidFill>
                  <a:prstClr val="black">
                    <a:tint val="75000"/>
                  </a:prstClr>
                </a:solidFill>
              </a:rPr>
              <a:pPr/>
              <a:t>10/9/18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7010400" y="6492875"/>
            <a:ext cx="2133600" cy="365125"/>
          </a:xfrm>
        </p:spPr>
        <p:txBody>
          <a:bodyPr/>
          <a:lstStyle/>
          <a:p>
            <a:fld id="{2CF4AA75-1AE0-4593-99DD-33F3F40BED72}"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0"/>
            <a:ext cx="9144000" cy="1447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3248810841"/>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D782BB-7289-4764-9AB9-0E5AD1B5165F}" type="datetime1">
              <a:rPr lang="en-US" smtClean="0">
                <a:solidFill>
                  <a:prstClr val="black">
                    <a:tint val="75000"/>
                  </a:prstClr>
                </a:solidFill>
              </a:rPr>
              <a:pPr/>
              <a:t>10/9/18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F4AA75-1AE0-4593-99DD-33F3F40BED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6777741"/>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9B18E4-4571-439D-9D4D-0C8953EB4DC5}" type="datetime1">
              <a:rPr lang="en-US" smtClean="0">
                <a:solidFill>
                  <a:prstClr val="black">
                    <a:tint val="75000"/>
                  </a:prstClr>
                </a:solidFill>
              </a:rPr>
              <a:pPr/>
              <a:t>10/9/18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F4AA75-1AE0-4593-99DD-33F3F40BED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3766430"/>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8D505E-8AB7-4525-967A-0893CF0965D9}" type="datetime1">
              <a:rPr lang="en-US" smtClean="0">
                <a:solidFill>
                  <a:prstClr val="black">
                    <a:tint val="75000"/>
                  </a:prstClr>
                </a:solidFill>
              </a:rPr>
              <a:pPr/>
              <a:t>10/9/18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F4AA75-1AE0-4593-99DD-33F3F40BED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65470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5EF2117-225E-4630-A917-BB3B5E30F076}" type="datetime1">
              <a:rPr lang="en-US" smtClean="0">
                <a:solidFill>
                  <a:prstClr val="black">
                    <a:tint val="75000"/>
                  </a:prstClr>
                </a:solidFill>
              </a:rPr>
              <a:pPr/>
              <a:t>10/9/18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F4AA75-1AE0-4593-99DD-33F3F40BED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58280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95DD8-265D-461D-A493-FB435BE07728}" type="datetime1">
              <a:rPr lang="en-US" smtClean="0">
                <a:solidFill>
                  <a:prstClr val="black">
                    <a:tint val="75000"/>
                  </a:prstClr>
                </a:solidFill>
              </a:rPr>
              <a:pPr/>
              <a:t>10/9/18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F4AA75-1AE0-4593-99DD-33F3F40BED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9950824"/>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EBACEC-ABF7-4816-B4A1-8CAA0C2C53AC}" type="datetime1">
              <a:rPr lang="en-US" smtClean="0">
                <a:solidFill>
                  <a:prstClr val="black">
                    <a:tint val="75000"/>
                  </a:prstClr>
                </a:solidFill>
              </a:rPr>
              <a:pPr/>
              <a:t>10/9/18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F4AA75-1AE0-4593-99DD-33F3F40BED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1808079"/>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D5A31A-48FA-4935-BAC9-EDF36BD9543B}" type="datetime1">
              <a:rPr lang="en-US" smtClean="0">
                <a:solidFill>
                  <a:prstClr val="black">
                    <a:tint val="75000"/>
                  </a:prstClr>
                </a:solidFill>
              </a:rPr>
              <a:pPr/>
              <a:t>10/9/18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F4AA75-1AE0-4593-99DD-33F3F40BED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4473328"/>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CA5886-0DF5-4132-AC71-64CBC154B293}" type="datetime1">
              <a:rPr lang="en-US" smtClean="0">
                <a:solidFill>
                  <a:prstClr val="black">
                    <a:tint val="75000"/>
                  </a:prstClr>
                </a:solidFill>
              </a:rPr>
              <a:pPr/>
              <a:t>10/9/18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F4AA75-1AE0-4593-99DD-33F3F40BED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7796131"/>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48B676-3D6A-4939-84C5-7991905D1938}" type="datetime1">
              <a:rPr lang="en-US" smtClean="0">
                <a:solidFill>
                  <a:prstClr val="black">
                    <a:tint val="75000"/>
                  </a:prstClr>
                </a:solidFill>
              </a:rPr>
              <a:pPr/>
              <a:t>10/9/18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F4AA75-1AE0-4593-99DD-33F3F40BED7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6226656"/>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EF0CAD05-5F98-C240-A41D-E171A6304933}" type="slidenum">
              <a:rPr lang="en-US"/>
              <a:pPr/>
              <a:t>‹#›</a:t>
            </a:fld>
            <a:endParaRPr lang="en-US"/>
          </a:p>
        </p:txBody>
      </p:sp>
    </p:spTree>
    <p:extLst>
      <p:ext uri="{BB962C8B-B14F-4D97-AF65-F5344CB8AC3E}">
        <p14:creationId xmlns:p14="http://schemas.microsoft.com/office/powerpoint/2010/main" val="76974423"/>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71752C56-4F8A-824F-A263-2404B5D536A2}" type="slidenum">
              <a:rPr lang="en-US"/>
              <a:pPr/>
              <a:t>‹#›</a:t>
            </a:fld>
            <a:endParaRPr lang="en-US"/>
          </a:p>
        </p:txBody>
      </p:sp>
    </p:spTree>
    <p:extLst>
      <p:ext uri="{BB962C8B-B14F-4D97-AF65-F5344CB8AC3E}">
        <p14:creationId xmlns:p14="http://schemas.microsoft.com/office/powerpoint/2010/main" val="2993194289"/>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E2A6F638-9311-044E-822F-DB90AF0533D9}" type="slidenum">
              <a:rPr lang="en-US"/>
              <a:pPr/>
              <a:t>‹#›</a:t>
            </a:fld>
            <a:endParaRPr lang="en-US"/>
          </a:p>
        </p:txBody>
      </p:sp>
    </p:spTree>
    <p:extLst>
      <p:ext uri="{BB962C8B-B14F-4D97-AF65-F5344CB8AC3E}">
        <p14:creationId xmlns:p14="http://schemas.microsoft.com/office/powerpoint/2010/main" val="126446293"/>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D098FC8E-6941-C74C-BC08-436BE2F5B5D2}" type="slidenum">
              <a:rPr lang="en-US"/>
              <a:pPr/>
              <a:t>‹#›</a:t>
            </a:fld>
            <a:endParaRPr lang="en-US"/>
          </a:p>
        </p:txBody>
      </p:sp>
    </p:spTree>
    <p:extLst>
      <p:ext uri="{BB962C8B-B14F-4D97-AF65-F5344CB8AC3E}">
        <p14:creationId xmlns:p14="http://schemas.microsoft.com/office/powerpoint/2010/main" val="97998045"/>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EC2913EA-86C8-7044-8F98-044F5E7301AC}" type="slidenum">
              <a:rPr lang="en-US"/>
              <a:pPr/>
              <a:t>‹#›</a:t>
            </a:fld>
            <a:endParaRPr lang="en-US"/>
          </a:p>
        </p:txBody>
      </p:sp>
    </p:spTree>
    <p:extLst>
      <p:ext uri="{BB962C8B-B14F-4D97-AF65-F5344CB8AC3E}">
        <p14:creationId xmlns:p14="http://schemas.microsoft.com/office/powerpoint/2010/main" val="350256802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E9EB2717-EF8A-4F48-9475-0E5579379CAF}" type="slidenum">
              <a:rPr lang="en-US"/>
              <a:pPr/>
              <a:t>‹#›</a:t>
            </a:fld>
            <a:endParaRPr lang="en-US"/>
          </a:p>
        </p:txBody>
      </p:sp>
    </p:spTree>
    <p:extLst>
      <p:ext uri="{BB962C8B-B14F-4D97-AF65-F5344CB8AC3E}">
        <p14:creationId xmlns:p14="http://schemas.microsoft.com/office/powerpoint/2010/main" val="2450868450"/>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09CEDDA7-F9BC-D143-BB10-4566D815D5F9}" type="slidenum">
              <a:rPr lang="en-US"/>
              <a:pPr/>
              <a:t>‹#›</a:t>
            </a:fld>
            <a:endParaRPr lang="en-US"/>
          </a:p>
        </p:txBody>
      </p:sp>
    </p:spTree>
    <p:extLst>
      <p:ext uri="{BB962C8B-B14F-4D97-AF65-F5344CB8AC3E}">
        <p14:creationId xmlns:p14="http://schemas.microsoft.com/office/powerpoint/2010/main" val="3577404601"/>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24CCDBC6-CC01-564B-8353-1EF7BD2EDA4C}" type="slidenum">
              <a:rPr lang="en-US"/>
              <a:pPr/>
              <a:t>‹#›</a:t>
            </a:fld>
            <a:endParaRPr lang="en-US"/>
          </a:p>
        </p:txBody>
      </p:sp>
    </p:spTree>
    <p:extLst>
      <p:ext uri="{BB962C8B-B14F-4D97-AF65-F5344CB8AC3E}">
        <p14:creationId xmlns:p14="http://schemas.microsoft.com/office/powerpoint/2010/main" val="850153863"/>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63E88A4F-2F9B-8940-A946-705E7B7AAFF5}" type="slidenum">
              <a:rPr lang="en-US"/>
              <a:pPr/>
              <a:t>‹#›</a:t>
            </a:fld>
            <a:endParaRPr lang="en-US"/>
          </a:p>
        </p:txBody>
      </p:sp>
    </p:spTree>
    <p:extLst>
      <p:ext uri="{BB962C8B-B14F-4D97-AF65-F5344CB8AC3E}">
        <p14:creationId xmlns:p14="http://schemas.microsoft.com/office/powerpoint/2010/main" val="2888092297"/>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1F0E8B17-B4D9-5340-8D3E-0FD2DBAED3D0}" type="slidenum">
              <a:rPr lang="en-US"/>
              <a:pPr/>
              <a:t>‹#›</a:t>
            </a:fld>
            <a:endParaRPr lang="en-US"/>
          </a:p>
        </p:txBody>
      </p:sp>
    </p:spTree>
    <p:extLst>
      <p:ext uri="{BB962C8B-B14F-4D97-AF65-F5344CB8AC3E}">
        <p14:creationId xmlns:p14="http://schemas.microsoft.com/office/powerpoint/2010/main" val="1698552909"/>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5F24509-A4B3-2C4F-9AD0-DD3550F7CEC3}" type="slidenum">
              <a:rPr lang="en-US"/>
              <a:pPr/>
              <a:t>‹#›</a:t>
            </a:fld>
            <a:endParaRPr lang="en-US"/>
          </a:p>
        </p:txBody>
      </p:sp>
    </p:spTree>
    <p:extLst>
      <p:ext uri="{BB962C8B-B14F-4D97-AF65-F5344CB8AC3E}">
        <p14:creationId xmlns:p14="http://schemas.microsoft.com/office/powerpoint/2010/main" val="221801300"/>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135D994-FDC0-964B-B4AE-94C64D4C4962}" type="slidenum">
              <a:rPr lang="en-US"/>
              <a:pPr/>
              <a:t>‹#›</a:t>
            </a:fld>
            <a:endParaRPr lang="en-US"/>
          </a:p>
        </p:txBody>
      </p:sp>
    </p:spTree>
    <p:extLst>
      <p:ext uri="{BB962C8B-B14F-4D97-AF65-F5344CB8AC3E}">
        <p14:creationId xmlns:p14="http://schemas.microsoft.com/office/powerpoint/2010/main" val="470098424"/>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dirty="0" smtClean="0">
                <a:ea typeface="ＭＳ Ｐゴシック" charset="0"/>
                <a:cs typeface="ＭＳ Ｐゴシック" charset="0"/>
              </a:defRPr>
            </a:lvl1pPr>
          </a:lstStyle>
          <a:p>
            <a:pPr>
              <a:defRPr/>
            </a:pPr>
            <a:r>
              <a:rPr lang="en-US" altLang="en-US"/>
              <a:t>CHIPPER: HPCA 2011</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124643D9-7DBF-4349-8C4A-B18C766C3A62}" type="slidenum">
              <a:rPr lang="en-US" altLang="en-US"/>
              <a:pPr>
                <a:defRPr/>
              </a:pPr>
              <a:t>‹#›</a:t>
            </a:fld>
            <a:endParaRPr lang="en-US" altLang="en-US"/>
          </a:p>
        </p:txBody>
      </p:sp>
    </p:spTree>
    <p:extLst>
      <p:ext uri="{BB962C8B-B14F-4D97-AF65-F5344CB8AC3E}">
        <p14:creationId xmlns:p14="http://schemas.microsoft.com/office/powerpoint/2010/main" val="4135920605"/>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dirty="0" smtClean="0">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EE2FFEB-30C7-B648-A7A2-0178013571B1}" type="slidenum">
              <a:rPr lang="en-US" altLang="en-US"/>
              <a:pPr>
                <a:defRPr/>
              </a:pPr>
              <a:t>‹#›</a:t>
            </a:fld>
            <a:endParaRPr lang="en-US" altLang="en-US"/>
          </a:p>
        </p:txBody>
      </p:sp>
    </p:spTree>
    <p:extLst>
      <p:ext uri="{BB962C8B-B14F-4D97-AF65-F5344CB8AC3E}">
        <p14:creationId xmlns:p14="http://schemas.microsoft.com/office/powerpoint/2010/main" val="378259375"/>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dirty="0" smtClean="0">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2BE8596-0A61-E54A-8134-E3F0233EF292}" type="slidenum">
              <a:rPr lang="en-US" altLang="en-US"/>
              <a:pPr>
                <a:defRPr/>
              </a:pPr>
              <a:t>‹#›</a:t>
            </a:fld>
            <a:endParaRPr lang="en-US" altLang="en-US"/>
          </a:p>
        </p:txBody>
      </p:sp>
    </p:spTree>
    <p:extLst>
      <p:ext uri="{BB962C8B-B14F-4D97-AF65-F5344CB8AC3E}">
        <p14:creationId xmlns:p14="http://schemas.microsoft.com/office/powerpoint/2010/main" val="282536496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dirty="0" smtClean="0">
                <a:ea typeface="ＭＳ Ｐゴシック" charset="0"/>
                <a:cs typeface="ＭＳ Ｐゴシック" charset="0"/>
              </a:defRPr>
            </a:lvl1pPr>
          </a:lstStyle>
          <a:p>
            <a:pPr>
              <a:defRPr/>
            </a:pPr>
            <a:r>
              <a:rPr lang="en-US" altLang="en-US"/>
              <a:t>CHIPPER: HPCA 2011</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C65F02E-DC6D-594C-9230-EF9386D72664}" type="slidenum">
              <a:rPr lang="en-US" altLang="en-US"/>
              <a:pPr>
                <a:defRPr/>
              </a:pPr>
              <a:t>‹#›</a:t>
            </a:fld>
            <a:endParaRPr lang="en-US" altLang="en-US"/>
          </a:p>
        </p:txBody>
      </p:sp>
    </p:spTree>
    <p:extLst>
      <p:ext uri="{BB962C8B-B14F-4D97-AF65-F5344CB8AC3E}">
        <p14:creationId xmlns:p14="http://schemas.microsoft.com/office/powerpoint/2010/main" val="2501498907"/>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dirty="0" smtClean="0">
                <a:ea typeface="ＭＳ Ｐゴシック" charset="0"/>
                <a:cs typeface="ＭＳ Ｐゴシック" charset="0"/>
              </a:defRPr>
            </a:lvl1pPr>
          </a:lstStyle>
          <a:p>
            <a:pPr>
              <a:defRPr/>
            </a:pPr>
            <a:r>
              <a:rPr lang="en-US" altLang="en-US"/>
              <a:t>CHIPPER: HPCA 2011</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7DB2D45-D713-744D-B5F2-A7C564DD3727}" type="slidenum">
              <a:rPr lang="en-US" altLang="en-US"/>
              <a:pPr>
                <a:defRPr/>
              </a:pPr>
              <a:t>‹#›</a:t>
            </a:fld>
            <a:endParaRPr lang="en-US" altLang="en-US"/>
          </a:p>
        </p:txBody>
      </p:sp>
    </p:spTree>
    <p:extLst>
      <p:ext uri="{BB962C8B-B14F-4D97-AF65-F5344CB8AC3E}">
        <p14:creationId xmlns:p14="http://schemas.microsoft.com/office/powerpoint/2010/main" val="3427448015"/>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27376A1-3544-7A4B-AFEB-DB6B31B02F10}" type="slidenum">
              <a:rPr lang="en-US" altLang="en-US"/>
              <a:pPr>
                <a:defRPr/>
              </a:pPr>
              <a:t>‹#›</a:t>
            </a:fld>
            <a:endParaRPr lang="en-US" altLang="en-US"/>
          </a:p>
        </p:txBody>
      </p:sp>
    </p:spTree>
    <p:extLst>
      <p:ext uri="{BB962C8B-B14F-4D97-AF65-F5344CB8AC3E}">
        <p14:creationId xmlns:p14="http://schemas.microsoft.com/office/powerpoint/2010/main" val="426793322"/>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5DF251-893C-F443-934D-EA2ECA5F7075}" type="slidenum">
              <a:rPr lang="en-US" altLang="en-US"/>
              <a:pPr>
                <a:defRPr/>
              </a:pPr>
              <a:t>‹#›</a:t>
            </a:fld>
            <a:endParaRPr lang="en-US" altLang="en-US"/>
          </a:p>
        </p:txBody>
      </p:sp>
    </p:spTree>
    <p:extLst>
      <p:ext uri="{BB962C8B-B14F-4D97-AF65-F5344CB8AC3E}">
        <p14:creationId xmlns:p14="http://schemas.microsoft.com/office/powerpoint/2010/main" val="1024033006"/>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013A049-FD30-8D4D-B0D2-E8675CEC8055}" type="slidenum">
              <a:rPr lang="en-US" altLang="en-US"/>
              <a:pPr>
                <a:defRPr/>
              </a:pPr>
              <a:t>‹#›</a:t>
            </a:fld>
            <a:endParaRPr lang="en-US" altLang="en-US"/>
          </a:p>
        </p:txBody>
      </p:sp>
    </p:spTree>
    <p:extLst>
      <p:ext uri="{BB962C8B-B14F-4D97-AF65-F5344CB8AC3E}">
        <p14:creationId xmlns:p14="http://schemas.microsoft.com/office/powerpoint/2010/main" val="2083540239"/>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5B5850D-0EC3-144C-A96C-2707D9FAD1A1}" type="slidenum">
              <a:rPr lang="en-US" altLang="en-US"/>
              <a:pPr>
                <a:defRPr/>
              </a:pPr>
              <a:t>‹#›</a:t>
            </a:fld>
            <a:endParaRPr lang="en-US" altLang="en-US"/>
          </a:p>
        </p:txBody>
      </p:sp>
    </p:spTree>
    <p:extLst>
      <p:ext uri="{BB962C8B-B14F-4D97-AF65-F5344CB8AC3E}">
        <p14:creationId xmlns:p14="http://schemas.microsoft.com/office/powerpoint/2010/main" val="80380946"/>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9531D4C-558B-D041-82CF-B8A67F8172CA}" type="slidenum">
              <a:rPr lang="en-US" altLang="en-US"/>
              <a:pPr>
                <a:defRPr/>
              </a:pPr>
              <a:t>‹#›</a:t>
            </a:fld>
            <a:endParaRPr lang="en-US" altLang="en-US"/>
          </a:p>
        </p:txBody>
      </p:sp>
    </p:spTree>
    <p:extLst>
      <p:ext uri="{BB962C8B-B14F-4D97-AF65-F5344CB8AC3E}">
        <p14:creationId xmlns:p14="http://schemas.microsoft.com/office/powerpoint/2010/main" val="962263963"/>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03970D0-C71E-F548-84A0-90BDB89A54D0}" type="slidenum">
              <a:rPr lang="en-US" altLang="en-US"/>
              <a:pPr>
                <a:defRPr/>
              </a:pPr>
              <a:t>‹#›</a:t>
            </a:fld>
            <a:endParaRPr lang="en-US" altLang="en-US"/>
          </a:p>
        </p:txBody>
      </p:sp>
    </p:spTree>
    <p:extLst>
      <p:ext uri="{BB962C8B-B14F-4D97-AF65-F5344CB8AC3E}">
        <p14:creationId xmlns:p14="http://schemas.microsoft.com/office/powerpoint/2010/main" val="1569470427"/>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smtClean="0"/>
            </a:lvl1pPr>
          </a:lstStyle>
          <a:p>
            <a:pPr>
              <a:defRPr/>
            </a:pPr>
            <a:fld id="{5B29F3BD-807D-F541-A56A-D43941A2167C}" type="slidenum">
              <a:rPr lang="en-US"/>
              <a:pPr>
                <a:defRPr/>
              </a:pPr>
              <a:t>‹#›</a:t>
            </a:fld>
            <a:endParaRPr lang="en-US"/>
          </a:p>
        </p:txBody>
      </p:sp>
    </p:spTree>
    <p:extLst>
      <p:ext uri="{BB962C8B-B14F-4D97-AF65-F5344CB8AC3E}">
        <p14:creationId xmlns:p14="http://schemas.microsoft.com/office/powerpoint/2010/main" val="98516859"/>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A7D9F738-DF39-E548-9E37-7F857B1ACB61}" type="slidenum">
              <a:rPr lang="en-US"/>
              <a:pPr>
                <a:defRPr/>
              </a:pPr>
              <a:t>‹#›</a:t>
            </a:fld>
            <a:endParaRPr lang="en-US"/>
          </a:p>
        </p:txBody>
      </p:sp>
    </p:spTree>
    <p:extLst>
      <p:ext uri="{BB962C8B-B14F-4D97-AF65-F5344CB8AC3E}">
        <p14:creationId xmlns:p14="http://schemas.microsoft.com/office/powerpoint/2010/main" val="3432744689"/>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3BF99116-17C0-F24C-82EF-DD08F1B4E67C}" type="slidenum">
              <a:rPr lang="en-US"/>
              <a:pPr>
                <a:defRPr/>
              </a:pPr>
              <a:t>‹#›</a:t>
            </a:fld>
            <a:endParaRPr lang="en-US"/>
          </a:p>
        </p:txBody>
      </p:sp>
    </p:spTree>
    <p:extLst>
      <p:ext uri="{BB962C8B-B14F-4D97-AF65-F5344CB8AC3E}">
        <p14:creationId xmlns:p14="http://schemas.microsoft.com/office/powerpoint/2010/main" val="2091411855"/>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7D7935DC-74B2-3A45-B0FD-9162A3345485}" type="slidenum">
              <a:rPr lang="en-US"/>
              <a:pPr>
                <a:defRPr/>
              </a:pPr>
              <a:t>‹#›</a:t>
            </a:fld>
            <a:endParaRPr lang="en-US"/>
          </a:p>
        </p:txBody>
      </p:sp>
    </p:spTree>
    <p:extLst>
      <p:ext uri="{BB962C8B-B14F-4D97-AF65-F5344CB8AC3E}">
        <p14:creationId xmlns:p14="http://schemas.microsoft.com/office/powerpoint/2010/main" val="2616281674"/>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9B17878E-2A39-E841-A4B5-6139E0134A5F}" type="slidenum">
              <a:rPr lang="en-US"/>
              <a:pPr>
                <a:defRPr/>
              </a:pPr>
              <a:t>‹#›</a:t>
            </a:fld>
            <a:endParaRPr lang="en-US"/>
          </a:p>
        </p:txBody>
      </p:sp>
    </p:spTree>
    <p:extLst>
      <p:ext uri="{BB962C8B-B14F-4D97-AF65-F5344CB8AC3E}">
        <p14:creationId xmlns:p14="http://schemas.microsoft.com/office/powerpoint/2010/main" val="141977254"/>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B0CC54BE-0F2A-A940-9B8F-E4FF659E699C}" type="slidenum">
              <a:rPr lang="en-US"/>
              <a:pPr>
                <a:defRPr/>
              </a:pPr>
              <a:t>‹#›</a:t>
            </a:fld>
            <a:endParaRPr lang="en-US"/>
          </a:p>
        </p:txBody>
      </p:sp>
    </p:spTree>
    <p:extLst>
      <p:ext uri="{BB962C8B-B14F-4D97-AF65-F5344CB8AC3E}">
        <p14:creationId xmlns:p14="http://schemas.microsoft.com/office/powerpoint/2010/main" val="952286137"/>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D510C76A-0868-E546-9417-FC2F603E893D}" type="slidenum">
              <a:rPr lang="en-US"/>
              <a:pPr>
                <a:defRPr/>
              </a:pPr>
              <a:t>‹#›</a:t>
            </a:fld>
            <a:endParaRPr lang="en-US"/>
          </a:p>
        </p:txBody>
      </p:sp>
    </p:spTree>
    <p:extLst>
      <p:ext uri="{BB962C8B-B14F-4D97-AF65-F5344CB8AC3E}">
        <p14:creationId xmlns:p14="http://schemas.microsoft.com/office/powerpoint/2010/main" val="1365442174"/>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AF039382-9AB2-064F-823F-2293E75A2CAD}" type="slidenum">
              <a:rPr lang="en-US"/>
              <a:pPr>
                <a:defRPr/>
              </a:pPr>
              <a:t>‹#›</a:t>
            </a:fld>
            <a:endParaRPr lang="en-US"/>
          </a:p>
        </p:txBody>
      </p:sp>
    </p:spTree>
    <p:extLst>
      <p:ext uri="{BB962C8B-B14F-4D97-AF65-F5344CB8AC3E}">
        <p14:creationId xmlns:p14="http://schemas.microsoft.com/office/powerpoint/2010/main" val="1866130684"/>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251AF66A-2092-FF4D-A22E-AD4C8E61E003}" type="slidenum">
              <a:rPr lang="en-US"/>
              <a:pPr>
                <a:defRPr/>
              </a:pPr>
              <a:t>‹#›</a:t>
            </a:fld>
            <a:endParaRPr lang="en-US"/>
          </a:p>
        </p:txBody>
      </p:sp>
    </p:spTree>
    <p:extLst>
      <p:ext uri="{BB962C8B-B14F-4D97-AF65-F5344CB8AC3E}">
        <p14:creationId xmlns:p14="http://schemas.microsoft.com/office/powerpoint/2010/main" val="2697256369"/>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6523E894-44A8-F04D-8B62-B1B173F6825B}" type="slidenum">
              <a:rPr lang="en-US"/>
              <a:pPr>
                <a:defRPr/>
              </a:pPr>
              <a:t>‹#›</a:t>
            </a:fld>
            <a:endParaRPr lang="en-US"/>
          </a:p>
        </p:txBody>
      </p:sp>
    </p:spTree>
    <p:extLst>
      <p:ext uri="{BB962C8B-B14F-4D97-AF65-F5344CB8AC3E}">
        <p14:creationId xmlns:p14="http://schemas.microsoft.com/office/powerpoint/2010/main" val="3423782817"/>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47DDE860-B22C-B047-ABD3-EE80F77CAE10}" type="slidenum">
              <a:rPr lang="en-US"/>
              <a:pPr>
                <a:defRPr/>
              </a:pPr>
              <a:t>‹#›</a:t>
            </a:fld>
            <a:endParaRPr lang="en-US"/>
          </a:p>
        </p:txBody>
      </p:sp>
    </p:spTree>
    <p:extLst>
      <p:ext uri="{BB962C8B-B14F-4D97-AF65-F5344CB8AC3E}">
        <p14:creationId xmlns:p14="http://schemas.microsoft.com/office/powerpoint/2010/main" val="431622813"/>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FC0F9C8B-87A0-6844-A965-C49BF60B2647}" type="slidenum">
              <a:rPr lang="en-US"/>
              <a:pPr>
                <a:defRPr/>
              </a:pPr>
              <a:t>‹#›</a:t>
            </a:fld>
            <a:endParaRPr lang="en-US"/>
          </a:p>
        </p:txBody>
      </p:sp>
    </p:spTree>
    <p:extLst>
      <p:ext uri="{BB962C8B-B14F-4D97-AF65-F5344CB8AC3E}">
        <p14:creationId xmlns:p14="http://schemas.microsoft.com/office/powerpoint/2010/main" val="188401843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BA11D949-9A42-224D-A610-16FC4A334223}" type="slidenum">
              <a:rPr lang="en-US"/>
              <a:pPr>
                <a:defRPr/>
              </a:pPr>
              <a:t>‹#›</a:t>
            </a:fld>
            <a:endParaRPr lang="en-US"/>
          </a:p>
        </p:txBody>
      </p:sp>
    </p:spTree>
    <p:extLst>
      <p:ext uri="{BB962C8B-B14F-4D97-AF65-F5344CB8AC3E}">
        <p14:creationId xmlns:p14="http://schemas.microsoft.com/office/powerpoint/2010/main" val="342970367"/>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BD1E7C1-E4C4-4441-A58C-46B7DFD29D39}" type="slidenum">
              <a:rPr lang="en-US"/>
              <a:pPr>
                <a:defRPr/>
              </a:pPr>
              <a:t>‹#›</a:t>
            </a:fld>
            <a:endParaRPr lang="en-US"/>
          </a:p>
        </p:txBody>
      </p:sp>
    </p:spTree>
    <p:extLst>
      <p:ext uri="{BB962C8B-B14F-4D97-AF65-F5344CB8AC3E}">
        <p14:creationId xmlns:p14="http://schemas.microsoft.com/office/powerpoint/2010/main" val="2236740478"/>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A2CB41DF-A0D4-3049-886F-4233F06A89B0}" type="slidenum">
              <a:rPr lang="en-US"/>
              <a:pPr>
                <a:defRPr/>
              </a:pPr>
              <a:t>‹#›</a:t>
            </a:fld>
            <a:endParaRPr lang="en-US"/>
          </a:p>
        </p:txBody>
      </p:sp>
    </p:spTree>
    <p:extLst>
      <p:ext uri="{BB962C8B-B14F-4D97-AF65-F5344CB8AC3E}">
        <p14:creationId xmlns:p14="http://schemas.microsoft.com/office/powerpoint/2010/main" val="632987611"/>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8535E9C8-D6B1-D14A-AE13-B78E238C65FA}" type="slidenum">
              <a:rPr lang="en-US"/>
              <a:pPr>
                <a:defRPr/>
              </a:pPr>
              <a:t>‹#›</a:t>
            </a:fld>
            <a:endParaRPr lang="en-US"/>
          </a:p>
        </p:txBody>
      </p:sp>
    </p:spTree>
    <p:extLst>
      <p:ext uri="{BB962C8B-B14F-4D97-AF65-F5344CB8AC3E}">
        <p14:creationId xmlns:p14="http://schemas.microsoft.com/office/powerpoint/2010/main" val="2086992361"/>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22D34256-52F5-6B46-8791-BAA217F7BCE4}" type="slidenum">
              <a:rPr lang="en-US"/>
              <a:pPr>
                <a:defRPr/>
              </a:pPr>
              <a:t>‹#›</a:t>
            </a:fld>
            <a:endParaRPr lang="en-US"/>
          </a:p>
        </p:txBody>
      </p:sp>
    </p:spTree>
    <p:extLst>
      <p:ext uri="{BB962C8B-B14F-4D97-AF65-F5344CB8AC3E}">
        <p14:creationId xmlns:p14="http://schemas.microsoft.com/office/powerpoint/2010/main" val="3166400791"/>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97BCE34E-2106-8046-8431-BB1128458C82}" type="slidenum">
              <a:rPr lang="en-US"/>
              <a:pPr>
                <a:defRPr/>
              </a:pPr>
              <a:t>‹#›</a:t>
            </a:fld>
            <a:endParaRPr lang="en-US"/>
          </a:p>
        </p:txBody>
      </p:sp>
    </p:spTree>
    <p:extLst>
      <p:ext uri="{BB962C8B-B14F-4D97-AF65-F5344CB8AC3E}">
        <p14:creationId xmlns:p14="http://schemas.microsoft.com/office/powerpoint/2010/main" val="1385540944"/>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D7FEDCD3-2B34-9A41-8247-AAC398866FC5}" type="slidenum">
              <a:rPr lang="en-US"/>
              <a:pPr>
                <a:defRPr/>
              </a:pPr>
              <a:t>‹#›</a:t>
            </a:fld>
            <a:endParaRPr lang="en-US"/>
          </a:p>
        </p:txBody>
      </p:sp>
    </p:spTree>
    <p:extLst>
      <p:ext uri="{BB962C8B-B14F-4D97-AF65-F5344CB8AC3E}">
        <p14:creationId xmlns:p14="http://schemas.microsoft.com/office/powerpoint/2010/main" val="106750199"/>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EB19F975-D8EC-774D-B6B3-ED5302F54B83}" type="slidenum">
              <a:rPr lang="en-US"/>
              <a:pPr>
                <a:defRPr/>
              </a:pPr>
              <a:t>‹#›</a:t>
            </a:fld>
            <a:endParaRPr lang="en-US"/>
          </a:p>
        </p:txBody>
      </p:sp>
    </p:spTree>
    <p:extLst>
      <p:ext uri="{BB962C8B-B14F-4D97-AF65-F5344CB8AC3E}">
        <p14:creationId xmlns:p14="http://schemas.microsoft.com/office/powerpoint/2010/main" val="808047817"/>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5D4FE80-0668-A44D-9215-1CCBB5518787}" type="slidenum">
              <a:rPr lang="en-US"/>
              <a:pPr>
                <a:defRPr/>
              </a:pPr>
              <a:t>‹#›</a:t>
            </a:fld>
            <a:endParaRPr lang="en-US"/>
          </a:p>
        </p:txBody>
      </p:sp>
    </p:spTree>
    <p:extLst>
      <p:ext uri="{BB962C8B-B14F-4D97-AF65-F5344CB8AC3E}">
        <p14:creationId xmlns:p14="http://schemas.microsoft.com/office/powerpoint/2010/main" val="3164992409"/>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02249193-48F7-1943-9F79-004D600CA416}" type="slidenum">
              <a:rPr lang="en-US"/>
              <a:pPr>
                <a:defRPr/>
              </a:pPr>
              <a:t>‹#›</a:t>
            </a:fld>
            <a:endParaRPr lang="en-US"/>
          </a:p>
        </p:txBody>
      </p:sp>
    </p:spTree>
    <p:extLst>
      <p:ext uri="{BB962C8B-B14F-4D97-AF65-F5344CB8AC3E}">
        <p14:creationId xmlns:p14="http://schemas.microsoft.com/office/powerpoint/2010/main" val="4158095333"/>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D6A90D5A-9BC4-5A44-836E-A3A90D8C0C2E}" type="slidenum">
              <a:rPr lang="en-US"/>
              <a:pPr>
                <a:defRPr/>
              </a:pPr>
              <a:t>‹#›</a:t>
            </a:fld>
            <a:endParaRPr lang="en-US"/>
          </a:p>
        </p:txBody>
      </p:sp>
    </p:spTree>
    <p:extLst>
      <p:ext uri="{BB962C8B-B14F-4D97-AF65-F5344CB8AC3E}">
        <p14:creationId xmlns:p14="http://schemas.microsoft.com/office/powerpoint/2010/main" val="1971761757"/>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B8A81669-00FD-1A4D-9B2B-84C65C3BA386}" type="slidenum">
              <a:rPr lang="en-US"/>
              <a:pPr>
                <a:defRPr/>
              </a:pPr>
              <a:t>‹#›</a:t>
            </a:fld>
            <a:endParaRPr lang="en-US"/>
          </a:p>
        </p:txBody>
      </p:sp>
    </p:spTree>
    <p:extLst>
      <p:ext uri="{BB962C8B-B14F-4D97-AF65-F5344CB8AC3E}">
        <p14:creationId xmlns:p14="http://schemas.microsoft.com/office/powerpoint/2010/main" val="3368484213"/>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8760626"/>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02936983"/>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13796373"/>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19605711"/>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5139304"/>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1842328"/>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64297954"/>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9484791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5065657"/>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21334550"/>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5937828"/>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eaLnBrk="1" hangingPunct="1">
              <a:defRPr/>
            </a:pPr>
            <a:endParaRPr lang="en-US">
              <a:solidFill>
                <a:srgbClr val="000000"/>
              </a:solidFill>
              <a:ea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eaLnBrk="1" hangingPunct="1">
              <a:defRPr/>
            </a:pPr>
            <a:endParaRPr lang="en-US">
              <a:solidFill>
                <a:srgbClr val="000000"/>
              </a:solidFill>
              <a:ea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eaLnBrk="1" hangingPunct="1">
              <a:defRPr/>
            </a:pPr>
            <a:endParaRPr lang="en-US">
              <a:solidFill>
                <a:srgbClr val="000000"/>
              </a:solidFill>
              <a:ea typeface="ＭＳ Ｐゴシック" charset="0"/>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charset="0"/>
              </a:defRPr>
            </a:lvl1pPr>
          </a:lstStyle>
          <a:p>
            <a:pPr defTabSz="914165" eaLnBrk="1" hangingPunct="1"/>
            <a:r>
              <a:rPr lang="en-US">
                <a:solidFill>
                  <a:srgbClr val="000000"/>
                </a:solidFill>
                <a:ea typeface="ＭＳ Ｐゴシック" charset="0"/>
              </a:rPr>
              <a:t>Efficient Runahead Execution</a:t>
            </a: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0708EC85-8E27-6947-853D-098AE9A3DF9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84105230"/>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018A9BF-27BD-E54A-B2B9-7514B3A3E45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28261844"/>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D0647DA4-E504-F143-9039-6C108E15DD2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31925489"/>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CF2AB3B2-F127-8C4A-BE0E-3A479CC66CD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538824599"/>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89A918CF-EF33-1E44-803B-0EB48D9F03B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12323277"/>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F3B22A0E-DC56-1446-958F-4D646277318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686946630"/>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116B9E55-B62E-314E-AF73-238A9A43090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9454112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8A2DD4D9-DAC0-5C49-99CA-08A3ED10634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1973576"/>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3391A07-F6ED-4440-A5ED-0E2893CB057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81955739"/>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5138CCE0-3E32-5E40-BD5B-6C88477CCDE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60988163"/>
      </p:ext>
    </p:extLst>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A47D0A5-D70F-574F-A554-1EEF6D8DE01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658119045"/>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11" indent="0" algn="ctr">
              <a:buNone/>
              <a:defRPr>
                <a:solidFill>
                  <a:schemeClr val="tx1">
                    <a:tint val="75000"/>
                  </a:schemeClr>
                </a:solidFill>
              </a:defRPr>
            </a:lvl2pPr>
            <a:lvl3pPr marL="914024" indent="0" algn="ctr">
              <a:buNone/>
              <a:defRPr>
                <a:solidFill>
                  <a:schemeClr val="tx1">
                    <a:tint val="75000"/>
                  </a:schemeClr>
                </a:solidFill>
              </a:defRPr>
            </a:lvl3pPr>
            <a:lvl4pPr marL="1371040" indent="0" algn="ctr">
              <a:buNone/>
              <a:defRPr>
                <a:solidFill>
                  <a:schemeClr val="tx1">
                    <a:tint val="75000"/>
                  </a:schemeClr>
                </a:solidFill>
              </a:defRPr>
            </a:lvl4pPr>
            <a:lvl5pPr marL="1828052" indent="0" algn="ctr">
              <a:buNone/>
              <a:defRPr>
                <a:solidFill>
                  <a:schemeClr val="tx1">
                    <a:tint val="75000"/>
                  </a:schemeClr>
                </a:solidFill>
              </a:defRPr>
            </a:lvl5pPr>
            <a:lvl6pPr marL="2285064" indent="0" algn="ctr">
              <a:buNone/>
              <a:defRPr>
                <a:solidFill>
                  <a:schemeClr val="tx1">
                    <a:tint val="75000"/>
                  </a:schemeClr>
                </a:solidFill>
              </a:defRPr>
            </a:lvl6pPr>
            <a:lvl7pPr marL="2742079" indent="0" algn="ctr">
              <a:buNone/>
              <a:defRPr>
                <a:solidFill>
                  <a:schemeClr val="tx1">
                    <a:tint val="75000"/>
                  </a:schemeClr>
                </a:solidFill>
              </a:defRPr>
            </a:lvl7pPr>
            <a:lvl8pPr marL="3199088" indent="0" algn="ctr">
              <a:buNone/>
              <a:defRPr>
                <a:solidFill>
                  <a:schemeClr val="tx1">
                    <a:tint val="75000"/>
                  </a:schemeClr>
                </a:solidFill>
              </a:defRPr>
            </a:lvl8pPr>
            <a:lvl9pPr marL="365610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4AAAF3-494B-4801-853F-EB9820E9C18A}" type="datetime1">
              <a:rPr lang="en-US" smtClean="0">
                <a:solidFill>
                  <a:prstClr val="black">
                    <a:tint val="75000"/>
                  </a:prstClr>
                </a:solidFill>
              </a:rPr>
              <a:pPr/>
              <a:t>10/9/18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887C4A9-9BF4-4191-9AAE-9BDA7C4A6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0481887"/>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a:t>Click to edit Master title style</a:t>
            </a:r>
          </a:p>
        </p:txBody>
      </p:sp>
      <p:sp>
        <p:nvSpPr>
          <p:cNvPr id="3" name="Content Placeholder 2"/>
          <p:cNvSpPr>
            <a:spLocks noGrp="1"/>
          </p:cNvSpPr>
          <p:nvPr>
            <p:ph idx="1"/>
          </p:nvPr>
        </p:nvSpPr>
        <p:spPr>
          <a:xfrm>
            <a:off x="457200" y="1524001"/>
            <a:ext cx="82296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F8253E-A970-4EF9-A0D1-0CDC0D89C116}" type="datetime1">
              <a:rPr lang="en-US" smtClean="0">
                <a:solidFill>
                  <a:prstClr val="black">
                    <a:tint val="75000"/>
                  </a:prstClr>
                </a:solidFill>
              </a:rPr>
              <a:pPr/>
              <a:t>10/9/18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887C4A9-9BF4-4191-9AAE-9BDA7C4A6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1526884"/>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solidFill>
                  <a:schemeClr val="tx1">
                    <a:tint val="75000"/>
                  </a:schemeClr>
                </a:solidFill>
              </a:defRPr>
            </a:lvl1pPr>
            <a:lvl2pPr marL="457011" indent="0">
              <a:buNone/>
              <a:defRPr sz="1800">
                <a:solidFill>
                  <a:schemeClr val="tx1">
                    <a:tint val="75000"/>
                  </a:schemeClr>
                </a:solidFill>
              </a:defRPr>
            </a:lvl2pPr>
            <a:lvl3pPr marL="914024" indent="0">
              <a:buNone/>
              <a:defRPr sz="1600">
                <a:solidFill>
                  <a:schemeClr val="tx1">
                    <a:tint val="75000"/>
                  </a:schemeClr>
                </a:solidFill>
              </a:defRPr>
            </a:lvl3pPr>
            <a:lvl4pPr marL="1371040" indent="0">
              <a:buNone/>
              <a:defRPr sz="1400">
                <a:solidFill>
                  <a:schemeClr val="tx1">
                    <a:tint val="75000"/>
                  </a:schemeClr>
                </a:solidFill>
              </a:defRPr>
            </a:lvl4pPr>
            <a:lvl5pPr marL="1828052" indent="0">
              <a:buNone/>
              <a:defRPr sz="1400">
                <a:solidFill>
                  <a:schemeClr val="tx1">
                    <a:tint val="75000"/>
                  </a:schemeClr>
                </a:solidFill>
              </a:defRPr>
            </a:lvl5pPr>
            <a:lvl6pPr marL="2285064" indent="0">
              <a:buNone/>
              <a:defRPr sz="1400">
                <a:solidFill>
                  <a:schemeClr val="tx1">
                    <a:tint val="75000"/>
                  </a:schemeClr>
                </a:solidFill>
              </a:defRPr>
            </a:lvl6pPr>
            <a:lvl7pPr marL="2742079" indent="0">
              <a:buNone/>
              <a:defRPr sz="1400">
                <a:solidFill>
                  <a:schemeClr val="tx1">
                    <a:tint val="75000"/>
                  </a:schemeClr>
                </a:solidFill>
              </a:defRPr>
            </a:lvl7pPr>
            <a:lvl8pPr marL="3199088" indent="0">
              <a:buNone/>
              <a:defRPr sz="1400">
                <a:solidFill>
                  <a:schemeClr val="tx1">
                    <a:tint val="75000"/>
                  </a:schemeClr>
                </a:solidFill>
              </a:defRPr>
            </a:lvl8pPr>
            <a:lvl9pPr marL="365610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9B806E-0013-4E95-8730-1A8AE5F26A85}" type="datetime1">
              <a:rPr lang="en-US" smtClean="0">
                <a:solidFill>
                  <a:prstClr val="black">
                    <a:tint val="75000"/>
                  </a:prstClr>
                </a:solidFill>
              </a:rPr>
              <a:pPr/>
              <a:t>10/9/18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887C4A9-9BF4-4191-9AAE-9BDA7C4A6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81285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C0A8F5-404E-4634-8890-4CDDB9F6B889}" type="datetime1">
              <a:rPr lang="en-US" smtClean="0">
                <a:solidFill>
                  <a:prstClr val="black">
                    <a:tint val="75000"/>
                  </a:prstClr>
                </a:solidFill>
              </a:rPr>
              <a:pPr/>
              <a:t>10/9/18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887C4A9-9BF4-4191-9AAE-9BDA7C4A6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7940179"/>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3037B0-E308-49F0-AB73-D7583D293383}" type="datetime1">
              <a:rPr lang="en-US" smtClean="0">
                <a:solidFill>
                  <a:prstClr val="black">
                    <a:tint val="75000"/>
                  </a:prstClr>
                </a:solidFill>
              </a:rPr>
              <a:pPr/>
              <a:t>10/9/18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887C4A9-9BF4-4191-9AAE-9BDA7C4A6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5844533"/>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8386CD-C6FE-43ED-9007-64F048BC580B}" type="datetime1">
              <a:rPr lang="en-US" smtClean="0">
                <a:solidFill>
                  <a:prstClr val="black">
                    <a:tint val="75000"/>
                  </a:prstClr>
                </a:solidFill>
              </a:rPr>
              <a:pPr/>
              <a:t>10/9/18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887C4A9-9BF4-4191-9AAE-9BDA7C4A6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70756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3B8838-AF76-45DB-886F-C55A1BA66E9E}" type="datetime1">
              <a:rPr lang="en-US" smtClean="0">
                <a:solidFill>
                  <a:prstClr val="black">
                    <a:tint val="75000"/>
                  </a:prstClr>
                </a:solidFill>
              </a:rPr>
              <a:pPr/>
              <a:t>10/9/18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887C4A9-9BF4-4191-9AAE-9BDA7C4A6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4942950"/>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1C2AE1-F108-4CC4-BCB2-D3EF031E1589}" type="datetime1">
              <a:rPr lang="en-US" smtClean="0">
                <a:solidFill>
                  <a:prstClr val="black">
                    <a:tint val="75000"/>
                  </a:prstClr>
                </a:solidFill>
              </a:rPr>
              <a:pPr/>
              <a:t>10/9/18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887C4A9-9BF4-4191-9AAE-9BDA7C4A6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2104902"/>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D7F8CB-95E1-44C4-B9E3-63754CAE23C9}" type="datetime1">
              <a:rPr lang="en-US" smtClean="0">
                <a:solidFill>
                  <a:prstClr val="black">
                    <a:tint val="75000"/>
                  </a:prstClr>
                </a:solidFill>
              </a:rPr>
              <a:pPr/>
              <a:t>10/9/18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887C4A9-9BF4-4191-9AAE-9BDA7C4A6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612115"/>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EB8C70-3D14-4F75-883C-A58ADDD9BB53}" type="datetime1">
              <a:rPr lang="en-US" smtClean="0">
                <a:solidFill>
                  <a:prstClr val="black">
                    <a:tint val="75000"/>
                  </a:prstClr>
                </a:solidFill>
              </a:rPr>
              <a:pPr/>
              <a:t>10/9/18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887C4A9-9BF4-4191-9AAE-9BDA7C4A6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5140427"/>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B2182C-AD48-4B39-9ED7-8D7A1C826BD2}" type="datetime1">
              <a:rPr lang="en-US" smtClean="0">
                <a:solidFill>
                  <a:prstClr val="black">
                    <a:tint val="75000"/>
                  </a:prstClr>
                </a:solidFill>
              </a:rPr>
              <a:pPr/>
              <a:t>10/9/18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887C4A9-9BF4-4191-9AAE-9BDA7C4A68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8045257"/>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3039010"/>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756438"/>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9113912"/>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43301436"/>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06209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3787663"/>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28392814"/>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24691931"/>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53983979"/>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5593479"/>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84334927"/>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lstStyle>
            <a:lvl1pPr>
              <a:defRPr>
                <a:solidFill>
                  <a:srgbClr val="006633"/>
                </a:solidFill>
              </a:defRPr>
            </a:lvl1pPr>
          </a:lstStyle>
          <a:p>
            <a:r>
              <a:rPr lang="en-US" dirty="0"/>
              <a:t>Click to edit Master title style</a:t>
            </a:r>
          </a:p>
        </p:txBody>
      </p:sp>
      <p:sp>
        <p:nvSpPr>
          <p:cNvPr id="3" name="Subtitle 2"/>
          <p:cNvSpPr>
            <a:spLocks noGrp="1"/>
          </p:cNvSpPr>
          <p:nvPr>
            <p:ph type="subTitle" idx="1"/>
          </p:nvPr>
        </p:nvSpPr>
        <p:spPr>
          <a:xfrm>
            <a:off x="1371600" y="3733800"/>
            <a:ext cx="6400800" cy="1752600"/>
          </a:xfrm>
        </p:spPr>
        <p:txBody>
          <a:bodyPr/>
          <a:lstStyle>
            <a:lvl1pPr marL="0" indent="0" algn="ctr">
              <a:buNone/>
              <a:defRPr b="0">
                <a:solidFill>
                  <a:schemeClr val="tx1"/>
                </a:solidFill>
              </a:defRPr>
            </a:lvl1pPr>
            <a:lvl2pPr marL="457011" indent="0" algn="ctr">
              <a:buNone/>
              <a:defRPr>
                <a:solidFill>
                  <a:schemeClr val="tx1">
                    <a:tint val="75000"/>
                  </a:schemeClr>
                </a:solidFill>
              </a:defRPr>
            </a:lvl2pPr>
            <a:lvl3pPr marL="914024" indent="0" algn="ctr">
              <a:buNone/>
              <a:defRPr>
                <a:solidFill>
                  <a:schemeClr val="tx1">
                    <a:tint val="75000"/>
                  </a:schemeClr>
                </a:solidFill>
              </a:defRPr>
            </a:lvl3pPr>
            <a:lvl4pPr marL="1371040" indent="0" algn="ctr">
              <a:buNone/>
              <a:defRPr>
                <a:solidFill>
                  <a:schemeClr val="tx1">
                    <a:tint val="75000"/>
                  </a:schemeClr>
                </a:solidFill>
              </a:defRPr>
            </a:lvl4pPr>
            <a:lvl5pPr marL="1828052" indent="0" algn="ctr">
              <a:buNone/>
              <a:defRPr>
                <a:solidFill>
                  <a:schemeClr val="tx1">
                    <a:tint val="75000"/>
                  </a:schemeClr>
                </a:solidFill>
              </a:defRPr>
            </a:lvl5pPr>
            <a:lvl6pPr marL="2285064" indent="0" algn="ctr">
              <a:buNone/>
              <a:defRPr>
                <a:solidFill>
                  <a:schemeClr val="tx1">
                    <a:tint val="75000"/>
                  </a:schemeClr>
                </a:solidFill>
              </a:defRPr>
            </a:lvl6pPr>
            <a:lvl7pPr marL="2742079" indent="0" algn="ctr">
              <a:buNone/>
              <a:defRPr>
                <a:solidFill>
                  <a:schemeClr val="tx1">
                    <a:tint val="75000"/>
                  </a:schemeClr>
                </a:solidFill>
              </a:defRPr>
            </a:lvl7pPr>
            <a:lvl8pPr marL="3199088" indent="0" algn="ctr">
              <a:buNone/>
              <a:defRPr>
                <a:solidFill>
                  <a:schemeClr val="tx1">
                    <a:tint val="75000"/>
                  </a:schemeClr>
                </a:solidFill>
              </a:defRPr>
            </a:lvl8pPr>
            <a:lvl9pPr marL="365610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A3A06C-693C-4ED2-95EF-255773BCAD58}" type="datetime1">
              <a:rPr lang="en-US" smtClean="0">
                <a:solidFill>
                  <a:prstClr val="black">
                    <a:tint val="75000"/>
                  </a:prstClr>
                </a:solidFill>
              </a:rPr>
              <a:pPr/>
              <a:t>10/9/18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
        <p:nvSpPr>
          <p:cNvPr id="11" name="Freeform 10"/>
          <p:cNvSpPr>
            <a:spLocks noChangeArrowheads="1"/>
          </p:cNvSpPr>
          <p:nvPr userDrawn="1"/>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p:spPr>
        <p:txBody>
          <a:bodyPr lIns="91402" tIns="45702" rIns="91402" bIns="45702"/>
          <a:lstStyle/>
          <a:p>
            <a:pPr defTabSz="914024" eaLnBrk="1" fontAlgn="auto" hangingPunct="1">
              <a:spcBef>
                <a:spcPts val="0"/>
              </a:spcBef>
              <a:spcAft>
                <a:spcPts val="0"/>
              </a:spcAft>
              <a:defRPr/>
            </a:pPr>
            <a:endParaRPr lang="en-US" kern="0">
              <a:solidFill>
                <a:sysClr val="windowText" lastClr="000000"/>
              </a:solidFill>
              <a:latin typeface="Calibri"/>
              <a:ea typeface=""/>
            </a:endParaRPr>
          </a:p>
        </p:txBody>
      </p:sp>
      <p:sp>
        <p:nvSpPr>
          <p:cNvPr id="12" name="Line 8"/>
          <p:cNvSpPr>
            <a:spLocks noChangeShapeType="1"/>
          </p:cNvSpPr>
          <p:nvPr userDrawn="1"/>
        </p:nvSpPr>
        <p:spPr bwMode="auto">
          <a:xfrm>
            <a:off x="457200" y="3371850"/>
            <a:ext cx="8229600" cy="0"/>
          </a:xfrm>
          <a:prstGeom prst="line">
            <a:avLst/>
          </a:prstGeom>
          <a:noFill/>
          <a:ln w="19050">
            <a:solidFill>
              <a:srgbClr val="CC9900"/>
            </a:solidFill>
            <a:round/>
            <a:headEnd/>
            <a:tailEnd/>
          </a:ln>
          <a:effectLst/>
        </p:spPr>
        <p:txBody>
          <a:bodyPr lIns="91402" tIns="45702" rIns="91402" bIns="45702"/>
          <a:lstStyle/>
          <a:p>
            <a:pPr defTabSz="914024" eaLnBrk="1" fontAlgn="auto" hangingPunct="1">
              <a:spcBef>
                <a:spcPts val="0"/>
              </a:spcBef>
              <a:spcAft>
                <a:spcPts val="0"/>
              </a:spcAft>
              <a:defRPr/>
            </a:pPr>
            <a:endParaRPr lang="en-US" kern="0">
              <a:solidFill>
                <a:sysClr val="windowText" lastClr="000000"/>
              </a:solidFill>
              <a:latin typeface="Calibri"/>
              <a:ea typeface=""/>
            </a:endParaRPr>
          </a:p>
        </p:txBody>
      </p:sp>
    </p:spTree>
    <p:extLst>
      <p:ext uri="{BB962C8B-B14F-4D97-AF65-F5344CB8AC3E}">
        <p14:creationId xmlns:p14="http://schemas.microsoft.com/office/powerpoint/2010/main" val="2040866511"/>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006633"/>
                </a:solidFill>
              </a:defRPr>
            </a:lvl1pPr>
          </a:lstStyle>
          <a:p>
            <a:r>
              <a:rPr lang="en-US" dirty="0"/>
              <a:t>Click to edit Master title style</a:t>
            </a:r>
          </a:p>
        </p:txBody>
      </p:sp>
      <p:sp>
        <p:nvSpPr>
          <p:cNvPr id="3" name="Content Placeholder 2"/>
          <p:cNvSpPr>
            <a:spLocks noGrp="1"/>
          </p:cNvSpPr>
          <p:nvPr>
            <p:ph idx="1"/>
          </p:nvPr>
        </p:nvSpPr>
        <p:spPr>
          <a:xfrm>
            <a:off x="457200" y="1295400"/>
            <a:ext cx="82296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04FA49-31CB-44F0-BF7A-C8EA1D21A89D}" type="datetime1">
              <a:rPr lang="en-US" smtClean="0">
                <a:solidFill>
                  <a:prstClr val="black">
                    <a:tint val="75000"/>
                  </a:prstClr>
                </a:solidFill>
              </a:rPr>
              <a:pPr/>
              <a:t>10/9/18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705601" y="6416683"/>
            <a:ext cx="2133600" cy="365125"/>
          </a:xfrm>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457200" y="1065212"/>
            <a:ext cx="8229600" cy="1588"/>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00686"/>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solidFill>
                  <a:schemeClr val="tx1">
                    <a:tint val="75000"/>
                  </a:schemeClr>
                </a:solidFill>
              </a:defRPr>
            </a:lvl1pPr>
            <a:lvl2pPr marL="457011" indent="0">
              <a:buNone/>
              <a:defRPr sz="1800">
                <a:solidFill>
                  <a:schemeClr val="tx1">
                    <a:tint val="75000"/>
                  </a:schemeClr>
                </a:solidFill>
              </a:defRPr>
            </a:lvl2pPr>
            <a:lvl3pPr marL="914024" indent="0">
              <a:buNone/>
              <a:defRPr sz="1600">
                <a:solidFill>
                  <a:schemeClr val="tx1">
                    <a:tint val="75000"/>
                  </a:schemeClr>
                </a:solidFill>
              </a:defRPr>
            </a:lvl3pPr>
            <a:lvl4pPr marL="1371040" indent="0">
              <a:buNone/>
              <a:defRPr sz="1400">
                <a:solidFill>
                  <a:schemeClr val="tx1">
                    <a:tint val="75000"/>
                  </a:schemeClr>
                </a:solidFill>
              </a:defRPr>
            </a:lvl4pPr>
            <a:lvl5pPr marL="1828052" indent="0">
              <a:buNone/>
              <a:defRPr sz="1400">
                <a:solidFill>
                  <a:schemeClr val="tx1">
                    <a:tint val="75000"/>
                  </a:schemeClr>
                </a:solidFill>
              </a:defRPr>
            </a:lvl5pPr>
            <a:lvl6pPr marL="2285064" indent="0">
              <a:buNone/>
              <a:defRPr sz="1400">
                <a:solidFill>
                  <a:schemeClr val="tx1">
                    <a:tint val="75000"/>
                  </a:schemeClr>
                </a:solidFill>
              </a:defRPr>
            </a:lvl6pPr>
            <a:lvl7pPr marL="2742079" indent="0">
              <a:buNone/>
              <a:defRPr sz="1400">
                <a:solidFill>
                  <a:schemeClr val="tx1">
                    <a:tint val="75000"/>
                  </a:schemeClr>
                </a:solidFill>
              </a:defRPr>
            </a:lvl7pPr>
            <a:lvl8pPr marL="3199088" indent="0">
              <a:buNone/>
              <a:defRPr sz="1400">
                <a:solidFill>
                  <a:schemeClr val="tx1">
                    <a:tint val="75000"/>
                  </a:schemeClr>
                </a:solidFill>
              </a:defRPr>
            </a:lvl8pPr>
            <a:lvl9pPr marL="365610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FFD313-7920-4F06-A6D0-3C19690ECE7D}" type="datetime1">
              <a:rPr lang="en-US" smtClean="0">
                <a:solidFill>
                  <a:prstClr val="black">
                    <a:tint val="75000"/>
                  </a:prstClr>
                </a:solidFill>
              </a:rPr>
              <a:pPr/>
              <a:t>10/9/18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553116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8"/>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9EEF7B-93B0-4E62-B111-0252FD01AA4B}" type="datetime1">
              <a:rPr lang="en-US" smtClean="0">
                <a:solidFill>
                  <a:prstClr val="black">
                    <a:tint val="75000"/>
                  </a:prstClr>
                </a:solidFill>
              </a:rPr>
              <a:pPr/>
              <a:t>10/9/18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04995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AB5FDA-4F98-4389-8566-B14958C03211}" type="datetime1">
              <a:rPr lang="en-US" smtClean="0">
                <a:solidFill>
                  <a:prstClr val="black">
                    <a:tint val="75000"/>
                  </a:prstClr>
                </a:solidFill>
              </a:rPr>
              <a:pPr/>
              <a:t>10/9/18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41007305"/>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263DB2-0046-4542-AE22-CA66F1A4F7EE}" type="datetime1">
              <a:rPr lang="en-US" smtClean="0">
                <a:solidFill>
                  <a:prstClr val="black">
                    <a:tint val="75000"/>
                  </a:prstClr>
                </a:solidFill>
              </a:rPr>
              <a:pPr/>
              <a:t>10/9/18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69586911"/>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F54C46-F80B-4604-9EE3-DF69E27D49AC}" type="datetime1">
              <a:rPr lang="en-US" smtClean="0">
                <a:solidFill>
                  <a:prstClr val="black">
                    <a:tint val="75000"/>
                  </a:prstClr>
                </a:solidFill>
              </a:rPr>
              <a:pPr/>
              <a:t>10/9/18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14973055"/>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87B10F-A704-4DD8-B083-7B66EF592834}" type="datetime1">
              <a:rPr lang="en-US" smtClean="0">
                <a:solidFill>
                  <a:prstClr val="black">
                    <a:tint val="75000"/>
                  </a:prstClr>
                </a:solidFill>
              </a:rPr>
              <a:pPr/>
              <a:t>10/9/18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18823327"/>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511CCE-E131-4E89-91CD-8BA1EB18E1F8}" type="datetime1">
              <a:rPr lang="en-US" smtClean="0">
                <a:solidFill>
                  <a:prstClr val="black">
                    <a:tint val="75000"/>
                  </a:prstClr>
                </a:solidFill>
              </a:rPr>
              <a:pPr/>
              <a:t>10/9/18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45403744"/>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350418-BFB1-424A-8AB3-4D3BB39EF886}" type="datetime1">
              <a:rPr lang="en-US" smtClean="0">
                <a:solidFill>
                  <a:prstClr val="black">
                    <a:tint val="75000"/>
                  </a:prstClr>
                </a:solidFill>
              </a:rPr>
              <a:pPr/>
              <a:t>10/9/18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74137296"/>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83A514-2B3B-497F-86B0-9831E991DD5F}" type="datetime1">
              <a:rPr lang="en-US" smtClean="0">
                <a:solidFill>
                  <a:prstClr val="black">
                    <a:tint val="75000"/>
                  </a:prstClr>
                </a:solidFill>
              </a:rPr>
              <a:pPr/>
              <a:t>10/9/18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6951322"/>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lstStyle>
            <a:lvl1pPr>
              <a:defRPr>
                <a:solidFill>
                  <a:srgbClr val="006633"/>
                </a:solidFill>
              </a:defRPr>
            </a:lvl1pPr>
          </a:lstStyle>
          <a:p>
            <a:r>
              <a:rPr lang="en-US" dirty="0"/>
              <a:t>Click to edit Master title style</a:t>
            </a:r>
          </a:p>
        </p:txBody>
      </p:sp>
      <p:sp>
        <p:nvSpPr>
          <p:cNvPr id="3" name="Subtitle 2"/>
          <p:cNvSpPr>
            <a:spLocks noGrp="1"/>
          </p:cNvSpPr>
          <p:nvPr>
            <p:ph type="subTitle" idx="1"/>
          </p:nvPr>
        </p:nvSpPr>
        <p:spPr>
          <a:xfrm>
            <a:off x="1371600" y="3733800"/>
            <a:ext cx="6400800" cy="1752600"/>
          </a:xfrm>
        </p:spPr>
        <p:txBody>
          <a:bodyPr/>
          <a:lstStyle>
            <a:lvl1pPr marL="0" indent="0" algn="ctr">
              <a:buNone/>
              <a:defRPr b="0">
                <a:solidFill>
                  <a:schemeClr val="tx1"/>
                </a:solidFill>
              </a:defRPr>
            </a:lvl1pPr>
            <a:lvl2pPr marL="457082" indent="0" algn="ctr">
              <a:buNone/>
              <a:defRPr>
                <a:solidFill>
                  <a:schemeClr val="tx1">
                    <a:tint val="75000"/>
                  </a:schemeClr>
                </a:solidFill>
              </a:defRPr>
            </a:lvl2pPr>
            <a:lvl3pPr marL="914165" indent="0" algn="ctr">
              <a:buNone/>
              <a:defRPr>
                <a:solidFill>
                  <a:schemeClr val="tx1">
                    <a:tint val="75000"/>
                  </a:schemeClr>
                </a:solidFill>
              </a:defRPr>
            </a:lvl3pPr>
            <a:lvl4pPr marL="1371250" indent="0" algn="ctr">
              <a:buNone/>
              <a:defRPr>
                <a:solidFill>
                  <a:schemeClr val="tx1">
                    <a:tint val="75000"/>
                  </a:schemeClr>
                </a:solidFill>
              </a:defRPr>
            </a:lvl4pPr>
            <a:lvl5pPr marL="1828332" indent="0" algn="ctr">
              <a:buNone/>
              <a:defRPr>
                <a:solidFill>
                  <a:schemeClr val="tx1">
                    <a:tint val="75000"/>
                  </a:schemeClr>
                </a:solidFill>
              </a:defRPr>
            </a:lvl5pPr>
            <a:lvl6pPr marL="2285415" indent="0" algn="ctr">
              <a:buNone/>
              <a:defRPr>
                <a:solidFill>
                  <a:schemeClr val="tx1">
                    <a:tint val="75000"/>
                  </a:schemeClr>
                </a:solidFill>
              </a:defRPr>
            </a:lvl6pPr>
            <a:lvl7pPr marL="2742500" indent="0" algn="ctr">
              <a:buNone/>
              <a:defRPr>
                <a:solidFill>
                  <a:schemeClr val="tx1">
                    <a:tint val="75000"/>
                  </a:schemeClr>
                </a:solidFill>
              </a:defRPr>
            </a:lvl7pPr>
            <a:lvl8pPr marL="3199580" indent="0" algn="ctr">
              <a:buNone/>
              <a:defRPr>
                <a:solidFill>
                  <a:schemeClr val="tx1">
                    <a:tint val="75000"/>
                  </a:schemeClr>
                </a:solidFill>
              </a:defRPr>
            </a:lvl8pPr>
            <a:lvl9pPr marL="365666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A3A06C-693C-4ED2-95EF-255773BCAD58}" type="datetime1">
              <a:rPr lang="en-US" smtClean="0">
                <a:solidFill>
                  <a:prstClr val="black">
                    <a:tint val="75000"/>
                  </a:prstClr>
                </a:solidFill>
              </a:rPr>
              <a:pPr/>
              <a:t>10/9/18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
        <p:nvSpPr>
          <p:cNvPr id="11" name="Freeform 10"/>
          <p:cNvSpPr>
            <a:spLocks noChangeArrowheads="1"/>
          </p:cNvSpPr>
          <p:nvPr userDrawn="1"/>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p:spPr>
        <p:txBody>
          <a:bodyPr lIns="91416" tIns="45709" rIns="91416" bIns="45709"/>
          <a:lstStyle/>
          <a:p>
            <a:pPr defTabSz="914165" eaLnBrk="1" fontAlgn="auto" hangingPunct="1">
              <a:spcBef>
                <a:spcPts val="0"/>
              </a:spcBef>
              <a:spcAft>
                <a:spcPts val="0"/>
              </a:spcAft>
              <a:defRPr/>
            </a:pPr>
            <a:endParaRPr lang="en-US" kern="0">
              <a:solidFill>
                <a:sysClr val="windowText" lastClr="000000"/>
              </a:solidFill>
              <a:latin typeface="Calibri"/>
              <a:ea typeface=""/>
            </a:endParaRPr>
          </a:p>
        </p:txBody>
      </p:sp>
      <p:sp>
        <p:nvSpPr>
          <p:cNvPr id="12" name="Line 8"/>
          <p:cNvSpPr>
            <a:spLocks noChangeShapeType="1"/>
          </p:cNvSpPr>
          <p:nvPr userDrawn="1"/>
        </p:nvSpPr>
        <p:spPr bwMode="auto">
          <a:xfrm>
            <a:off x="457200" y="3371850"/>
            <a:ext cx="8229600" cy="0"/>
          </a:xfrm>
          <a:prstGeom prst="line">
            <a:avLst/>
          </a:prstGeom>
          <a:noFill/>
          <a:ln w="19050">
            <a:solidFill>
              <a:srgbClr val="CC9900"/>
            </a:solidFill>
            <a:round/>
            <a:headEnd/>
            <a:tailEnd/>
          </a:ln>
          <a:effectLst/>
        </p:spPr>
        <p:txBody>
          <a:bodyPr lIns="91416" tIns="45709" rIns="91416" bIns="45709"/>
          <a:lstStyle/>
          <a:p>
            <a:pPr defTabSz="914165" eaLnBrk="1" fontAlgn="auto" hangingPunct="1">
              <a:spcBef>
                <a:spcPts val="0"/>
              </a:spcBef>
              <a:spcAft>
                <a:spcPts val="0"/>
              </a:spcAft>
              <a:defRPr/>
            </a:pPr>
            <a:endParaRPr lang="en-US" kern="0">
              <a:solidFill>
                <a:sysClr val="windowText" lastClr="000000"/>
              </a:solidFill>
              <a:latin typeface="Calibri"/>
              <a:ea typeface=""/>
            </a:endParaRPr>
          </a:p>
        </p:txBody>
      </p:sp>
    </p:spTree>
    <p:extLst>
      <p:ext uri="{BB962C8B-B14F-4D97-AF65-F5344CB8AC3E}">
        <p14:creationId xmlns:p14="http://schemas.microsoft.com/office/powerpoint/2010/main" val="2302530872"/>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006633"/>
                </a:solidFill>
              </a:defRPr>
            </a:lvl1pPr>
          </a:lstStyle>
          <a:p>
            <a:r>
              <a:rPr lang="en-US" dirty="0"/>
              <a:t>Click to edit Master title style</a:t>
            </a:r>
          </a:p>
        </p:txBody>
      </p:sp>
      <p:sp>
        <p:nvSpPr>
          <p:cNvPr id="3" name="Content Placeholder 2"/>
          <p:cNvSpPr>
            <a:spLocks noGrp="1"/>
          </p:cNvSpPr>
          <p:nvPr>
            <p:ph idx="1"/>
          </p:nvPr>
        </p:nvSpPr>
        <p:spPr>
          <a:xfrm>
            <a:off x="457200" y="1295400"/>
            <a:ext cx="82296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04FA49-31CB-44F0-BF7A-C8EA1D21A89D}" type="datetime1">
              <a:rPr lang="en-US" smtClean="0">
                <a:solidFill>
                  <a:prstClr val="black">
                    <a:tint val="75000"/>
                  </a:prstClr>
                </a:solidFill>
              </a:rPr>
              <a:pPr/>
              <a:t>10/9/18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705601" y="6416680"/>
            <a:ext cx="2133600" cy="365125"/>
          </a:xfrm>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457200" y="1065212"/>
            <a:ext cx="8229600" cy="1588"/>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314935"/>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7082" indent="0">
              <a:buNone/>
              <a:defRPr sz="1800">
                <a:solidFill>
                  <a:schemeClr val="tx1">
                    <a:tint val="75000"/>
                  </a:schemeClr>
                </a:solidFill>
              </a:defRPr>
            </a:lvl2pPr>
            <a:lvl3pPr marL="914165" indent="0">
              <a:buNone/>
              <a:defRPr sz="1600">
                <a:solidFill>
                  <a:schemeClr val="tx1">
                    <a:tint val="75000"/>
                  </a:schemeClr>
                </a:solidFill>
              </a:defRPr>
            </a:lvl3pPr>
            <a:lvl4pPr marL="1371250" indent="0">
              <a:buNone/>
              <a:defRPr sz="1400">
                <a:solidFill>
                  <a:schemeClr val="tx1">
                    <a:tint val="75000"/>
                  </a:schemeClr>
                </a:solidFill>
              </a:defRPr>
            </a:lvl4pPr>
            <a:lvl5pPr marL="1828332" indent="0">
              <a:buNone/>
              <a:defRPr sz="1400">
                <a:solidFill>
                  <a:schemeClr val="tx1">
                    <a:tint val="75000"/>
                  </a:schemeClr>
                </a:solidFill>
              </a:defRPr>
            </a:lvl5pPr>
            <a:lvl6pPr marL="2285415" indent="0">
              <a:buNone/>
              <a:defRPr sz="1400">
                <a:solidFill>
                  <a:schemeClr val="tx1">
                    <a:tint val="75000"/>
                  </a:schemeClr>
                </a:solidFill>
              </a:defRPr>
            </a:lvl6pPr>
            <a:lvl7pPr marL="2742500" indent="0">
              <a:buNone/>
              <a:defRPr sz="1400">
                <a:solidFill>
                  <a:schemeClr val="tx1">
                    <a:tint val="75000"/>
                  </a:schemeClr>
                </a:solidFill>
              </a:defRPr>
            </a:lvl7pPr>
            <a:lvl8pPr marL="3199580" indent="0">
              <a:buNone/>
              <a:defRPr sz="1400">
                <a:solidFill>
                  <a:schemeClr val="tx1">
                    <a:tint val="75000"/>
                  </a:schemeClr>
                </a:solidFill>
              </a:defRPr>
            </a:lvl8pPr>
            <a:lvl9pPr marL="3656665"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FFD313-7920-4F06-A6D0-3C19690ECE7D}" type="datetime1">
              <a:rPr lang="en-US" smtClean="0">
                <a:solidFill>
                  <a:prstClr val="black">
                    <a:tint val="75000"/>
                  </a:prstClr>
                </a:solidFill>
              </a:rPr>
              <a:pPr/>
              <a:t>10/9/18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679715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9EEF7B-93B0-4E62-B111-0252FD01AA4B}" type="datetime1">
              <a:rPr lang="en-US" smtClean="0">
                <a:solidFill>
                  <a:prstClr val="black">
                    <a:tint val="75000"/>
                  </a:prstClr>
                </a:solidFill>
              </a:rPr>
              <a:pPr/>
              <a:t>10/9/18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30230644"/>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AB5FDA-4F98-4389-8566-B14958C03211}" type="datetime1">
              <a:rPr lang="en-US" smtClean="0">
                <a:solidFill>
                  <a:prstClr val="black">
                    <a:tint val="75000"/>
                  </a:prstClr>
                </a:solidFill>
              </a:rPr>
              <a:pPr/>
              <a:t>10/9/18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98268655"/>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263DB2-0046-4542-AE22-CA66F1A4F7EE}" type="datetime1">
              <a:rPr lang="en-US" smtClean="0">
                <a:solidFill>
                  <a:prstClr val="black">
                    <a:tint val="75000"/>
                  </a:prstClr>
                </a:solidFill>
              </a:rPr>
              <a:pPr/>
              <a:t>10/9/18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7606558"/>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F54C46-F80B-4604-9EE3-DF69E27D49AC}" type="datetime1">
              <a:rPr lang="en-US" smtClean="0">
                <a:solidFill>
                  <a:prstClr val="black">
                    <a:tint val="75000"/>
                  </a:prstClr>
                </a:solidFill>
              </a:rPr>
              <a:pPr/>
              <a:t>10/9/18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05333511"/>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87B10F-A704-4DD8-B083-7B66EF592834}" type="datetime1">
              <a:rPr lang="en-US" smtClean="0">
                <a:solidFill>
                  <a:prstClr val="black">
                    <a:tint val="75000"/>
                  </a:prstClr>
                </a:solidFill>
              </a:rPr>
              <a:pPr/>
              <a:t>10/9/18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11141016"/>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511CCE-E131-4E89-91CD-8BA1EB18E1F8}" type="datetime1">
              <a:rPr lang="en-US" smtClean="0">
                <a:solidFill>
                  <a:prstClr val="black">
                    <a:tint val="75000"/>
                  </a:prstClr>
                </a:solidFill>
              </a:rPr>
              <a:pPr/>
              <a:t>10/9/18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81159294"/>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350418-BFB1-424A-8AB3-4D3BB39EF886}" type="datetime1">
              <a:rPr lang="en-US" smtClean="0">
                <a:solidFill>
                  <a:prstClr val="black">
                    <a:tint val="75000"/>
                  </a:prstClr>
                </a:solidFill>
              </a:rPr>
              <a:pPr/>
              <a:t>10/9/18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40986147"/>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3"/>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3"/>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83A514-2B3B-497F-86B0-9831E991DD5F}" type="datetime1">
              <a:rPr lang="en-US" smtClean="0">
                <a:solidFill>
                  <a:prstClr val="black">
                    <a:tint val="75000"/>
                  </a:prstClr>
                </a:solidFill>
              </a:rPr>
              <a:pPr/>
              <a:t>10/9/18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69409658"/>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defTabSz="457200"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defTabSz="457200" eaLnBrk="1" fontAlgn="auto" hangingPunct="1">
              <a:spcBef>
                <a:spcPts val="0"/>
              </a:spcBef>
              <a:spcAft>
                <a:spcPts val="0"/>
              </a:spcAft>
            </a:pPr>
            <a:endParaRPr 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52AE0C9-F7C4-4547-82DB-A8816991FA8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80042077"/>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752AE0C9-F7C4-4547-82DB-A8816991FA8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42268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lstStyle>
            <a:lvl1pPr algn="l">
              <a:defRPr sz="4000" b="1" cap="all"/>
            </a:lvl1pPr>
          </a:lstStyle>
          <a:p>
            <a:r>
              <a:rPr lang="en-US" altLang="ja-JP"/>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752AE0C9-F7C4-4547-82DB-A8816991FA8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94935180"/>
      </p:ext>
    </p:extLst>
  </p:cSld>
  <p:clrMapOvr>
    <a:masterClrMapping/>
  </p:clrMapOv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752AE0C9-F7C4-4547-82DB-A8816991FA8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53109924"/>
      </p:ext>
    </p:extLst>
  </p:cSld>
  <p:clrMapOvr>
    <a:masterClrMapping/>
  </p:clrMapOv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ja-JP"/>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752AE0C9-F7C4-4547-82DB-A8816991FA8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87120049"/>
      </p:ext>
    </p:extLst>
  </p:cSld>
  <p:clrMapOvr>
    <a:masterClrMapping/>
  </p:clrMapOv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752AE0C9-F7C4-4547-82DB-A8816991FA8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53669089"/>
      </p:ext>
    </p:extLst>
  </p:cSld>
  <p:clrMapOvr>
    <a:masterClrMapping/>
  </p:clrMapOv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752AE0C9-F7C4-4547-82DB-A8816991FA8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12551077"/>
      </p:ext>
    </p:extLst>
  </p:cSld>
  <p:clrMapOvr>
    <a:masterClrMapping/>
  </p:clrMapOvr>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ltLang="ja-JP"/>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752AE0C9-F7C4-4547-82DB-A8816991FA8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73602131"/>
      </p:ext>
    </p:extLst>
  </p:cSld>
  <p:clrMapOvr>
    <a:masterClrMapping/>
  </p:clrMapOvr>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752AE0C9-F7C4-4547-82DB-A8816991FA8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89907992"/>
      </p:ext>
    </p:extLst>
  </p:cSld>
  <p:clrMapOvr>
    <a:masterClrMapping/>
  </p:clrMapOvr>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752AE0C9-F7C4-4547-82DB-A8816991FA8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48309372"/>
      </p:ext>
    </p:extLst>
  </p:cSld>
  <p:clrMapOvr>
    <a:masterClrMapping/>
  </p:clrMapOvr>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ja-JP"/>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752AE0C9-F7C4-4547-82DB-A8816991FA8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63381352"/>
      </p:ext>
    </p:extLst>
  </p:cSld>
  <p:clrMapOvr>
    <a:masterClrMapping/>
  </p:clrMapOvr>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9483777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52992321"/>
      </p:ext>
    </p:extLst>
  </p:cSld>
  <p:clrMapOvr>
    <a:masterClrMapping/>
  </p:clrMapOvr>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37876345"/>
      </p:ext>
    </p:extLst>
  </p:cSld>
  <p:clrMapOvr>
    <a:masterClrMapping/>
  </p:clrMapOvr>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0112163"/>
      </p:ext>
    </p:extLst>
  </p:cSld>
  <p:clrMapOvr>
    <a:masterClrMapping/>
  </p:clrMapOvr>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896361"/>
      </p:ext>
    </p:extLst>
  </p:cSld>
  <p:clrMapOvr>
    <a:masterClrMapping/>
  </p:clrMapOvr>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9345856"/>
      </p:ext>
    </p:extLst>
  </p:cSld>
  <p:clrMapOvr>
    <a:masterClrMapping/>
  </p:clrMapOvr>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10210319"/>
      </p:ext>
    </p:extLst>
  </p:cSld>
  <p:clrMapOvr>
    <a:masterClrMapping/>
  </p:clrMapOvr>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9817633"/>
      </p:ext>
    </p:extLst>
  </p:cSld>
  <p:clrMapOvr>
    <a:masterClrMapping/>
  </p:clrMapOvr>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73380968"/>
      </p:ext>
    </p:extLst>
  </p:cSld>
  <p:clrMapOvr>
    <a:masterClrMapping/>
  </p:clrMapOvr>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8226247"/>
      </p:ext>
    </p:extLst>
  </p:cSld>
  <p:clrMapOvr>
    <a:masterClrMapping/>
  </p:clrMapOvr>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1814802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defTabSz="914165" eaLnBrk="1" hangingPunct="1">
              <a:defRPr/>
            </a:pPr>
            <a:r>
              <a:rPr lang="en-US"/>
              <a:t>Efficient Runahead Execution</a:t>
            </a: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EF0CAD05-5F98-C240-A41D-E171A6304933}" type="slidenum">
              <a:rPr lang="en-US"/>
              <a:pPr/>
              <a:t>‹#›</a:t>
            </a:fld>
            <a:endParaRPr lang="en-US"/>
          </a:p>
        </p:txBody>
      </p:sp>
    </p:spTree>
    <p:extLst>
      <p:ext uri="{BB962C8B-B14F-4D97-AF65-F5344CB8AC3E}">
        <p14:creationId xmlns:p14="http://schemas.microsoft.com/office/powerpoint/2010/main" val="2098969646"/>
      </p:ext>
    </p:extLst>
  </p:cSld>
  <p:clrMapOvr>
    <a:masterClrMapping/>
  </p:clrMapOvr>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8"/>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71752C56-4F8A-824F-A263-2404B5D536A2}" type="slidenum">
              <a:rPr lang="en-US"/>
              <a:pPr/>
              <a:t>‹#›</a:t>
            </a:fld>
            <a:endParaRPr lang="en-US"/>
          </a:p>
        </p:txBody>
      </p:sp>
    </p:spTree>
    <p:extLst>
      <p:ext uri="{BB962C8B-B14F-4D97-AF65-F5344CB8AC3E}">
        <p14:creationId xmlns:p14="http://schemas.microsoft.com/office/powerpoint/2010/main" val="2656668698"/>
      </p:ext>
    </p:extLst>
  </p:cSld>
  <p:clrMapOvr>
    <a:masterClrMapping/>
  </p:clrMapOvr>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E2A6F638-9311-044E-822F-DB90AF0533D9}" type="slidenum">
              <a:rPr lang="en-US"/>
              <a:pPr/>
              <a:t>‹#›</a:t>
            </a:fld>
            <a:endParaRPr lang="en-US"/>
          </a:p>
        </p:txBody>
      </p:sp>
    </p:spTree>
    <p:extLst>
      <p:ext uri="{BB962C8B-B14F-4D97-AF65-F5344CB8AC3E}">
        <p14:creationId xmlns:p14="http://schemas.microsoft.com/office/powerpoint/2010/main" val="494749881"/>
      </p:ext>
    </p:extLst>
  </p:cSld>
  <p:clrMapOvr>
    <a:masterClrMapping/>
  </p:clrMapOvr>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D098FC8E-6941-C74C-BC08-436BE2F5B5D2}" type="slidenum">
              <a:rPr lang="en-US"/>
              <a:pPr/>
              <a:t>‹#›</a:t>
            </a:fld>
            <a:endParaRPr lang="en-US"/>
          </a:p>
        </p:txBody>
      </p:sp>
    </p:spTree>
    <p:extLst>
      <p:ext uri="{BB962C8B-B14F-4D97-AF65-F5344CB8AC3E}">
        <p14:creationId xmlns:p14="http://schemas.microsoft.com/office/powerpoint/2010/main" val="3171300627"/>
      </p:ext>
    </p:extLst>
  </p:cSld>
  <p:clrMapOvr>
    <a:masterClrMapping/>
  </p:clrMapOvr>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EC2913EA-86C8-7044-8F98-044F5E7301AC}" type="slidenum">
              <a:rPr lang="en-US"/>
              <a:pPr/>
              <a:t>‹#›</a:t>
            </a:fld>
            <a:endParaRPr lang="en-US"/>
          </a:p>
        </p:txBody>
      </p:sp>
    </p:spTree>
    <p:extLst>
      <p:ext uri="{BB962C8B-B14F-4D97-AF65-F5344CB8AC3E}">
        <p14:creationId xmlns:p14="http://schemas.microsoft.com/office/powerpoint/2010/main" val="4271223180"/>
      </p:ext>
    </p:extLst>
  </p:cSld>
  <p:clrMapOvr>
    <a:masterClrMapping/>
  </p:clrMapOvr>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E9EB2717-EF8A-4F48-9475-0E5579379CAF}" type="slidenum">
              <a:rPr lang="en-US"/>
              <a:pPr/>
              <a:t>‹#›</a:t>
            </a:fld>
            <a:endParaRPr lang="en-US"/>
          </a:p>
        </p:txBody>
      </p:sp>
    </p:spTree>
    <p:extLst>
      <p:ext uri="{BB962C8B-B14F-4D97-AF65-F5344CB8AC3E}">
        <p14:creationId xmlns:p14="http://schemas.microsoft.com/office/powerpoint/2010/main" val="3023119334"/>
      </p:ext>
    </p:extLst>
  </p:cSld>
  <p:clrMapOvr>
    <a:masterClrMapping/>
  </p:clrMapOvr>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09CEDDA7-F9BC-D143-BB10-4566D815D5F9}" type="slidenum">
              <a:rPr lang="en-US"/>
              <a:pPr/>
              <a:t>‹#›</a:t>
            </a:fld>
            <a:endParaRPr lang="en-US"/>
          </a:p>
        </p:txBody>
      </p:sp>
    </p:spTree>
    <p:extLst>
      <p:ext uri="{BB962C8B-B14F-4D97-AF65-F5344CB8AC3E}">
        <p14:creationId xmlns:p14="http://schemas.microsoft.com/office/powerpoint/2010/main" val="1691685602"/>
      </p:ext>
    </p:extLst>
  </p:cSld>
  <p:clrMapOvr>
    <a:masterClrMapping/>
  </p:clrMapOvr>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24CCDBC6-CC01-564B-8353-1EF7BD2EDA4C}" type="slidenum">
              <a:rPr lang="en-US"/>
              <a:pPr/>
              <a:t>‹#›</a:t>
            </a:fld>
            <a:endParaRPr lang="en-US"/>
          </a:p>
        </p:txBody>
      </p:sp>
    </p:spTree>
    <p:extLst>
      <p:ext uri="{BB962C8B-B14F-4D97-AF65-F5344CB8AC3E}">
        <p14:creationId xmlns:p14="http://schemas.microsoft.com/office/powerpoint/2010/main" val="2497186208"/>
      </p:ext>
    </p:extLst>
  </p:cSld>
  <p:clrMapOvr>
    <a:masterClrMapping/>
  </p:clrMapOvr>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63E88A4F-2F9B-8940-A946-705E7B7AAFF5}" type="slidenum">
              <a:rPr lang="en-US"/>
              <a:pPr/>
              <a:t>‹#›</a:t>
            </a:fld>
            <a:endParaRPr lang="en-US"/>
          </a:p>
        </p:txBody>
      </p:sp>
    </p:spTree>
    <p:extLst>
      <p:ext uri="{BB962C8B-B14F-4D97-AF65-F5344CB8AC3E}">
        <p14:creationId xmlns:p14="http://schemas.microsoft.com/office/powerpoint/2010/main" val="2493185093"/>
      </p:ext>
    </p:extLst>
  </p:cSld>
  <p:clrMapOvr>
    <a:masterClrMapping/>
  </p:clrMapOvr>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1F0E8B17-B4D9-5340-8D3E-0FD2DBAED3D0}" type="slidenum">
              <a:rPr lang="en-US"/>
              <a:pPr/>
              <a:t>‹#›</a:t>
            </a:fld>
            <a:endParaRPr lang="en-US"/>
          </a:p>
        </p:txBody>
      </p:sp>
    </p:spTree>
    <p:extLst>
      <p:ext uri="{BB962C8B-B14F-4D97-AF65-F5344CB8AC3E}">
        <p14:creationId xmlns:p14="http://schemas.microsoft.com/office/powerpoint/2010/main" val="298265330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5F24509-A4B3-2C4F-9AD0-DD3550F7CEC3}" type="slidenum">
              <a:rPr lang="en-US"/>
              <a:pPr/>
              <a:t>‹#›</a:t>
            </a:fld>
            <a:endParaRPr lang="en-US"/>
          </a:p>
        </p:txBody>
      </p:sp>
    </p:spTree>
    <p:extLst>
      <p:ext uri="{BB962C8B-B14F-4D97-AF65-F5344CB8AC3E}">
        <p14:creationId xmlns:p14="http://schemas.microsoft.com/office/powerpoint/2010/main" val="1153403639"/>
      </p:ext>
    </p:extLst>
  </p:cSld>
  <p:clrMapOvr>
    <a:masterClrMapping/>
  </p:clrMapOvr>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135D994-FDC0-964B-B4AE-94C64D4C4962}" type="slidenum">
              <a:rPr lang="en-US"/>
              <a:pPr/>
              <a:t>‹#›</a:t>
            </a:fld>
            <a:endParaRPr lang="en-US"/>
          </a:p>
        </p:txBody>
      </p:sp>
    </p:spTree>
    <p:extLst>
      <p:ext uri="{BB962C8B-B14F-4D97-AF65-F5344CB8AC3E}">
        <p14:creationId xmlns:p14="http://schemas.microsoft.com/office/powerpoint/2010/main" val="2228890065"/>
      </p:ext>
    </p:extLst>
  </p:cSld>
  <p:clrMapOvr>
    <a:masterClrMapping/>
  </p:clrMapOvr>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45363221"/>
      </p:ext>
    </p:extLst>
  </p:cSld>
  <p:clrMapOvr>
    <a:masterClrMapping/>
  </p:clrMapOvr>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2063760"/>
      </p:ext>
    </p:extLst>
  </p:cSld>
  <p:clrMapOvr>
    <a:masterClrMapping/>
  </p:clrMapOvr>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28375796"/>
      </p:ext>
    </p:extLst>
  </p:cSld>
  <p:clrMapOvr>
    <a:masterClrMapping/>
  </p:clrMapOvr>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81436456"/>
      </p:ext>
    </p:extLst>
  </p:cSld>
  <p:clrMapOvr>
    <a:masterClrMapping/>
  </p:clrMapOvr>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033151"/>
      </p:ext>
    </p:extLst>
  </p:cSld>
  <p:clrMapOvr>
    <a:masterClrMapping/>
  </p:clrMapOvr>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7562200"/>
      </p:ext>
    </p:extLst>
  </p:cSld>
  <p:clrMapOvr>
    <a:masterClrMapping/>
  </p:clrMapOvr>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705389"/>
      </p:ext>
    </p:extLst>
  </p:cSld>
  <p:clrMapOvr>
    <a:masterClrMapping/>
  </p:clrMapOvr>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17986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0602664"/>
      </p:ext>
    </p:extLst>
  </p:cSld>
  <p:clrMapOvr>
    <a:masterClrMapping/>
  </p:clrMapOv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88737716"/>
      </p:ext>
    </p:extLst>
  </p:cSld>
  <p:clrMapOvr>
    <a:masterClrMapping/>
  </p:clrMapOvr>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57504866"/>
      </p:ext>
    </p:extLst>
  </p:cSld>
  <p:clrMapOvr>
    <a:masterClrMapping/>
  </p:clrMapOv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ＭＳ Ｐゴシック" charset="0"/>
              <a:cs typeface="ＭＳ Ｐゴシック" charset="0"/>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9606100"/>
      </p:ext>
    </p:extLst>
  </p:cSld>
  <p:clrMapOvr>
    <a:masterClrMapping/>
  </p:clrMapOvr>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92230415"/>
      </p:ext>
    </p:extLst>
  </p:cSld>
  <p:clrMapOvr>
    <a:masterClrMapping/>
  </p:clrMapOvr>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35262144"/>
      </p:ext>
    </p:extLst>
  </p:cSld>
  <p:clrMapOvr>
    <a:masterClrMapping/>
  </p:clrMapOvr>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8599734"/>
      </p:ext>
    </p:extLst>
  </p:cSld>
  <p:clrMapOvr>
    <a:masterClrMapping/>
  </p:clrMapOvr>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60420794"/>
      </p:ext>
    </p:extLst>
  </p:cSld>
  <p:clrMapOvr>
    <a:masterClrMapping/>
  </p:clrMapOvr>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86472622"/>
      </p:ext>
    </p:extLst>
  </p:cSld>
  <p:clrMapOvr>
    <a:masterClrMapping/>
  </p:clrMapOv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4929350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9886383"/>
      </p:ext>
    </p:extLst>
  </p:cSld>
  <p:clrMapOvr>
    <a:masterClrMapping/>
  </p:clrMapOvr>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2933862"/>
      </p:ext>
    </p:extLst>
  </p:cSld>
  <p:clrMapOvr>
    <a:masterClrMapping/>
  </p:clrMapOvr>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2502883"/>
      </p:ext>
    </p:extLst>
  </p:cSld>
  <p:clrMapOvr>
    <a:masterClrMapping/>
  </p:clrMapOvr>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7111165"/>
      </p:ext>
    </p:extLst>
  </p:cSld>
  <p:clrMapOvr>
    <a:masterClrMapping/>
  </p:clrMapOvr>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97683819"/>
      </p:ext>
    </p:extLst>
  </p:cSld>
  <p:clrMapOvr>
    <a:masterClrMapping/>
  </p:clrMapOvr>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48821360"/>
      </p:ext>
    </p:extLst>
  </p:cSld>
  <p:clrMapOvr>
    <a:masterClrMapping/>
  </p:clrMapOvr>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79260515"/>
      </p:ext>
    </p:extLst>
  </p:cSld>
  <p:clrMapOvr>
    <a:masterClrMapping/>
  </p:clrMapOvr>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66128371"/>
      </p:ext>
    </p:extLst>
  </p:cSld>
  <p:clrMapOvr>
    <a:masterClrMapping/>
  </p:clrMapOvr>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166958"/>
      </p:ext>
    </p:extLst>
  </p:cSld>
  <p:clrMapOvr>
    <a:masterClrMapping/>
  </p:clrMapOvr>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3474819"/>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89025014"/>
      </p:ext>
    </p:extLst>
  </p:cSld>
  <p:clrMapOvr>
    <a:masterClrMapping/>
  </p:clrMapOvr>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5373107"/>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29922056"/>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65397050"/>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418254"/>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defTabSz="457200"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9" name="Rectangle 6"/>
          <p:cNvSpPr>
            <a:spLocks noGrp="1" noChangeArrowheads="1"/>
          </p:cNvSpPr>
          <p:nvPr>
            <p:ph type="sldNum" sz="quarter" idx="12"/>
          </p:nvPr>
        </p:nvSpPr>
        <p:spPr>
          <a:xfrm>
            <a:off x="6553200" y="6243638"/>
            <a:ext cx="2133600" cy="457200"/>
          </a:xfrm>
          <a:prstGeom prst="rect">
            <a:avLst/>
          </a:prstGeom>
        </p:spPr>
        <p:txBody>
          <a:bodyPr/>
          <a:lstStyle>
            <a:lvl1pPr>
              <a:defRPr sz="1200"/>
            </a:lvl1pPr>
          </a:lstStyle>
          <a:p>
            <a:fld id="{7341D3D9-3FE8-4025-BF66-8DAB1ABB951F}"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218443472"/>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5"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323594FA-E141-4234-AE05-360401972BE7}"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2831715142"/>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5"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C7AC7BA1-BEA2-40AF-9056-44DC8C985687}"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2184323418"/>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6"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94D2BBBE-2A44-4D16-8758-0239282DCC58}"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3532330631"/>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8"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D5FD5635-BCCD-45D2-B61E-320731E13B17}" type="slidenum">
              <a:rPr lang="en-US" altLang="en-US">
                <a:solidFill>
                  <a:srgbClr val="000000">
                    <a:tint val="75000"/>
                  </a:srgbClr>
                </a:solidFill>
              </a:rPr>
              <a:pPr/>
              <a:t>‹#›</a:t>
            </a:fld>
            <a:endParaRPr lang="en-US" altLang="en-US" dirty="0">
              <a:solidFill>
                <a:srgbClr val="000000">
                  <a:tint val="75000"/>
                </a:srgbClr>
              </a:solidFill>
            </a:endParaRPr>
          </a:p>
        </p:txBody>
      </p:sp>
    </p:spTree>
    <p:extLst>
      <p:ext uri="{BB962C8B-B14F-4D97-AF65-F5344CB8AC3E}">
        <p14:creationId xmlns:p14="http://schemas.microsoft.com/office/powerpoint/2010/main" val="4050798719"/>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4"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018A7077-2B78-4FB5-8F56-24239751AEF0}"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885339334"/>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3"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6E86574E-FA2E-425B-A84C-39F9592E9ECB}"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215193713"/>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6"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9148CFD0-6DDB-45F0-A989-9F5CE648BC1E}"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4090578364"/>
      </p:ext>
    </p:extLst>
  </p:cSld>
  <p:clrMapOvr>
    <a:masterClrMapping/>
  </p:clrMapOvr>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6"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9E97B092-8552-4BA4-B0E1-CE51B98A2A2D}"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3994222800"/>
      </p:ext>
    </p:extLst>
  </p:cSld>
  <p:clrMapOvr>
    <a:masterClrMapping/>
  </p:clrMapOvr>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5"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F44DDA66-0DFC-412A-A4B0-EFE91F0913E7}"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866793959"/>
      </p:ext>
    </p:extLst>
  </p:cSld>
  <p:clrMapOvr>
    <a:masterClrMapping/>
  </p:clrMapOvr>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defTabSz="457200" eaLnBrk="1" fontAlgn="auto" hangingPunct="1">
              <a:spcBef>
                <a:spcPts val="0"/>
              </a:spcBef>
              <a:spcAft>
                <a:spcPts val="0"/>
              </a:spcAft>
            </a:pPr>
            <a:endParaRPr lang="en-US" altLang="en-US">
              <a:solidFill>
                <a:srgbClr val="000000"/>
              </a:solidFill>
              <a:latin typeface="Tahoma"/>
              <a:ea typeface=""/>
            </a:endParaRPr>
          </a:p>
        </p:txBody>
      </p:sp>
      <p:sp>
        <p:nvSpPr>
          <p:cNvPr id="5" name="Rectangle 1030"/>
          <p:cNvSpPr>
            <a:spLocks noGrp="1" noChangeArrowheads="1"/>
          </p:cNvSpPr>
          <p:nvPr>
            <p:ph type="sldNum" sz="quarter" idx="11"/>
          </p:nvPr>
        </p:nvSpPr>
        <p:spPr>
          <a:xfrm>
            <a:off x="6553200" y="6243638"/>
            <a:ext cx="2133600" cy="457200"/>
          </a:xfrm>
          <a:prstGeom prst="rect">
            <a:avLst/>
          </a:prstGeom>
          <a:ln/>
        </p:spPr>
        <p:txBody>
          <a:bodyPr/>
          <a:lstStyle>
            <a:lvl1pPr>
              <a:defRPr/>
            </a:lvl1pPr>
          </a:lstStyle>
          <a:p>
            <a:fld id="{4D1F9A79-97CD-456A-8962-B51E5744B9CD}" type="slidenum">
              <a:rPr lang="en-US" altLang="en-US">
                <a:solidFill>
                  <a:srgbClr val="000000">
                    <a:tint val="75000"/>
                  </a:srgbClr>
                </a:solidFill>
              </a:rPr>
              <a:pPr/>
              <a:t>‹#›</a:t>
            </a:fld>
            <a:endParaRPr lang="en-US" altLang="en-US">
              <a:solidFill>
                <a:srgbClr val="000000">
                  <a:tint val="75000"/>
                </a:srgbClr>
              </a:solidFill>
            </a:endParaRPr>
          </a:p>
        </p:txBody>
      </p:sp>
    </p:spTree>
    <p:extLst>
      <p:ext uri="{BB962C8B-B14F-4D97-AF65-F5344CB8AC3E}">
        <p14:creationId xmlns:p14="http://schemas.microsoft.com/office/powerpoint/2010/main" val="2290356808"/>
      </p:ext>
    </p:extLst>
  </p:cSld>
  <p:clrMapOvr>
    <a:masterClrMapping/>
  </p:clrMapOvr>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3A3DB42-6B20-488F-8AE0-B4D9747E3508}" type="datetime1">
              <a:rPr lang="zh-CN" altLang="en-US" smtClean="0">
                <a:solidFill>
                  <a:prstClr val="black">
                    <a:tint val="75000"/>
                  </a:prstClr>
                </a:solidFill>
                <a:ea typeface="Calibri"/>
              </a:rPr>
              <a:pPr/>
              <a:t>2018/10/9</a:t>
            </a:fld>
            <a:endParaRPr lang="zh-CN" altLang="en-US" dirty="0">
              <a:solidFill>
                <a:prstClr val="black">
                  <a:tint val="75000"/>
                </a:prstClr>
              </a:solidFill>
              <a:ea typeface="Calibri"/>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a typeface="Calibri"/>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Calibri"/>
              </a:rPr>
              <a:pPr/>
              <a:t>‹#›</a:t>
            </a:fld>
            <a:endParaRPr lang="zh-CN" altLang="en-US">
              <a:solidFill>
                <a:prstClr val="black">
                  <a:tint val="75000"/>
                </a:prstClr>
              </a:solidFill>
              <a:ea typeface="Calibri"/>
            </a:endParaRPr>
          </a:p>
        </p:txBody>
      </p:sp>
    </p:spTree>
    <p:extLst>
      <p:ext uri="{BB962C8B-B14F-4D97-AF65-F5344CB8AC3E}">
        <p14:creationId xmlns:p14="http://schemas.microsoft.com/office/powerpoint/2010/main" val="313032662"/>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6BC6776-4CDE-4CAB-9E4C-913149FE3CDB}" type="datetime1">
              <a:rPr lang="zh-CN" altLang="en-US" smtClean="0">
                <a:solidFill>
                  <a:prstClr val="black">
                    <a:tint val="75000"/>
                  </a:prstClr>
                </a:solidFill>
                <a:ea typeface="Calibri"/>
              </a:rPr>
              <a:pPr/>
              <a:t>2018/10/9</a:t>
            </a:fld>
            <a:endParaRPr lang="zh-CN" altLang="en-US">
              <a:solidFill>
                <a:prstClr val="black">
                  <a:tint val="75000"/>
                </a:prstClr>
              </a:solidFill>
              <a:ea typeface="Calibri"/>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a typeface="Calibri"/>
            </a:endParaRPr>
          </a:p>
        </p:txBody>
      </p:sp>
      <p:sp>
        <p:nvSpPr>
          <p:cNvPr id="6" name="灯片编号占位符 5"/>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solidFill>
                  <a:prstClr val="black"/>
                </a:solidFill>
                <a:ea typeface="Calibri"/>
              </a:rPr>
              <a:pPr/>
              <a:t>‹#›</a:t>
            </a:fld>
            <a:endParaRPr lang="zh-CN" altLang="en-US" dirty="0">
              <a:solidFill>
                <a:prstClr val="black"/>
              </a:solidFill>
              <a:ea typeface="Calibri"/>
            </a:endParaRPr>
          </a:p>
        </p:txBody>
      </p:sp>
    </p:spTree>
    <p:extLst>
      <p:ext uri="{BB962C8B-B14F-4D97-AF65-F5344CB8AC3E}">
        <p14:creationId xmlns:p14="http://schemas.microsoft.com/office/powerpoint/2010/main" val="3916775408"/>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E861258-80CF-44A2-84E4-92DB87C3BF25}" type="datetime1">
              <a:rPr lang="zh-CN" altLang="en-US" smtClean="0">
                <a:solidFill>
                  <a:prstClr val="black">
                    <a:tint val="75000"/>
                  </a:prstClr>
                </a:solidFill>
                <a:ea typeface="Calibri"/>
              </a:rPr>
              <a:pPr/>
              <a:t>2018/10/9</a:t>
            </a:fld>
            <a:endParaRPr lang="zh-CN" altLang="en-US">
              <a:solidFill>
                <a:prstClr val="black">
                  <a:tint val="75000"/>
                </a:prstClr>
              </a:solidFill>
              <a:ea typeface="Calibri"/>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a typeface="Calibri"/>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Calibri"/>
              </a:rPr>
              <a:pPr/>
              <a:t>‹#›</a:t>
            </a:fld>
            <a:endParaRPr lang="zh-CN" altLang="en-US">
              <a:solidFill>
                <a:prstClr val="black">
                  <a:tint val="75000"/>
                </a:prstClr>
              </a:solidFill>
              <a:ea typeface="Calibri"/>
            </a:endParaRPr>
          </a:p>
        </p:txBody>
      </p:sp>
    </p:spTree>
    <p:extLst>
      <p:ext uri="{BB962C8B-B14F-4D97-AF65-F5344CB8AC3E}">
        <p14:creationId xmlns:p14="http://schemas.microsoft.com/office/powerpoint/2010/main" val="3349084614"/>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34E39AD-89FF-4E8F-A076-FBE3939226E0}" type="datetime1">
              <a:rPr lang="zh-CN" altLang="en-US" smtClean="0">
                <a:solidFill>
                  <a:prstClr val="black">
                    <a:tint val="75000"/>
                  </a:prstClr>
                </a:solidFill>
                <a:ea typeface="Calibri"/>
              </a:rPr>
              <a:pPr/>
              <a:t>2018/10/9</a:t>
            </a:fld>
            <a:endParaRPr lang="zh-CN" altLang="en-US">
              <a:solidFill>
                <a:prstClr val="black">
                  <a:tint val="75000"/>
                </a:prstClr>
              </a:solidFill>
              <a:ea typeface="Calibri"/>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a typeface="Calibri"/>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Calibri"/>
              </a:rPr>
              <a:pPr/>
              <a:t>‹#›</a:t>
            </a:fld>
            <a:endParaRPr lang="zh-CN" altLang="en-US">
              <a:solidFill>
                <a:prstClr val="black">
                  <a:tint val="75000"/>
                </a:prstClr>
              </a:solidFill>
              <a:ea typeface="Calibri"/>
            </a:endParaRPr>
          </a:p>
        </p:txBody>
      </p:sp>
    </p:spTree>
    <p:extLst>
      <p:ext uri="{BB962C8B-B14F-4D97-AF65-F5344CB8AC3E}">
        <p14:creationId xmlns:p14="http://schemas.microsoft.com/office/powerpoint/2010/main" val="30290920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7808086-A002-44D2-816A-536457BE232E}" type="datetime1">
              <a:rPr lang="zh-CN" altLang="en-US" smtClean="0">
                <a:solidFill>
                  <a:prstClr val="black">
                    <a:tint val="75000"/>
                  </a:prstClr>
                </a:solidFill>
                <a:ea typeface="Calibri"/>
              </a:rPr>
              <a:pPr/>
              <a:t>2018/10/9</a:t>
            </a:fld>
            <a:endParaRPr lang="zh-CN" altLang="en-US">
              <a:solidFill>
                <a:prstClr val="black">
                  <a:tint val="75000"/>
                </a:prstClr>
              </a:solidFill>
              <a:ea typeface="Calibri"/>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a typeface="Calibri"/>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Calibri"/>
              </a:rPr>
              <a:pPr/>
              <a:t>‹#›</a:t>
            </a:fld>
            <a:endParaRPr lang="zh-CN" altLang="en-US">
              <a:solidFill>
                <a:prstClr val="black">
                  <a:tint val="75000"/>
                </a:prstClr>
              </a:solidFill>
              <a:ea typeface="Calibri"/>
            </a:endParaRPr>
          </a:p>
        </p:txBody>
      </p:sp>
    </p:spTree>
    <p:extLst>
      <p:ext uri="{BB962C8B-B14F-4D97-AF65-F5344CB8AC3E}">
        <p14:creationId xmlns:p14="http://schemas.microsoft.com/office/powerpoint/2010/main" val="2042275780"/>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1A8A49-A5B1-48C1-9FB5-38B8E3E9339A}" type="datetime1">
              <a:rPr lang="zh-CN" altLang="en-US" smtClean="0">
                <a:solidFill>
                  <a:prstClr val="black">
                    <a:tint val="75000"/>
                  </a:prstClr>
                </a:solidFill>
                <a:ea typeface="Calibri"/>
              </a:rPr>
              <a:pPr/>
              <a:t>2018/10/9</a:t>
            </a:fld>
            <a:endParaRPr lang="zh-CN" altLang="en-US">
              <a:solidFill>
                <a:prstClr val="black">
                  <a:tint val="75000"/>
                </a:prstClr>
              </a:solidFill>
              <a:ea typeface="Calibri"/>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a typeface="Calibri"/>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Calibri"/>
              </a:rPr>
              <a:pPr/>
              <a:t>‹#›</a:t>
            </a:fld>
            <a:endParaRPr lang="zh-CN" altLang="en-US">
              <a:solidFill>
                <a:prstClr val="black">
                  <a:tint val="75000"/>
                </a:prstClr>
              </a:solidFill>
              <a:ea typeface="Calibri"/>
            </a:endParaRPr>
          </a:p>
        </p:txBody>
      </p:sp>
    </p:spTree>
    <p:extLst>
      <p:ext uri="{BB962C8B-B14F-4D97-AF65-F5344CB8AC3E}">
        <p14:creationId xmlns:p14="http://schemas.microsoft.com/office/powerpoint/2010/main" val="475084825"/>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7F09C3-CAFB-4AA9-853F-89BE3B605C04}" type="datetime1">
              <a:rPr lang="zh-CN" altLang="en-US" smtClean="0">
                <a:solidFill>
                  <a:prstClr val="black">
                    <a:tint val="75000"/>
                  </a:prstClr>
                </a:solidFill>
                <a:ea typeface="Calibri"/>
              </a:rPr>
              <a:pPr/>
              <a:t>2018/10/9</a:t>
            </a:fld>
            <a:endParaRPr lang="zh-CN" altLang="en-US">
              <a:solidFill>
                <a:prstClr val="black">
                  <a:tint val="75000"/>
                </a:prstClr>
              </a:solidFill>
              <a:ea typeface="Calibri"/>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a typeface="Calibri"/>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Calibri"/>
              </a:rPr>
              <a:pPr/>
              <a:t>‹#›</a:t>
            </a:fld>
            <a:endParaRPr lang="zh-CN" altLang="en-US">
              <a:solidFill>
                <a:prstClr val="black">
                  <a:tint val="75000"/>
                </a:prstClr>
              </a:solidFill>
              <a:ea typeface="Calibri"/>
            </a:endParaRPr>
          </a:p>
        </p:txBody>
      </p:sp>
    </p:spTree>
    <p:extLst>
      <p:ext uri="{BB962C8B-B14F-4D97-AF65-F5344CB8AC3E}">
        <p14:creationId xmlns:p14="http://schemas.microsoft.com/office/powerpoint/2010/main" val="2537570217"/>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18887C7-8B8F-44E4-9088-0236A5D23C46}" type="datetime1">
              <a:rPr lang="zh-CN" altLang="en-US" smtClean="0">
                <a:solidFill>
                  <a:prstClr val="black">
                    <a:tint val="75000"/>
                  </a:prstClr>
                </a:solidFill>
                <a:ea typeface="Calibri"/>
              </a:rPr>
              <a:pPr/>
              <a:t>2018/10/9</a:t>
            </a:fld>
            <a:endParaRPr lang="zh-CN" altLang="en-US">
              <a:solidFill>
                <a:prstClr val="black">
                  <a:tint val="75000"/>
                </a:prstClr>
              </a:solidFill>
              <a:ea typeface="Calibri"/>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a typeface="Calibri"/>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Calibri"/>
              </a:rPr>
              <a:pPr/>
              <a:t>‹#›</a:t>
            </a:fld>
            <a:endParaRPr lang="zh-CN" altLang="en-US">
              <a:solidFill>
                <a:prstClr val="black">
                  <a:tint val="75000"/>
                </a:prstClr>
              </a:solidFill>
              <a:ea typeface="Calibri"/>
            </a:endParaRPr>
          </a:p>
        </p:txBody>
      </p:sp>
    </p:spTree>
    <p:extLst>
      <p:ext uri="{BB962C8B-B14F-4D97-AF65-F5344CB8AC3E}">
        <p14:creationId xmlns:p14="http://schemas.microsoft.com/office/powerpoint/2010/main" val="1997909005"/>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4CC44D9-E688-400F-AE3E-9D36779E5E5E}" type="datetime1">
              <a:rPr lang="zh-CN" altLang="en-US" smtClean="0">
                <a:solidFill>
                  <a:prstClr val="black">
                    <a:tint val="75000"/>
                  </a:prstClr>
                </a:solidFill>
                <a:ea typeface="Calibri"/>
              </a:rPr>
              <a:pPr/>
              <a:t>2018/10/9</a:t>
            </a:fld>
            <a:endParaRPr lang="zh-CN" altLang="en-US">
              <a:solidFill>
                <a:prstClr val="black">
                  <a:tint val="75000"/>
                </a:prstClr>
              </a:solidFill>
              <a:ea typeface="Calibri"/>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a typeface="Calibri"/>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Calibri"/>
              </a:rPr>
              <a:pPr/>
              <a:t>‹#›</a:t>
            </a:fld>
            <a:endParaRPr lang="zh-CN" altLang="en-US">
              <a:solidFill>
                <a:prstClr val="black">
                  <a:tint val="75000"/>
                </a:prstClr>
              </a:solidFill>
              <a:ea typeface="Calibri"/>
            </a:endParaRPr>
          </a:p>
        </p:txBody>
      </p:sp>
    </p:spTree>
    <p:extLst>
      <p:ext uri="{BB962C8B-B14F-4D97-AF65-F5344CB8AC3E}">
        <p14:creationId xmlns:p14="http://schemas.microsoft.com/office/powerpoint/2010/main" val="4259141385"/>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5697E0E-1BE4-41F9-813F-4C8E88884DCD}" type="datetime1">
              <a:rPr lang="zh-CN" altLang="en-US" smtClean="0">
                <a:solidFill>
                  <a:prstClr val="black">
                    <a:tint val="75000"/>
                  </a:prstClr>
                </a:solidFill>
                <a:ea typeface="Calibri"/>
              </a:rPr>
              <a:pPr/>
              <a:t>2018/10/9</a:t>
            </a:fld>
            <a:endParaRPr lang="zh-CN" altLang="en-US">
              <a:solidFill>
                <a:prstClr val="black">
                  <a:tint val="75000"/>
                </a:prstClr>
              </a:solidFill>
              <a:ea typeface="Calibri"/>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a typeface="Calibri"/>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Calibri"/>
              </a:rPr>
              <a:pPr/>
              <a:t>‹#›</a:t>
            </a:fld>
            <a:endParaRPr lang="zh-CN" altLang="en-US">
              <a:solidFill>
                <a:prstClr val="black">
                  <a:tint val="75000"/>
                </a:prstClr>
              </a:solidFill>
              <a:ea typeface="Calibri"/>
            </a:endParaRPr>
          </a:p>
        </p:txBody>
      </p:sp>
    </p:spTree>
    <p:extLst>
      <p:ext uri="{BB962C8B-B14F-4D97-AF65-F5344CB8AC3E}">
        <p14:creationId xmlns:p14="http://schemas.microsoft.com/office/powerpoint/2010/main" val="316957907"/>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DDA1FDD-7332-41FB-827C-593B1FEF4292}" type="datetime1">
              <a:rPr lang="zh-CN" altLang="en-US" smtClean="0">
                <a:solidFill>
                  <a:prstClr val="black">
                    <a:tint val="75000"/>
                  </a:prstClr>
                </a:solidFill>
                <a:ea typeface="Calibri"/>
              </a:rPr>
              <a:pPr/>
              <a:t>2018/10/9</a:t>
            </a:fld>
            <a:endParaRPr lang="zh-CN" altLang="en-US">
              <a:solidFill>
                <a:prstClr val="black">
                  <a:tint val="75000"/>
                </a:prstClr>
              </a:solidFill>
              <a:ea typeface="Calibri"/>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a typeface="Calibri"/>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Calibri"/>
              </a:rPr>
              <a:pPr/>
              <a:t>‹#›</a:t>
            </a:fld>
            <a:endParaRPr lang="zh-CN" altLang="en-US">
              <a:solidFill>
                <a:prstClr val="black">
                  <a:tint val="75000"/>
                </a:prstClr>
              </a:solidFill>
              <a:ea typeface="Calibri"/>
            </a:endParaRPr>
          </a:p>
        </p:txBody>
      </p:sp>
    </p:spTree>
    <p:extLst>
      <p:ext uri="{BB962C8B-B14F-4D97-AF65-F5344CB8AC3E}">
        <p14:creationId xmlns:p14="http://schemas.microsoft.com/office/powerpoint/2010/main" val="431962322"/>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919391273"/>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dirty="0"/>
              <a:t>Click to edit Master title style</a:t>
            </a:r>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txBox="1">
            <a:spLocks/>
          </p:cNvSpPr>
          <p:nvPr userDrawn="1"/>
        </p:nvSpPr>
        <p:spPr>
          <a:xfrm>
            <a:off x="8229600" y="6355715"/>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D4D2B188-1D62-4FCA-8363-938AD4629BBB}" type="slidenum">
              <a:rPr lang="en-US" smtClean="0">
                <a:solidFill>
                  <a:prstClr val="black">
                    <a:tint val="75000"/>
                  </a:prstClr>
                </a:solidFill>
              </a:rPr>
              <a:pPr fontAlgn="auto">
                <a:spcBef>
                  <a:spcPts val="0"/>
                </a:spcBef>
                <a:spcAft>
                  <a:spcPts val="0"/>
                </a:spcAft>
              </a:pPr>
              <a:t>‹#›</a:t>
            </a:fld>
            <a:endParaRPr lang="en-US" dirty="0">
              <a:solidFill>
                <a:prstClr val="black">
                  <a:tint val="75000"/>
                </a:prstClr>
              </a:solidFill>
            </a:endParaRPr>
          </a:p>
        </p:txBody>
      </p:sp>
      <p:pic>
        <p:nvPicPr>
          <p:cNvPr id="6" name="Picture 5" descr="safari.png"/>
          <p:cNvPicPr>
            <a:picLocks noChangeAspect="1"/>
          </p:cNvPicPr>
          <p:nvPr userDrawn="1"/>
        </p:nvPicPr>
        <p:blipFill>
          <a:blip r:embed="rId2" cstate="print"/>
          <a:stretch>
            <a:fillRect/>
          </a:stretch>
        </p:blipFill>
        <p:spPr>
          <a:xfrm>
            <a:off x="152400" y="6408997"/>
            <a:ext cx="1008112" cy="291687"/>
          </a:xfrm>
          <a:prstGeom prst="rect">
            <a:avLst/>
          </a:prstGeom>
        </p:spPr>
      </p:pic>
    </p:spTree>
    <p:extLst>
      <p:ext uri="{BB962C8B-B14F-4D97-AF65-F5344CB8AC3E}">
        <p14:creationId xmlns:p14="http://schemas.microsoft.com/office/powerpoint/2010/main" val="609069200"/>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23520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115833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5438923"/>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9344237"/>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sz="1200"/>
            </a:lvl1pPr>
          </a:lstStyle>
          <a:p>
            <a:fld id="{8B44AC5F-686F-284E-A21C-05165FDECB2C}" type="slidenum">
              <a:rPr lang="en-US"/>
              <a:pPr/>
              <a:t>‹#›</a:t>
            </a:fld>
            <a:endParaRPr lang="en-US"/>
          </a:p>
        </p:txBody>
      </p:sp>
    </p:spTree>
    <p:extLst>
      <p:ext uri="{BB962C8B-B14F-4D97-AF65-F5344CB8AC3E}">
        <p14:creationId xmlns:p14="http://schemas.microsoft.com/office/powerpoint/2010/main" val="2947796855"/>
      </p:ext>
    </p:extLst>
  </p:cSld>
  <p:clrMapOvr>
    <a:masterClrMapping/>
  </p:clrMapOvr>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EF707199-5A47-A049-8D5E-F0A177A45C88}" type="slidenum">
              <a:rPr lang="en-US"/>
              <a:pPr/>
              <a:t>‹#›</a:t>
            </a:fld>
            <a:endParaRPr lang="en-US"/>
          </a:p>
        </p:txBody>
      </p:sp>
    </p:spTree>
    <p:extLst>
      <p:ext uri="{BB962C8B-B14F-4D97-AF65-F5344CB8AC3E}">
        <p14:creationId xmlns:p14="http://schemas.microsoft.com/office/powerpoint/2010/main" val="1460519300"/>
      </p:ext>
    </p:extLst>
  </p:cSld>
  <p:clrMapOvr>
    <a:masterClrMapping/>
  </p:clrMapOvr>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B4E12D22-0559-334F-BA3A-5B27327807FF}" type="slidenum">
              <a:rPr lang="en-US"/>
              <a:pPr/>
              <a:t>‹#›</a:t>
            </a:fld>
            <a:endParaRPr lang="en-US"/>
          </a:p>
        </p:txBody>
      </p:sp>
    </p:spTree>
    <p:extLst>
      <p:ext uri="{BB962C8B-B14F-4D97-AF65-F5344CB8AC3E}">
        <p14:creationId xmlns:p14="http://schemas.microsoft.com/office/powerpoint/2010/main" val="3507819882"/>
      </p:ext>
    </p:extLst>
  </p:cSld>
  <p:clrMapOvr>
    <a:masterClrMapping/>
  </p:clrMapOvr>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47C637AC-6B28-F643-9D2E-95C9FD64AAC6}" type="slidenum">
              <a:rPr lang="en-US"/>
              <a:pPr/>
              <a:t>‹#›</a:t>
            </a:fld>
            <a:endParaRPr lang="en-US"/>
          </a:p>
        </p:txBody>
      </p:sp>
    </p:spTree>
    <p:extLst>
      <p:ext uri="{BB962C8B-B14F-4D97-AF65-F5344CB8AC3E}">
        <p14:creationId xmlns:p14="http://schemas.microsoft.com/office/powerpoint/2010/main" val="2301846522"/>
      </p:ext>
    </p:extLst>
  </p:cSld>
  <p:clrMapOvr>
    <a:masterClrMapping/>
  </p:clrMapOvr>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p>
        </p:txBody>
      </p:sp>
      <p:sp>
        <p:nvSpPr>
          <p:cNvPr id="8" name="Rectangle 1030"/>
          <p:cNvSpPr>
            <a:spLocks noGrp="1" noChangeArrowheads="1"/>
          </p:cNvSpPr>
          <p:nvPr>
            <p:ph type="sldNum" sz="quarter" idx="11"/>
          </p:nvPr>
        </p:nvSpPr>
        <p:spPr>
          <a:ln/>
        </p:spPr>
        <p:txBody>
          <a:bodyPr/>
          <a:lstStyle>
            <a:lvl1pPr>
              <a:defRPr/>
            </a:lvl1pPr>
          </a:lstStyle>
          <a:p>
            <a:fld id="{97E2356A-5AF2-F049-8E48-3CD312F066B9}" type="slidenum">
              <a:rPr lang="en-US"/>
              <a:pPr/>
              <a:t>‹#›</a:t>
            </a:fld>
            <a:endParaRPr lang="en-US"/>
          </a:p>
        </p:txBody>
      </p:sp>
    </p:spTree>
    <p:extLst>
      <p:ext uri="{BB962C8B-B14F-4D97-AF65-F5344CB8AC3E}">
        <p14:creationId xmlns:p14="http://schemas.microsoft.com/office/powerpoint/2010/main" val="2617477671"/>
      </p:ext>
    </p:extLst>
  </p:cSld>
  <p:clrMapOvr>
    <a:masterClrMapping/>
  </p:clrMapOvr>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p>
        </p:txBody>
      </p:sp>
      <p:sp>
        <p:nvSpPr>
          <p:cNvPr id="4" name="Rectangle 1030"/>
          <p:cNvSpPr>
            <a:spLocks noGrp="1" noChangeArrowheads="1"/>
          </p:cNvSpPr>
          <p:nvPr>
            <p:ph type="sldNum" sz="quarter" idx="11"/>
          </p:nvPr>
        </p:nvSpPr>
        <p:spPr>
          <a:ln/>
        </p:spPr>
        <p:txBody>
          <a:bodyPr/>
          <a:lstStyle>
            <a:lvl1pPr>
              <a:defRPr/>
            </a:lvl1pPr>
          </a:lstStyle>
          <a:p>
            <a:fld id="{27E7C01C-51B9-B84A-B14C-CB44A3C4A5D7}" type="slidenum">
              <a:rPr lang="en-US"/>
              <a:pPr/>
              <a:t>‹#›</a:t>
            </a:fld>
            <a:endParaRPr lang="en-US"/>
          </a:p>
        </p:txBody>
      </p:sp>
    </p:spTree>
    <p:extLst>
      <p:ext uri="{BB962C8B-B14F-4D97-AF65-F5344CB8AC3E}">
        <p14:creationId xmlns:p14="http://schemas.microsoft.com/office/powerpoint/2010/main" val="1512450282"/>
      </p:ext>
    </p:extLst>
  </p:cSld>
  <p:clrMapOvr>
    <a:masterClrMapping/>
  </p:clrMapOvr>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p>
        </p:txBody>
      </p:sp>
      <p:sp>
        <p:nvSpPr>
          <p:cNvPr id="3" name="Rectangle 1030"/>
          <p:cNvSpPr>
            <a:spLocks noGrp="1" noChangeArrowheads="1"/>
          </p:cNvSpPr>
          <p:nvPr>
            <p:ph type="sldNum" sz="quarter" idx="11"/>
          </p:nvPr>
        </p:nvSpPr>
        <p:spPr>
          <a:ln/>
        </p:spPr>
        <p:txBody>
          <a:bodyPr/>
          <a:lstStyle>
            <a:lvl1pPr>
              <a:defRPr/>
            </a:lvl1pPr>
          </a:lstStyle>
          <a:p>
            <a:fld id="{8B813CC4-71FD-774F-A216-95B1DD7E3298}" type="slidenum">
              <a:rPr lang="en-US"/>
              <a:pPr/>
              <a:t>‹#›</a:t>
            </a:fld>
            <a:endParaRPr lang="en-US"/>
          </a:p>
        </p:txBody>
      </p:sp>
    </p:spTree>
    <p:extLst>
      <p:ext uri="{BB962C8B-B14F-4D97-AF65-F5344CB8AC3E}">
        <p14:creationId xmlns:p14="http://schemas.microsoft.com/office/powerpoint/2010/main" val="177022735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682EFFBA-F379-2244-BA2E-9AA07B9D047E}" type="slidenum">
              <a:rPr lang="en-US"/>
              <a:pPr/>
              <a:t>‹#›</a:t>
            </a:fld>
            <a:endParaRPr lang="en-US"/>
          </a:p>
        </p:txBody>
      </p:sp>
    </p:spTree>
    <p:extLst>
      <p:ext uri="{BB962C8B-B14F-4D97-AF65-F5344CB8AC3E}">
        <p14:creationId xmlns:p14="http://schemas.microsoft.com/office/powerpoint/2010/main" val="2036471103"/>
      </p:ext>
    </p:extLst>
  </p:cSld>
  <p:clrMapOvr>
    <a:masterClrMapping/>
  </p:clrMapOvr>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DFE4B95E-0B1A-E54D-99AD-FD05E025702A}" type="slidenum">
              <a:rPr lang="en-US"/>
              <a:pPr/>
              <a:t>‹#›</a:t>
            </a:fld>
            <a:endParaRPr lang="en-US"/>
          </a:p>
        </p:txBody>
      </p:sp>
    </p:spTree>
    <p:extLst>
      <p:ext uri="{BB962C8B-B14F-4D97-AF65-F5344CB8AC3E}">
        <p14:creationId xmlns:p14="http://schemas.microsoft.com/office/powerpoint/2010/main" val="2397145476"/>
      </p:ext>
    </p:extLst>
  </p:cSld>
  <p:clrMapOvr>
    <a:masterClrMapping/>
  </p:clrMapOvr>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7004CE19-BEF9-714A-B106-3A57F2E3CAE6}" type="slidenum">
              <a:rPr lang="en-US"/>
              <a:pPr/>
              <a:t>‹#›</a:t>
            </a:fld>
            <a:endParaRPr lang="en-US"/>
          </a:p>
        </p:txBody>
      </p:sp>
    </p:spTree>
    <p:extLst>
      <p:ext uri="{BB962C8B-B14F-4D97-AF65-F5344CB8AC3E}">
        <p14:creationId xmlns:p14="http://schemas.microsoft.com/office/powerpoint/2010/main" val="2920590424"/>
      </p:ext>
    </p:extLst>
  </p:cSld>
  <p:clrMapOvr>
    <a:masterClrMapping/>
  </p:clrMapOvr>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51CD46D2-A282-914E-8E4F-370B644A623F}" type="slidenum">
              <a:rPr lang="en-US"/>
              <a:pPr/>
              <a:t>‹#›</a:t>
            </a:fld>
            <a:endParaRPr lang="en-US"/>
          </a:p>
        </p:txBody>
      </p:sp>
    </p:spTree>
    <p:extLst>
      <p:ext uri="{BB962C8B-B14F-4D97-AF65-F5344CB8AC3E}">
        <p14:creationId xmlns:p14="http://schemas.microsoft.com/office/powerpoint/2010/main" val="76841123"/>
      </p:ext>
    </p:extLst>
  </p:cSld>
  <p:clrMapOvr>
    <a:masterClrMapping/>
  </p:clrMapOvr>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4F7CF79C-58D9-8C41-8566-B0C580CA55AF}" type="slidenum">
              <a:rPr lang="en-US"/>
              <a:pPr/>
              <a:t>‹#›</a:t>
            </a:fld>
            <a:endParaRPr lang="en-US"/>
          </a:p>
        </p:txBody>
      </p:sp>
    </p:spTree>
    <p:extLst>
      <p:ext uri="{BB962C8B-B14F-4D97-AF65-F5344CB8AC3E}">
        <p14:creationId xmlns:p14="http://schemas.microsoft.com/office/powerpoint/2010/main" val="3268284417"/>
      </p:ext>
    </p:extLst>
  </p:cSld>
  <p:clrMapOvr>
    <a:masterClrMapping/>
  </p:clrMapOvr>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FADA635E-7FF7-B94A-8EE7-78D216ED7D29}" type="slidenum">
              <a:rPr lang="en-US"/>
              <a:pPr>
                <a:defRPr/>
              </a:pPr>
              <a:t>‹#›</a:t>
            </a:fld>
            <a:endParaRPr lang="en-US"/>
          </a:p>
        </p:txBody>
      </p:sp>
    </p:spTree>
    <p:extLst>
      <p:ext uri="{BB962C8B-B14F-4D97-AF65-F5344CB8AC3E}">
        <p14:creationId xmlns:p14="http://schemas.microsoft.com/office/powerpoint/2010/main" val="1295707484"/>
      </p:ext>
    </p:extLst>
  </p:cSld>
  <p:clrMapOvr>
    <a:masterClrMapping/>
  </p:clrMapOvr>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5005C1BD-CB44-9643-B02C-9A0DA39DD6E3}" type="slidenum">
              <a:rPr lang="en-US"/>
              <a:pPr>
                <a:defRPr/>
              </a:pPr>
              <a:t>‹#›</a:t>
            </a:fld>
            <a:endParaRPr lang="en-US"/>
          </a:p>
        </p:txBody>
      </p:sp>
    </p:spTree>
    <p:extLst>
      <p:ext uri="{BB962C8B-B14F-4D97-AF65-F5344CB8AC3E}">
        <p14:creationId xmlns:p14="http://schemas.microsoft.com/office/powerpoint/2010/main" val="96593783"/>
      </p:ext>
    </p:extLst>
  </p:cSld>
  <p:clrMapOvr>
    <a:masterClrMapping/>
  </p:clrMapOvr>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charset="0"/>
              </a:defRPr>
            </a:lvl1pPr>
          </a:lstStyle>
          <a:p>
            <a:pPr fontAlgn="base">
              <a:spcBef>
                <a:spcPct val="0"/>
              </a:spcBef>
              <a:spcAft>
                <a:spcPct val="0"/>
              </a:spcAft>
            </a:pPr>
            <a:endParaRPr lang="en-US">
              <a:ea typeface="ＭＳ Ｐゴシック" charset="0"/>
              <a:cs typeface="Arial" charset="0"/>
            </a:endParaRPr>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cs typeface="Arial" pitchFamily="34" charset="0"/>
              </a:defRPr>
            </a:lvl1pPr>
          </a:lstStyle>
          <a:p>
            <a:pPr>
              <a:defRPr/>
            </a:pPr>
            <a:r>
              <a:rPr lang="en-US" altLang="en-US"/>
              <a:t>CHIPPER: HPCA 2011</a:t>
            </a:r>
          </a:p>
        </p:txBody>
      </p:sp>
      <p:sp>
        <p:nvSpPr>
          <p:cNvPr id="9" name="Rectangle 6"/>
          <p:cNvSpPr>
            <a:spLocks noGrp="1" noChangeArrowheads="1"/>
          </p:cNvSpPr>
          <p:nvPr>
            <p:ph type="sldNum" sz="quarter" idx="12"/>
          </p:nvPr>
        </p:nvSpPr>
        <p:spPr/>
        <p:txBody>
          <a:bodyPr/>
          <a:lstStyle>
            <a:lvl1pPr>
              <a:defRPr sz="1200"/>
            </a:lvl1pPr>
          </a:lstStyle>
          <a:p>
            <a:fld id="{F5B214B8-E609-6F4B-BFCB-9B9BC1AF6846}" type="slidenum">
              <a:rPr lang="en-US"/>
              <a:pPr/>
              <a:t>‹#›</a:t>
            </a:fld>
            <a:endParaRPr lang="en-US"/>
          </a:p>
        </p:txBody>
      </p:sp>
    </p:spTree>
    <p:extLst>
      <p:ext uri="{BB962C8B-B14F-4D97-AF65-F5344CB8AC3E}">
        <p14:creationId xmlns:p14="http://schemas.microsoft.com/office/powerpoint/2010/main" val="2592953343"/>
      </p:ext>
    </p:extLst>
  </p:cSld>
  <p:clrMapOvr>
    <a:masterClrMapping/>
  </p:clrMapOvr>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a:cs typeface="Arial" pitchFamily="34"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a:defRPr/>
            </a:lvl1pPr>
          </a:lstStyle>
          <a:p>
            <a:fld id="{0D5746E8-4EAE-2744-A615-D35555628E7E}" type="slidenum">
              <a:rPr lang="en-US"/>
              <a:pPr/>
              <a:t>‹#›</a:t>
            </a:fld>
            <a:endParaRPr lang="en-US"/>
          </a:p>
        </p:txBody>
      </p:sp>
    </p:spTree>
    <p:extLst>
      <p:ext uri="{BB962C8B-B14F-4D97-AF65-F5344CB8AC3E}">
        <p14:creationId xmlns:p14="http://schemas.microsoft.com/office/powerpoint/2010/main" val="152927843"/>
      </p:ext>
    </p:extLst>
  </p:cSld>
  <p:clrMapOvr>
    <a:masterClrMapping/>
  </p:clrMapOvr>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cs typeface="Arial" pitchFamily="34"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a:defRPr/>
            </a:lvl1pPr>
          </a:lstStyle>
          <a:p>
            <a:fld id="{DE0A9BF8-1908-DD40-9B3E-56859598C08E}" type="slidenum">
              <a:rPr lang="en-US"/>
              <a:pPr/>
              <a:t>‹#›</a:t>
            </a:fld>
            <a:endParaRPr lang="en-US"/>
          </a:p>
        </p:txBody>
      </p:sp>
    </p:spTree>
    <p:extLst>
      <p:ext uri="{BB962C8B-B14F-4D97-AF65-F5344CB8AC3E}">
        <p14:creationId xmlns:p14="http://schemas.microsoft.com/office/powerpoint/2010/main" val="3956948649"/>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cs typeface="Arial" pitchFamily="34" charset="0"/>
              </a:defRPr>
            </a:lvl1pPr>
          </a:lstStyle>
          <a:p>
            <a:pPr>
              <a:defRPr/>
            </a:pPr>
            <a:r>
              <a:rPr lang="en-US" altLang="en-US"/>
              <a:t>CHIPPER: HPCA 2011</a:t>
            </a:r>
          </a:p>
        </p:txBody>
      </p:sp>
      <p:sp>
        <p:nvSpPr>
          <p:cNvPr id="6" name="Rectangle 1030"/>
          <p:cNvSpPr>
            <a:spLocks noGrp="1" noChangeArrowheads="1"/>
          </p:cNvSpPr>
          <p:nvPr>
            <p:ph type="sldNum" sz="quarter" idx="11"/>
          </p:nvPr>
        </p:nvSpPr>
        <p:spPr/>
        <p:txBody>
          <a:bodyPr/>
          <a:lstStyle>
            <a:lvl1pPr>
              <a:defRPr/>
            </a:lvl1pPr>
          </a:lstStyle>
          <a:p>
            <a:fld id="{E4A51534-C0B0-0E47-9D0E-8FBA16104D48}" type="slidenum">
              <a:rPr lang="en-US"/>
              <a:pPr/>
              <a:t>‹#›</a:t>
            </a:fld>
            <a:endParaRPr lang="en-US"/>
          </a:p>
        </p:txBody>
      </p:sp>
    </p:spTree>
    <p:extLst>
      <p:ext uri="{BB962C8B-B14F-4D97-AF65-F5344CB8AC3E}">
        <p14:creationId xmlns:p14="http://schemas.microsoft.com/office/powerpoint/2010/main" val="2842835083"/>
      </p:ext>
    </p:extLst>
  </p:cSld>
  <p:clrMapOvr>
    <a:masterClrMapping/>
  </p:clrMapOvr>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cs typeface="Arial" pitchFamily="34" charset="0"/>
              </a:defRPr>
            </a:lvl1pPr>
          </a:lstStyle>
          <a:p>
            <a:pPr>
              <a:defRPr/>
            </a:pPr>
            <a:r>
              <a:rPr lang="en-US" altLang="en-US"/>
              <a:t>CHIPPER: HPCA 2011</a:t>
            </a:r>
          </a:p>
        </p:txBody>
      </p:sp>
      <p:sp>
        <p:nvSpPr>
          <p:cNvPr id="8" name="Rectangle 1030"/>
          <p:cNvSpPr>
            <a:spLocks noGrp="1" noChangeArrowheads="1"/>
          </p:cNvSpPr>
          <p:nvPr>
            <p:ph type="sldNum" sz="quarter" idx="11"/>
          </p:nvPr>
        </p:nvSpPr>
        <p:spPr/>
        <p:txBody>
          <a:bodyPr/>
          <a:lstStyle>
            <a:lvl1pPr>
              <a:defRPr/>
            </a:lvl1pPr>
          </a:lstStyle>
          <a:p>
            <a:fld id="{BAE509DB-ADDC-9848-B53F-0F05406BF914}" type="slidenum">
              <a:rPr lang="en-US"/>
              <a:pPr/>
              <a:t>‹#›</a:t>
            </a:fld>
            <a:endParaRPr lang="en-US"/>
          </a:p>
        </p:txBody>
      </p:sp>
    </p:spTree>
    <p:extLst>
      <p:ext uri="{BB962C8B-B14F-4D97-AF65-F5344CB8AC3E}">
        <p14:creationId xmlns:p14="http://schemas.microsoft.com/office/powerpoint/2010/main" val="2215033202"/>
      </p:ext>
    </p:extLst>
  </p:cSld>
  <p:clrMapOvr>
    <a:masterClrMapping/>
  </p:clrMapOvr>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latin typeface="Garamond" charset="0"/>
                <a:ea typeface="ＭＳ Ｐゴシック" charset="0"/>
                <a:cs typeface="Arial" charset="0"/>
              </a:defRPr>
            </a:lvl1pPr>
          </a:lstStyle>
          <a:p>
            <a:endParaRPr lang="en-US"/>
          </a:p>
        </p:txBody>
      </p:sp>
      <p:sp>
        <p:nvSpPr>
          <p:cNvPr id="4" name="Rectangle 1030"/>
          <p:cNvSpPr>
            <a:spLocks noGrp="1" noChangeArrowheads="1"/>
          </p:cNvSpPr>
          <p:nvPr>
            <p:ph type="sldNum" sz="quarter" idx="11"/>
          </p:nvPr>
        </p:nvSpPr>
        <p:spPr/>
        <p:txBody>
          <a:bodyPr/>
          <a:lstStyle>
            <a:lvl1pPr>
              <a:defRPr/>
            </a:lvl1pPr>
          </a:lstStyle>
          <a:p>
            <a:fld id="{574FE4B8-9CD0-B642-A59E-F44AAF6F651B}" type="slidenum">
              <a:rPr lang="en-US"/>
              <a:pPr/>
              <a:t>‹#›</a:t>
            </a:fld>
            <a:endParaRPr lang="en-US"/>
          </a:p>
        </p:txBody>
      </p:sp>
    </p:spTree>
    <p:extLst>
      <p:ext uri="{BB962C8B-B14F-4D97-AF65-F5344CB8AC3E}">
        <p14:creationId xmlns:p14="http://schemas.microsoft.com/office/powerpoint/2010/main" val="3808108468"/>
      </p:ext>
    </p:extLst>
  </p:cSld>
  <p:clrMapOvr>
    <a:masterClrMapping/>
  </p:clrMapOvr>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latin typeface="Garamond" charset="0"/>
                <a:ea typeface="ＭＳ Ｐゴシック" charset="0"/>
                <a:cs typeface="Arial" charset="0"/>
              </a:defRPr>
            </a:lvl1pPr>
          </a:lstStyle>
          <a:p>
            <a:endParaRPr lang="en-US"/>
          </a:p>
        </p:txBody>
      </p:sp>
      <p:sp>
        <p:nvSpPr>
          <p:cNvPr id="3" name="Rectangle 1030"/>
          <p:cNvSpPr>
            <a:spLocks noGrp="1" noChangeArrowheads="1"/>
          </p:cNvSpPr>
          <p:nvPr>
            <p:ph type="sldNum" sz="quarter" idx="11"/>
          </p:nvPr>
        </p:nvSpPr>
        <p:spPr/>
        <p:txBody>
          <a:bodyPr/>
          <a:lstStyle>
            <a:lvl1pPr>
              <a:defRPr/>
            </a:lvl1pPr>
          </a:lstStyle>
          <a:p>
            <a:fld id="{E5947534-FBB2-114F-9D2E-3EEFCB50A80F}" type="slidenum">
              <a:rPr lang="en-US"/>
              <a:pPr/>
              <a:t>‹#›</a:t>
            </a:fld>
            <a:endParaRPr lang="en-US"/>
          </a:p>
        </p:txBody>
      </p:sp>
    </p:spTree>
    <p:extLst>
      <p:ext uri="{BB962C8B-B14F-4D97-AF65-F5344CB8AC3E}">
        <p14:creationId xmlns:p14="http://schemas.microsoft.com/office/powerpoint/2010/main" val="2732374061"/>
      </p:ext>
    </p:extLst>
  </p:cSld>
  <p:clrMapOvr>
    <a:masterClrMapping/>
  </p:clrMapOvr>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latin typeface="Garamond" charset="0"/>
                <a:ea typeface="ＭＳ Ｐゴシック" charset="0"/>
                <a:cs typeface="Arial" charset="0"/>
              </a:defRPr>
            </a:lvl1pPr>
          </a:lstStyle>
          <a:p>
            <a:endParaRPr lang="en-US"/>
          </a:p>
        </p:txBody>
      </p:sp>
      <p:sp>
        <p:nvSpPr>
          <p:cNvPr id="6" name="Rectangle 1030"/>
          <p:cNvSpPr>
            <a:spLocks noGrp="1" noChangeArrowheads="1"/>
          </p:cNvSpPr>
          <p:nvPr>
            <p:ph type="sldNum" sz="quarter" idx="11"/>
          </p:nvPr>
        </p:nvSpPr>
        <p:spPr/>
        <p:txBody>
          <a:bodyPr/>
          <a:lstStyle>
            <a:lvl1pPr>
              <a:defRPr/>
            </a:lvl1pPr>
          </a:lstStyle>
          <a:p>
            <a:fld id="{E5EAEA34-8947-7C4E-879B-5651454C2847}" type="slidenum">
              <a:rPr lang="en-US"/>
              <a:pPr/>
              <a:t>‹#›</a:t>
            </a:fld>
            <a:endParaRPr lang="en-US"/>
          </a:p>
        </p:txBody>
      </p:sp>
    </p:spTree>
    <p:extLst>
      <p:ext uri="{BB962C8B-B14F-4D97-AF65-F5344CB8AC3E}">
        <p14:creationId xmlns:p14="http://schemas.microsoft.com/office/powerpoint/2010/main" val="3167328153"/>
      </p:ext>
    </p:extLst>
  </p:cSld>
  <p:clrMapOvr>
    <a:masterClrMapping/>
  </p:clrMapOvr>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latin typeface="Garamond" charset="0"/>
                <a:ea typeface="ＭＳ Ｐゴシック" charset="0"/>
                <a:cs typeface="Arial" charset="0"/>
              </a:defRPr>
            </a:lvl1pPr>
          </a:lstStyle>
          <a:p>
            <a:endParaRPr lang="en-US"/>
          </a:p>
        </p:txBody>
      </p:sp>
      <p:sp>
        <p:nvSpPr>
          <p:cNvPr id="6" name="Rectangle 1030"/>
          <p:cNvSpPr>
            <a:spLocks noGrp="1" noChangeArrowheads="1"/>
          </p:cNvSpPr>
          <p:nvPr>
            <p:ph type="sldNum" sz="quarter" idx="11"/>
          </p:nvPr>
        </p:nvSpPr>
        <p:spPr/>
        <p:txBody>
          <a:bodyPr/>
          <a:lstStyle>
            <a:lvl1pPr>
              <a:defRPr/>
            </a:lvl1pPr>
          </a:lstStyle>
          <a:p>
            <a:fld id="{7A8AD172-D586-7442-9A4A-C6EBB61CFBF9}" type="slidenum">
              <a:rPr lang="en-US"/>
              <a:pPr/>
              <a:t>‹#›</a:t>
            </a:fld>
            <a:endParaRPr lang="en-US"/>
          </a:p>
        </p:txBody>
      </p:sp>
    </p:spTree>
    <p:extLst>
      <p:ext uri="{BB962C8B-B14F-4D97-AF65-F5344CB8AC3E}">
        <p14:creationId xmlns:p14="http://schemas.microsoft.com/office/powerpoint/2010/main" val="2009894560"/>
      </p:ext>
    </p:extLst>
  </p:cSld>
  <p:clrMapOvr>
    <a:masterClrMapping/>
  </p:clrMapOvr>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latin typeface="Garamond" charset="0"/>
                <a:ea typeface="ＭＳ Ｐゴシック" charset="0"/>
                <a:cs typeface="Arial" charset="0"/>
              </a:defRPr>
            </a:lvl1pPr>
          </a:lstStyle>
          <a:p>
            <a:endParaRPr lang="en-US"/>
          </a:p>
        </p:txBody>
      </p:sp>
      <p:sp>
        <p:nvSpPr>
          <p:cNvPr id="5" name="Rectangle 1030"/>
          <p:cNvSpPr>
            <a:spLocks noGrp="1" noChangeArrowheads="1"/>
          </p:cNvSpPr>
          <p:nvPr>
            <p:ph type="sldNum" sz="quarter" idx="11"/>
          </p:nvPr>
        </p:nvSpPr>
        <p:spPr/>
        <p:txBody>
          <a:bodyPr/>
          <a:lstStyle>
            <a:lvl1pPr>
              <a:defRPr/>
            </a:lvl1pPr>
          </a:lstStyle>
          <a:p>
            <a:fld id="{D433CED4-3C3A-6242-BCF5-698414E7B8C8}" type="slidenum">
              <a:rPr lang="en-US"/>
              <a:pPr/>
              <a:t>‹#›</a:t>
            </a:fld>
            <a:endParaRPr lang="en-US"/>
          </a:p>
        </p:txBody>
      </p:sp>
    </p:spTree>
    <p:extLst>
      <p:ext uri="{BB962C8B-B14F-4D97-AF65-F5344CB8AC3E}">
        <p14:creationId xmlns:p14="http://schemas.microsoft.com/office/powerpoint/2010/main" val="404986348"/>
      </p:ext>
    </p:extLst>
  </p:cSld>
  <p:clrMapOvr>
    <a:masterClrMapping/>
  </p:clrMapOvr>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latin typeface="Garamond" charset="0"/>
                <a:ea typeface="ＭＳ Ｐゴシック" charset="0"/>
                <a:cs typeface="Arial" charset="0"/>
              </a:defRPr>
            </a:lvl1pPr>
          </a:lstStyle>
          <a:p>
            <a:endParaRPr lang="en-US"/>
          </a:p>
        </p:txBody>
      </p:sp>
      <p:sp>
        <p:nvSpPr>
          <p:cNvPr id="5" name="Rectangle 1030"/>
          <p:cNvSpPr>
            <a:spLocks noGrp="1" noChangeArrowheads="1"/>
          </p:cNvSpPr>
          <p:nvPr>
            <p:ph type="sldNum" sz="quarter" idx="11"/>
          </p:nvPr>
        </p:nvSpPr>
        <p:spPr/>
        <p:txBody>
          <a:bodyPr/>
          <a:lstStyle>
            <a:lvl1pPr>
              <a:defRPr/>
            </a:lvl1pPr>
          </a:lstStyle>
          <a:p>
            <a:fld id="{5DB87201-5EA1-3541-B391-E5D22CE4223C}" type="slidenum">
              <a:rPr lang="en-US"/>
              <a:pPr/>
              <a:t>‹#›</a:t>
            </a:fld>
            <a:endParaRPr lang="en-US"/>
          </a:p>
        </p:txBody>
      </p:sp>
    </p:spTree>
    <p:extLst>
      <p:ext uri="{BB962C8B-B14F-4D97-AF65-F5344CB8AC3E}">
        <p14:creationId xmlns:p14="http://schemas.microsoft.com/office/powerpoint/2010/main" val="1500930258"/>
      </p:ext>
    </p:extLst>
  </p:cSld>
  <p:clrMapOvr>
    <a:masterClrMapping/>
  </p:clrMapOvr>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6637491"/>
      </p:ext>
    </p:extLst>
  </p:cSld>
  <p:clrMapOvr>
    <a:masterClrMapping/>
  </p:clrMapOvr>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3831080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623684"/>
      </p:ext>
    </p:extLst>
  </p:cSld>
  <p:clrMapOvr>
    <a:masterClrMapping/>
  </p:clrMapOvr>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9453817"/>
      </p:ext>
    </p:extLst>
  </p:cSld>
  <p:clrMapOvr>
    <a:masterClrMapping/>
  </p:clrMapOvr>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58263380"/>
      </p:ext>
    </p:extLst>
  </p:cSld>
  <p:clrMapOvr>
    <a:masterClrMapping/>
  </p:clrMapOvr>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8108567"/>
      </p:ext>
    </p:extLst>
  </p:cSld>
  <p:clrMapOvr>
    <a:masterClrMapping/>
  </p:clrMapOvr>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8745899"/>
      </p:ext>
    </p:extLst>
  </p:cSld>
  <p:clrMapOvr>
    <a:masterClrMapping/>
  </p:clrMapOvr>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7055529"/>
      </p:ext>
    </p:extLst>
  </p:cSld>
  <p:clrMapOvr>
    <a:masterClrMapping/>
  </p:clrMapOvr>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08583486"/>
      </p:ext>
    </p:extLst>
  </p:cSld>
  <p:clrMapOvr>
    <a:masterClrMapping/>
  </p:clrMapOvr>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52651985"/>
      </p:ext>
    </p:extLst>
  </p:cSld>
  <p:clrMapOvr>
    <a:masterClrMapping/>
  </p:clrMapOvr>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82068566"/>
      </p:ext>
    </p:extLst>
  </p:cSld>
  <p:clrMapOvr>
    <a:masterClrMapping/>
  </p:clrMapOvr>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65368520"/>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38929821"/>
      </p:ext>
    </p:extLst>
  </p:cSld>
  <p:clrMapOvr>
    <a:masterClrMapping/>
  </p:clrMapOvr>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1524558"/>
      </p:ext>
    </p:extLst>
  </p:cSld>
  <p:clrMapOvr>
    <a:masterClrMapping/>
  </p:clrMapOvr>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2002190"/>
      </p:ext>
    </p:extLst>
  </p:cSld>
  <p:clrMapOvr>
    <a:masterClrMapping/>
  </p:clrMapOvr>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75216049"/>
      </p:ext>
    </p:extLst>
  </p:cSld>
  <p:clrMapOvr>
    <a:masterClrMapping/>
  </p:clrMapOvr>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0229735"/>
      </p:ext>
    </p:extLst>
  </p:cSld>
  <p:clrMapOvr>
    <a:masterClrMapping/>
  </p:clrMapOvr>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83189293"/>
      </p:ext>
    </p:extLst>
  </p:cSld>
  <p:clrMapOvr>
    <a:masterClrMapping/>
  </p:clrMapOvr>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2685"/>
      </p:ext>
    </p:extLst>
  </p:cSld>
  <p:clrMapOvr>
    <a:masterClrMapping/>
  </p:clrMapOvr>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8887644"/>
      </p:ext>
    </p:extLst>
  </p:cSld>
  <p:clrMapOvr>
    <a:masterClrMapping/>
  </p:clrMapOvr>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841479"/>
      </p:ext>
    </p:extLst>
  </p:cSld>
  <p:clrMapOvr>
    <a:masterClrMapping/>
  </p:clrMapOvr>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3419599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EF0CAD05-5F98-C240-A41D-E171A6304933}" type="slidenum">
              <a:rPr lang="en-US"/>
              <a:pPr/>
              <a:t>‹#›</a:t>
            </a:fld>
            <a:endParaRPr lang="en-US"/>
          </a:p>
        </p:txBody>
      </p:sp>
    </p:spTree>
    <p:extLst>
      <p:ext uri="{BB962C8B-B14F-4D97-AF65-F5344CB8AC3E}">
        <p14:creationId xmlns:p14="http://schemas.microsoft.com/office/powerpoint/2010/main" val="1176202611"/>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71752C56-4F8A-824F-A263-2404B5D536A2}" type="slidenum">
              <a:rPr lang="en-US"/>
              <a:pPr/>
              <a:t>‹#›</a:t>
            </a:fld>
            <a:endParaRPr lang="en-US"/>
          </a:p>
        </p:txBody>
      </p:sp>
    </p:spTree>
    <p:extLst>
      <p:ext uri="{BB962C8B-B14F-4D97-AF65-F5344CB8AC3E}">
        <p14:creationId xmlns:p14="http://schemas.microsoft.com/office/powerpoint/2010/main" val="2225563168"/>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E2A6F638-9311-044E-822F-DB90AF0533D9}" type="slidenum">
              <a:rPr lang="en-US"/>
              <a:pPr/>
              <a:t>‹#›</a:t>
            </a:fld>
            <a:endParaRPr lang="en-US"/>
          </a:p>
        </p:txBody>
      </p:sp>
    </p:spTree>
    <p:extLst>
      <p:ext uri="{BB962C8B-B14F-4D97-AF65-F5344CB8AC3E}">
        <p14:creationId xmlns:p14="http://schemas.microsoft.com/office/powerpoint/2010/main" val="3072845242"/>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D098FC8E-6941-C74C-BC08-436BE2F5B5D2}" type="slidenum">
              <a:rPr lang="en-US"/>
              <a:pPr/>
              <a:t>‹#›</a:t>
            </a:fld>
            <a:endParaRPr lang="en-US"/>
          </a:p>
        </p:txBody>
      </p:sp>
    </p:spTree>
    <p:extLst>
      <p:ext uri="{BB962C8B-B14F-4D97-AF65-F5344CB8AC3E}">
        <p14:creationId xmlns:p14="http://schemas.microsoft.com/office/powerpoint/2010/main" val="644812070"/>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EC2913EA-86C8-7044-8F98-044F5E7301AC}" type="slidenum">
              <a:rPr lang="en-US"/>
              <a:pPr/>
              <a:t>‹#›</a:t>
            </a:fld>
            <a:endParaRPr lang="en-US"/>
          </a:p>
        </p:txBody>
      </p:sp>
    </p:spTree>
    <p:extLst>
      <p:ext uri="{BB962C8B-B14F-4D97-AF65-F5344CB8AC3E}">
        <p14:creationId xmlns:p14="http://schemas.microsoft.com/office/powerpoint/2010/main" val="1718689315"/>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E9EB2717-EF8A-4F48-9475-0E5579379CAF}" type="slidenum">
              <a:rPr lang="en-US"/>
              <a:pPr/>
              <a:t>‹#›</a:t>
            </a:fld>
            <a:endParaRPr lang="en-US"/>
          </a:p>
        </p:txBody>
      </p:sp>
    </p:spTree>
    <p:extLst>
      <p:ext uri="{BB962C8B-B14F-4D97-AF65-F5344CB8AC3E}">
        <p14:creationId xmlns:p14="http://schemas.microsoft.com/office/powerpoint/2010/main" val="2735493282"/>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09CEDDA7-F9BC-D143-BB10-4566D815D5F9}" type="slidenum">
              <a:rPr lang="en-US"/>
              <a:pPr/>
              <a:t>‹#›</a:t>
            </a:fld>
            <a:endParaRPr lang="en-US"/>
          </a:p>
        </p:txBody>
      </p:sp>
    </p:spTree>
    <p:extLst>
      <p:ext uri="{BB962C8B-B14F-4D97-AF65-F5344CB8AC3E}">
        <p14:creationId xmlns:p14="http://schemas.microsoft.com/office/powerpoint/2010/main" val="266402226"/>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24CCDBC6-CC01-564B-8353-1EF7BD2EDA4C}" type="slidenum">
              <a:rPr lang="en-US"/>
              <a:pPr/>
              <a:t>‹#›</a:t>
            </a:fld>
            <a:endParaRPr lang="en-US"/>
          </a:p>
        </p:txBody>
      </p:sp>
    </p:spTree>
    <p:extLst>
      <p:ext uri="{BB962C8B-B14F-4D97-AF65-F5344CB8AC3E}">
        <p14:creationId xmlns:p14="http://schemas.microsoft.com/office/powerpoint/2010/main" val="133762338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63E88A4F-2F9B-8940-A946-705E7B7AAFF5}" type="slidenum">
              <a:rPr lang="en-US"/>
              <a:pPr/>
              <a:t>‹#›</a:t>
            </a:fld>
            <a:endParaRPr lang="en-US"/>
          </a:p>
        </p:txBody>
      </p:sp>
    </p:spTree>
    <p:extLst>
      <p:ext uri="{BB962C8B-B14F-4D97-AF65-F5344CB8AC3E}">
        <p14:creationId xmlns:p14="http://schemas.microsoft.com/office/powerpoint/2010/main" val="3354859521"/>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1F0E8B17-B4D9-5340-8D3E-0FD2DBAED3D0}" type="slidenum">
              <a:rPr lang="en-US"/>
              <a:pPr/>
              <a:t>‹#›</a:t>
            </a:fld>
            <a:endParaRPr lang="en-US"/>
          </a:p>
        </p:txBody>
      </p:sp>
    </p:spTree>
    <p:extLst>
      <p:ext uri="{BB962C8B-B14F-4D97-AF65-F5344CB8AC3E}">
        <p14:creationId xmlns:p14="http://schemas.microsoft.com/office/powerpoint/2010/main" val="12869344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5F24509-A4B3-2C4F-9AD0-DD3550F7CEC3}" type="slidenum">
              <a:rPr lang="en-US"/>
              <a:pPr/>
              <a:t>‹#›</a:t>
            </a:fld>
            <a:endParaRPr lang="en-US"/>
          </a:p>
        </p:txBody>
      </p:sp>
    </p:spTree>
    <p:extLst>
      <p:ext uri="{BB962C8B-B14F-4D97-AF65-F5344CB8AC3E}">
        <p14:creationId xmlns:p14="http://schemas.microsoft.com/office/powerpoint/2010/main" val="125589342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F135D994-FDC0-964B-B4AE-94C64D4C4962}" type="slidenum">
              <a:rPr lang="en-US"/>
              <a:pPr/>
              <a:t>‹#›</a:t>
            </a:fld>
            <a:endParaRPr lang="en-US"/>
          </a:p>
        </p:txBody>
      </p:sp>
    </p:spTree>
    <p:extLst>
      <p:ext uri="{BB962C8B-B14F-4D97-AF65-F5344CB8AC3E}">
        <p14:creationId xmlns:p14="http://schemas.microsoft.com/office/powerpoint/2010/main" val="112823752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image" Target="../media/image1.pn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10.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1.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1.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2.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1.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3.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image" Target="../media/image1.png"/><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4.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5.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image" Target="../media/image1.png"/><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6.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7.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image" Target="../media/image1.png"/><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theme" Target="../theme/theme19.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theme" Target="../theme/theme20.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21.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image" Target="../media/image1.png"/><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2.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theme" Target="../theme/theme23.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theme" Target="../theme/theme24.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theme" Target="../theme/theme25.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image" Target="../media/image1.png"/></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image" Target="../media/image1.png"/><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27.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image" Target="../media/image1.png"/><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theme" Target="../theme/theme28.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image" Target="../media/image1.png"/><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9.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theme" Target="../theme/theme30.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image" Target="../media/image1.png"/><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theme" Target="../theme/theme31.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1.xml"/><Relationship Id="rId3" Type="http://schemas.openxmlformats.org/officeDocument/2006/relationships/slideLayout" Target="../slideLayouts/slideLayout336.xml"/><Relationship Id="rId7" Type="http://schemas.openxmlformats.org/officeDocument/2006/relationships/slideLayout" Target="../slideLayouts/slideLayout340.xml"/><Relationship Id="rId12" Type="http://schemas.openxmlformats.org/officeDocument/2006/relationships/theme" Target="../theme/theme32.xml"/><Relationship Id="rId2" Type="http://schemas.openxmlformats.org/officeDocument/2006/relationships/slideLayout" Target="../slideLayouts/slideLayout335.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0" Type="http://schemas.openxmlformats.org/officeDocument/2006/relationships/slideLayout" Target="../slideLayouts/slideLayout343.xml"/><Relationship Id="rId4" Type="http://schemas.openxmlformats.org/officeDocument/2006/relationships/slideLayout" Target="../slideLayouts/slideLayout337.xml"/><Relationship Id="rId9" Type="http://schemas.openxmlformats.org/officeDocument/2006/relationships/slideLayout" Target="../slideLayouts/slideLayout34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2.xml"/><Relationship Id="rId13" Type="http://schemas.openxmlformats.org/officeDocument/2006/relationships/image" Target="../media/image1.png"/><Relationship Id="rId3" Type="http://schemas.openxmlformats.org/officeDocument/2006/relationships/slideLayout" Target="../slideLayouts/slideLayout347.xml"/><Relationship Id="rId7" Type="http://schemas.openxmlformats.org/officeDocument/2006/relationships/slideLayout" Target="../slideLayouts/slideLayout351.xml"/><Relationship Id="rId12" Type="http://schemas.openxmlformats.org/officeDocument/2006/relationships/theme" Target="../theme/theme33.xml"/><Relationship Id="rId2" Type="http://schemas.openxmlformats.org/officeDocument/2006/relationships/slideLayout" Target="../slideLayouts/slideLayout346.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5" Type="http://schemas.openxmlformats.org/officeDocument/2006/relationships/slideLayout" Target="../slideLayouts/slideLayout349.xml"/><Relationship Id="rId10" Type="http://schemas.openxmlformats.org/officeDocument/2006/relationships/slideLayout" Target="../slideLayouts/slideLayout354.xml"/><Relationship Id="rId4" Type="http://schemas.openxmlformats.org/officeDocument/2006/relationships/slideLayout" Target="../slideLayouts/slideLayout348.xml"/><Relationship Id="rId9" Type="http://schemas.openxmlformats.org/officeDocument/2006/relationships/slideLayout" Target="../slideLayouts/slideLayout35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image" Target="../media/image1.png"/><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theme" Target="../theme/theme34.xml"/><Relationship Id="rId2" Type="http://schemas.openxmlformats.org/officeDocument/2006/relationships/slideLayout" Target="../slideLayouts/slideLayout357.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0" Type="http://schemas.openxmlformats.org/officeDocument/2006/relationships/slideLayout" Target="../slideLayouts/slideLayout365.xml"/><Relationship Id="rId4" Type="http://schemas.openxmlformats.org/officeDocument/2006/relationships/slideLayout" Target="../slideLayouts/slideLayout359.xml"/><Relationship Id="rId9" Type="http://schemas.openxmlformats.org/officeDocument/2006/relationships/slideLayout" Target="../slideLayouts/slideLayout36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image" Target="../media/image1.png"/><Relationship Id="rId3" Type="http://schemas.openxmlformats.org/officeDocument/2006/relationships/slideLayout" Target="../slideLayouts/slideLayout369.xml"/><Relationship Id="rId7" Type="http://schemas.openxmlformats.org/officeDocument/2006/relationships/slideLayout" Target="../slideLayouts/slideLayout373.xml"/><Relationship Id="rId12" Type="http://schemas.openxmlformats.org/officeDocument/2006/relationships/theme" Target="../theme/theme35.xml"/><Relationship Id="rId2" Type="http://schemas.openxmlformats.org/officeDocument/2006/relationships/slideLayout" Target="../slideLayouts/slideLayout368.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5" Type="http://schemas.openxmlformats.org/officeDocument/2006/relationships/slideLayout" Target="../slideLayouts/slideLayout371.xml"/><Relationship Id="rId10" Type="http://schemas.openxmlformats.org/officeDocument/2006/relationships/slideLayout" Target="../slideLayouts/slideLayout376.xml"/><Relationship Id="rId4" Type="http://schemas.openxmlformats.org/officeDocument/2006/relationships/slideLayout" Target="../slideLayouts/slideLayout370.xml"/><Relationship Id="rId9" Type="http://schemas.openxmlformats.org/officeDocument/2006/relationships/slideLayout" Target="../slideLayouts/slideLayout37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image" Target="../media/image1.png"/><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theme" Target="../theme/theme36.xml"/><Relationship Id="rId2" Type="http://schemas.openxmlformats.org/officeDocument/2006/relationships/slideLayout" Target="../slideLayouts/slideLayout379.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6.xml"/><Relationship Id="rId3" Type="http://schemas.openxmlformats.org/officeDocument/2006/relationships/slideLayout" Target="../slideLayouts/slideLayout391.xml"/><Relationship Id="rId7" Type="http://schemas.openxmlformats.org/officeDocument/2006/relationships/slideLayout" Target="../slideLayouts/slideLayout395.xml"/><Relationship Id="rId12" Type="http://schemas.openxmlformats.org/officeDocument/2006/relationships/theme" Target="../theme/theme37.xml"/><Relationship Id="rId2" Type="http://schemas.openxmlformats.org/officeDocument/2006/relationships/slideLayout" Target="../slideLayouts/slideLayout390.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5" Type="http://schemas.openxmlformats.org/officeDocument/2006/relationships/slideLayout" Target="../slideLayouts/slideLayout393.xml"/><Relationship Id="rId10" Type="http://schemas.openxmlformats.org/officeDocument/2006/relationships/slideLayout" Target="../slideLayouts/slideLayout398.xml"/><Relationship Id="rId4" Type="http://schemas.openxmlformats.org/officeDocument/2006/relationships/slideLayout" Target="../slideLayouts/slideLayout392.xml"/><Relationship Id="rId9" Type="http://schemas.openxmlformats.org/officeDocument/2006/relationships/slideLayout" Target="../slideLayouts/slideLayout39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7.xml"/><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theme" Target="../theme/theme38.xml"/><Relationship Id="rId2" Type="http://schemas.openxmlformats.org/officeDocument/2006/relationships/slideLayout" Target="../slideLayouts/slideLayout401.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0" Type="http://schemas.openxmlformats.org/officeDocument/2006/relationships/slideLayout" Target="../slideLayouts/slideLayout409.xml"/><Relationship Id="rId4" Type="http://schemas.openxmlformats.org/officeDocument/2006/relationships/slideLayout" Target="../slideLayouts/slideLayout403.xml"/><Relationship Id="rId9" Type="http://schemas.openxmlformats.org/officeDocument/2006/relationships/slideLayout" Target="../slideLayouts/slideLayout40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18.xml"/><Relationship Id="rId3" Type="http://schemas.openxmlformats.org/officeDocument/2006/relationships/slideLayout" Target="../slideLayouts/slideLayout413.xml"/><Relationship Id="rId7" Type="http://schemas.openxmlformats.org/officeDocument/2006/relationships/slideLayout" Target="../slideLayouts/slideLayout417.xml"/><Relationship Id="rId12" Type="http://schemas.openxmlformats.org/officeDocument/2006/relationships/theme" Target="../theme/theme39.xml"/><Relationship Id="rId2" Type="http://schemas.openxmlformats.org/officeDocument/2006/relationships/slideLayout" Target="../slideLayouts/slideLayout412.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5" Type="http://schemas.openxmlformats.org/officeDocument/2006/relationships/slideLayout" Target="../slideLayouts/slideLayout415.xml"/><Relationship Id="rId10" Type="http://schemas.openxmlformats.org/officeDocument/2006/relationships/slideLayout" Target="../slideLayouts/slideLayout420.xml"/><Relationship Id="rId4" Type="http://schemas.openxmlformats.org/officeDocument/2006/relationships/slideLayout" Target="../slideLayouts/slideLayout414.xml"/><Relationship Id="rId9" Type="http://schemas.openxmlformats.org/officeDocument/2006/relationships/slideLayout" Target="../slideLayouts/slideLayout4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29.xml"/><Relationship Id="rId13" Type="http://schemas.openxmlformats.org/officeDocument/2006/relationships/theme" Target="../theme/theme40.xml"/><Relationship Id="rId3" Type="http://schemas.openxmlformats.org/officeDocument/2006/relationships/slideLayout" Target="../slideLayouts/slideLayout424.xml"/><Relationship Id="rId7" Type="http://schemas.openxmlformats.org/officeDocument/2006/relationships/slideLayout" Target="../slideLayouts/slideLayout428.xml"/><Relationship Id="rId12" Type="http://schemas.openxmlformats.org/officeDocument/2006/relationships/slideLayout" Target="../slideLayouts/slideLayout433.xml"/><Relationship Id="rId2" Type="http://schemas.openxmlformats.org/officeDocument/2006/relationships/slideLayout" Target="../slideLayouts/slideLayout423.xml"/><Relationship Id="rId1" Type="http://schemas.openxmlformats.org/officeDocument/2006/relationships/slideLayout" Target="../slideLayouts/slideLayout422.xml"/><Relationship Id="rId6" Type="http://schemas.openxmlformats.org/officeDocument/2006/relationships/slideLayout" Target="../slideLayouts/slideLayout427.xml"/><Relationship Id="rId11" Type="http://schemas.openxmlformats.org/officeDocument/2006/relationships/slideLayout" Target="../slideLayouts/slideLayout432.xml"/><Relationship Id="rId5" Type="http://schemas.openxmlformats.org/officeDocument/2006/relationships/slideLayout" Target="../slideLayouts/slideLayout426.xml"/><Relationship Id="rId10" Type="http://schemas.openxmlformats.org/officeDocument/2006/relationships/slideLayout" Target="../slideLayouts/slideLayout431.xml"/><Relationship Id="rId4" Type="http://schemas.openxmlformats.org/officeDocument/2006/relationships/slideLayout" Target="../slideLayouts/slideLayout425.xml"/><Relationship Id="rId9" Type="http://schemas.openxmlformats.org/officeDocument/2006/relationships/slideLayout" Target="../slideLayouts/slideLayout430.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1.xml"/><Relationship Id="rId3" Type="http://schemas.openxmlformats.org/officeDocument/2006/relationships/slideLayout" Target="../slideLayouts/slideLayout436.xml"/><Relationship Id="rId7" Type="http://schemas.openxmlformats.org/officeDocument/2006/relationships/slideLayout" Target="../slideLayouts/slideLayout440.xml"/><Relationship Id="rId12" Type="http://schemas.openxmlformats.org/officeDocument/2006/relationships/theme" Target="../theme/theme41.xml"/><Relationship Id="rId2" Type="http://schemas.openxmlformats.org/officeDocument/2006/relationships/slideLayout" Target="../slideLayouts/slideLayout435.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5" Type="http://schemas.openxmlformats.org/officeDocument/2006/relationships/slideLayout" Target="../slideLayouts/slideLayout438.xml"/><Relationship Id="rId10" Type="http://schemas.openxmlformats.org/officeDocument/2006/relationships/slideLayout" Target="../slideLayouts/slideLayout443.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theme" Target="../theme/theme42.xml"/><Relationship Id="rId3" Type="http://schemas.openxmlformats.org/officeDocument/2006/relationships/slideLayout" Target="../slideLayouts/slideLayout447.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2" Type="http://schemas.openxmlformats.org/officeDocument/2006/relationships/slideLayout" Target="../slideLayouts/slideLayout446.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5" Type="http://schemas.openxmlformats.org/officeDocument/2006/relationships/slideLayout" Target="../slideLayouts/slideLayout449.xml"/><Relationship Id="rId10" Type="http://schemas.openxmlformats.org/officeDocument/2006/relationships/slideLayout" Target="../slideLayouts/slideLayout454.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image" Target="../media/image1.png"/></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4.xml"/><Relationship Id="rId13" Type="http://schemas.openxmlformats.org/officeDocument/2006/relationships/image" Target="../media/image1.png"/><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theme" Target="../theme/theme43.xml"/><Relationship Id="rId2" Type="http://schemas.openxmlformats.org/officeDocument/2006/relationships/slideLayout" Target="../slideLayouts/slideLayout45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5.xml"/><Relationship Id="rId13" Type="http://schemas.openxmlformats.org/officeDocument/2006/relationships/theme" Target="../theme/theme44.xml"/><Relationship Id="rId3" Type="http://schemas.openxmlformats.org/officeDocument/2006/relationships/slideLayout" Target="../slideLayouts/slideLayout470.xml"/><Relationship Id="rId7" Type="http://schemas.openxmlformats.org/officeDocument/2006/relationships/slideLayout" Target="../slideLayouts/slideLayout474.xml"/><Relationship Id="rId12" Type="http://schemas.openxmlformats.org/officeDocument/2006/relationships/slideLayout" Target="../slideLayouts/slideLayout479.xml"/><Relationship Id="rId2" Type="http://schemas.openxmlformats.org/officeDocument/2006/relationships/slideLayout" Target="../slideLayouts/slideLayout469.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5" Type="http://schemas.openxmlformats.org/officeDocument/2006/relationships/slideLayout" Target="../slideLayouts/slideLayout472.xml"/><Relationship Id="rId10" Type="http://schemas.openxmlformats.org/officeDocument/2006/relationships/slideLayout" Target="../slideLayouts/slideLayout477.xml"/><Relationship Id="rId4" Type="http://schemas.openxmlformats.org/officeDocument/2006/relationships/slideLayout" Target="../slideLayouts/slideLayout471.xml"/><Relationship Id="rId9" Type="http://schemas.openxmlformats.org/officeDocument/2006/relationships/slideLayout" Target="../slideLayouts/slideLayout476.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7.xml"/><Relationship Id="rId13" Type="http://schemas.openxmlformats.org/officeDocument/2006/relationships/theme" Target="../theme/theme45.xml"/><Relationship Id="rId3" Type="http://schemas.openxmlformats.org/officeDocument/2006/relationships/slideLayout" Target="../slideLayouts/slideLayout482.xml"/><Relationship Id="rId7" Type="http://schemas.openxmlformats.org/officeDocument/2006/relationships/slideLayout" Target="../slideLayouts/slideLayout486.xml"/><Relationship Id="rId12" Type="http://schemas.openxmlformats.org/officeDocument/2006/relationships/slideLayout" Target="../slideLayouts/slideLayout491.xml"/><Relationship Id="rId2" Type="http://schemas.openxmlformats.org/officeDocument/2006/relationships/slideLayout" Target="../slideLayouts/slideLayout481.xml"/><Relationship Id="rId1" Type="http://schemas.openxmlformats.org/officeDocument/2006/relationships/slideLayout" Target="../slideLayouts/slideLayout480.xml"/><Relationship Id="rId6" Type="http://schemas.openxmlformats.org/officeDocument/2006/relationships/slideLayout" Target="../slideLayouts/slideLayout485.xml"/><Relationship Id="rId11" Type="http://schemas.openxmlformats.org/officeDocument/2006/relationships/slideLayout" Target="../slideLayouts/slideLayout490.xml"/><Relationship Id="rId5" Type="http://schemas.openxmlformats.org/officeDocument/2006/relationships/slideLayout" Target="../slideLayouts/slideLayout484.xml"/><Relationship Id="rId10" Type="http://schemas.openxmlformats.org/officeDocument/2006/relationships/slideLayout" Target="../slideLayouts/slideLayout489.xml"/><Relationship Id="rId4" Type="http://schemas.openxmlformats.org/officeDocument/2006/relationships/slideLayout" Target="../slideLayouts/slideLayout483.xml"/><Relationship Id="rId9" Type="http://schemas.openxmlformats.org/officeDocument/2006/relationships/slideLayout" Target="../slideLayouts/slideLayout488.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9.xml"/><Relationship Id="rId13" Type="http://schemas.openxmlformats.org/officeDocument/2006/relationships/image" Target="../media/image1.png"/><Relationship Id="rId3" Type="http://schemas.openxmlformats.org/officeDocument/2006/relationships/slideLayout" Target="../slideLayouts/slideLayout494.xml"/><Relationship Id="rId7" Type="http://schemas.openxmlformats.org/officeDocument/2006/relationships/slideLayout" Target="../slideLayouts/slideLayout498.xml"/><Relationship Id="rId12" Type="http://schemas.openxmlformats.org/officeDocument/2006/relationships/theme" Target="../theme/theme46.xml"/><Relationship Id="rId2" Type="http://schemas.openxmlformats.org/officeDocument/2006/relationships/slideLayout" Target="../slideLayouts/slideLayout493.xml"/><Relationship Id="rId1" Type="http://schemas.openxmlformats.org/officeDocument/2006/relationships/slideLayout" Target="../slideLayouts/slideLayout492.xml"/><Relationship Id="rId6" Type="http://schemas.openxmlformats.org/officeDocument/2006/relationships/slideLayout" Target="../slideLayouts/slideLayout497.xml"/><Relationship Id="rId11" Type="http://schemas.openxmlformats.org/officeDocument/2006/relationships/slideLayout" Target="../slideLayouts/slideLayout502.xml"/><Relationship Id="rId5" Type="http://schemas.openxmlformats.org/officeDocument/2006/relationships/slideLayout" Target="../slideLayouts/slideLayout496.xml"/><Relationship Id="rId10" Type="http://schemas.openxmlformats.org/officeDocument/2006/relationships/slideLayout" Target="../slideLayouts/slideLayout501.xml"/><Relationship Id="rId4" Type="http://schemas.openxmlformats.org/officeDocument/2006/relationships/slideLayout" Target="../slideLayouts/slideLayout495.xml"/><Relationship Id="rId9" Type="http://schemas.openxmlformats.org/officeDocument/2006/relationships/slideLayout" Target="../slideLayouts/slideLayout500.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0.xml"/><Relationship Id="rId3" Type="http://schemas.openxmlformats.org/officeDocument/2006/relationships/slideLayout" Target="../slideLayouts/slideLayout505.xml"/><Relationship Id="rId7" Type="http://schemas.openxmlformats.org/officeDocument/2006/relationships/slideLayout" Target="../slideLayouts/slideLayout509.xml"/><Relationship Id="rId12" Type="http://schemas.openxmlformats.org/officeDocument/2006/relationships/theme" Target="../theme/theme47.xml"/><Relationship Id="rId2" Type="http://schemas.openxmlformats.org/officeDocument/2006/relationships/slideLayout" Target="../slideLayouts/slideLayout504.xml"/><Relationship Id="rId1" Type="http://schemas.openxmlformats.org/officeDocument/2006/relationships/slideLayout" Target="../slideLayouts/slideLayout503.xml"/><Relationship Id="rId6" Type="http://schemas.openxmlformats.org/officeDocument/2006/relationships/slideLayout" Target="../slideLayouts/slideLayout508.xml"/><Relationship Id="rId11" Type="http://schemas.openxmlformats.org/officeDocument/2006/relationships/slideLayout" Target="../slideLayouts/slideLayout513.xml"/><Relationship Id="rId5" Type="http://schemas.openxmlformats.org/officeDocument/2006/relationships/slideLayout" Target="../slideLayouts/slideLayout507.xml"/><Relationship Id="rId10" Type="http://schemas.openxmlformats.org/officeDocument/2006/relationships/slideLayout" Target="../slideLayouts/slideLayout512.xml"/><Relationship Id="rId4" Type="http://schemas.openxmlformats.org/officeDocument/2006/relationships/slideLayout" Target="../slideLayouts/slideLayout506.xml"/><Relationship Id="rId9" Type="http://schemas.openxmlformats.org/officeDocument/2006/relationships/slideLayout" Target="../slideLayouts/slideLayout511.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1.xml"/><Relationship Id="rId13" Type="http://schemas.openxmlformats.org/officeDocument/2006/relationships/image" Target="../media/image1.png"/><Relationship Id="rId3" Type="http://schemas.openxmlformats.org/officeDocument/2006/relationships/slideLayout" Target="../slideLayouts/slideLayout516.xml"/><Relationship Id="rId7" Type="http://schemas.openxmlformats.org/officeDocument/2006/relationships/slideLayout" Target="../slideLayouts/slideLayout520.xml"/><Relationship Id="rId12" Type="http://schemas.openxmlformats.org/officeDocument/2006/relationships/theme" Target="../theme/theme48.xml"/><Relationship Id="rId2" Type="http://schemas.openxmlformats.org/officeDocument/2006/relationships/slideLayout" Target="../slideLayouts/slideLayout515.xml"/><Relationship Id="rId1" Type="http://schemas.openxmlformats.org/officeDocument/2006/relationships/slideLayout" Target="../slideLayouts/slideLayout514.xml"/><Relationship Id="rId6" Type="http://schemas.openxmlformats.org/officeDocument/2006/relationships/slideLayout" Target="../slideLayouts/slideLayout519.xml"/><Relationship Id="rId11" Type="http://schemas.openxmlformats.org/officeDocument/2006/relationships/slideLayout" Target="../slideLayouts/slideLayout524.xml"/><Relationship Id="rId5" Type="http://schemas.openxmlformats.org/officeDocument/2006/relationships/slideLayout" Target="../slideLayouts/slideLayout518.xml"/><Relationship Id="rId10" Type="http://schemas.openxmlformats.org/officeDocument/2006/relationships/slideLayout" Target="../slideLayouts/slideLayout523.xml"/><Relationship Id="rId4" Type="http://schemas.openxmlformats.org/officeDocument/2006/relationships/slideLayout" Target="../slideLayouts/slideLayout517.xml"/><Relationship Id="rId9" Type="http://schemas.openxmlformats.org/officeDocument/2006/relationships/slideLayout" Target="../slideLayouts/slideLayout522.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2.xml"/><Relationship Id="rId3" Type="http://schemas.openxmlformats.org/officeDocument/2006/relationships/slideLayout" Target="../slideLayouts/slideLayout527.xml"/><Relationship Id="rId7" Type="http://schemas.openxmlformats.org/officeDocument/2006/relationships/slideLayout" Target="../slideLayouts/slideLayout531.xml"/><Relationship Id="rId12" Type="http://schemas.openxmlformats.org/officeDocument/2006/relationships/theme" Target="../theme/theme49.xml"/><Relationship Id="rId2" Type="http://schemas.openxmlformats.org/officeDocument/2006/relationships/slideLayout" Target="../slideLayouts/slideLayout526.xml"/><Relationship Id="rId1" Type="http://schemas.openxmlformats.org/officeDocument/2006/relationships/slideLayout" Target="../slideLayouts/slideLayout525.xml"/><Relationship Id="rId6" Type="http://schemas.openxmlformats.org/officeDocument/2006/relationships/slideLayout" Target="../slideLayouts/slideLayout530.xml"/><Relationship Id="rId11" Type="http://schemas.openxmlformats.org/officeDocument/2006/relationships/slideLayout" Target="../slideLayouts/slideLayout535.xml"/><Relationship Id="rId5" Type="http://schemas.openxmlformats.org/officeDocument/2006/relationships/slideLayout" Target="../slideLayouts/slideLayout529.xml"/><Relationship Id="rId10" Type="http://schemas.openxmlformats.org/officeDocument/2006/relationships/slideLayout" Target="../slideLayouts/slideLayout534.xml"/><Relationship Id="rId4" Type="http://schemas.openxmlformats.org/officeDocument/2006/relationships/slideLayout" Target="../slideLayouts/slideLayout528.xml"/><Relationship Id="rId9" Type="http://schemas.openxmlformats.org/officeDocument/2006/relationships/slideLayout" Target="../slideLayouts/slideLayout5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3.xml"/><Relationship Id="rId13" Type="http://schemas.openxmlformats.org/officeDocument/2006/relationships/image" Target="../media/image1.png"/><Relationship Id="rId3" Type="http://schemas.openxmlformats.org/officeDocument/2006/relationships/slideLayout" Target="../slideLayouts/slideLayout538.xml"/><Relationship Id="rId7" Type="http://schemas.openxmlformats.org/officeDocument/2006/relationships/slideLayout" Target="../slideLayouts/slideLayout542.xml"/><Relationship Id="rId12" Type="http://schemas.openxmlformats.org/officeDocument/2006/relationships/theme" Target="../theme/theme50.xml"/><Relationship Id="rId2" Type="http://schemas.openxmlformats.org/officeDocument/2006/relationships/slideLayout" Target="../slideLayouts/slideLayout537.xml"/><Relationship Id="rId1" Type="http://schemas.openxmlformats.org/officeDocument/2006/relationships/slideLayout" Target="../slideLayouts/slideLayout536.xml"/><Relationship Id="rId6" Type="http://schemas.openxmlformats.org/officeDocument/2006/relationships/slideLayout" Target="../slideLayouts/slideLayout541.xml"/><Relationship Id="rId11" Type="http://schemas.openxmlformats.org/officeDocument/2006/relationships/slideLayout" Target="../slideLayouts/slideLayout546.xml"/><Relationship Id="rId5" Type="http://schemas.openxmlformats.org/officeDocument/2006/relationships/slideLayout" Target="../slideLayouts/slideLayout540.xml"/><Relationship Id="rId10" Type="http://schemas.openxmlformats.org/officeDocument/2006/relationships/slideLayout" Target="../slideLayouts/slideLayout545.xml"/><Relationship Id="rId4" Type="http://schemas.openxmlformats.org/officeDocument/2006/relationships/slideLayout" Target="../slideLayouts/slideLayout539.xml"/><Relationship Id="rId9" Type="http://schemas.openxmlformats.org/officeDocument/2006/relationships/slideLayout" Target="../slideLayouts/slideLayout544.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4.xml"/><Relationship Id="rId3" Type="http://schemas.openxmlformats.org/officeDocument/2006/relationships/slideLayout" Target="../slideLayouts/slideLayout549.xml"/><Relationship Id="rId7" Type="http://schemas.openxmlformats.org/officeDocument/2006/relationships/slideLayout" Target="../slideLayouts/slideLayout553.xml"/><Relationship Id="rId12" Type="http://schemas.openxmlformats.org/officeDocument/2006/relationships/theme" Target="../theme/theme51.xml"/><Relationship Id="rId2" Type="http://schemas.openxmlformats.org/officeDocument/2006/relationships/slideLayout" Target="../slideLayouts/slideLayout548.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5" Type="http://schemas.openxmlformats.org/officeDocument/2006/relationships/slideLayout" Target="../slideLayouts/slideLayout551.xml"/><Relationship Id="rId10" Type="http://schemas.openxmlformats.org/officeDocument/2006/relationships/slideLayout" Target="../slideLayouts/slideLayout556.xml"/><Relationship Id="rId4" Type="http://schemas.openxmlformats.org/officeDocument/2006/relationships/slideLayout" Target="../slideLayouts/slideLayout550.xml"/><Relationship Id="rId9" Type="http://schemas.openxmlformats.org/officeDocument/2006/relationships/slideLayout" Target="../slideLayouts/slideLayout555.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image" Target="../media/image1.png"/><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theme" Target="../theme/theme52.xml"/><Relationship Id="rId2" Type="http://schemas.openxmlformats.org/officeDocument/2006/relationships/slideLayout" Target="../slideLayouts/slideLayout559.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0" Type="http://schemas.openxmlformats.org/officeDocument/2006/relationships/slideLayout" Target="../slideLayouts/slideLayout567.xml"/><Relationship Id="rId4" Type="http://schemas.openxmlformats.org/officeDocument/2006/relationships/slideLayout" Target="../slideLayouts/slideLayout561.xml"/><Relationship Id="rId9" Type="http://schemas.openxmlformats.org/officeDocument/2006/relationships/slideLayout" Target="../slideLayouts/slideLayout566.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76.xml"/><Relationship Id="rId3" Type="http://schemas.openxmlformats.org/officeDocument/2006/relationships/slideLayout" Target="../slideLayouts/slideLayout571.xml"/><Relationship Id="rId7" Type="http://schemas.openxmlformats.org/officeDocument/2006/relationships/slideLayout" Target="../slideLayouts/slideLayout575.xml"/><Relationship Id="rId12" Type="http://schemas.openxmlformats.org/officeDocument/2006/relationships/theme" Target="../theme/theme53.xml"/><Relationship Id="rId2" Type="http://schemas.openxmlformats.org/officeDocument/2006/relationships/slideLayout" Target="../slideLayouts/slideLayout570.xml"/><Relationship Id="rId1" Type="http://schemas.openxmlformats.org/officeDocument/2006/relationships/slideLayout" Target="../slideLayouts/slideLayout569.xml"/><Relationship Id="rId6" Type="http://schemas.openxmlformats.org/officeDocument/2006/relationships/slideLayout" Target="../slideLayouts/slideLayout574.xml"/><Relationship Id="rId11" Type="http://schemas.openxmlformats.org/officeDocument/2006/relationships/slideLayout" Target="../slideLayouts/slideLayout579.xml"/><Relationship Id="rId5" Type="http://schemas.openxmlformats.org/officeDocument/2006/relationships/slideLayout" Target="../slideLayouts/slideLayout573.xml"/><Relationship Id="rId10" Type="http://schemas.openxmlformats.org/officeDocument/2006/relationships/slideLayout" Target="../slideLayouts/slideLayout578.xml"/><Relationship Id="rId4" Type="http://schemas.openxmlformats.org/officeDocument/2006/relationships/slideLayout" Target="../slideLayouts/slideLayout572.xml"/><Relationship Id="rId9" Type="http://schemas.openxmlformats.org/officeDocument/2006/relationships/slideLayout" Target="../slideLayouts/slideLayout577.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87.xml"/><Relationship Id="rId13" Type="http://schemas.openxmlformats.org/officeDocument/2006/relationships/theme" Target="../theme/theme54.xml"/><Relationship Id="rId3" Type="http://schemas.openxmlformats.org/officeDocument/2006/relationships/slideLayout" Target="../slideLayouts/slideLayout582.xml"/><Relationship Id="rId7" Type="http://schemas.openxmlformats.org/officeDocument/2006/relationships/slideLayout" Target="../slideLayouts/slideLayout586.xml"/><Relationship Id="rId12" Type="http://schemas.openxmlformats.org/officeDocument/2006/relationships/slideLayout" Target="../slideLayouts/slideLayout591.xml"/><Relationship Id="rId2" Type="http://schemas.openxmlformats.org/officeDocument/2006/relationships/slideLayout" Target="../slideLayouts/slideLayout581.xml"/><Relationship Id="rId1" Type="http://schemas.openxmlformats.org/officeDocument/2006/relationships/slideLayout" Target="../slideLayouts/slideLayout580.xml"/><Relationship Id="rId6" Type="http://schemas.openxmlformats.org/officeDocument/2006/relationships/slideLayout" Target="../slideLayouts/slideLayout585.xml"/><Relationship Id="rId11" Type="http://schemas.openxmlformats.org/officeDocument/2006/relationships/slideLayout" Target="../slideLayouts/slideLayout590.xml"/><Relationship Id="rId5" Type="http://schemas.openxmlformats.org/officeDocument/2006/relationships/slideLayout" Target="../slideLayouts/slideLayout584.xml"/><Relationship Id="rId10" Type="http://schemas.openxmlformats.org/officeDocument/2006/relationships/slideLayout" Target="../slideLayouts/slideLayout589.xml"/><Relationship Id="rId4" Type="http://schemas.openxmlformats.org/officeDocument/2006/relationships/slideLayout" Target="../slideLayouts/slideLayout583.xml"/><Relationship Id="rId9" Type="http://schemas.openxmlformats.org/officeDocument/2006/relationships/slideLayout" Target="../slideLayouts/slideLayout588.xml"/><Relationship Id="rId14" Type="http://schemas.openxmlformats.org/officeDocument/2006/relationships/image" Target="../media/image1.png"/></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599.xml"/><Relationship Id="rId13" Type="http://schemas.openxmlformats.org/officeDocument/2006/relationships/image" Target="../media/image1.png"/><Relationship Id="rId3" Type="http://schemas.openxmlformats.org/officeDocument/2006/relationships/slideLayout" Target="../slideLayouts/slideLayout594.xml"/><Relationship Id="rId7" Type="http://schemas.openxmlformats.org/officeDocument/2006/relationships/slideLayout" Target="../slideLayouts/slideLayout598.xml"/><Relationship Id="rId12" Type="http://schemas.openxmlformats.org/officeDocument/2006/relationships/theme" Target="../theme/theme55.xml"/><Relationship Id="rId2" Type="http://schemas.openxmlformats.org/officeDocument/2006/relationships/slideLayout" Target="../slideLayouts/slideLayout593.xml"/><Relationship Id="rId1" Type="http://schemas.openxmlformats.org/officeDocument/2006/relationships/slideLayout" Target="../slideLayouts/slideLayout592.xml"/><Relationship Id="rId6" Type="http://schemas.openxmlformats.org/officeDocument/2006/relationships/slideLayout" Target="../slideLayouts/slideLayout597.xml"/><Relationship Id="rId11" Type="http://schemas.openxmlformats.org/officeDocument/2006/relationships/slideLayout" Target="../slideLayouts/slideLayout602.xml"/><Relationship Id="rId5" Type="http://schemas.openxmlformats.org/officeDocument/2006/relationships/slideLayout" Target="../slideLayouts/slideLayout596.xml"/><Relationship Id="rId10" Type="http://schemas.openxmlformats.org/officeDocument/2006/relationships/slideLayout" Target="../slideLayouts/slideLayout601.xml"/><Relationship Id="rId4" Type="http://schemas.openxmlformats.org/officeDocument/2006/relationships/slideLayout" Target="../slideLayouts/slideLayout595.xml"/><Relationship Id="rId9" Type="http://schemas.openxmlformats.org/officeDocument/2006/relationships/slideLayout" Target="../slideLayouts/slideLayout600.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10.xml"/><Relationship Id="rId3" Type="http://schemas.openxmlformats.org/officeDocument/2006/relationships/slideLayout" Target="../slideLayouts/slideLayout605.xml"/><Relationship Id="rId7" Type="http://schemas.openxmlformats.org/officeDocument/2006/relationships/slideLayout" Target="../slideLayouts/slideLayout609.xml"/><Relationship Id="rId12" Type="http://schemas.openxmlformats.org/officeDocument/2006/relationships/theme" Target="../theme/theme56.xml"/><Relationship Id="rId2" Type="http://schemas.openxmlformats.org/officeDocument/2006/relationships/slideLayout" Target="../slideLayouts/slideLayout604.xml"/><Relationship Id="rId1" Type="http://schemas.openxmlformats.org/officeDocument/2006/relationships/slideLayout" Target="../slideLayouts/slideLayout603.xml"/><Relationship Id="rId6" Type="http://schemas.openxmlformats.org/officeDocument/2006/relationships/slideLayout" Target="../slideLayouts/slideLayout608.xml"/><Relationship Id="rId11" Type="http://schemas.openxmlformats.org/officeDocument/2006/relationships/slideLayout" Target="../slideLayouts/slideLayout613.xml"/><Relationship Id="rId5" Type="http://schemas.openxmlformats.org/officeDocument/2006/relationships/slideLayout" Target="../slideLayouts/slideLayout607.xml"/><Relationship Id="rId10" Type="http://schemas.openxmlformats.org/officeDocument/2006/relationships/slideLayout" Target="../slideLayouts/slideLayout612.xml"/><Relationship Id="rId4" Type="http://schemas.openxmlformats.org/officeDocument/2006/relationships/slideLayout" Target="../slideLayouts/slideLayout606.xml"/><Relationship Id="rId9" Type="http://schemas.openxmlformats.org/officeDocument/2006/relationships/slideLayout" Target="../slideLayouts/slideLayout611.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21.xml"/><Relationship Id="rId13" Type="http://schemas.openxmlformats.org/officeDocument/2006/relationships/image" Target="../media/image1.png"/><Relationship Id="rId3" Type="http://schemas.openxmlformats.org/officeDocument/2006/relationships/slideLayout" Target="../slideLayouts/slideLayout616.xml"/><Relationship Id="rId7" Type="http://schemas.openxmlformats.org/officeDocument/2006/relationships/slideLayout" Target="../slideLayouts/slideLayout620.xml"/><Relationship Id="rId12" Type="http://schemas.openxmlformats.org/officeDocument/2006/relationships/theme" Target="../theme/theme57.xml"/><Relationship Id="rId2" Type="http://schemas.openxmlformats.org/officeDocument/2006/relationships/slideLayout" Target="../slideLayouts/slideLayout615.xml"/><Relationship Id="rId1" Type="http://schemas.openxmlformats.org/officeDocument/2006/relationships/slideLayout" Target="../slideLayouts/slideLayout614.xml"/><Relationship Id="rId6" Type="http://schemas.openxmlformats.org/officeDocument/2006/relationships/slideLayout" Target="../slideLayouts/slideLayout619.xml"/><Relationship Id="rId11" Type="http://schemas.openxmlformats.org/officeDocument/2006/relationships/slideLayout" Target="../slideLayouts/slideLayout624.xml"/><Relationship Id="rId5" Type="http://schemas.openxmlformats.org/officeDocument/2006/relationships/slideLayout" Target="../slideLayouts/slideLayout618.xml"/><Relationship Id="rId10" Type="http://schemas.openxmlformats.org/officeDocument/2006/relationships/slideLayout" Target="../slideLayouts/slideLayout623.xml"/><Relationship Id="rId4" Type="http://schemas.openxmlformats.org/officeDocument/2006/relationships/slideLayout" Target="../slideLayouts/slideLayout617.xml"/><Relationship Id="rId9" Type="http://schemas.openxmlformats.org/officeDocument/2006/relationships/slideLayout" Target="../slideLayouts/slideLayout622.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32.xml"/><Relationship Id="rId3" Type="http://schemas.openxmlformats.org/officeDocument/2006/relationships/slideLayout" Target="../slideLayouts/slideLayout627.xml"/><Relationship Id="rId7" Type="http://schemas.openxmlformats.org/officeDocument/2006/relationships/slideLayout" Target="../slideLayouts/slideLayout631.xml"/><Relationship Id="rId12" Type="http://schemas.openxmlformats.org/officeDocument/2006/relationships/theme" Target="../theme/theme58.xml"/><Relationship Id="rId2" Type="http://schemas.openxmlformats.org/officeDocument/2006/relationships/slideLayout" Target="../slideLayouts/slideLayout626.xml"/><Relationship Id="rId1" Type="http://schemas.openxmlformats.org/officeDocument/2006/relationships/slideLayout" Target="../slideLayouts/slideLayout625.xml"/><Relationship Id="rId6" Type="http://schemas.openxmlformats.org/officeDocument/2006/relationships/slideLayout" Target="../slideLayouts/slideLayout630.xml"/><Relationship Id="rId11" Type="http://schemas.openxmlformats.org/officeDocument/2006/relationships/slideLayout" Target="../slideLayouts/slideLayout635.xml"/><Relationship Id="rId5" Type="http://schemas.openxmlformats.org/officeDocument/2006/relationships/slideLayout" Target="../slideLayouts/slideLayout629.xml"/><Relationship Id="rId10" Type="http://schemas.openxmlformats.org/officeDocument/2006/relationships/slideLayout" Target="../slideLayouts/slideLayout634.xml"/><Relationship Id="rId4" Type="http://schemas.openxmlformats.org/officeDocument/2006/relationships/slideLayout" Target="../slideLayouts/slideLayout628.xml"/><Relationship Id="rId9" Type="http://schemas.openxmlformats.org/officeDocument/2006/relationships/slideLayout" Target="../slideLayouts/slideLayout633.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43.xml"/><Relationship Id="rId3" Type="http://schemas.openxmlformats.org/officeDocument/2006/relationships/slideLayout" Target="../slideLayouts/slideLayout638.xml"/><Relationship Id="rId7" Type="http://schemas.openxmlformats.org/officeDocument/2006/relationships/slideLayout" Target="../slideLayouts/slideLayout642.xml"/><Relationship Id="rId12" Type="http://schemas.openxmlformats.org/officeDocument/2006/relationships/theme" Target="../theme/theme59.xml"/><Relationship Id="rId2" Type="http://schemas.openxmlformats.org/officeDocument/2006/relationships/slideLayout" Target="../slideLayouts/slideLayout637.xml"/><Relationship Id="rId1" Type="http://schemas.openxmlformats.org/officeDocument/2006/relationships/slideLayout" Target="../slideLayouts/slideLayout636.xml"/><Relationship Id="rId6" Type="http://schemas.openxmlformats.org/officeDocument/2006/relationships/slideLayout" Target="../slideLayouts/slideLayout641.xml"/><Relationship Id="rId11" Type="http://schemas.openxmlformats.org/officeDocument/2006/relationships/slideLayout" Target="../slideLayouts/slideLayout646.xml"/><Relationship Id="rId5" Type="http://schemas.openxmlformats.org/officeDocument/2006/relationships/slideLayout" Target="../slideLayouts/slideLayout640.xml"/><Relationship Id="rId10" Type="http://schemas.openxmlformats.org/officeDocument/2006/relationships/slideLayout" Target="../slideLayouts/slideLayout645.xml"/><Relationship Id="rId4" Type="http://schemas.openxmlformats.org/officeDocument/2006/relationships/slideLayout" Target="../slideLayouts/slideLayout639.xml"/><Relationship Id="rId9" Type="http://schemas.openxmlformats.org/officeDocument/2006/relationships/slideLayout" Target="../slideLayouts/slideLayout6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0.xml.rels><?xml version="1.0" encoding="UTF-8" standalone="yes"?>
<Relationships xmlns="http://schemas.openxmlformats.org/package/2006/relationships"><Relationship Id="rId3" Type="http://schemas.openxmlformats.org/officeDocument/2006/relationships/slideLayout" Target="../slideLayouts/slideLayout649.xml"/><Relationship Id="rId7" Type="http://schemas.openxmlformats.org/officeDocument/2006/relationships/theme" Target="../theme/theme60.xml"/><Relationship Id="rId2" Type="http://schemas.openxmlformats.org/officeDocument/2006/relationships/slideLayout" Target="../slideLayouts/slideLayout648.xml"/><Relationship Id="rId1" Type="http://schemas.openxmlformats.org/officeDocument/2006/relationships/slideLayout" Target="../slideLayouts/slideLayout647.xml"/><Relationship Id="rId6" Type="http://schemas.openxmlformats.org/officeDocument/2006/relationships/slideLayout" Target="../slideLayouts/slideLayout652.xml"/><Relationship Id="rId5" Type="http://schemas.openxmlformats.org/officeDocument/2006/relationships/slideLayout" Target="../slideLayouts/slideLayout651.xml"/><Relationship Id="rId4" Type="http://schemas.openxmlformats.org/officeDocument/2006/relationships/slideLayout" Target="../slideLayouts/slideLayout650.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660.xml"/><Relationship Id="rId13" Type="http://schemas.openxmlformats.org/officeDocument/2006/relationships/theme" Target="../theme/theme61.xml"/><Relationship Id="rId3" Type="http://schemas.openxmlformats.org/officeDocument/2006/relationships/slideLayout" Target="../slideLayouts/slideLayout655.xml"/><Relationship Id="rId7" Type="http://schemas.openxmlformats.org/officeDocument/2006/relationships/slideLayout" Target="../slideLayouts/slideLayout659.xml"/><Relationship Id="rId12" Type="http://schemas.openxmlformats.org/officeDocument/2006/relationships/slideLayout" Target="../slideLayouts/slideLayout664.xml"/><Relationship Id="rId2" Type="http://schemas.openxmlformats.org/officeDocument/2006/relationships/slideLayout" Target="../slideLayouts/slideLayout654.xml"/><Relationship Id="rId1" Type="http://schemas.openxmlformats.org/officeDocument/2006/relationships/slideLayout" Target="../slideLayouts/slideLayout653.xml"/><Relationship Id="rId6" Type="http://schemas.openxmlformats.org/officeDocument/2006/relationships/slideLayout" Target="../slideLayouts/slideLayout658.xml"/><Relationship Id="rId11" Type="http://schemas.openxmlformats.org/officeDocument/2006/relationships/slideLayout" Target="../slideLayouts/slideLayout663.xml"/><Relationship Id="rId5" Type="http://schemas.openxmlformats.org/officeDocument/2006/relationships/slideLayout" Target="../slideLayouts/slideLayout657.xml"/><Relationship Id="rId10" Type="http://schemas.openxmlformats.org/officeDocument/2006/relationships/slideLayout" Target="../slideLayouts/slideLayout662.xml"/><Relationship Id="rId4" Type="http://schemas.openxmlformats.org/officeDocument/2006/relationships/slideLayout" Target="../slideLayouts/slideLayout656.xml"/><Relationship Id="rId9" Type="http://schemas.openxmlformats.org/officeDocument/2006/relationships/slideLayout" Target="../slideLayouts/slideLayout661.xml"/></Relationships>
</file>

<file path=ppt/slideMasters/_rels/slideMaster62.xml.rels><?xml version="1.0" encoding="UTF-8" standalone="yes"?>
<Relationships xmlns="http://schemas.openxmlformats.org/package/2006/relationships"><Relationship Id="rId3" Type="http://schemas.openxmlformats.org/officeDocument/2006/relationships/theme" Target="../theme/theme62.xml"/><Relationship Id="rId2" Type="http://schemas.openxmlformats.org/officeDocument/2006/relationships/slideLayout" Target="../slideLayouts/slideLayout666.xml"/><Relationship Id="rId1" Type="http://schemas.openxmlformats.org/officeDocument/2006/relationships/slideLayout" Target="../slideLayouts/slideLayout665.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674.xml"/><Relationship Id="rId13" Type="http://schemas.openxmlformats.org/officeDocument/2006/relationships/image" Target="../media/image1.png"/><Relationship Id="rId3" Type="http://schemas.openxmlformats.org/officeDocument/2006/relationships/slideLayout" Target="../slideLayouts/slideLayout669.xml"/><Relationship Id="rId7" Type="http://schemas.openxmlformats.org/officeDocument/2006/relationships/slideLayout" Target="../slideLayouts/slideLayout673.xml"/><Relationship Id="rId12" Type="http://schemas.openxmlformats.org/officeDocument/2006/relationships/theme" Target="../theme/theme63.xml"/><Relationship Id="rId2" Type="http://schemas.openxmlformats.org/officeDocument/2006/relationships/slideLayout" Target="../slideLayouts/slideLayout668.xml"/><Relationship Id="rId1" Type="http://schemas.openxmlformats.org/officeDocument/2006/relationships/slideLayout" Target="../slideLayouts/slideLayout667.xml"/><Relationship Id="rId6" Type="http://schemas.openxmlformats.org/officeDocument/2006/relationships/slideLayout" Target="../slideLayouts/slideLayout672.xml"/><Relationship Id="rId11" Type="http://schemas.openxmlformats.org/officeDocument/2006/relationships/slideLayout" Target="../slideLayouts/slideLayout677.xml"/><Relationship Id="rId5" Type="http://schemas.openxmlformats.org/officeDocument/2006/relationships/slideLayout" Target="../slideLayouts/slideLayout671.xml"/><Relationship Id="rId10" Type="http://schemas.openxmlformats.org/officeDocument/2006/relationships/slideLayout" Target="../slideLayouts/slideLayout676.xml"/><Relationship Id="rId4" Type="http://schemas.openxmlformats.org/officeDocument/2006/relationships/slideLayout" Target="../slideLayouts/slideLayout670.xml"/><Relationship Id="rId9" Type="http://schemas.openxmlformats.org/officeDocument/2006/relationships/slideLayout" Target="../slideLayouts/slideLayout675.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685.xml"/><Relationship Id="rId13" Type="http://schemas.openxmlformats.org/officeDocument/2006/relationships/image" Target="../media/image1.png"/><Relationship Id="rId3" Type="http://schemas.openxmlformats.org/officeDocument/2006/relationships/slideLayout" Target="../slideLayouts/slideLayout680.xml"/><Relationship Id="rId7" Type="http://schemas.openxmlformats.org/officeDocument/2006/relationships/slideLayout" Target="../slideLayouts/slideLayout684.xml"/><Relationship Id="rId12" Type="http://schemas.openxmlformats.org/officeDocument/2006/relationships/theme" Target="../theme/theme64.xml"/><Relationship Id="rId2" Type="http://schemas.openxmlformats.org/officeDocument/2006/relationships/slideLayout" Target="../slideLayouts/slideLayout679.xml"/><Relationship Id="rId1" Type="http://schemas.openxmlformats.org/officeDocument/2006/relationships/slideLayout" Target="../slideLayouts/slideLayout678.xml"/><Relationship Id="rId6" Type="http://schemas.openxmlformats.org/officeDocument/2006/relationships/slideLayout" Target="../slideLayouts/slideLayout683.xml"/><Relationship Id="rId11" Type="http://schemas.openxmlformats.org/officeDocument/2006/relationships/slideLayout" Target="../slideLayouts/slideLayout688.xml"/><Relationship Id="rId5" Type="http://schemas.openxmlformats.org/officeDocument/2006/relationships/slideLayout" Target="../slideLayouts/slideLayout682.xml"/><Relationship Id="rId10" Type="http://schemas.openxmlformats.org/officeDocument/2006/relationships/slideLayout" Target="../slideLayouts/slideLayout687.xml"/><Relationship Id="rId4" Type="http://schemas.openxmlformats.org/officeDocument/2006/relationships/slideLayout" Target="../slideLayouts/slideLayout681.xml"/><Relationship Id="rId9" Type="http://schemas.openxmlformats.org/officeDocument/2006/relationships/slideLayout" Target="../slideLayouts/slideLayout686.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696.xml"/><Relationship Id="rId13" Type="http://schemas.openxmlformats.org/officeDocument/2006/relationships/image" Target="../media/image1.png"/><Relationship Id="rId3" Type="http://schemas.openxmlformats.org/officeDocument/2006/relationships/slideLayout" Target="../slideLayouts/slideLayout691.xml"/><Relationship Id="rId7" Type="http://schemas.openxmlformats.org/officeDocument/2006/relationships/slideLayout" Target="../slideLayouts/slideLayout695.xml"/><Relationship Id="rId12" Type="http://schemas.openxmlformats.org/officeDocument/2006/relationships/theme" Target="../theme/theme65.xml"/><Relationship Id="rId2" Type="http://schemas.openxmlformats.org/officeDocument/2006/relationships/slideLayout" Target="../slideLayouts/slideLayout690.xml"/><Relationship Id="rId1" Type="http://schemas.openxmlformats.org/officeDocument/2006/relationships/slideLayout" Target="../slideLayouts/slideLayout689.xml"/><Relationship Id="rId6" Type="http://schemas.openxmlformats.org/officeDocument/2006/relationships/slideLayout" Target="../slideLayouts/slideLayout694.xml"/><Relationship Id="rId11" Type="http://schemas.openxmlformats.org/officeDocument/2006/relationships/slideLayout" Target="../slideLayouts/slideLayout699.xml"/><Relationship Id="rId5" Type="http://schemas.openxmlformats.org/officeDocument/2006/relationships/slideLayout" Target="../slideLayouts/slideLayout693.xml"/><Relationship Id="rId10" Type="http://schemas.openxmlformats.org/officeDocument/2006/relationships/slideLayout" Target="../slideLayouts/slideLayout698.xml"/><Relationship Id="rId4" Type="http://schemas.openxmlformats.org/officeDocument/2006/relationships/slideLayout" Target="../slideLayouts/slideLayout692.xml"/><Relationship Id="rId9" Type="http://schemas.openxmlformats.org/officeDocument/2006/relationships/slideLayout" Target="../slideLayouts/slideLayout6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5.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4.png"/><Relationship Id="rId2" Type="http://schemas.openxmlformats.org/officeDocument/2006/relationships/slideLayout" Target="../slideLayouts/slideLayout57.xml"/><Relationship Id="rId16"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9.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2018. 10. 9.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10/9/18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91276993"/>
      </p:ext>
    </p:extLst>
  </p:cSld>
  <p:clrMap bg1="lt1" tx1="dk1" bg2="lt2" tx2="dk2" accent1="accent1" accent2="accent2" accent3="accent3" accent4="accent4" accent5="accent5" accent6="accent6" hlink="hlink" folHlink="folHlink"/>
  <p:sldLayoutIdLst>
    <p:sldLayoutId id="2147488077" r:id="rId1"/>
    <p:sldLayoutId id="2147488078" r:id="rId2"/>
    <p:sldLayoutId id="2147488079" r:id="rId3"/>
    <p:sldLayoutId id="2147488080" r:id="rId4"/>
    <p:sldLayoutId id="2147488081" r:id="rId5"/>
    <p:sldLayoutId id="2147488082" r:id="rId6"/>
    <p:sldLayoutId id="2147488083" r:id="rId7"/>
    <p:sldLayoutId id="2147488084" r:id="rId8"/>
    <p:sldLayoutId id="2147488085" r:id="rId9"/>
    <p:sldLayoutId id="2147488086" r:id="rId10"/>
    <p:sldLayoutId id="2147488087"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4035824772"/>
      </p:ext>
    </p:extLst>
  </p:cSld>
  <p:clrMap bg1="lt1" tx1="dk1" bg2="lt2" tx2="dk2" accent1="accent1" accent2="accent2" accent3="accent3" accent4="accent4" accent5="accent5" accent6="accent6" hlink="hlink" folHlink="folHlink"/>
  <p:sldLayoutIdLst>
    <p:sldLayoutId id="2147488153" r:id="rId1"/>
    <p:sldLayoutId id="2147488154" r:id="rId2"/>
    <p:sldLayoutId id="2147488155" r:id="rId3"/>
    <p:sldLayoutId id="2147488156" r:id="rId4"/>
    <p:sldLayoutId id="2147488157" r:id="rId5"/>
    <p:sldLayoutId id="2147488158" r:id="rId6"/>
    <p:sldLayoutId id="2147488159" r:id="rId7"/>
    <p:sldLayoutId id="2147488160" r:id="rId8"/>
    <p:sldLayoutId id="2147488161" r:id="rId9"/>
    <p:sldLayoutId id="2147488162" r:id="rId10"/>
    <p:sldLayoutId id="214748816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latin typeface="Tahoma"/>
            </a:endParaRPr>
          </a:p>
        </p:txBody>
      </p:sp>
    </p:spTree>
    <p:extLst>
      <p:ext uri="{BB962C8B-B14F-4D97-AF65-F5344CB8AC3E}">
        <p14:creationId xmlns:p14="http://schemas.microsoft.com/office/powerpoint/2010/main" val="4254399577"/>
      </p:ext>
    </p:extLst>
  </p:cSld>
  <p:clrMap bg1="lt1" tx1="dk1" bg2="lt2" tx2="dk2" accent1="accent1" accent2="accent2" accent3="accent3" accent4="accent4" accent5="accent5" accent6="accent6" hlink="hlink" folHlink="folHlink"/>
  <p:sldLayoutIdLst>
    <p:sldLayoutId id="2147488165" r:id="rId1"/>
    <p:sldLayoutId id="2147488166" r:id="rId2"/>
    <p:sldLayoutId id="2147488167" r:id="rId3"/>
    <p:sldLayoutId id="2147488168" r:id="rId4"/>
    <p:sldLayoutId id="2147488169" r:id="rId5"/>
    <p:sldLayoutId id="2147488170" r:id="rId6"/>
    <p:sldLayoutId id="2147488171" r:id="rId7"/>
    <p:sldLayoutId id="2147488172" r:id="rId8"/>
    <p:sldLayoutId id="2147488173" r:id="rId9"/>
    <p:sldLayoutId id="2147488174" r:id="rId10"/>
    <p:sldLayoutId id="214748817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3820691550"/>
      </p:ext>
    </p:extLst>
  </p:cSld>
  <p:clrMap bg1="lt1" tx1="dk1" bg2="lt2" tx2="dk2" accent1="accent1" accent2="accent2" accent3="accent3" accent4="accent4" accent5="accent5" accent6="accent6" hlink="hlink" folHlink="folHlink"/>
  <p:sldLayoutIdLst>
    <p:sldLayoutId id="2147488216" r:id="rId1"/>
    <p:sldLayoutId id="2147488217" r:id="rId2"/>
    <p:sldLayoutId id="2147488218" r:id="rId3"/>
    <p:sldLayoutId id="2147488219" r:id="rId4"/>
    <p:sldLayoutId id="2147488220" r:id="rId5"/>
    <p:sldLayoutId id="2147488221" r:id="rId6"/>
    <p:sldLayoutId id="2147488222" r:id="rId7"/>
    <p:sldLayoutId id="2147488223" r:id="rId8"/>
    <p:sldLayoutId id="2147488224" r:id="rId9"/>
    <p:sldLayoutId id="2147488225" r:id="rId10"/>
    <p:sldLayoutId id="214748822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1"/>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9" rIns="91416" bIns="45709"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30"/>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solidFill>
                  <a:srgbClr val="000000"/>
                </a:solidFill>
                <a:latin typeface="+mj-lt"/>
                <a:ea typeface="+mn-ea"/>
                <a:cs typeface="+mn-cs"/>
              </a:defRPr>
            </a:lvl1pPr>
          </a:lstStyle>
          <a:p>
            <a:pPr defTabSz="914165"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solidFill>
                  <a:srgbClr val="000000"/>
                </a:solidFill>
                <a:latin typeface="Garamond" charset="0"/>
                <a:cs typeface="Arial" charset="0"/>
              </a:defRPr>
            </a:lvl1pPr>
          </a:lstStyle>
          <a:p>
            <a:pPr defTabSz="914165" eaLnBrk="1" hangingPunct="1">
              <a:defRPr/>
            </a:pPr>
            <a:fld id="{D9975433-3AC9-7244-B186-4714F19C1D23}" type="slidenum">
              <a:rPr lang="en-US" smtClean="0">
                <a:ea typeface="ＭＳ Ｐゴシック" charset="0"/>
              </a:rPr>
              <a:pPr defTabSz="914165" eaLnBrk="1" hangingPunct="1">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lIns="91416" tIns="45709" rIns="91416" bIns="45709"/>
          <a:lstStyle/>
          <a:p>
            <a:pPr defTabSz="914165" eaLnBrk="1" hangingPunct="1"/>
            <a:endParaRPr lang="en-US">
              <a:solidFill>
                <a:srgbClr val="000000"/>
              </a:solidFill>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lIns="91416" tIns="45709" rIns="91416" bIns="45709"/>
          <a:lstStyle/>
          <a:p>
            <a:pPr defTabSz="914165"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288977927"/>
      </p:ext>
    </p:extLst>
  </p:cSld>
  <p:clrMap bg1="lt1" tx1="dk1" bg2="lt2" tx2="dk2" accent1="accent1" accent2="accent2" accent3="accent3" accent4="accent4" accent5="accent5" accent6="accent6" hlink="hlink" folHlink="folHlink"/>
  <p:sldLayoutIdLst>
    <p:sldLayoutId id="2147488265" r:id="rId1"/>
    <p:sldLayoutId id="2147488266" r:id="rId2"/>
    <p:sldLayoutId id="2147488267" r:id="rId3"/>
    <p:sldLayoutId id="2147488268" r:id="rId4"/>
    <p:sldLayoutId id="2147488269" r:id="rId5"/>
    <p:sldLayoutId id="2147488270" r:id="rId6"/>
    <p:sldLayoutId id="2147488271" r:id="rId7"/>
    <p:sldLayoutId id="2147488272" r:id="rId8"/>
    <p:sldLayoutId id="2147488273" r:id="rId9"/>
    <p:sldLayoutId id="2147488274" r:id="rId10"/>
    <p:sldLayoutId id="2147488275" r:id="rId11"/>
    <p:sldLayoutId id="214748827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753" indent="-325355"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089" indent="-35074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507" indent="-31583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0733" indent="-339639"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F1C2FE3F-03E9-4373-AD6B-EDC1520A3185}" type="datetime1">
              <a:rPr lang="en-US" smtClean="0">
                <a:solidFill>
                  <a:prstClr val="black">
                    <a:tint val="75000"/>
                  </a:prstClr>
                </a:solidFill>
                <a:latin typeface="Calibri"/>
                <a:ea typeface=""/>
              </a:rPr>
              <a:pPr eaLnBrk="1" fontAlgn="auto" hangingPunct="1">
                <a:spcBef>
                  <a:spcPts val="0"/>
                </a:spcBef>
                <a:spcAft>
                  <a:spcPts val="0"/>
                </a:spcAft>
              </a:pPr>
              <a:t>10/9/18</a:t>
            </a:fld>
            <a:endParaRPr lang="en-US">
              <a:solidFill>
                <a:prstClr val="black">
                  <a:tint val="75000"/>
                </a:prstClr>
              </a:solidFill>
              <a:latin typeface="Calibri"/>
              <a:ea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2CF4AA75-1AE0-4593-99DD-33F3F40BED72}" type="slidenum">
              <a:rPr lang="en-US" smtClean="0">
                <a:solidFill>
                  <a:prstClr val="black">
                    <a:tint val="75000"/>
                  </a:prstClr>
                </a:solidFill>
                <a:latin typeface="Calibri"/>
                <a:ea typeface=""/>
              </a:rPr>
              <a:pPr eaLnBrk="1" fontAlgn="auto" hangingPunct="1">
                <a:spcBef>
                  <a:spcPts val="0"/>
                </a:spcBef>
                <a:spcAft>
                  <a:spcPts val="0"/>
                </a:spcAft>
              </a:pPr>
              <a:t>‹#›</a:t>
            </a:fld>
            <a:endParaRPr lang="en-US">
              <a:solidFill>
                <a:prstClr val="black">
                  <a:tint val="75000"/>
                </a:prstClr>
              </a:solidFill>
              <a:latin typeface="Calibri"/>
              <a:ea typeface=""/>
            </a:endParaRPr>
          </a:p>
        </p:txBody>
      </p:sp>
    </p:spTree>
    <p:extLst>
      <p:ext uri="{BB962C8B-B14F-4D97-AF65-F5344CB8AC3E}">
        <p14:creationId xmlns:p14="http://schemas.microsoft.com/office/powerpoint/2010/main" val="3010260521"/>
      </p:ext>
    </p:extLst>
  </p:cSld>
  <p:clrMap bg1="lt1" tx1="dk1" bg2="lt2" tx2="dk2" accent1="accent1" accent2="accent2" accent3="accent3" accent4="accent4" accent5="accent5" accent6="accent6" hlink="hlink" folHlink="folHlink"/>
  <p:sldLayoutIdLst>
    <p:sldLayoutId id="2147488278" r:id="rId1"/>
    <p:sldLayoutId id="2147488279" r:id="rId2"/>
    <p:sldLayoutId id="2147488280" r:id="rId3"/>
    <p:sldLayoutId id="2147488281" r:id="rId4"/>
    <p:sldLayoutId id="2147488282" r:id="rId5"/>
    <p:sldLayoutId id="2147488283" r:id="rId6"/>
    <p:sldLayoutId id="2147488284" r:id="rId7"/>
    <p:sldLayoutId id="2147488285" r:id="rId8"/>
    <p:sldLayoutId id="2147488286" r:id="rId9"/>
    <p:sldLayoutId id="2147488287" r:id="rId10"/>
    <p:sldLayoutId id="2147488288"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55D46416-474E-184B-A5AD-7D0BC91A8C60}"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25344"/>
            <a:ext cx="1080120" cy="312522"/>
          </a:xfrm>
          <a:prstGeom prst="rect">
            <a:avLst/>
          </a:prstGeom>
        </p:spPr>
      </p:pic>
    </p:spTree>
    <p:extLst>
      <p:ext uri="{BB962C8B-B14F-4D97-AF65-F5344CB8AC3E}">
        <p14:creationId xmlns:p14="http://schemas.microsoft.com/office/powerpoint/2010/main" val="2090581002"/>
      </p:ext>
    </p:extLst>
  </p:cSld>
  <p:clrMap bg1="lt1" tx1="dk1" bg2="lt2" tx2="dk2" accent1="accent1" accent2="accent2" accent3="accent3" accent4="accent4" accent5="accent5" accent6="accent6" hlink="hlink" folHlink="folHlink"/>
  <p:sldLayoutIdLst>
    <p:sldLayoutId id="2147488290" r:id="rId1"/>
    <p:sldLayoutId id="2147488291" r:id="rId2"/>
    <p:sldLayoutId id="2147488292" r:id="rId3"/>
    <p:sldLayoutId id="2147488293" r:id="rId4"/>
    <p:sldLayoutId id="2147488294" r:id="rId5"/>
    <p:sldLayoutId id="2147488295" r:id="rId6"/>
    <p:sldLayoutId id="2147488296" r:id="rId7"/>
    <p:sldLayoutId id="2147488297" r:id="rId8"/>
    <p:sldLayoutId id="2147488298" r:id="rId9"/>
    <p:sldLayoutId id="2147488299" r:id="rId10"/>
    <p:sldLayoutId id="2147488300" r:id="rId11"/>
    <p:sldLayoutId id="214748830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0466"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90467"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dirty="0" smtClean="0">
                <a:solidFill>
                  <a:srgbClr val="000000"/>
                </a:solidFill>
                <a:latin typeface="Garamond" pitchFamily="18" charset="0"/>
                <a:ea typeface="+mn-ea"/>
                <a:cs typeface="+mn-cs"/>
              </a:defRPr>
            </a:lvl1pPr>
          </a:lstStyle>
          <a:p>
            <a:pPr eaLnBrk="1" hangingPunct="1">
              <a:defRPr/>
            </a:pPr>
            <a:r>
              <a:rPr lang="en-US" altLang="en-US"/>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63C4F264-F51C-7143-BC1C-59CFD03C29FE}" type="slidenum">
              <a:rPr lang="en-US" altLang="en-US"/>
              <a:pPr eaLnBrk="1" hangingPunct="1">
                <a:defRPr/>
              </a:pPr>
              <a:t>‹#›</a:t>
            </a:fld>
            <a:endParaRPr lang="en-US" altLang="en-US"/>
          </a:p>
        </p:txBody>
      </p:sp>
      <p:sp>
        <p:nvSpPr>
          <p:cNvPr id="190470"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9047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pic>
        <p:nvPicPr>
          <p:cNvPr id="190472" name="Picture 7" descr="safari.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6213" y="6357938"/>
            <a:ext cx="1347787" cy="39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4361951"/>
      </p:ext>
    </p:extLst>
  </p:cSld>
  <p:clrMap bg1="lt1" tx1="dk1" bg2="lt2" tx2="dk2" accent1="accent1" accent2="accent2" accent3="accent3" accent4="accent4" accent5="accent5" accent6="accent6" hlink="hlink" folHlink="folHlink"/>
  <p:sldLayoutIdLst>
    <p:sldLayoutId id="2147488303" r:id="rId1"/>
    <p:sldLayoutId id="2147488304" r:id="rId2"/>
    <p:sldLayoutId id="2147488305" r:id="rId3"/>
    <p:sldLayoutId id="2147488306" r:id="rId4"/>
    <p:sldLayoutId id="2147488307" r:id="rId5"/>
    <p:sldLayoutId id="2147488308" r:id="rId6"/>
    <p:sldLayoutId id="2147488309" r:id="rId7"/>
    <p:sldLayoutId id="2147488310" r:id="rId8"/>
    <p:sldLayoutId id="2147488311" r:id="rId9"/>
    <p:sldLayoutId id="2147488312" r:id="rId10"/>
    <p:sldLayoutId id="214748831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smtClean="0">
                <a:solidFill>
                  <a:srgbClr val="000000"/>
                </a:solidFill>
                <a:latin typeface="Garamond" charset="0"/>
                <a:cs typeface="Arial" charset="0"/>
              </a:defRPr>
            </a:lvl1pPr>
          </a:lstStyle>
          <a:p>
            <a:pPr eaLnBrk="1" hangingPunct="1">
              <a:defRPr/>
            </a:pPr>
            <a:fld id="{EA812463-6F28-4A4F-A54C-6F7157E48DD8}" type="slidenum">
              <a:rPr lang="en-US">
                <a:ea typeface="ＭＳ Ｐゴシック" charset="0"/>
              </a:rPr>
              <a:pPr eaLnBrk="1" hangingPunct="1">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1828245910"/>
      </p:ext>
    </p:extLst>
  </p:cSld>
  <p:clrMap bg1="lt1" tx1="dk1" bg2="lt2" tx2="dk2" accent1="accent1" accent2="accent2" accent3="accent3" accent4="accent4" accent5="accent5" accent6="accent6" hlink="hlink" folHlink="folHlink"/>
  <p:sldLayoutIdLst>
    <p:sldLayoutId id="2147488329" r:id="rId1"/>
    <p:sldLayoutId id="2147488330" r:id="rId2"/>
    <p:sldLayoutId id="2147488331" r:id="rId3"/>
    <p:sldLayoutId id="2147488332" r:id="rId4"/>
    <p:sldLayoutId id="2147488333" r:id="rId5"/>
    <p:sldLayoutId id="2147488334" r:id="rId6"/>
    <p:sldLayoutId id="2147488335" r:id="rId7"/>
    <p:sldLayoutId id="2147488336" r:id="rId8"/>
    <p:sldLayoutId id="2147488337" r:id="rId9"/>
    <p:sldLayoutId id="2147488338" r:id="rId10"/>
    <p:sldLayoutId id="2147488339" r:id="rId11"/>
    <p:sldLayoutId id="214748834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eaLnBrk="1" hangingPunct="1">
              <a:defRPr/>
            </a:pPr>
            <a:fld id="{516E18E8-B42B-7548-B471-BFE325E10FF1}" type="slidenum">
              <a:rPr lang="en-US">
                <a:ea typeface="ＭＳ Ｐゴシック" charset="0"/>
              </a:rPr>
              <a:pPr eaLnBrk="1" hangingPunct="1">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3404301995"/>
      </p:ext>
    </p:extLst>
  </p:cSld>
  <p:clrMap bg1="lt1" tx1="dk1" bg2="lt2" tx2="dk2" accent1="accent1" accent2="accent2" accent3="accent3" accent4="accent4" accent5="accent5" accent6="accent6" hlink="hlink" folHlink="folHlink"/>
  <p:sldLayoutIdLst>
    <p:sldLayoutId id="2147488342" r:id="rId1"/>
    <p:sldLayoutId id="2147488343" r:id="rId2"/>
    <p:sldLayoutId id="2147488344" r:id="rId3"/>
    <p:sldLayoutId id="2147488345" r:id="rId4"/>
    <p:sldLayoutId id="2147488346" r:id="rId5"/>
    <p:sldLayoutId id="2147488347" r:id="rId6"/>
    <p:sldLayoutId id="2147488348" r:id="rId7"/>
    <p:sldLayoutId id="2147488349" r:id="rId8"/>
    <p:sldLayoutId id="2147488350" r:id="rId9"/>
    <p:sldLayoutId id="2147488351" r:id="rId10"/>
    <p:sldLayoutId id="2147488352" r:id="rId11"/>
    <p:sldLayoutId id="214748835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488026487"/>
      </p:ext>
    </p:extLst>
  </p:cSld>
  <p:clrMap bg1="lt1" tx1="dk1" bg2="lt2" tx2="dk2" accent1="accent1" accent2="accent2" accent3="accent3" accent4="accent4" accent5="accent5" accent6="accent6" hlink="hlink" folHlink="folHlink"/>
  <p:sldLayoutIdLst>
    <p:sldLayoutId id="2147488355" r:id="rId1"/>
    <p:sldLayoutId id="2147488356" r:id="rId2"/>
    <p:sldLayoutId id="2147488357" r:id="rId3"/>
    <p:sldLayoutId id="2147488358" r:id="rId4"/>
    <p:sldLayoutId id="2147488359" r:id="rId5"/>
    <p:sldLayoutId id="2147488360" r:id="rId6"/>
    <p:sldLayoutId id="2147488361" r:id="rId7"/>
    <p:sldLayoutId id="2147488362" r:id="rId8"/>
    <p:sldLayoutId id="2147488363" r:id="rId9"/>
    <p:sldLayoutId id="2147488364" r:id="rId10"/>
    <p:sldLayoutId id="214748836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9" rIns="91416" bIns="45709" numCol="1" anchor="t" anchorCtr="0" compatLnSpc="1">
            <a:prstTxWarp prst="textNoShape">
              <a:avLst/>
            </a:prstTxWarp>
          </a:bodyPr>
          <a:lstStyle/>
          <a:p>
            <a:pPr lvl="0"/>
            <a:r>
              <a:rPr 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mj-lt"/>
                <a:ea typeface="+mn-ea"/>
              </a:defRPr>
            </a:lvl1pPr>
          </a:lstStyle>
          <a:p>
            <a:pPr defTabSz="914165" eaLnBrk="1" hangingPunct="1">
              <a:defRPr/>
            </a:pPr>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charset="0"/>
              </a:defRPr>
            </a:lvl1pPr>
          </a:lstStyle>
          <a:p>
            <a:pPr defTabSz="914165" eaLnBrk="1" hangingPunct="1"/>
            <a:fld id="{69CEE821-72E2-A347-B0FA-2945389F3259}" type="slidenum">
              <a:rPr lang="en-US" smtClean="0">
                <a:solidFill>
                  <a:srgbClr val="000000"/>
                </a:solidFill>
                <a:ea typeface="ＭＳ Ｐゴシック" charset="0"/>
              </a:rPr>
              <a:pPr defTabSz="914165" eaLnBrk="1" hangingPunct="1"/>
              <a:t>‹#›</a:t>
            </a:fld>
            <a:endParaRPr lang="en-US">
              <a:solidFill>
                <a:srgbClr val="000000"/>
              </a:solidFill>
              <a:ea typeface="ＭＳ Ｐゴシック" charset="0"/>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eaLnBrk="1" hangingPunct="1">
              <a:defRPr/>
            </a:pPr>
            <a:endParaRPr lang="en-US">
              <a:solidFill>
                <a:srgbClr val="000000"/>
              </a:solidFill>
              <a:ea typeface="ＭＳ Ｐゴシック" charset="0"/>
            </a:endParaRPr>
          </a:p>
        </p:txBody>
      </p:sp>
      <p:sp>
        <p:nvSpPr>
          <p:cNvPr id="10036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eaLnBrk="1" hangingPunct="1">
              <a:defRPr/>
            </a:pPr>
            <a:endParaRPr lang="en-US">
              <a:solidFill>
                <a:srgbClr val="000000"/>
              </a:solidFill>
              <a:ea typeface="ＭＳ Ｐゴシック" charset="0"/>
            </a:endParaRPr>
          </a:p>
        </p:txBody>
      </p:sp>
    </p:spTree>
    <p:extLst>
      <p:ext uri="{BB962C8B-B14F-4D97-AF65-F5344CB8AC3E}">
        <p14:creationId xmlns:p14="http://schemas.microsoft.com/office/powerpoint/2010/main" val="1029780720"/>
      </p:ext>
    </p:extLst>
  </p:cSld>
  <p:clrMap bg1="lt1" tx1="dk1" bg2="lt2" tx2="dk2" accent1="accent1" accent2="accent2" accent3="accent3" accent4="accent4" accent5="accent5" accent6="accent6" hlink="hlink" folHlink="folHlink"/>
  <p:sldLayoutIdLst>
    <p:sldLayoutId id="2147488367" r:id="rId1"/>
    <p:sldLayoutId id="2147488368" r:id="rId2"/>
    <p:sldLayoutId id="2147488369" r:id="rId3"/>
    <p:sldLayoutId id="2147488370" r:id="rId4"/>
    <p:sldLayoutId id="2147488371" r:id="rId5"/>
    <p:sldLayoutId id="2147488372" r:id="rId6"/>
    <p:sldLayoutId id="2147488373" r:id="rId7"/>
    <p:sldLayoutId id="2147488374" r:id="rId8"/>
    <p:sldLayoutId id="2147488375" r:id="rId9"/>
    <p:sldLayoutId id="2147488376" r:id="rId10"/>
    <p:sldLayoutId id="214748837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mj-cs"/>
        </a:defRPr>
      </a:lvl1pPr>
      <a:lvl2pPr algn="l" rtl="0" eaLnBrk="0" fontAlgn="base" hangingPunct="0">
        <a:spcBef>
          <a:spcPct val="0"/>
        </a:spcBef>
        <a:spcAft>
          <a:spcPct val="0"/>
        </a:spcAft>
        <a:defRPr sz="4000">
          <a:solidFill>
            <a:schemeClr val="tx2"/>
          </a:solidFill>
          <a:latin typeface="Garamond" pitchFamily="18" charset="0"/>
          <a:ea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mn-cs"/>
        </a:defRPr>
      </a:lvl1pPr>
      <a:lvl2pPr marL="669753" indent="-325355"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089" indent="-35074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507" indent="-31583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0733" indent="-339639"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02" tIns="45702" rIns="91402" bIns="45702" rtlCol="0" anchor="ctr">
            <a:normAutofit/>
          </a:bodyPr>
          <a:lstStyle/>
          <a:p>
            <a:r>
              <a:rPr lang="en-US"/>
              <a:t>Click to edit Master title style</a:t>
            </a:r>
          </a:p>
        </p:txBody>
      </p:sp>
      <p:sp>
        <p:nvSpPr>
          <p:cNvPr id="3" name="Text Placeholder 2"/>
          <p:cNvSpPr>
            <a:spLocks noGrp="1"/>
          </p:cNvSpPr>
          <p:nvPr>
            <p:ph type="body" idx="1"/>
          </p:nvPr>
        </p:nvSpPr>
        <p:spPr>
          <a:xfrm>
            <a:off x="457200" y="1600208"/>
            <a:ext cx="8229600" cy="4525963"/>
          </a:xfrm>
          <a:prstGeom prst="rect">
            <a:avLst/>
          </a:prstGeom>
        </p:spPr>
        <p:txBody>
          <a:bodyPr vert="horz" lIns="91402" tIns="45702" rIns="91402" bIns="4570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8"/>
            <a:ext cx="2133600" cy="365125"/>
          </a:xfrm>
          <a:prstGeom prst="rect">
            <a:avLst/>
          </a:prstGeom>
        </p:spPr>
        <p:txBody>
          <a:bodyPr vert="horz" lIns="91402" tIns="45702" rIns="91402" bIns="45702" rtlCol="0" anchor="ctr"/>
          <a:lstStyle>
            <a:lvl1pPr algn="l">
              <a:defRPr sz="1200">
                <a:solidFill>
                  <a:schemeClr val="tx1">
                    <a:tint val="75000"/>
                  </a:schemeClr>
                </a:solidFill>
              </a:defRPr>
            </a:lvl1pPr>
          </a:lstStyle>
          <a:p>
            <a:pPr defTabSz="914024" eaLnBrk="1" fontAlgn="auto" hangingPunct="1">
              <a:spcBef>
                <a:spcPts val="0"/>
              </a:spcBef>
              <a:spcAft>
                <a:spcPts val="0"/>
              </a:spcAft>
            </a:pPr>
            <a:fld id="{6D27A901-0A30-4571-982A-7E5D051CD195}" type="datetime1">
              <a:rPr lang="en-US" smtClean="0">
                <a:solidFill>
                  <a:prstClr val="black">
                    <a:tint val="75000"/>
                  </a:prstClr>
                </a:solidFill>
                <a:latin typeface="Calibri"/>
                <a:ea typeface=""/>
              </a:rPr>
              <a:pPr defTabSz="914024" eaLnBrk="1" fontAlgn="auto" hangingPunct="1">
                <a:spcBef>
                  <a:spcPts val="0"/>
                </a:spcBef>
                <a:spcAft>
                  <a:spcPts val="0"/>
                </a:spcAft>
              </a:pPr>
              <a:t>10/9/18</a:t>
            </a:fld>
            <a:endParaRPr lang="en-US">
              <a:solidFill>
                <a:prstClr val="black">
                  <a:tint val="75000"/>
                </a:prstClr>
              </a:solidFill>
              <a:latin typeface="Calibri"/>
              <a:ea typeface=""/>
            </a:endParaRPr>
          </a:p>
        </p:txBody>
      </p:sp>
      <p:sp>
        <p:nvSpPr>
          <p:cNvPr id="5" name="Footer Placeholder 4"/>
          <p:cNvSpPr>
            <a:spLocks noGrp="1"/>
          </p:cNvSpPr>
          <p:nvPr>
            <p:ph type="ftr" sz="quarter" idx="3"/>
          </p:nvPr>
        </p:nvSpPr>
        <p:spPr>
          <a:xfrm>
            <a:off x="3124201" y="6356358"/>
            <a:ext cx="2895600" cy="365125"/>
          </a:xfrm>
          <a:prstGeom prst="rect">
            <a:avLst/>
          </a:prstGeom>
        </p:spPr>
        <p:txBody>
          <a:bodyPr vert="horz" lIns="91402" tIns="45702" rIns="91402" bIns="45702" rtlCol="0" anchor="ctr"/>
          <a:lstStyle>
            <a:lvl1pPr algn="ctr">
              <a:defRPr sz="1200">
                <a:solidFill>
                  <a:schemeClr val="tx1">
                    <a:tint val="75000"/>
                  </a:schemeClr>
                </a:solidFill>
              </a:defRPr>
            </a:lvl1pPr>
          </a:lstStyle>
          <a:p>
            <a:pPr defTabSz="914024" eaLnBrk="1" fontAlgn="auto" hangingPunct="1">
              <a:spcBef>
                <a:spcPts val="0"/>
              </a:spcBef>
              <a:spcAft>
                <a:spcPts val="0"/>
              </a:spcAft>
            </a:pPr>
            <a:endParaRPr lang="en-US">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02" tIns="45702" rIns="91402" bIns="45702" rtlCol="0" anchor="ctr"/>
          <a:lstStyle>
            <a:lvl1pPr algn="r">
              <a:defRPr sz="1200">
                <a:solidFill>
                  <a:schemeClr val="tx1">
                    <a:tint val="75000"/>
                  </a:schemeClr>
                </a:solidFill>
              </a:defRPr>
            </a:lvl1pPr>
          </a:lstStyle>
          <a:p>
            <a:pPr defTabSz="914024" eaLnBrk="1" fontAlgn="auto" hangingPunct="1">
              <a:spcBef>
                <a:spcPts val="0"/>
              </a:spcBef>
              <a:spcAft>
                <a:spcPts val="0"/>
              </a:spcAft>
            </a:pPr>
            <a:fld id="{1887C4A9-9BF4-4191-9AAE-9BDA7C4A68C3}" type="slidenum">
              <a:rPr lang="en-US" smtClean="0">
                <a:solidFill>
                  <a:prstClr val="black">
                    <a:tint val="75000"/>
                  </a:prstClr>
                </a:solidFill>
                <a:latin typeface="Calibri"/>
                <a:ea typeface=""/>
              </a:rPr>
              <a:pPr defTabSz="914024" eaLnBrk="1" fontAlgn="auto" hangingPunct="1">
                <a:spcBef>
                  <a:spcPts val="0"/>
                </a:spcBef>
                <a:spcAft>
                  <a:spcPts val="0"/>
                </a:spcAft>
              </a:pPr>
              <a:t>‹#›</a:t>
            </a:fld>
            <a:endParaRPr lang="en-US">
              <a:solidFill>
                <a:prstClr val="black">
                  <a:tint val="75000"/>
                </a:prstClr>
              </a:solidFill>
              <a:latin typeface="Calibri"/>
              <a:ea typeface=""/>
            </a:endParaRPr>
          </a:p>
        </p:txBody>
      </p:sp>
      <p:pic>
        <p:nvPicPr>
          <p:cNvPr id="7" name="Picture 6"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263869174"/>
      </p:ext>
    </p:extLst>
  </p:cSld>
  <p:clrMap bg1="lt1" tx1="dk1" bg2="lt2" tx2="dk2" accent1="accent1" accent2="accent2" accent3="accent3" accent4="accent4" accent5="accent5" accent6="accent6" hlink="hlink" folHlink="folHlink"/>
  <p:sldLayoutIdLst>
    <p:sldLayoutId id="2147488379" r:id="rId1"/>
    <p:sldLayoutId id="2147488380" r:id="rId2"/>
    <p:sldLayoutId id="2147488381" r:id="rId3"/>
    <p:sldLayoutId id="2147488382" r:id="rId4"/>
    <p:sldLayoutId id="2147488383" r:id="rId5"/>
    <p:sldLayoutId id="2147488384" r:id="rId6"/>
    <p:sldLayoutId id="2147488385" r:id="rId7"/>
    <p:sldLayoutId id="2147488386" r:id="rId8"/>
    <p:sldLayoutId id="2147488387" r:id="rId9"/>
    <p:sldLayoutId id="2147488388" r:id="rId10"/>
    <p:sldLayoutId id="2147488389" r:id="rId11"/>
  </p:sldLayoutIdLst>
  <p:hf hdr="0" ftr="0" dt="0"/>
  <p:txStyles>
    <p:titleStyle>
      <a:lvl1pPr algn="ctr" defTabSz="914024" rtl="0" eaLnBrk="1" latinLnBrk="0" hangingPunct="1">
        <a:spcBef>
          <a:spcPct val="0"/>
        </a:spcBef>
        <a:buNone/>
        <a:defRPr sz="4400" kern="1200">
          <a:solidFill>
            <a:schemeClr val="tx1"/>
          </a:solidFill>
          <a:latin typeface="+mj-lt"/>
          <a:ea typeface="+mj-ea"/>
          <a:cs typeface="+mj-cs"/>
        </a:defRPr>
      </a:lvl1pPr>
    </p:titleStyle>
    <p:bodyStyle>
      <a:lvl1pPr marL="342761" indent="-342761" algn="l" defTabSz="91402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646" indent="-285632" algn="l" defTabSz="91402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530" indent="-228505" algn="l" defTabSz="91402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544"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560"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573"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84"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98"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09"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eaLnBrk="1" fontAlgn="auto" hangingPunct="1">
              <a:spcBef>
                <a:spcPts val="0"/>
              </a:spcBef>
              <a:spcAft>
                <a:spcPts val="0"/>
              </a:spcAft>
            </a:pPr>
            <a:fld id="{6F400BD0-49BF-48FC-8114-37C1D4F5AB3D}" type="slidenum">
              <a:rPr lang="en-US" altLang="en-US" smtClean="0">
                <a:solidFill>
                  <a:srgbClr val="000000"/>
                </a:solidFill>
                <a:ea typeface=""/>
              </a:rPr>
              <a:pPr defTabSz="914165"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1217457492"/>
      </p:ext>
    </p:extLst>
  </p:cSld>
  <p:clrMap bg1="lt1" tx1="dk1" bg2="lt2" tx2="dk2" accent1="accent1" accent2="accent2" accent3="accent3" accent4="accent4" accent5="accent5" accent6="accent6" hlink="hlink" folHlink="folHlink"/>
  <p:sldLayoutIdLst>
    <p:sldLayoutId id="2147488391" r:id="rId1"/>
    <p:sldLayoutId id="2147488392" r:id="rId2"/>
    <p:sldLayoutId id="2147488393" r:id="rId3"/>
    <p:sldLayoutId id="2147488394" r:id="rId4"/>
    <p:sldLayoutId id="2147488395" r:id="rId5"/>
    <p:sldLayoutId id="2147488396" r:id="rId6"/>
    <p:sldLayoutId id="2147488397" r:id="rId7"/>
    <p:sldLayoutId id="2147488398" r:id="rId8"/>
    <p:sldLayoutId id="2147488399" r:id="rId9"/>
    <p:sldLayoutId id="2147488400" r:id="rId10"/>
    <p:sldLayoutId id="214748840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0" tIns="45702" rIns="0" bIns="45702" rtlCol="0" anchor="ctr">
            <a:normAutofit/>
          </a:bodyPr>
          <a:lstStyle/>
          <a:p>
            <a:r>
              <a:rPr lang="en-US"/>
              <a:t>Click to edit Master title style</a:t>
            </a:r>
          </a:p>
        </p:txBody>
      </p:sp>
      <p:sp>
        <p:nvSpPr>
          <p:cNvPr id="3" name="Text Placeholder 2"/>
          <p:cNvSpPr>
            <a:spLocks noGrp="1"/>
          </p:cNvSpPr>
          <p:nvPr>
            <p:ph type="body" idx="1"/>
          </p:nvPr>
        </p:nvSpPr>
        <p:spPr>
          <a:xfrm>
            <a:off x="457200" y="1295401"/>
            <a:ext cx="8229600" cy="4830763"/>
          </a:xfrm>
          <a:prstGeom prst="rect">
            <a:avLst/>
          </a:prstGeom>
        </p:spPr>
        <p:txBody>
          <a:bodyPr vert="horz" lIns="91402" tIns="45702" rIns="91402" bIns="4570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8"/>
            <a:ext cx="2133600" cy="365125"/>
          </a:xfrm>
          <a:prstGeom prst="rect">
            <a:avLst/>
          </a:prstGeom>
        </p:spPr>
        <p:txBody>
          <a:bodyPr vert="horz" lIns="91402" tIns="45702" rIns="91402" bIns="45702" rtlCol="0" anchor="ctr"/>
          <a:lstStyle>
            <a:lvl1pPr algn="l">
              <a:defRPr sz="1200">
                <a:solidFill>
                  <a:schemeClr val="tx1">
                    <a:tint val="75000"/>
                  </a:schemeClr>
                </a:solidFill>
              </a:defRPr>
            </a:lvl1pPr>
          </a:lstStyle>
          <a:p>
            <a:pPr defTabSz="914024" eaLnBrk="1" fontAlgn="auto" hangingPunct="1">
              <a:spcBef>
                <a:spcPts val="0"/>
              </a:spcBef>
              <a:spcAft>
                <a:spcPts val="0"/>
              </a:spcAft>
            </a:pPr>
            <a:fld id="{EFCD136B-938C-4ABE-A595-3497154215A9}" type="datetime1">
              <a:rPr lang="en-US" smtClean="0">
                <a:solidFill>
                  <a:prstClr val="black">
                    <a:tint val="75000"/>
                  </a:prstClr>
                </a:solidFill>
                <a:latin typeface="Calibri"/>
                <a:ea typeface=""/>
              </a:rPr>
              <a:pPr defTabSz="914024" eaLnBrk="1" fontAlgn="auto" hangingPunct="1">
                <a:spcBef>
                  <a:spcPts val="0"/>
                </a:spcBef>
                <a:spcAft>
                  <a:spcPts val="0"/>
                </a:spcAft>
              </a:pPr>
              <a:t>10/9/18</a:t>
            </a:fld>
            <a:endParaRPr lang="en-US" dirty="0">
              <a:solidFill>
                <a:prstClr val="black">
                  <a:tint val="75000"/>
                </a:prstClr>
              </a:solidFill>
              <a:latin typeface="Calibri"/>
              <a:ea typeface=""/>
            </a:endParaRPr>
          </a:p>
        </p:txBody>
      </p:sp>
      <p:sp>
        <p:nvSpPr>
          <p:cNvPr id="5" name="Footer Placeholder 4"/>
          <p:cNvSpPr>
            <a:spLocks noGrp="1"/>
          </p:cNvSpPr>
          <p:nvPr>
            <p:ph type="ftr" sz="quarter" idx="3"/>
          </p:nvPr>
        </p:nvSpPr>
        <p:spPr>
          <a:xfrm>
            <a:off x="3124201" y="6356358"/>
            <a:ext cx="2895600" cy="365125"/>
          </a:xfrm>
          <a:prstGeom prst="rect">
            <a:avLst/>
          </a:prstGeom>
        </p:spPr>
        <p:txBody>
          <a:bodyPr vert="horz" lIns="91402" tIns="45702" rIns="91402" bIns="45702" rtlCol="0" anchor="ctr"/>
          <a:lstStyle>
            <a:lvl1pPr algn="ctr">
              <a:defRPr sz="1200">
                <a:solidFill>
                  <a:schemeClr val="tx1">
                    <a:tint val="75000"/>
                  </a:schemeClr>
                </a:solidFill>
              </a:defRPr>
            </a:lvl1pPr>
          </a:lstStyle>
          <a:p>
            <a:pPr defTabSz="914024" eaLnBrk="1" fontAlgn="auto" hangingPunct="1">
              <a:spcBef>
                <a:spcPts val="0"/>
              </a:spcBef>
              <a:spcAft>
                <a:spcPts val="0"/>
              </a:spcAft>
            </a:pPr>
            <a:endParaRPr lang="en-US" dirty="0">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02" tIns="45702" rIns="91402" bIns="45702" rtlCol="0" anchor="ctr"/>
          <a:lstStyle>
            <a:lvl1pPr algn="r">
              <a:defRPr sz="1200">
                <a:solidFill>
                  <a:schemeClr val="tx1">
                    <a:tint val="75000"/>
                  </a:schemeClr>
                </a:solidFill>
              </a:defRPr>
            </a:lvl1pPr>
          </a:lstStyle>
          <a:p>
            <a:pPr defTabSz="914024" eaLnBrk="1" fontAlgn="auto" hangingPunct="1">
              <a:spcBef>
                <a:spcPts val="0"/>
              </a:spcBef>
              <a:spcAft>
                <a:spcPts val="0"/>
              </a:spcAft>
            </a:pPr>
            <a:fld id="{58161B50-6D0B-48B4-A1D4-BAD8C599CC84}" type="slidenum">
              <a:rPr lang="en-US" smtClean="0">
                <a:solidFill>
                  <a:prstClr val="black">
                    <a:tint val="75000"/>
                  </a:prstClr>
                </a:solidFill>
                <a:latin typeface="Calibri"/>
                <a:ea typeface=""/>
              </a:rPr>
              <a:pPr defTabSz="914024" eaLnBrk="1" fontAlgn="auto" hangingPunct="1">
                <a:spcBef>
                  <a:spcPts val="0"/>
                </a:spcBef>
                <a:spcAft>
                  <a:spcPts val="0"/>
                </a:spcAft>
              </a:pPr>
              <a:t>‹#›</a:t>
            </a:fld>
            <a:endParaRPr lang="en-US" dirty="0">
              <a:solidFill>
                <a:prstClr val="black">
                  <a:tint val="75000"/>
                </a:prstClr>
              </a:solidFill>
              <a:latin typeface="Calibri"/>
              <a:ea typeface=""/>
            </a:endParaRPr>
          </a:p>
        </p:txBody>
      </p:sp>
      <p:pic>
        <p:nvPicPr>
          <p:cNvPr id="7" name="Picture 6"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253475233"/>
      </p:ext>
    </p:extLst>
  </p:cSld>
  <p:clrMap bg1="lt1" tx1="dk1" bg2="lt2" tx2="dk2" accent1="accent1" accent2="accent2" accent3="accent3" accent4="accent4" accent5="accent5" accent6="accent6" hlink="hlink" folHlink="folHlink"/>
  <p:sldLayoutIdLst>
    <p:sldLayoutId id="2147488403" r:id="rId1"/>
    <p:sldLayoutId id="2147488404" r:id="rId2"/>
    <p:sldLayoutId id="2147488405" r:id="rId3"/>
    <p:sldLayoutId id="2147488406" r:id="rId4"/>
    <p:sldLayoutId id="2147488407" r:id="rId5"/>
    <p:sldLayoutId id="2147488408" r:id="rId6"/>
    <p:sldLayoutId id="2147488409" r:id="rId7"/>
    <p:sldLayoutId id="2147488410" r:id="rId8"/>
    <p:sldLayoutId id="2147488411" r:id="rId9"/>
    <p:sldLayoutId id="2147488412" r:id="rId10"/>
    <p:sldLayoutId id="2147488413" r:id="rId11"/>
  </p:sldLayoutIdLst>
  <p:hf hdr="0" ftr="0" dt="0"/>
  <p:txStyles>
    <p:titleStyle>
      <a:lvl1pPr algn="ctr" defTabSz="914024" rtl="0" eaLnBrk="1" latinLnBrk="0" hangingPunct="1">
        <a:spcBef>
          <a:spcPct val="0"/>
        </a:spcBef>
        <a:buNone/>
        <a:defRPr sz="4400" kern="1200">
          <a:solidFill>
            <a:schemeClr val="tx1"/>
          </a:solidFill>
          <a:latin typeface="Times New Roman" pitchFamily="18" charset="0"/>
          <a:ea typeface="+mj-ea"/>
          <a:cs typeface="Times New Roman" pitchFamily="18" charset="0"/>
        </a:defRPr>
      </a:lvl1pPr>
    </p:titleStyle>
    <p:bodyStyle>
      <a:lvl1pPr marL="342761" indent="-342761" algn="l" defTabSz="91402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646" indent="-285632" algn="l" defTabSz="91402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530" indent="-228505" algn="l" defTabSz="91402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544"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560"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573"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84"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98"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09" indent="-228505" algn="l" defTabSz="91402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0" tIns="45709" rIns="0" bIns="45709" rtlCol="0" anchor="ctr">
            <a:normAutofit/>
          </a:bodyPr>
          <a:lstStyle/>
          <a:p>
            <a:r>
              <a:rPr lang="en-US"/>
              <a:t>Click to edit Master title style</a:t>
            </a:r>
          </a:p>
        </p:txBody>
      </p:sp>
      <p:sp>
        <p:nvSpPr>
          <p:cNvPr id="3" name="Text Placeholder 2"/>
          <p:cNvSpPr>
            <a:spLocks noGrp="1"/>
          </p:cNvSpPr>
          <p:nvPr>
            <p:ph type="body" idx="1"/>
          </p:nvPr>
        </p:nvSpPr>
        <p:spPr>
          <a:xfrm>
            <a:off x="457200" y="1295401"/>
            <a:ext cx="8229600" cy="4830763"/>
          </a:xfrm>
          <a:prstGeom prst="rect">
            <a:avLst/>
          </a:prstGeom>
        </p:spPr>
        <p:txBody>
          <a:bodyPr vert="horz" lIns="91416" tIns="45709" rIns="91416" bIns="4570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5"/>
            <a:ext cx="2133600" cy="365125"/>
          </a:xfrm>
          <a:prstGeom prst="rect">
            <a:avLst/>
          </a:prstGeom>
        </p:spPr>
        <p:txBody>
          <a:bodyPr vert="horz" lIns="91416" tIns="45709" rIns="91416" bIns="45709" rtlCol="0" anchor="ctr"/>
          <a:lstStyle>
            <a:lvl1pPr algn="l">
              <a:defRPr sz="1200">
                <a:solidFill>
                  <a:schemeClr val="tx1">
                    <a:tint val="75000"/>
                  </a:schemeClr>
                </a:solidFill>
              </a:defRPr>
            </a:lvl1pPr>
          </a:lstStyle>
          <a:p>
            <a:pPr defTabSz="914165" eaLnBrk="1" fontAlgn="auto" hangingPunct="1">
              <a:spcBef>
                <a:spcPts val="0"/>
              </a:spcBef>
              <a:spcAft>
                <a:spcPts val="0"/>
              </a:spcAft>
            </a:pPr>
            <a:fld id="{EFCD136B-938C-4ABE-A595-3497154215A9}" type="datetime1">
              <a:rPr lang="en-US" smtClean="0">
                <a:solidFill>
                  <a:prstClr val="black">
                    <a:tint val="75000"/>
                  </a:prstClr>
                </a:solidFill>
                <a:latin typeface="Calibri"/>
                <a:ea typeface=""/>
              </a:rPr>
              <a:pPr defTabSz="914165" eaLnBrk="1" fontAlgn="auto" hangingPunct="1">
                <a:spcBef>
                  <a:spcPts val="0"/>
                </a:spcBef>
                <a:spcAft>
                  <a:spcPts val="0"/>
                </a:spcAft>
              </a:pPr>
              <a:t>10/9/18</a:t>
            </a:fld>
            <a:endParaRPr lang="en-US" dirty="0">
              <a:solidFill>
                <a:prstClr val="black">
                  <a:tint val="75000"/>
                </a:prstClr>
              </a:solidFill>
              <a:latin typeface="Calibri"/>
              <a:ea typeface=""/>
            </a:endParaRPr>
          </a:p>
        </p:txBody>
      </p:sp>
      <p:sp>
        <p:nvSpPr>
          <p:cNvPr id="5" name="Footer Placeholder 4"/>
          <p:cNvSpPr>
            <a:spLocks noGrp="1"/>
          </p:cNvSpPr>
          <p:nvPr>
            <p:ph type="ftr" sz="quarter" idx="3"/>
          </p:nvPr>
        </p:nvSpPr>
        <p:spPr>
          <a:xfrm>
            <a:off x="3124201" y="6356355"/>
            <a:ext cx="2895600" cy="365125"/>
          </a:xfrm>
          <a:prstGeom prst="rect">
            <a:avLst/>
          </a:prstGeom>
        </p:spPr>
        <p:txBody>
          <a:bodyPr vert="horz" lIns="91416" tIns="45709" rIns="91416" bIns="45709" rtlCol="0" anchor="ctr"/>
          <a:lstStyle>
            <a:lvl1pPr algn="ctr">
              <a:defRPr sz="1200">
                <a:solidFill>
                  <a:schemeClr val="tx1">
                    <a:tint val="75000"/>
                  </a:schemeClr>
                </a:solidFill>
              </a:defRPr>
            </a:lvl1pPr>
          </a:lstStyle>
          <a:p>
            <a:pPr defTabSz="914165" eaLnBrk="1" fontAlgn="auto" hangingPunct="1">
              <a:spcBef>
                <a:spcPts val="0"/>
              </a:spcBef>
              <a:spcAft>
                <a:spcPts val="0"/>
              </a:spcAft>
            </a:pPr>
            <a:endParaRPr lang="en-US" dirty="0">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553200" y="6356355"/>
            <a:ext cx="2133600" cy="365125"/>
          </a:xfrm>
          <a:prstGeom prst="rect">
            <a:avLst/>
          </a:prstGeom>
        </p:spPr>
        <p:txBody>
          <a:bodyPr vert="horz" lIns="91416" tIns="45709" rIns="91416" bIns="45709" rtlCol="0" anchor="ctr"/>
          <a:lstStyle>
            <a:lvl1pPr algn="r">
              <a:defRPr sz="1200">
                <a:solidFill>
                  <a:schemeClr val="tx1">
                    <a:tint val="75000"/>
                  </a:schemeClr>
                </a:solidFill>
              </a:defRPr>
            </a:lvl1pPr>
          </a:lstStyle>
          <a:p>
            <a:pPr defTabSz="914165" eaLnBrk="1" fontAlgn="auto" hangingPunct="1">
              <a:spcBef>
                <a:spcPts val="0"/>
              </a:spcBef>
              <a:spcAft>
                <a:spcPts val="0"/>
              </a:spcAft>
            </a:pPr>
            <a:fld id="{58161B50-6D0B-48B4-A1D4-BAD8C599CC84}" type="slidenum">
              <a:rPr lang="en-US" smtClean="0">
                <a:solidFill>
                  <a:prstClr val="black">
                    <a:tint val="75000"/>
                  </a:prstClr>
                </a:solidFill>
                <a:latin typeface="Calibri"/>
                <a:ea typeface=""/>
              </a:rPr>
              <a:pPr defTabSz="914165" eaLnBrk="1" fontAlgn="auto" hangingPunct="1">
                <a:spcBef>
                  <a:spcPts val="0"/>
                </a:spcBef>
                <a:spcAft>
                  <a:spcPts val="0"/>
                </a:spcAft>
              </a:pPr>
              <a:t>‹#›</a:t>
            </a:fld>
            <a:endParaRPr lang="en-US" dirty="0">
              <a:solidFill>
                <a:prstClr val="black">
                  <a:tint val="75000"/>
                </a:prstClr>
              </a:solidFill>
              <a:latin typeface="Calibri"/>
              <a:ea typeface=""/>
            </a:endParaRPr>
          </a:p>
        </p:txBody>
      </p:sp>
    </p:spTree>
    <p:extLst>
      <p:ext uri="{BB962C8B-B14F-4D97-AF65-F5344CB8AC3E}">
        <p14:creationId xmlns:p14="http://schemas.microsoft.com/office/powerpoint/2010/main" val="1129898513"/>
      </p:ext>
    </p:extLst>
  </p:cSld>
  <p:clrMap bg1="lt1" tx1="dk1" bg2="lt2" tx2="dk2" accent1="accent1" accent2="accent2" accent3="accent3" accent4="accent4" accent5="accent5" accent6="accent6" hlink="hlink" folHlink="folHlink"/>
  <p:sldLayoutIdLst>
    <p:sldLayoutId id="2147488415" r:id="rId1"/>
    <p:sldLayoutId id="2147488416" r:id="rId2"/>
    <p:sldLayoutId id="2147488417" r:id="rId3"/>
    <p:sldLayoutId id="2147488418" r:id="rId4"/>
    <p:sldLayoutId id="2147488419" r:id="rId5"/>
    <p:sldLayoutId id="2147488420" r:id="rId6"/>
    <p:sldLayoutId id="2147488421" r:id="rId7"/>
    <p:sldLayoutId id="2147488422" r:id="rId8"/>
    <p:sldLayoutId id="2147488423" r:id="rId9"/>
    <p:sldLayoutId id="2147488424" r:id="rId10"/>
    <p:sldLayoutId id="2147488425" r:id="rId11"/>
  </p:sldLayoutIdLst>
  <p:hf hdr="0" ftr="0" dt="0"/>
  <p:txStyles>
    <p:titleStyle>
      <a:lvl1pPr algn="ctr" defTabSz="914165" rtl="0" eaLnBrk="1" latinLnBrk="0" hangingPunct="1">
        <a:spcBef>
          <a:spcPct val="0"/>
        </a:spcBef>
        <a:buNone/>
        <a:defRPr sz="4400" kern="1200">
          <a:solidFill>
            <a:schemeClr val="tx1"/>
          </a:solidFill>
          <a:latin typeface="Times New Roman" pitchFamily="18" charset="0"/>
          <a:ea typeface="+mj-ea"/>
          <a:cs typeface="Times New Roman" pitchFamily="18" charset="0"/>
        </a:defRPr>
      </a:lvl1pPr>
    </p:titleStyle>
    <p:bodyStyle>
      <a:lvl1pPr marL="342813" indent="-342813" algn="l" defTabSz="914165"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60" indent="-285677" algn="l" defTabSz="914165"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06" indent="-228541" algn="l" defTabSz="914165"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90" indent="-228541" algn="l" defTabSz="914165"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75" indent="-228541" algn="l" defTabSz="914165"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959" indent="-228541" algn="l" defTabSz="91416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40" indent="-228541" algn="l" defTabSz="91416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4" indent="-228541" algn="l" defTabSz="91416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5" indent="-228541" algn="l" defTabSz="91416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defTabSz="457200" eaLnBrk="1" fontAlgn="auto" hangingPunct="1">
              <a:spcBef>
                <a:spcPts val="0"/>
              </a:spcBef>
              <a:spcAft>
                <a:spcPts val="0"/>
              </a:spcAft>
            </a:pPr>
            <a:endParaRPr 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defTabSz="457200" eaLnBrk="1" fontAlgn="auto" hangingPunct="1">
              <a:spcBef>
                <a:spcPts val="0"/>
              </a:spcBef>
              <a:spcAft>
                <a:spcPts val="0"/>
              </a:spcAft>
            </a:pPr>
            <a:fld id="{752AE0C9-F7C4-4547-82DB-A8816991FA84}" type="slidenum">
              <a:rPr lang="en-US" smtClean="0">
                <a:solidFill>
                  <a:srgbClr val="000000"/>
                </a:solidFill>
                <a:ea typeface=""/>
              </a:rPr>
              <a:pPr defTabSz="457200" eaLnBrk="1" fontAlgn="auto" hangingPunct="1">
                <a:spcBef>
                  <a:spcPts val="0"/>
                </a:spcBef>
                <a:spcAft>
                  <a:spcPts val="0"/>
                </a:spcAft>
              </a:pPr>
              <a:t>‹#›</a:t>
            </a:fld>
            <a:endParaRPr 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29301068"/>
      </p:ext>
    </p:extLst>
  </p:cSld>
  <p:clrMap bg1="lt1" tx1="dk1" bg2="lt2" tx2="dk2" accent1="accent1" accent2="accent2" accent3="accent3" accent4="accent4" accent5="accent5" accent6="accent6" hlink="hlink" folHlink="folHlink"/>
  <p:sldLayoutIdLst>
    <p:sldLayoutId id="2147488427" r:id="rId1"/>
    <p:sldLayoutId id="2147488428" r:id="rId2"/>
    <p:sldLayoutId id="2147488429" r:id="rId3"/>
    <p:sldLayoutId id="2147488430" r:id="rId4"/>
    <p:sldLayoutId id="2147488431" r:id="rId5"/>
    <p:sldLayoutId id="2147488432" r:id="rId6"/>
    <p:sldLayoutId id="2147488433" r:id="rId7"/>
    <p:sldLayoutId id="2147488434" r:id="rId8"/>
    <p:sldLayoutId id="2147488435" r:id="rId9"/>
    <p:sldLayoutId id="2147488436" r:id="rId10"/>
    <p:sldLayoutId id="2147488437" r:id="rId11"/>
  </p:sldLayoutIdLst>
  <p:transition/>
  <p:hf hdr="0" ftr="0" dt="0"/>
  <p:txStyles>
    <p:titleStyle>
      <a:lvl1pPr algn="l" rtl="0" eaLnBrk="1" fontAlgn="base" hangingPunct="1">
        <a:spcBef>
          <a:spcPct val="0"/>
        </a:spcBef>
        <a:spcAft>
          <a:spcPct val="0"/>
        </a:spcAft>
        <a:defRPr kumimoji="1" sz="4000">
          <a:solidFill>
            <a:schemeClr val="tx2"/>
          </a:solidFill>
          <a:latin typeface="+mj-lt"/>
          <a:ea typeface="+mj-ea"/>
          <a:cs typeface="+mj-cs"/>
        </a:defRPr>
      </a:lvl1pPr>
      <a:lvl2pPr algn="l" rtl="0" eaLnBrk="1" fontAlgn="base" hangingPunct="1">
        <a:spcBef>
          <a:spcPct val="0"/>
        </a:spcBef>
        <a:spcAft>
          <a:spcPct val="0"/>
        </a:spcAft>
        <a:defRPr kumimoji="1" sz="4000">
          <a:solidFill>
            <a:schemeClr val="tx2"/>
          </a:solidFill>
          <a:latin typeface="Garamond" pitchFamily="18" charset="0"/>
        </a:defRPr>
      </a:lvl2pPr>
      <a:lvl3pPr algn="l" rtl="0" eaLnBrk="1" fontAlgn="base" hangingPunct="1">
        <a:spcBef>
          <a:spcPct val="0"/>
        </a:spcBef>
        <a:spcAft>
          <a:spcPct val="0"/>
        </a:spcAft>
        <a:defRPr kumimoji="1" sz="4000">
          <a:solidFill>
            <a:schemeClr val="tx2"/>
          </a:solidFill>
          <a:latin typeface="Garamond" pitchFamily="18" charset="0"/>
        </a:defRPr>
      </a:lvl3pPr>
      <a:lvl4pPr algn="l" rtl="0" eaLnBrk="1" fontAlgn="base" hangingPunct="1">
        <a:spcBef>
          <a:spcPct val="0"/>
        </a:spcBef>
        <a:spcAft>
          <a:spcPct val="0"/>
        </a:spcAft>
        <a:defRPr kumimoji="1" sz="4000">
          <a:solidFill>
            <a:schemeClr val="tx2"/>
          </a:solidFill>
          <a:latin typeface="Garamond" pitchFamily="18" charset="0"/>
        </a:defRPr>
      </a:lvl4pPr>
      <a:lvl5pPr algn="l" rtl="0" eaLnBrk="1" fontAlgn="base" hangingPunct="1">
        <a:spcBef>
          <a:spcPct val="0"/>
        </a:spcBef>
        <a:spcAft>
          <a:spcPct val="0"/>
        </a:spcAft>
        <a:defRPr kumimoji="1" sz="4000">
          <a:solidFill>
            <a:schemeClr val="tx2"/>
          </a:solidFill>
          <a:latin typeface="Garamond" pitchFamily="18" charset="0"/>
        </a:defRPr>
      </a:lvl5pPr>
      <a:lvl6pPr marL="457200" algn="l" rtl="0" eaLnBrk="1" fontAlgn="base" hangingPunct="1">
        <a:spcBef>
          <a:spcPct val="0"/>
        </a:spcBef>
        <a:spcAft>
          <a:spcPct val="0"/>
        </a:spcAft>
        <a:defRPr kumimoji="1" sz="4000">
          <a:solidFill>
            <a:schemeClr val="tx2"/>
          </a:solidFill>
          <a:latin typeface="Garamond" pitchFamily="18" charset="0"/>
        </a:defRPr>
      </a:lvl6pPr>
      <a:lvl7pPr marL="914400" algn="l" rtl="0" eaLnBrk="1" fontAlgn="base" hangingPunct="1">
        <a:spcBef>
          <a:spcPct val="0"/>
        </a:spcBef>
        <a:spcAft>
          <a:spcPct val="0"/>
        </a:spcAft>
        <a:defRPr kumimoji="1" sz="4000">
          <a:solidFill>
            <a:schemeClr val="tx2"/>
          </a:solidFill>
          <a:latin typeface="Garamond" pitchFamily="18" charset="0"/>
        </a:defRPr>
      </a:lvl7pPr>
      <a:lvl8pPr marL="1371600" algn="l" rtl="0" eaLnBrk="1" fontAlgn="base" hangingPunct="1">
        <a:spcBef>
          <a:spcPct val="0"/>
        </a:spcBef>
        <a:spcAft>
          <a:spcPct val="0"/>
        </a:spcAft>
        <a:defRPr kumimoji="1" sz="4000">
          <a:solidFill>
            <a:schemeClr val="tx2"/>
          </a:solidFill>
          <a:latin typeface="Garamond" pitchFamily="18" charset="0"/>
        </a:defRPr>
      </a:lvl8pPr>
      <a:lvl9pPr marL="1828800" algn="l" rtl="0" eaLnBrk="1" fontAlgn="base" hangingPunct="1">
        <a:spcBef>
          <a:spcPct val="0"/>
        </a:spcBef>
        <a:spcAft>
          <a:spcPct val="0"/>
        </a:spcAft>
        <a:defRPr kumimoji="1" sz="40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kumimoji="1" sz="24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kumimoji="1" sz="22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kumimoji="1" sz="20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kumimoji="1">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kumimoji="1" sz="16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kumimoji="1" sz="16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kumimoji="1" sz="16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kumimoji="1" sz="16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kumimoji="1" sz="16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eaLnBrk="1" fontAlgn="auto" hangingPunct="1">
              <a:spcBef>
                <a:spcPts val="0"/>
              </a:spcBef>
              <a:spcAft>
                <a:spcPts val="0"/>
              </a:spcAft>
            </a:pPr>
            <a:fld id="{6F400BD0-49BF-48FC-8114-37C1D4F5AB3D}" type="slidenum">
              <a:rPr lang="en-US" altLang="en-US" smtClean="0">
                <a:solidFill>
                  <a:srgbClr val="000000"/>
                </a:solidFill>
                <a:ea typeface=""/>
              </a:rPr>
              <a:pPr defTabSz="914165"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3774940156"/>
      </p:ext>
    </p:extLst>
  </p:cSld>
  <p:clrMap bg1="lt1" tx1="dk1" bg2="lt2" tx2="dk2" accent1="accent1" accent2="accent2" accent3="accent3" accent4="accent4" accent5="accent5" accent6="accent6" hlink="hlink" folHlink="folHlink"/>
  <p:sldLayoutIdLst>
    <p:sldLayoutId id="2147488439" r:id="rId1"/>
    <p:sldLayoutId id="2147488440" r:id="rId2"/>
    <p:sldLayoutId id="2147488441" r:id="rId3"/>
    <p:sldLayoutId id="2147488442" r:id="rId4"/>
    <p:sldLayoutId id="2147488443" r:id="rId5"/>
    <p:sldLayoutId id="2147488444" r:id="rId6"/>
    <p:sldLayoutId id="2147488445" r:id="rId7"/>
    <p:sldLayoutId id="2147488446" r:id="rId8"/>
    <p:sldLayoutId id="2147488447" r:id="rId9"/>
    <p:sldLayoutId id="2147488448" r:id="rId10"/>
    <p:sldLayoutId id="214748844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1"/>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9" rIns="91416" bIns="45709"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30"/>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solidFill>
                  <a:srgbClr val="000000"/>
                </a:solidFill>
                <a:latin typeface="+mj-lt"/>
                <a:ea typeface="+mn-ea"/>
                <a:cs typeface="+mn-cs"/>
              </a:defRPr>
            </a:lvl1pPr>
          </a:lstStyle>
          <a:p>
            <a:pPr defTabSz="914165"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solidFill>
                  <a:srgbClr val="000000"/>
                </a:solidFill>
                <a:latin typeface="Garamond" charset="0"/>
              </a:defRPr>
            </a:lvl1pPr>
          </a:lstStyle>
          <a:p>
            <a:pPr defTabSz="914165" eaLnBrk="1" hangingPunct="1"/>
            <a:fld id="{55D46416-474E-184B-A5AD-7D0BC91A8C60}" type="slidenum">
              <a:rPr lang="en-US" smtClean="0">
                <a:ea typeface="ＭＳ Ｐゴシック" charset="0"/>
                <a:cs typeface="Arial" charset="0"/>
              </a:rPr>
              <a:pPr defTabSz="914165"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lIns="91416" tIns="45709" rIns="91416" bIns="45709"/>
          <a:lstStyle/>
          <a:p>
            <a:pPr defTabSz="914165"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lIns="91416" tIns="45709" rIns="91416" bIns="45709"/>
          <a:lstStyle/>
          <a:p>
            <a:pPr defTabSz="914165"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3" y="6525344"/>
            <a:ext cx="1080120" cy="312522"/>
          </a:xfrm>
          <a:prstGeom prst="rect">
            <a:avLst/>
          </a:prstGeom>
        </p:spPr>
      </p:pic>
    </p:spTree>
    <p:extLst>
      <p:ext uri="{BB962C8B-B14F-4D97-AF65-F5344CB8AC3E}">
        <p14:creationId xmlns:p14="http://schemas.microsoft.com/office/powerpoint/2010/main" val="2022975181"/>
      </p:ext>
    </p:extLst>
  </p:cSld>
  <p:clrMap bg1="lt1" tx1="dk1" bg2="lt2" tx2="dk2" accent1="accent1" accent2="accent2" accent3="accent3" accent4="accent4" accent5="accent5" accent6="accent6" hlink="hlink" folHlink="folHlink"/>
  <p:sldLayoutIdLst>
    <p:sldLayoutId id="2147488451" r:id="rId1"/>
    <p:sldLayoutId id="2147488452" r:id="rId2"/>
    <p:sldLayoutId id="2147488453" r:id="rId3"/>
    <p:sldLayoutId id="2147488454" r:id="rId4"/>
    <p:sldLayoutId id="2147488455" r:id="rId5"/>
    <p:sldLayoutId id="2147488456" r:id="rId6"/>
    <p:sldLayoutId id="2147488457" r:id="rId7"/>
    <p:sldLayoutId id="2147488458" r:id="rId8"/>
    <p:sldLayoutId id="2147488459" r:id="rId9"/>
    <p:sldLayoutId id="2147488460" r:id="rId10"/>
    <p:sldLayoutId id="2147488461" r:id="rId11"/>
    <p:sldLayoutId id="214748846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753" indent="-325355"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089" indent="-35074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507" indent="-31583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0733" indent="-339639"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66134729"/>
      </p:ext>
    </p:extLst>
  </p:cSld>
  <p:clrMap bg1="lt1" tx1="dk1" bg2="lt2" tx2="dk2" accent1="accent1" accent2="accent2" accent3="accent3" accent4="accent4" accent5="accent5" accent6="accent6" hlink="hlink" folHlink="folHlink"/>
  <p:sldLayoutIdLst>
    <p:sldLayoutId id="2147488464" r:id="rId1"/>
    <p:sldLayoutId id="2147488465" r:id="rId2"/>
    <p:sldLayoutId id="2147488466" r:id="rId3"/>
    <p:sldLayoutId id="2147488467" r:id="rId4"/>
    <p:sldLayoutId id="2147488468" r:id="rId5"/>
    <p:sldLayoutId id="2147488469" r:id="rId6"/>
    <p:sldLayoutId id="2147488470" r:id="rId7"/>
    <p:sldLayoutId id="2147488471" r:id="rId8"/>
    <p:sldLayoutId id="2147488472" r:id="rId9"/>
    <p:sldLayoutId id="2147488473" r:id="rId10"/>
    <p:sldLayoutId id="214748847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ＭＳ Ｐゴシック" charset="0"/>
                <a:cs typeface="ＭＳ Ｐゴシック" charset="0"/>
              </a:rPr>
              <a:pPr eaLnBrk="1" fontAlgn="auto" hangingPunct="1">
                <a:spcBef>
                  <a:spcPts val="0"/>
                </a:spcBef>
                <a:spcAft>
                  <a:spcPts val="0"/>
                </a:spcAft>
              </a:pPr>
              <a:t>‹#›</a:t>
            </a:fld>
            <a:endParaRPr lang="en-US" altLang="en-US">
              <a:solidFill>
                <a:srgbClr val="000000"/>
              </a:solidFill>
              <a:ea typeface="ＭＳ Ｐゴシック" charset="0"/>
              <a:cs typeface="ＭＳ Ｐゴシック" charset="0"/>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ＭＳ Ｐゴシック" charset="0"/>
              <a:cs typeface="ＭＳ Ｐゴシック" charset="0"/>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ＭＳ Ｐゴシック" charset="0"/>
              <a:cs typeface="ＭＳ Ｐゴシック" charset="0"/>
            </a:endParaRPr>
          </a:p>
        </p:txBody>
      </p:sp>
    </p:spTree>
    <p:extLst>
      <p:ext uri="{BB962C8B-B14F-4D97-AF65-F5344CB8AC3E}">
        <p14:creationId xmlns:p14="http://schemas.microsoft.com/office/powerpoint/2010/main" val="144833344"/>
      </p:ext>
    </p:extLst>
  </p:cSld>
  <p:clrMap bg1="lt1" tx1="dk1" bg2="lt2" tx2="dk2" accent1="accent1" accent2="accent2" accent3="accent3" accent4="accent4" accent5="accent5" accent6="accent6" hlink="hlink" folHlink="folHlink"/>
  <p:sldLayoutIdLst>
    <p:sldLayoutId id="2147488476" r:id="rId1"/>
    <p:sldLayoutId id="2147488477" r:id="rId2"/>
    <p:sldLayoutId id="2147488478" r:id="rId3"/>
    <p:sldLayoutId id="2147488479" r:id="rId4"/>
    <p:sldLayoutId id="2147488480" r:id="rId5"/>
    <p:sldLayoutId id="2147488481" r:id="rId6"/>
    <p:sldLayoutId id="2147488482" r:id="rId7"/>
    <p:sldLayoutId id="2147488483" r:id="rId8"/>
    <p:sldLayoutId id="2147488484" r:id="rId9"/>
    <p:sldLayoutId id="2147488485" r:id="rId10"/>
    <p:sldLayoutId id="214748848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eaLnBrk="1" fontAlgn="auto" hangingPunct="1">
              <a:spcBef>
                <a:spcPts val="0"/>
              </a:spcBef>
              <a:spcAft>
                <a:spcPts val="0"/>
              </a:spcAft>
            </a:pPr>
            <a:fld id="{6F400BD0-49BF-48FC-8114-37C1D4F5AB3D}" type="slidenum">
              <a:rPr lang="en-US" altLang="en-US">
                <a:solidFill>
                  <a:srgbClr val="000000"/>
                </a:solidFill>
                <a:ea typeface=""/>
              </a:rPr>
              <a:pPr defTabSz="914259"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91494173"/>
      </p:ext>
    </p:extLst>
  </p:cSld>
  <p:clrMap bg1="lt1" tx1="dk1" bg2="lt2" tx2="dk2" accent1="accent1" accent2="accent2" accent3="accent3" accent4="accent4" accent5="accent5" accent6="accent6" hlink="hlink" folHlink="folHlink"/>
  <p:sldLayoutIdLst>
    <p:sldLayoutId id="2147488488" r:id="rId1"/>
    <p:sldLayoutId id="2147488489" r:id="rId2"/>
    <p:sldLayoutId id="2147488490" r:id="rId3"/>
    <p:sldLayoutId id="2147488491" r:id="rId4"/>
    <p:sldLayoutId id="2147488492" r:id="rId5"/>
    <p:sldLayoutId id="2147488493" r:id="rId6"/>
    <p:sldLayoutId id="2147488494" r:id="rId7"/>
    <p:sldLayoutId id="2147488495" r:id="rId8"/>
    <p:sldLayoutId id="2147488496" r:id="rId9"/>
    <p:sldLayoutId id="2147488497" r:id="rId10"/>
    <p:sldLayoutId id="21474884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defTabSz="457200" eaLnBrk="1" fontAlgn="auto" hangingPunct="1">
              <a:spcBef>
                <a:spcPts val="0"/>
              </a:spcBef>
              <a:spcAft>
                <a:spcPts val="0"/>
              </a:spcAft>
              <a:defRPr/>
            </a:pPr>
            <a:endParaRPr lang="en-US">
              <a:solidFill>
                <a:srgbClr val="000000"/>
              </a:solidFill>
              <a:latin typeface="Tahoma"/>
              <a:ea typeface=""/>
            </a:endParaRPr>
          </a:p>
        </p:txBody>
      </p:sp>
      <p:sp>
        <p:nvSpPr>
          <p:cNvPr id="2" name="Slide Number Placeholder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pPr>
            <a:fld id="{4EBE9CF4-FEF8-6C4E-93E0-DBB5FD807A09}" type="slidenum">
              <a:rPr lang="en-US" smtClean="0">
                <a:solidFill>
                  <a:srgbClr val="000000">
                    <a:tint val="75000"/>
                  </a:srgbClr>
                </a:solidFill>
                <a:latin typeface="Tahoma"/>
                <a:ea typeface=""/>
              </a:rPr>
              <a:pPr defTabSz="457200" eaLnBrk="1" fontAlgn="auto" hangingPunct="1">
                <a:spcBef>
                  <a:spcPts val="0"/>
                </a:spcBef>
                <a:spcAft>
                  <a:spcPts val="0"/>
                </a:spcAft>
              </a:pPr>
              <a:t>‹#›</a:t>
            </a:fld>
            <a:endParaRPr lang="en-US">
              <a:solidFill>
                <a:srgbClr val="000000">
                  <a:tint val="75000"/>
                </a:srgbClr>
              </a:solidFill>
              <a:latin typeface="Tahoma"/>
              <a:ea typeface=""/>
            </a:endParaRPr>
          </a:p>
        </p:txBody>
      </p:sp>
    </p:spTree>
    <p:extLst>
      <p:ext uri="{BB962C8B-B14F-4D97-AF65-F5344CB8AC3E}">
        <p14:creationId xmlns:p14="http://schemas.microsoft.com/office/powerpoint/2010/main" val="1530918646"/>
      </p:ext>
    </p:extLst>
  </p:cSld>
  <p:clrMap bg1="lt1" tx1="dk1" bg2="lt2" tx2="dk2" accent1="accent1" accent2="accent2" accent3="accent3" accent4="accent4" accent5="accent5" accent6="accent6" hlink="hlink" folHlink="folHlink"/>
  <p:sldLayoutIdLst>
    <p:sldLayoutId id="2147488500" r:id="rId1"/>
    <p:sldLayoutId id="2147488501" r:id="rId2"/>
    <p:sldLayoutId id="2147488502" r:id="rId3"/>
    <p:sldLayoutId id="2147488503" r:id="rId4"/>
    <p:sldLayoutId id="2147488504" r:id="rId5"/>
    <p:sldLayoutId id="2147488505" r:id="rId6"/>
    <p:sldLayoutId id="2147488506" r:id="rId7"/>
    <p:sldLayoutId id="2147488507" r:id="rId8"/>
    <p:sldLayoutId id="2147488508" r:id="rId9"/>
    <p:sldLayoutId id="2147488509" r:id="rId10"/>
    <p:sldLayoutId id="2147488510" r:id="rId11"/>
  </p:sldLayoutIdLst>
  <p:transition/>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Garamond" pitchFamily="18" charset="0"/>
        </a:defRPr>
      </a:lvl2pPr>
      <a:lvl3pPr algn="l" rtl="0" eaLnBrk="1" fontAlgn="base" hangingPunct="1">
        <a:spcBef>
          <a:spcPct val="0"/>
        </a:spcBef>
        <a:spcAft>
          <a:spcPct val="0"/>
        </a:spcAft>
        <a:defRPr sz="4000">
          <a:solidFill>
            <a:schemeClr val="tx2"/>
          </a:solidFill>
          <a:latin typeface="Garamond" pitchFamily="18" charset="0"/>
        </a:defRPr>
      </a:lvl3pPr>
      <a:lvl4pPr algn="l" rtl="0" eaLnBrk="1" fontAlgn="base" hangingPunct="1">
        <a:spcBef>
          <a:spcPct val="0"/>
        </a:spcBef>
        <a:spcAft>
          <a:spcPct val="0"/>
        </a:spcAft>
        <a:defRPr sz="4000">
          <a:solidFill>
            <a:schemeClr val="tx2"/>
          </a:solidFill>
          <a:latin typeface="Garamond" pitchFamily="18" charset="0"/>
        </a:defRPr>
      </a:lvl4pPr>
      <a:lvl5pPr algn="l" rtl="0" eaLnBrk="1" fontAlgn="base" hangingPunct="1">
        <a:spcBef>
          <a:spcPct val="0"/>
        </a:spcBef>
        <a:spcAft>
          <a:spcPct val="0"/>
        </a:spcAft>
        <a:defRPr sz="4000">
          <a:solidFill>
            <a:schemeClr val="tx2"/>
          </a:solidFill>
          <a:latin typeface="Garamond" pitchFamily="18" charset="0"/>
        </a:defRPr>
      </a:lvl5pPr>
      <a:lvl6pPr marL="457200" algn="l" rtl="0" eaLnBrk="1" fontAlgn="base" hangingPunct="1">
        <a:spcBef>
          <a:spcPct val="0"/>
        </a:spcBef>
        <a:spcAft>
          <a:spcPct val="0"/>
        </a:spcAft>
        <a:defRPr sz="4000">
          <a:solidFill>
            <a:schemeClr val="tx2"/>
          </a:solidFill>
          <a:latin typeface="Garamond" pitchFamily="18" charset="0"/>
        </a:defRPr>
      </a:lvl6pPr>
      <a:lvl7pPr marL="914400" algn="l" rtl="0" eaLnBrk="1" fontAlgn="base" hangingPunct="1">
        <a:spcBef>
          <a:spcPct val="0"/>
        </a:spcBef>
        <a:spcAft>
          <a:spcPct val="0"/>
        </a:spcAft>
        <a:defRPr sz="4000">
          <a:solidFill>
            <a:schemeClr val="tx2"/>
          </a:solidFill>
          <a:latin typeface="Garamond" pitchFamily="18" charset="0"/>
        </a:defRPr>
      </a:lvl7pPr>
      <a:lvl8pPr marL="1371600" algn="l" rtl="0" eaLnBrk="1" fontAlgn="base" hangingPunct="1">
        <a:spcBef>
          <a:spcPct val="0"/>
        </a:spcBef>
        <a:spcAft>
          <a:spcPct val="0"/>
        </a:spcAft>
        <a:defRPr sz="4000">
          <a:solidFill>
            <a:schemeClr val="tx2"/>
          </a:solidFill>
          <a:latin typeface="Garamond" pitchFamily="18" charset="0"/>
        </a:defRPr>
      </a:lvl8pPr>
      <a:lvl9pPr marL="1828800" algn="l" rtl="0" eaLnBrk="1" fontAlgn="base" hangingPunct="1">
        <a:spcBef>
          <a:spcPct val="0"/>
        </a:spcBef>
        <a:spcAft>
          <a:spcPct val="0"/>
        </a:spcAft>
        <a:defRPr sz="40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3200">
          <a:solidFill>
            <a:schemeClr val="tx1"/>
          </a:solidFill>
          <a:latin typeface="Perpetua"/>
          <a:ea typeface="+mn-ea"/>
          <a:cs typeface="Perpetua"/>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800">
          <a:solidFill>
            <a:schemeClr val="tx1"/>
          </a:solidFill>
          <a:latin typeface="Perpetua"/>
          <a:cs typeface="Perpetua"/>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800">
          <a:solidFill>
            <a:schemeClr val="tx1"/>
          </a:solidFill>
          <a:latin typeface="Perpetua"/>
          <a:cs typeface="Perpetua"/>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sz="2400">
          <a:solidFill>
            <a:schemeClr val="tx1"/>
          </a:solidFill>
          <a:latin typeface="Perpetua"/>
          <a:cs typeface="Perpetua"/>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Perpetua"/>
          <a:cs typeface="Perpetua"/>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dirty="0"/>
              <a:t>Hello</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dirty="0"/>
              <a:t>1st</a:t>
            </a:r>
            <a:endParaRPr lang="zh-CN" altLang="en-US" dirty="0"/>
          </a:p>
          <a:p>
            <a:pPr lvl="1"/>
            <a:r>
              <a:rPr lang="en-US" altLang="zh-CN" dirty="0"/>
              <a:t>2cd</a:t>
            </a:r>
            <a:endParaRPr lang="zh-CN" altLang="en-US" dirty="0"/>
          </a:p>
          <a:p>
            <a:pPr lvl="2"/>
            <a:r>
              <a:rPr lang="en-US" altLang="zh-CN" dirty="0"/>
              <a:t>3rd</a:t>
            </a:r>
            <a:endParaRPr lang="zh-CN" altLang="en-US" dirty="0"/>
          </a:p>
          <a:p>
            <a:pPr lvl="3"/>
            <a:r>
              <a:rPr lang="en-US" altLang="zh-CN" dirty="0"/>
              <a:t>4th</a:t>
            </a:r>
            <a:endParaRPr lang="zh-CN" altLang="en-US" dirty="0"/>
          </a:p>
          <a:p>
            <a:pPr lvl="4"/>
            <a:r>
              <a:rPr lang="en-US" altLang="zh-CN" dirty="0"/>
              <a:t>5th</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Light" panose="020F0302020204030204" pitchFamily="34" charset="0"/>
              </a:defRPr>
            </a:lvl1pPr>
          </a:lstStyle>
          <a:p>
            <a:pPr eaLnBrk="1" fontAlgn="auto" hangingPunct="1">
              <a:spcBef>
                <a:spcPts val="0"/>
              </a:spcBef>
              <a:spcAft>
                <a:spcPts val="0"/>
              </a:spcAft>
            </a:pPr>
            <a:fld id="{0CE9249F-DAB0-446C-8845-3AED4B5D733F}" type="datetime1">
              <a:rPr lang="zh-CN" altLang="en-US" smtClean="0">
                <a:solidFill>
                  <a:prstClr val="black">
                    <a:tint val="75000"/>
                  </a:prstClr>
                </a:solidFill>
                <a:ea typeface="Calibri"/>
                <a:cs typeface="ＭＳ Ｐゴシック" charset="0"/>
              </a:rPr>
              <a:pPr eaLnBrk="1" fontAlgn="auto" hangingPunct="1">
                <a:spcBef>
                  <a:spcPts val="0"/>
                </a:spcBef>
                <a:spcAft>
                  <a:spcPts val="0"/>
                </a:spcAft>
              </a:pPr>
              <a:t>2018/10/9</a:t>
            </a:fld>
            <a:endParaRPr lang="zh-CN" altLang="en-US" dirty="0">
              <a:solidFill>
                <a:prstClr val="black">
                  <a:tint val="75000"/>
                </a:prstClr>
              </a:solidFill>
              <a:ea typeface="Calibri"/>
              <a:cs typeface="ＭＳ Ｐゴシック"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Light" panose="020F0302020204030204" pitchFamily="34" charset="0"/>
              </a:defRPr>
            </a:lvl1pPr>
          </a:lstStyle>
          <a:p>
            <a:pPr eaLnBrk="1" fontAlgn="auto" hangingPunct="1">
              <a:spcBef>
                <a:spcPts val="0"/>
              </a:spcBef>
              <a:spcAft>
                <a:spcPts val="0"/>
              </a:spcAft>
            </a:pPr>
            <a:endParaRPr lang="zh-CN" altLang="en-US" dirty="0">
              <a:solidFill>
                <a:prstClr val="black">
                  <a:tint val="75000"/>
                </a:prstClr>
              </a:solidFill>
              <a:ea typeface="Calibri"/>
              <a:cs typeface="ＭＳ Ｐゴシック"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tx1">
                    <a:tint val="75000"/>
                  </a:schemeClr>
                </a:solidFill>
                <a:latin typeface="+mn-lt"/>
              </a:defRPr>
            </a:lvl1pPr>
          </a:lstStyle>
          <a:p>
            <a:pPr eaLnBrk="1" fontAlgn="auto" hangingPunct="1">
              <a:spcBef>
                <a:spcPts val="0"/>
              </a:spcBef>
              <a:spcAft>
                <a:spcPts val="0"/>
              </a:spcAft>
            </a:pPr>
            <a:fld id="{0C913308-F349-4B6D-A68A-DD1791B4A57B}" type="slidenum">
              <a:rPr lang="zh-CN" altLang="en-US" smtClean="0">
                <a:solidFill>
                  <a:prstClr val="black">
                    <a:tint val="75000"/>
                  </a:prstClr>
                </a:solidFill>
                <a:ea typeface="Calibri"/>
                <a:cs typeface="ＭＳ Ｐゴシック" charset="0"/>
              </a:rPr>
              <a:pPr eaLnBrk="1" fontAlgn="auto" hangingPunct="1">
                <a:spcBef>
                  <a:spcPts val="0"/>
                </a:spcBef>
                <a:spcAft>
                  <a:spcPts val="0"/>
                </a:spcAft>
              </a:pPr>
              <a:t>‹#›</a:t>
            </a:fld>
            <a:endParaRPr lang="zh-CN" altLang="en-US" dirty="0">
              <a:solidFill>
                <a:prstClr val="black">
                  <a:tint val="75000"/>
                </a:prstClr>
              </a:solidFill>
              <a:ea typeface="Calibri"/>
              <a:cs typeface="ＭＳ Ｐゴシック" charset="0"/>
            </a:endParaRPr>
          </a:p>
        </p:txBody>
      </p:sp>
    </p:spTree>
    <p:extLst>
      <p:ext uri="{BB962C8B-B14F-4D97-AF65-F5344CB8AC3E}">
        <p14:creationId xmlns:p14="http://schemas.microsoft.com/office/powerpoint/2010/main" val="3659366723"/>
      </p:ext>
    </p:extLst>
  </p:cSld>
  <p:clrMap bg1="lt1" tx1="dk1" bg2="lt2" tx2="dk2" accent1="accent1" accent2="accent2" accent3="accent3" accent4="accent4" accent5="accent5" accent6="accent6" hlink="hlink" folHlink="folHlink"/>
  <p:sldLayoutIdLst>
    <p:sldLayoutId id="2147488512" r:id="rId1"/>
    <p:sldLayoutId id="2147488513" r:id="rId2"/>
    <p:sldLayoutId id="2147488514" r:id="rId3"/>
    <p:sldLayoutId id="2147488515" r:id="rId4"/>
    <p:sldLayoutId id="2147488516" r:id="rId5"/>
    <p:sldLayoutId id="2147488517" r:id="rId6"/>
    <p:sldLayoutId id="2147488518" r:id="rId7"/>
    <p:sldLayoutId id="2147488519" r:id="rId8"/>
    <p:sldLayoutId id="2147488520" r:id="rId9"/>
    <p:sldLayoutId id="2147488521" r:id="rId10"/>
    <p:sldLayoutId id="2147488522"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a typeface=""/>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D4D2B188-1D62-4FCA-8363-938AD4629BBB}" type="slidenum">
              <a:rPr lang="en-US" smtClean="0">
                <a:solidFill>
                  <a:prstClr val="black">
                    <a:tint val="75000"/>
                  </a:prstClr>
                </a:solidFill>
                <a:latin typeface="Calibri"/>
                <a:ea typeface=""/>
              </a:rPr>
              <a:pPr eaLnBrk="1" fontAlgn="auto" hangingPunct="1">
                <a:spcBef>
                  <a:spcPts val="0"/>
                </a:spcBef>
                <a:spcAft>
                  <a:spcPts val="0"/>
                </a:spcAft>
              </a:pPr>
              <a:t>‹#›</a:t>
            </a:fld>
            <a:endParaRPr lang="en-US">
              <a:solidFill>
                <a:prstClr val="black">
                  <a:tint val="75000"/>
                </a:prstClr>
              </a:solidFill>
              <a:latin typeface="Calibri"/>
              <a:ea typeface=""/>
            </a:endParaRPr>
          </a:p>
        </p:txBody>
      </p:sp>
    </p:spTree>
    <p:extLst>
      <p:ext uri="{BB962C8B-B14F-4D97-AF65-F5344CB8AC3E}">
        <p14:creationId xmlns:p14="http://schemas.microsoft.com/office/powerpoint/2010/main" val="2836819321"/>
      </p:ext>
    </p:extLst>
  </p:cSld>
  <p:clrMap bg1="lt1" tx1="dk1" bg2="lt2" tx2="dk2" accent1="accent1" accent2="accent2" accent3="accent3" accent4="accent4" accent5="accent5" accent6="accent6" hlink="hlink" folHlink="folHlink"/>
  <p:sldLayoutIdLst>
    <p:sldLayoutId id="2147488524" r:id="rId1"/>
    <p:sldLayoutId id="2147488525" r:id="rId2"/>
    <p:sldLayoutId id="2147488526" r:id="rId3"/>
    <p:sldLayoutId id="2147488527" r:id="rId4"/>
    <p:sldLayoutId id="2147488528" r:id="rId5"/>
    <p:sldLayoutId id="214748852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pPr>
            <a:endParaRPr lang="en-US">
              <a:ea typeface="ＭＳ Ｐゴシック" charset="0"/>
              <a:cs typeface="Arial" charset="0"/>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D4D8553D-F350-6E4C-8D6D-016E350A2257}"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Arial"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Arial" charset="0"/>
            </a:endParaRPr>
          </a:p>
        </p:txBody>
      </p:sp>
    </p:spTree>
    <p:extLst>
      <p:ext uri="{BB962C8B-B14F-4D97-AF65-F5344CB8AC3E}">
        <p14:creationId xmlns:p14="http://schemas.microsoft.com/office/powerpoint/2010/main" val="3694540629"/>
      </p:ext>
    </p:extLst>
  </p:cSld>
  <p:clrMap bg1="lt1" tx1="dk1" bg2="lt2" tx2="dk2" accent1="accent1" accent2="accent2" accent3="accent3" accent4="accent4" accent5="accent5" accent6="accent6" hlink="hlink" folHlink="folHlink"/>
  <p:sldLayoutIdLst>
    <p:sldLayoutId id="2147488544" r:id="rId1"/>
    <p:sldLayoutId id="2147488545" r:id="rId2"/>
    <p:sldLayoutId id="2147488546" r:id="rId3"/>
    <p:sldLayoutId id="2147488547" r:id="rId4"/>
    <p:sldLayoutId id="2147488548" r:id="rId5"/>
    <p:sldLayoutId id="2147488549" r:id="rId6"/>
    <p:sldLayoutId id="2147488550" r:id="rId7"/>
    <p:sldLayoutId id="2147488551" r:id="rId8"/>
    <p:sldLayoutId id="2147488552" r:id="rId9"/>
    <p:sldLayoutId id="2147488553" r:id="rId10"/>
    <p:sldLayoutId id="2147488554" r:id="rId11"/>
    <p:sldLayoutId id="214748855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40963"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D8E1B0C4-01FB-5640-9696-6B7942C10EA0}"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40966"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40967" name="Line 1033"/>
          <p:cNvSpPr>
            <a:spLocks noChangeShapeType="1"/>
          </p:cNvSpPr>
          <p:nvPr/>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7873549"/>
      </p:ext>
    </p:extLst>
  </p:cSld>
  <p:clrMap bg1="lt1" tx1="dk1" bg2="lt2" tx2="dk2" accent1="accent1" accent2="accent2" accent3="accent3" accent4="accent4" accent5="accent5" accent6="accent6" hlink="hlink" folHlink="folHlink"/>
  <p:sldLayoutIdLst>
    <p:sldLayoutId id="2147488557" r:id="rId1"/>
    <p:sldLayoutId id="2147488558" r:id="rId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7" charset="-128"/>
          <a:cs typeface="ＭＳ Ｐゴシック" pitchFamily="-107"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7" charset="-128"/>
          <a:cs typeface="ＭＳ Ｐゴシック" pitchFamily="-107"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7"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7"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7"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7"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075"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r>
              <a:rPr lang="en-US" altLang="en-US"/>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F7D43166-16DD-E144-BC83-E1177273A6FE}"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3078"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Arial" charset="0"/>
            </a:endParaRPr>
          </a:p>
        </p:txBody>
      </p:sp>
      <p:sp>
        <p:nvSpPr>
          <p:cNvPr id="3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Arial" charset="0"/>
            </a:endParaRPr>
          </a:p>
        </p:txBody>
      </p:sp>
      <p:pic>
        <p:nvPicPr>
          <p:cNvPr id="3080" name="Picture 7" descr="safari.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6357938"/>
            <a:ext cx="1347788" cy="39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2450271"/>
      </p:ext>
    </p:extLst>
  </p:cSld>
  <p:clrMap bg1="lt1" tx1="dk1" bg2="lt2" tx2="dk2" accent1="accent1" accent2="accent2" accent3="accent3" accent4="accent4" accent5="accent5" accent6="accent6" hlink="hlink" folHlink="folHlink"/>
  <p:sldLayoutIdLst>
    <p:sldLayoutId id="2147488563" r:id="rId1"/>
    <p:sldLayoutId id="2147488564" r:id="rId2"/>
    <p:sldLayoutId id="2147488565" r:id="rId3"/>
    <p:sldLayoutId id="2147488566" r:id="rId4"/>
    <p:sldLayoutId id="2147488567" r:id="rId5"/>
    <p:sldLayoutId id="2147488568" r:id="rId6"/>
    <p:sldLayoutId id="2147488569" r:id="rId7"/>
    <p:sldLayoutId id="2147488570" r:id="rId8"/>
    <p:sldLayoutId id="2147488571" r:id="rId9"/>
    <p:sldLayoutId id="2147488572" r:id="rId10"/>
    <p:sldLayoutId id="214748857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mj-cs"/>
        </a:defRPr>
      </a:lvl1pPr>
      <a:lvl2pPr algn="l" rtl="0" eaLnBrk="0" fontAlgn="base" hangingPunct="0">
        <a:spcBef>
          <a:spcPct val="0"/>
        </a:spcBef>
        <a:spcAft>
          <a:spcPct val="0"/>
        </a:spcAft>
        <a:defRPr sz="4000">
          <a:solidFill>
            <a:schemeClr val="tx2"/>
          </a:solidFill>
          <a:latin typeface="Garamond" pitchFamily="18" charset="0"/>
          <a:ea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mn-cs"/>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3496428449"/>
      </p:ext>
    </p:extLst>
  </p:cSld>
  <p:clrMap bg1="lt1" tx1="dk1" bg2="lt2" tx2="dk2" accent1="accent1" accent2="accent2" accent3="accent3" accent4="accent4" accent5="accent5" accent6="accent6" hlink="hlink" folHlink="folHlink"/>
  <p:sldLayoutIdLst>
    <p:sldLayoutId id="2147488575" r:id="rId1"/>
    <p:sldLayoutId id="2147488576" r:id="rId2"/>
    <p:sldLayoutId id="2147488577" r:id="rId3"/>
    <p:sldLayoutId id="2147488578" r:id="rId4"/>
    <p:sldLayoutId id="2147488579" r:id="rId5"/>
    <p:sldLayoutId id="2147488580" r:id="rId6"/>
    <p:sldLayoutId id="2147488581" r:id="rId7"/>
    <p:sldLayoutId id="2147488582" r:id="rId8"/>
    <p:sldLayoutId id="2147488583" r:id="rId9"/>
    <p:sldLayoutId id="2147488584" r:id="rId10"/>
    <p:sldLayoutId id="214748858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809109213"/>
      </p:ext>
    </p:extLst>
  </p:cSld>
  <p:clrMap bg1="lt1" tx1="dk1" bg2="lt2" tx2="dk2" accent1="accent1" accent2="accent2" accent3="accent3" accent4="accent4" accent5="accent5" accent6="accent6" hlink="hlink" folHlink="folHlink"/>
  <p:sldLayoutIdLst>
    <p:sldLayoutId id="2147488669" r:id="rId1"/>
    <p:sldLayoutId id="2147488670" r:id="rId2"/>
    <p:sldLayoutId id="2147488671" r:id="rId3"/>
    <p:sldLayoutId id="2147488672" r:id="rId4"/>
    <p:sldLayoutId id="2147488673" r:id="rId5"/>
    <p:sldLayoutId id="2147488674" r:id="rId6"/>
    <p:sldLayoutId id="2147488675" r:id="rId7"/>
    <p:sldLayoutId id="2147488676" r:id="rId8"/>
    <p:sldLayoutId id="2147488677" r:id="rId9"/>
    <p:sldLayoutId id="2147488678" r:id="rId10"/>
    <p:sldLayoutId id="214748867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55D46416-474E-184B-A5AD-7D0BC91A8C60}"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25344"/>
            <a:ext cx="1080120" cy="312522"/>
          </a:xfrm>
          <a:prstGeom prst="rect">
            <a:avLst/>
          </a:prstGeom>
        </p:spPr>
      </p:pic>
    </p:spTree>
    <p:extLst>
      <p:ext uri="{BB962C8B-B14F-4D97-AF65-F5344CB8AC3E}">
        <p14:creationId xmlns:p14="http://schemas.microsoft.com/office/powerpoint/2010/main" val="119497249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omutlu@gmail.com"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81.xml"/><Relationship Id="rId1" Type="http://schemas.openxmlformats.org/officeDocument/2006/relationships/vmlDrawing" Target="../drawings/vmlDrawing1.vml"/><Relationship Id="rId5" Type="http://schemas.openxmlformats.org/officeDocument/2006/relationships/image" Target="../media/image13.png"/><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6.xml"/><Relationship Id="rId1" Type="http://schemas.openxmlformats.org/officeDocument/2006/relationships/slideLayout" Target="../slideLayouts/slideLayout435.xml"/><Relationship Id="rId4" Type="http://schemas.openxmlformats.org/officeDocument/2006/relationships/image" Target="../media/image31.emf"/></Relationships>
</file>

<file path=ppt/slides/_rels/slide10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7.xml"/><Relationship Id="rId1" Type="http://schemas.openxmlformats.org/officeDocument/2006/relationships/slideLayout" Target="../slideLayouts/slideLayout435.xml"/></Relationships>
</file>

<file path=ppt/slides/_rels/slide10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68.xml"/><Relationship Id="rId1" Type="http://schemas.openxmlformats.org/officeDocument/2006/relationships/slideLayout" Target="../slideLayouts/slideLayout435.xml"/></Relationships>
</file>

<file path=ppt/slides/_rels/slide103.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users.ece.cmu.edu/~omutlu/pub/bliss-memory-scheduler_iccd14.pdf" TargetMode="External"/><Relationship Id="rId1" Type="http://schemas.openxmlformats.org/officeDocument/2006/relationships/slideLayout" Target="../slideLayouts/slideLayout446.xml"/><Relationship Id="rId6" Type="http://schemas.openxmlformats.org/officeDocument/2006/relationships/image" Target="../media/image32.png"/><Relationship Id="rId5" Type="http://schemas.openxmlformats.org/officeDocument/2006/relationships/hyperlink" Target="http://users.ece.cmu.edu/~omutlu/pub/bliss_lavanya_iccd14-talk.pdf" TargetMode="External"/><Relationship Id="rId4" Type="http://schemas.openxmlformats.org/officeDocument/2006/relationships/hyperlink" Target="http://users.ece.cmu.edu/~omutlu/pub/bliss_lavanya_iccd14-talk.pptx" TargetMode="External"/></Relationships>
</file>

<file path=ppt/slides/_rels/slide104.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hyperlink" Target="http://www.computer.org/web/tpds/" TargetMode="External"/><Relationship Id="rId7" Type="http://schemas.openxmlformats.org/officeDocument/2006/relationships/hyperlink" Target="https://github.com/CMU-SAFARI/MemSchedSim" TargetMode="External"/><Relationship Id="rId2" Type="http://schemas.openxmlformats.org/officeDocument/2006/relationships/hyperlink" Target="https://people.inf.ethz.ch/omutlu/pub/bliss-memory-scheduler_ieee-tpds16.pdf" TargetMode="External"/><Relationship Id="rId1" Type="http://schemas.openxmlformats.org/officeDocument/2006/relationships/slideLayout" Target="../slideLayouts/slideLayout446.xml"/><Relationship Id="rId6" Type="http://schemas.openxmlformats.org/officeDocument/2006/relationships/hyperlink" Target="http://www.ece.cmu.edu/~safari/tr.html" TargetMode="External"/><Relationship Id="rId5" Type="http://schemas.openxmlformats.org/officeDocument/2006/relationships/hyperlink" Target="https://people.inf.ethz.ch/omutlu/pub/bliss-memory-scheduler_cmu-safari-tr15.pdf" TargetMode="External"/><Relationship Id="rId4" Type="http://schemas.openxmlformats.org/officeDocument/2006/relationships/hyperlink" Target="http://arxiv.org/pdf/1504.00390.pdf"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users.ece.cmu.edu/~omutlu/pub/staged-memory-scheduling_isca12.pdf" TargetMode="External"/><Relationship Id="rId2" Type="http://schemas.openxmlformats.org/officeDocument/2006/relationships/notesSlide" Target="../notesSlides/notesSlide69.xml"/><Relationship Id="rId1" Type="http://schemas.openxmlformats.org/officeDocument/2006/relationships/slideLayout" Target="../slideLayouts/slideLayout445.xml"/><Relationship Id="rId5" Type="http://schemas.openxmlformats.org/officeDocument/2006/relationships/hyperlink" Target="file:////Users/omutlu/Documents/presentations/CMU/SNU%20Lectures%20June%2018-20%202012/previous%20talks/rachata_isca12_talk.pptx" TargetMode="External"/><Relationship Id="rId4" Type="http://schemas.openxmlformats.org/officeDocument/2006/relationships/hyperlink" Target="http://isca2012.ittc.ku.edu/"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4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4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4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46.xml"/></Relationships>
</file>

<file path=ppt/slides/_rels/slide11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75.xml"/><Relationship Id="rId1" Type="http://schemas.openxmlformats.org/officeDocument/2006/relationships/slideLayout" Target="../slideLayouts/slideLayout446.xml"/></Relationships>
</file>

<file path=ppt/slides/_rels/slide11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76.xml"/><Relationship Id="rId1" Type="http://schemas.openxmlformats.org/officeDocument/2006/relationships/slideLayout" Target="../slideLayouts/slideLayout446.xml"/></Relationships>
</file>

<file path=ppt/slides/_rels/slide113.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users.ece.cmu.edu/~omutlu/pub/staged-memory-scheduling_isca12.pdf" TargetMode="External"/><Relationship Id="rId1" Type="http://schemas.openxmlformats.org/officeDocument/2006/relationships/slideLayout" Target="../slideLayouts/slideLayout446.xml"/><Relationship Id="rId5" Type="http://schemas.openxmlformats.org/officeDocument/2006/relationships/image" Target="../media/image34.png"/><Relationship Id="rId4" Type="http://schemas.openxmlformats.org/officeDocument/2006/relationships/hyperlink" Target="http://users.ece.cmu.edu/~omutlu/pub/rachata_isca12_talk.pptx"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46.xml"/><Relationship Id="rId1" Type="http://schemas.openxmlformats.org/officeDocument/2006/relationships/tags" Target="../tags/tag10.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46.xml"/><Relationship Id="rId1" Type="http://schemas.openxmlformats.org/officeDocument/2006/relationships/tags" Target="../tags/tag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59.xml"/></Relationships>
</file>

<file path=ppt/slides/_rels/slide1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taco.acm.org/" TargetMode="External"/><Relationship Id="rId7" Type="http://schemas.openxmlformats.org/officeDocument/2006/relationships/hyperlink" Target="https://github.com/CMU-SAFARI/HWASim" TargetMode="External"/><Relationship Id="rId2" Type="http://schemas.openxmlformats.org/officeDocument/2006/relationships/hyperlink" Target="https://users.ece.cmu.edu/~omutlu/pub/dash_deadline-aware-heterogeneous-memory-scheduler_taco16.pdf" TargetMode="External"/><Relationship Id="rId1" Type="http://schemas.openxmlformats.org/officeDocument/2006/relationships/slideLayout" Target="../slideLayouts/slideLayout446.xml"/><Relationship Id="rId6" Type="http://schemas.openxmlformats.org/officeDocument/2006/relationships/hyperlink" Target="https://users.ece.cmu.edu/~omutlu/pub/dash_deadline-aware-heterogeneous-memory-scheduler_usui_hipeac16-talk.pdf" TargetMode="External"/><Relationship Id="rId5" Type="http://schemas.openxmlformats.org/officeDocument/2006/relationships/hyperlink" Target="https://users.ece.cmu.edu/~omutlu/pub/dash_deadline-aware-heterogeneous-memory-scheduler_usui_hipeac16-talk.pptx" TargetMode="External"/><Relationship Id="rId4" Type="http://schemas.openxmlformats.org/officeDocument/2006/relationships/hyperlink" Target="https://www.hipeac.net/2016/prague/"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6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46.xml"/></Relationships>
</file>

<file path=ppt/slides/_rels/slide127.xml.rels><?xml version="1.0" encoding="UTF-8" standalone="yes"?>
<Relationships xmlns="http://schemas.openxmlformats.org/package/2006/relationships"><Relationship Id="rId3" Type="http://schemas.openxmlformats.org/officeDocument/2006/relationships/hyperlink" Target="http://www.ece.cmu.edu/CALCM/asplos10/doku.php" TargetMode="External"/><Relationship Id="rId2" Type="http://schemas.openxmlformats.org/officeDocument/2006/relationships/hyperlink" Target="http://users.ece.cmu.edu/~omutlu/pub/fst_asplos10.pdf" TargetMode="External"/><Relationship Id="rId1" Type="http://schemas.openxmlformats.org/officeDocument/2006/relationships/slideLayout" Target="../slideLayouts/slideLayout446.xml"/><Relationship Id="rId5" Type="http://schemas.openxmlformats.org/officeDocument/2006/relationships/image" Target="../media/image36.png"/><Relationship Id="rId4" Type="http://schemas.openxmlformats.org/officeDocument/2006/relationships/hyperlink" Target="http://users.ece.cmu.edu/~omutlu/pub/ebrahimi_asplos10_talk.pdf"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www.cs.utah.edu/~lizhang/HPCA19/" TargetMode="External"/><Relationship Id="rId2" Type="http://schemas.openxmlformats.org/officeDocument/2006/relationships/hyperlink" Target="http://users.ece.cmu.edu/~omutlu/pub/mise-predictable_memory_performance-hpca13.pdf" TargetMode="External"/><Relationship Id="rId1" Type="http://schemas.openxmlformats.org/officeDocument/2006/relationships/slideLayout" Target="../slideLayouts/slideLayout581.xml"/><Relationship Id="rId5" Type="http://schemas.openxmlformats.org/officeDocument/2006/relationships/image" Target="../media/image37.png"/><Relationship Id="rId4" Type="http://schemas.openxmlformats.org/officeDocument/2006/relationships/hyperlink" Target="http://users.ece.cmu.edu/~omutlu/pub/subramanian_hpca13_talk.pptx" TargetMode="External"/></Relationships>
</file>

<file path=ppt/slides/_rels/slide129.xml.rels><?xml version="1.0" encoding="UTF-8" standalone="yes"?>
<Relationships xmlns="http://schemas.openxmlformats.org/package/2006/relationships"><Relationship Id="rId8" Type="http://schemas.openxmlformats.org/officeDocument/2006/relationships/hyperlink" Target="https://users.ece.cmu.edu/~omutlu/pub/application-slowdown-model_lavanya_micro15-poster.pptx" TargetMode="External"/><Relationship Id="rId3" Type="http://schemas.openxmlformats.org/officeDocument/2006/relationships/hyperlink" Target="http://www.microarch.org/micro48/" TargetMode="External"/><Relationship Id="rId7" Type="http://schemas.openxmlformats.org/officeDocument/2006/relationships/hyperlink" Target="https://users.ece.cmu.edu/~omutlu/pub/application-slowdown-model_lavanya_micro15-lightning-talk.pdf" TargetMode="External"/><Relationship Id="rId2" Type="http://schemas.openxmlformats.org/officeDocument/2006/relationships/hyperlink" Target="https://users.ece.cmu.edu/~omutlu/pub/application-slowdown-model_micro15.pdf" TargetMode="External"/><Relationship Id="rId1" Type="http://schemas.openxmlformats.org/officeDocument/2006/relationships/slideLayout" Target="../slideLayouts/slideLayout481.xml"/><Relationship Id="rId6" Type="http://schemas.openxmlformats.org/officeDocument/2006/relationships/hyperlink" Target="https://users.ece.cmu.edu/~omutlu/pub/application-slowdown-model_lavanya_micro15-lightning-talk.pptx" TargetMode="External"/><Relationship Id="rId11" Type="http://schemas.openxmlformats.org/officeDocument/2006/relationships/image" Target="../media/image38.png"/><Relationship Id="rId5" Type="http://schemas.openxmlformats.org/officeDocument/2006/relationships/hyperlink" Target="https://users.ece.cmu.edu/~omutlu/pub/application-slowdown-model_lavanya_micro15-talk.pdf" TargetMode="External"/><Relationship Id="rId10" Type="http://schemas.openxmlformats.org/officeDocument/2006/relationships/hyperlink" Target="https://github.com/CMU-SAFARI/ASMSim" TargetMode="External"/><Relationship Id="rId4" Type="http://schemas.openxmlformats.org/officeDocument/2006/relationships/hyperlink" Target="https://users.ece.cmu.edu/~omutlu/pub/application-slowdown-model_lavanya_micro15-talk.pptx" TargetMode="External"/><Relationship Id="rId9" Type="http://schemas.openxmlformats.org/officeDocument/2006/relationships/hyperlink" Target="https://users.ece.cmu.edu/~omutlu/pub/application-slowdown-model_lavanya_micro15-poster.pdf"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81.xml"/><Relationship Id="rId1" Type="http://schemas.openxmlformats.org/officeDocument/2006/relationships/tags" Target="../tags/tag1.xml"/></Relationships>
</file>

<file path=ppt/slides/_rels/slide1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0.xml"/><Relationship Id="rId1" Type="http://schemas.openxmlformats.org/officeDocument/2006/relationships/slideLayout" Target="../slideLayouts/slideLayout580.xml"/><Relationship Id="rId4" Type="http://schemas.openxmlformats.org/officeDocument/2006/relationships/image" Target="../media/image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581.xml"/><Relationship Id="rId1" Type="http://schemas.openxmlformats.org/officeDocument/2006/relationships/tags" Target="../tags/tag12.xml"/><Relationship Id="rId5" Type="http://schemas.openxmlformats.org/officeDocument/2006/relationships/chart" Target="../charts/chart16.xml"/><Relationship Id="rId4" Type="http://schemas.openxmlformats.org/officeDocument/2006/relationships/chart" Target="../charts/chart15.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581.xml"/><Relationship Id="rId1" Type="http://schemas.openxmlformats.org/officeDocument/2006/relationships/tags" Target="../tags/tag1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81.xml"/><Relationship Id="rId1" Type="http://schemas.openxmlformats.org/officeDocument/2006/relationships/tags" Target="../tags/tag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81.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581.xml"/><Relationship Id="rId1" Type="http://schemas.openxmlformats.org/officeDocument/2006/relationships/vmlDrawing" Target="../drawings/vmlDrawing6.vml"/><Relationship Id="rId5" Type="http://schemas.openxmlformats.org/officeDocument/2006/relationships/image" Target="../media/image40.wmf"/><Relationship Id="rId4" Type="http://schemas.openxmlformats.org/officeDocument/2006/relationships/oleObject" Target="../embeddings/oleObject6.bin"/></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slideLayout" Target="../slideLayouts/slideLayout581.xml"/><Relationship Id="rId7" Type="http://schemas.openxmlformats.org/officeDocument/2006/relationships/image" Target="../media/image41.wmf"/><Relationship Id="rId2" Type="http://schemas.openxmlformats.org/officeDocument/2006/relationships/tags" Target="../tags/tag15.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chart" Target="../charts/chart17.xml"/><Relationship Id="rId4" Type="http://schemas.openxmlformats.org/officeDocument/2006/relationships/notesSlide" Target="../notesSlides/notesSlide86.xml"/><Relationship Id="rId9" Type="http://schemas.openxmlformats.org/officeDocument/2006/relationships/image" Target="../media/image42.wmf"/></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81.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81.xml"/><Relationship Id="rId1" Type="http://schemas.openxmlformats.org/officeDocument/2006/relationships/tags" Target="../tags/tag16.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581.xml"/><Relationship Id="rId1" Type="http://schemas.openxmlformats.org/officeDocument/2006/relationships/vmlDrawing" Target="../drawings/vmlDrawing8.vml"/><Relationship Id="rId5" Type="http://schemas.openxmlformats.org/officeDocument/2006/relationships/image" Target="../media/image43.w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1.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581.xml"/><Relationship Id="rId1" Type="http://schemas.openxmlformats.org/officeDocument/2006/relationships/tags" Target="../tags/tag17.xml"/></Relationships>
</file>

<file path=ppt/slides/_rels/slide141.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15.bin"/><Relationship Id="rId3" Type="http://schemas.openxmlformats.org/officeDocument/2006/relationships/slideLayout" Target="../slideLayouts/slideLayout581.xml"/><Relationship Id="rId7" Type="http://schemas.openxmlformats.org/officeDocument/2006/relationships/oleObject" Target="../embeddings/oleObject11.bin"/><Relationship Id="rId12" Type="http://schemas.openxmlformats.org/officeDocument/2006/relationships/image" Target="../media/image46.wmf"/><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44.wmf"/><Relationship Id="rId11" Type="http://schemas.openxmlformats.org/officeDocument/2006/relationships/oleObject" Target="../embeddings/oleObject14.bin"/><Relationship Id="rId5" Type="http://schemas.openxmlformats.org/officeDocument/2006/relationships/oleObject" Target="../embeddings/oleObject10.bin"/><Relationship Id="rId10" Type="http://schemas.openxmlformats.org/officeDocument/2006/relationships/oleObject" Target="../embeddings/oleObject13.bin"/><Relationship Id="rId4" Type="http://schemas.openxmlformats.org/officeDocument/2006/relationships/notesSlide" Target="../notesSlides/notesSlide91.xml"/><Relationship Id="rId9" Type="http://schemas.openxmlformats.org/officeDocument/2006/relationships/oleObject" Target="../embeddings/oleObject12.bin"/><Relationship Id="rId14" Type="http://schemas.openxmlformats.org/officeDocument/2006/relationships/image" Target="../media/image47.wm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81.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581.xml"/><Relationship Id="rId7" Type="http://schemas.openxmlformats.org/officeDocument/2006/relationships/oleObject" Target="../embeddings/oleObject17.bin"/><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48.wmf"/><Relationship Id="rId5" Type="http://schemas.openxmlformats.org/officeDocument/2006/relationships/oleObject" Target="../embeddings/oleObject16.bin"/><Relationship Id="rId4" Type="http://schemas.openxmlformats.org/officeDocument/2006/relationships/notesSlide" Target="../notesSlides/notesSlide93.xml"/></Relationships>
</file>

<file path=ppt/slides/_rels/slide144.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slideLayout" Target="../slideLayouts/slideLayout581.xml"/><Relationship Id="rId7" Type="http://schemas.openxmlformats.org/officeDocument/2006/relationships/oleObject" Target="../embeddings/oleObject19.bin"/><Relationship Id="rId2" Type="http://schemas.openxmlformats.org/officeDocument/2006/relationships/tags" Target="../tags/tag20.xml"/><Relationship Id="rId1" Type="http://schemas.openxmlformats.org/officeDocument/2006/relationships/vmlDrawing" Target="../drawings/vmlDrawing11.vml"/><Relationship Id="rId6" Type="http://schemas.openxmlformats.org/officeDocument/2006/relationships/image" Target="../media/image49.wmf"/><Relationship Id="rId5" Type="http://schemas.openxmlformats.org/officeDocument/2006/relationships/oleObject" Target="../embeddings/oleObject18.bin"/><Relationship Id="rId4" Type="http://schemas.openxmlformats.org/officeDocument/2006/relationships/notesSlide" Target="../notesSlides/notesSlide94.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581.xml"/><Relationship Id="rId2" Type="http://schemas.openxmlformats.org/officeDocument/2006/relationships/tags" Target="../tags/tag21.xml"/><Relationship Id="rId1" Type="http://schemas.openxmlformats.org/officeDocument/2006/relationships/vmlDrawing" Target="../drawings/vmlDrawing12.vml"/><Relationship Id="rId6" Type="http://schemas.openxmlformats.org/officeDocument/2006/relationships/image" Target="../media/image51.wmf"/><Relationship Id="rId5" Type="http://schemas.openxmlformats.org/officeDocument/2006/relationships/oleObject" Target="../embeddings/oleObject20.bin"/><Relationship Id="rId4" Type="http://schemas.openxmlformats.org/officeDocument/2006/relationships/notesSlide" Target="../notesSlides/notesSlide95.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81.xml"/><Relationship Id="rId1" Type="http://schemas.openxmlformats.org/officeDocument/2006/relationships/tags" Target="../tags/tag2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581.xml"/><Relationship Id="rId2" Type="http://schemas.openxmlformats.org/officeDocument/2006/relationships/tags" Target="../tags/tag23.xml"/><Relationship Id="rId1" Type="http://schemas.openxmlformats.org/officeDocument/2006/relationships/vmlDrawing" Target="../drawings/vmlDrawing13.vml"/><Relationship Id="rId6" Type="http://schemas.openxmlformats.org/officeDocument/2006/relationships/image" Target="../media/image52.wmf"/><Relationship Id="rId5" Type="http://schemas.openxmlformats.org/officeDocument/2006/relationships/oleObject" Target="../embeddings/oleObject21.bin"/><Relationship Id="rId4" Type="http://schemas.openxmlformats.org/officeDocument/2006/relationships/notesSlide" Target="../notesSlides/notesSlide9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81.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581.xml"/><Relationship Id="rId7" Type="http://schemas.openxmlformats.org/officeDocument/2006/relationships/oleObject" Target="../embeddings/oleObject23.bin"/><Relationship Id="rId2" Type="http://schemas.openxmlformats.org/officeDocument/2006/relationships/tags" Target="../tags/tag24.xml"/><Relationship Id="rId1" Type="http://schemas.openxmlformats.org/officeDocument/2006/relationships/vmlDrawing" Target="../drawings/vmlDrawing14.vml"/><Relationship Id="rId6" Type="http://schemas.openxmlformats.org/officeDocument/2006/relationships/image" Target="../media/image48.wmf"/><Relationship Id="rId5" Type="http://schemas.openxmlformats.org/officeDocument/2006/relationships/oleObject" Target="../embeddings/oleObject22.bin"/><Relationship Id="rId4" Type="http://schemas.openxmlformats.org/officeDocument/2006/relationships/notesSlide" Target="../notesSlides/notesSlide99.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81.xml"/><Relationship Id="rId5" Type="http://schemas.openxmlformats.org/officeDocument/2006/relationships/chart" Target="../charts/chart3.xml"/><Relationship Id="rId4" Type="http://schemas.openxmlformats.org/officeDocument/2006/relationships/chart" Target="../charts/char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81.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581.xml"/><Relationship Id="rId2" Type="http://schemas.openxmlformats.org/officeDocument/2006/relationships/tags" Target="../tags/tag25.xml"/><Relationship Id="rId1" Type="http://schemas.openxmlformats.org/officeDocument/2006/relationships/vmlDrawing" Target="../drawings/vmlDrawing15.vml"/><Relationship Id="rId6" Type="http://schemas.openxmlformats.org/officeDocument/2006/relationships/image" Target="../media/image53.wmf"/><Relationship Id="rId5" Type="http://schemas.openxmlformats.org/officeDocument/2006/relationships/oleObject" Target="../embeddings/oleObject24.bin"/><Relationship Id="rId4" Type="http://schemas.openxmlformats.org/officeDocument/2006/relationships/notesSlide" Target="../notesSlides/notesSlide101.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581.xml"/><Relationship Id="rId1" Type="http://schemas.openxmlformats.org/officeDocument/2006/relationships/tags" Target="../tags/tag2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81.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81.xml"/><Relationship Id="rId1" Type="http://schemas.openxmlformats.org/officeDocument/2006/relationships/tags" Target="../tags/tag27.xml"/><Relationship Id="rId4" Type="http://schemas.openxmlformats.org/officeDocument/2006/relationships/chart" Target="../charts/chart18.xml"/></Relationships>
</file>

<file path=ppt/slides/_rels/slide155.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notesSlide" Target="../notesSlides/notesSlide105.xml"/><Relationship Id="rId7" Type="http://schemas.openxmlformats.org/officeDocument/2006/relationships/chart" Target="../charts/chart22.xml"/><Relationship Id="rId2" Type="http://schemas.openxmlformats.org/officeDocument/2006/relationships/slideLayout" Target="../slideLayouts/slideLayout581.xml"/><Relationship Id="rId1" Type="http://schemas.openxmlformats.org/officeDocument/2006/relationships/tags" Target="../tags/tag28.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chart" Target="../charts/chart19.xml"/><Relationship Id="rId9" Type="http://schemas.openxmlformats.org/officeDocument/2006/relationships/chart" Target="../charts/chart2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81.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581.xml"/><Relationship Id="rId1" Type="http://schemas.openxmlformats.org/officeDocument/2006/relationships/tags" Target="../tags/tag29.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581.xml"/><Relationship Id="rId1" Type="http://schemas.openxmlformats.org/officeDocument/2006/relationships/tags" Target="../tags/tag30.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581.xml"/><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9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oleObject" Target="../embeddings/oleObject2.bin"/><Relationship Id="rId4" Type="http://schemas.openxmlformats.org/officeDocument/2006/relationships/notesSlide" Target="../notesSlides/notesSlide8.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581.xml"/><Relationship Id="rId1" Type="http://schemas.openxmlformats.org/officeDocument/2006/relationships/tags" Target="../tags/tag32.xml"/><Relationship Id="rId4" Type="http://schemas.openxmlformats.org/officeDocument/2006/relationships/chart" Target="../charts/chart25.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581.xml"/><Relationship Id="rId1" Type="http://schemas.openxmlformats.org/officeDocument/2006/relationships/tags" Target="../tags/tag33.xml"/></Relationships>
</file>

<file path=ppt/slides/_rels/slide16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slideLayout" Target="../slideLayouts/slideLayout581.xml"/><Relationship Id="rId1" Type="http://schemas.openxmlformats.org/officeDocument/2006/relationships/tags" Target="../tags/tag3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8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81.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581.xml"/><Relationship Id="rId1" Type="http://schemas.openxmlformats.org/officeDocument/2006/relationships/tags" Target="../tags/tag3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81.xml"/></Relationships>
</file>

<file path=ppt/slides/_rels/slide167.xml.rels><?xml version="1.0" encoding="UTF-8" standalone="yes"?>
<Relationships xmlns="http://schemas.openxmlformats.org/package/2006/relationships"><Relationship Id="rId3" Type="http://schemas.openxmlformats.org/officeDocument/2006/relationships/hyperlink" Target="http://www.cs.utah.edu/~lizhang/HPCA19/" TargetMode="External"/><Relationship Id="rId2" Type="http://schemas.openxmlformats.org/officeDocument/2006/relationships/hyperlink" Target="http://users.ece.cmu.edu/~omutlu/pub/mise-predictable_memory_performance-hpca13.pdf" TargetMode="External"/><Relationship Id="rId1" Type="http://schemas.openxmlformats.org/officeDocument/2006/relationships/slideLayout" Target="../slideLayouts/slideLayout581.xml"/><Relationship Id="rId5" Type="http://schemas.openxmlformats.org/officeDocument/2006/relationships/image" Target="../media/image37.png"/><Relationship Id="rId4" Type="http://schemas.openxmlformats.org/officeDocument/2006/relationships/hyperlink" Target="http://users.ece.cmu.edu/~omutlu/pub/subramanian_hpca13_talk.pptx" TargetMode="External"/></Relationships>
</file>

<file path=ppt/slides/_rels/slide168.xml.rels><?xml version="1.0" encoding="UTF-8" standalone="yes"?>
<Relationships xmlns="http://schemas.openxmlformats.org/package/2006/relationships"><Relationship Id="rId8" Type="http://schemas.openxmlformats.org/officeDocument/2006/relationships/hyperlink" Target="https://users.ece.cmu.edu/~omutlu/pub/application-slowdown-model_lavanya_micro15-poster.pptx" TargetMode="External"/><Relationship Id="rId3" Type="http://schemas.openxmlformats.org/officeDocument/2006/relationships/hyperlink" Target="http://www.microarch.org/micro48/" TargetMode="External"/><Relationship Id="rId7" Type="http://schemas.openxmlformats.org/officeDocument/2006/relationships/hyperlink" Target="https://users.ece.cmu.edu/~omutlu/pub/application-slowdown-model_lavanya_micro15-lightning-talk.pdf" TargetMode="External"/><Relationship Id="rId2" Type="http://schemas.openxmlformats.org/officeDocument/2006/relationships/hyperlink" Target="https://users.ece.cmu.edu/~omutlu/pub/application-slowdown-model_micro15.pdf" TargetMode="External"/><Relationship Id="rId1" Type="http://schemas.openxmlformats.org/officeDocument/2006/relationships/slideLayout" Target="../slideLayouts/slideLayout581.xml"/><Relationship Id="rId6" Type="http://schemas.openxmlformats.org/officeDocument/2006/relationships/hyperlink" Target="https://users.ece.cmu.edu/~omutlu/pub/application-slowdown-model_lavanya_micro15-lightning-talk.pptx" TargetMode="External"/><Relationship Id="rId11" Type="http://schemas.openxmlformats.org/officeDocument/2006/relationships/image" Target="../media/image38.png"/><Relationship Id="rId5" Type="http://schemas.openxmlformats.org/officeDocument/2006/relationships/hyperlink" Target="https://users.ece.cmu.edu/~omutlu/pub/application-slowdown-model_lavanya_micro15-talk.pdf" TargetMode="External"/><Relationship Id="rId10" Type="http://schemas.openxmlformats.org/officeDocument/2006/relationships/hyperlink" Target="https://github.com/CMU-SAFARI/ASMSim" TargetMode="External"/><Relationship Id="rId4" Type="http://schemas.openxmlformats.org/officeDocument/2006/relationships/hyperlink" Target="https://users.ece.cmu.edu/~omutlu/pub/application-slowdown-model_lavanya_micro15-talk.pptx" TargetMode="External"/><Relationship Id="rId9" Type="http://schemas.openxmlformats.org/officeDocument/2006/relationships/hyperlink" Target="https://users.ece.cmu.edu/~omutlu/pub/application-slowdown-model_lavanya_micro15-poster.pdf"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users.ece.cmu.edu/~omutlu/pub/parallel-memory-scheduling_micro11.pdf" TargetMode="External"/><Relationship Id="rId2" Type="http://schemas.openxmlformats.org/officeDocument/2006/relationships/notesSlide" Target="../notesSlides/notesSlide111.xml"/><Relationship Id="rId1" Type="http://schemas.openxmlformats.org/officeDocument/2006/relationships/slideLayout" Target="../slideLayouts/slideLayout480.xml"/><Relationship Id="rId5" Type="http://schemas.openxmlformats.org/officeDocument/2006/relationships/hyperlink" Target="http://users.ece.cmu.edu/~omutlu/pub/ebrahimi_micro11_talk.pptx" TargetMode="External"/><Relationship Id="rId4" Type="http://schemas.openxmlformats.org/officeDocument/2006/relationships/hyperlink" Target="http://www.microarch.org/micro44/"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93.xml"/><Relationship Id="rId1" Type="http://schemas.openxmlformats.org/officeDocument/2006/relationships/tags" Target="../tags/tag3.xml"/><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1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2.xml"/><Relationship Id="rId1" Type="http://schemas.openxmlformats.org/officeDocument/2006/relationships/slideLayout" Target="../slideLayouts/slideLayout481.xml"/></Relationships>
</file>

<file path=ppt/slides/_rels/slide1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3.xml"/><Relationship Id="rId1" Type="http://schemas.openxmlformats.org/officeDocument/2006/relationships/slideLayout" Target="../slideLayouts/slideLayout481.xml"/></Relationships>
</file>

<file path=ppt/slides/_rels/slide1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4.xml"/><Relationship Id="rId1" Type="http://schemas.openxmlformats.org/officeDocument/2006/relationships/slideLayout" Target="../slideLayouts/slideLayout481.xml"/><Relationship Id="rId4" Type="http://schemas.openxmlformats.org/officeDocument/2006/relationships/image" Target="../media/image57.png"/></Relationships>
</file>

<file path=ppt/slides/_rels/slide174.xml.rels><?xml version="1.0" encoding="UTF-8" standalone="yes"?>
<Relationships xmlns="http://schemas.openxmlformats.org/package/2006/relationships"><Relationship Id="rId2" Type="http://schemas.openxmlformats.org/officeDocument/2006/relationships/hyperlink" Target="file:////Users/omutlu/Documents/presentations/CMU/SNU%20Lectures%20June%2018-20%202012/previous%20talks/ebrahimi_micro2011_talk.pptx" TargetMode="External"/><Relationship Id="rId1" Type="http://schemas.openxmlformats.org/officeDocument/2006/relationships/slideLayout" Target="../slideLayouts/slideLayout48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8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177.xml.rels><?xml version="1.0" encoding="UTF-8" standalone="yes"?>
<Relationships xmlns="http://schemas.openxmlformats.org/package/2006/relationships"><Relationship Id="rId3" Type="http://schemas.openxmlformats.org/officeDocument/2006/relationships/hyperlink" Target="http://www.microarch.org/micro44/" TargetMode="External"/><Relationship Id="rId2" Type="http://schemas.openxmlformats.org/officeDocument/2006/relationships/hyperlink" Target="http://users.ece.cmu.edu/~omutlu/pub/parallel-memory-scheduling_micro11.pdf" TargetMode="External"/><Relationship Id="rId1" Type="http://schemas.openxmlformats.org/officeDocument/2006/relationships/slideLayout" Target="../slideLayouts/slideLayout481.xml"/><Relationship Id="rId5" Type="http://schemas.openxmlformats.org/officeDocument/2006/relationships/image" Target="../media/image58.png"/><Relationship Id="rId4" Type="http://schemas.openxmlformats.org/officeDocument/2006/relationships/hyperlink" Target="http://users.ece.cmu.edu/~omutlu/pub/ebrahimi_micro11_talk.pptx" TargetMode="Externa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8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8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81.xml"/></Relationships>
</file>

<file path=ppt/slides/_rels/slide181.xml.rels><?xml version="1.0" encoding="UTF-8" standalone="yes"?>
<Relationships xmlns="http://schemas.openxmlformats.org/package/2006/relationships"><Relationship Id="rId3" Type="http://schemas.openxmlformats.org/officeDocument/2006/relationships/hyperlink" Target="http://users.ece.cmu.edu/~omutlu/pub/memory-channel-partitioning-micro11.pdf" TargetMode="External"/><Relationship Id="rId2" Type="http://schemas.openxmlformats.org/officeDocument/2006/relationships/notesSlide" Target="../notesSlides/notesSlide118.xml"/><Relationship Id="rId1" Type="http://schemas.openxmlformats.org/officeDocument/2006/relationships/slideLayout" Target="../slideLayouts/slideLayout592.xml"/><Relationship Id="rId6" Type="http://schemas.openxmlformats.org/officeDocument/2006/relationships/hyperlink" Target="file:////Users/omutlu/Documents/presentations/CMU/SNU%20Lectures%20June%2018-20%202012/previous%20talks/subramanian_micro11_talk.pptx" TargetMode="External"/><Relationship Id="rId5" Type="http://schemas.openxmlformats.org/officeDocument/2006/relationships/hyperlink" Target="http://users.ece.cmu.edu/~omutlu/pub/subramanian_micro11_talk.pptx" TargetMode="External"/><Relationship Id="rId4" Type="http://schemas.openxmlformats.org/officeDocument/2006/relationships/hyperlink" Target="http://www.microarch.org/micro44/" TargetMode="Externa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604.xml"/><Relationship Id="rId1" Type="http://schemas.openxmlformats.org/officeDocument/2006/relationships/tags" Target="../tags/tag36.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604.xml"/><Relationship Id="rId1" Type="http://schemas.openxmlformats.org/officeDocument/2006/relationships/tags" Target="../tags/tag37.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604.xml"/><Relationship Id="rId1" Type="http://schemas.openxmlformats.org/officeDocument/2006/relationships/tags" Target="../tags/tag38.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481.xml"/><Relationship Id="rId1" Type="http://schemas.openxmlformats.org/officeDocument/2006/relationships/tags" Target="../tags/tag39.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04.xml"/><Relationship Id="rId1" Type="http://schemas.openxmlformats.org/officeDocument/2006/relationships/tags" Target="../tags/tag40.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604.xml"/><Relationship Id="rId1" Type="http://schemas.openxmlformats.org/officeDocument/2006/relationships/tags" Target="../tags/tag41.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481.xml"/><Relationship Id="rId1" Type="http://schemas.openxmlformats.org/officeDocument/2006/relationships/tags" Target="../tags/tag42.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04.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3" Type="http://schemas.openxmlformats.org/officeDocument/2006/relationships/hyperlink" Target="http://www.usenix.org/events/sec07/" TargetMode="External"/><Relationship Id="rId2" Type="http://schemas.openxmlformats.org/officeDocument/2006/relationships/hyperlink" Target="http://users.ece.cmu.edu/~omutlu/pub/mph_usenix_security07.pdf" TargetMode="External"/><Relationship Id="rId1" Type="http://schemas.openxmlformats.org/officeDocument/2006/relationships/slideLayout" Target="../slideLayouts/slideLayout493.xml"/><Relationship Id="rId5" Type="http://schemas.openxmlformats.org/officeDocument/2006/relationships/image" Target="../media/image17.png"/><Relationship Id="rId4" Type="http://schemas.openxmlformats.org/officeDocument/2006/relationships/hyperlink" Target="http://users.ece.cmu.edu/~omutlu/pub/mutlu_usenix-security07_talk.ppt" TargetMode="Externa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481.xml"/><Relationship Id="rId1" Type="http://schemas.openxmlformats.org/officeDocument/2006/relationships/tags" Target="../tags/tag4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81.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481.xml"/><Relationship Id="rId1" Type="http://schemas.openxmlformats.org/officeDocument/2006/relationships/tags" Target="../tags/tag45.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481.xml"/><Relationship Id="rId1" Type="http://schemas.openxmlformats.org/officeDocument/2006/relationships/tags" Target="../tags/tag46.xml"/><Relationship Id="rId4" Type="http://schemas.openxmlformats.org/officeDocument/2006/relationships/chart" Target="../charts/chart2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196.xml.rels><?xml version="1.0" encoding="UTF-8" standalone="yes"?>
<Relationships xmlns="http://schemas.openxmlformats.org/package/2006/relationships"><Relationship Id="rId3" Type="http://schemas.openxmlformats.org/officeDocument/2006/relationships/hyperlink" Target="http://www.microarch.org/micro44/" TargetMode="External"/><Relationship Id="rId2" Type="http://schemas.openxmlformats.org/officeDocument/2006/relationships/hyperlink" Target="http://users.ece.cmu.edu/~omutlu/pub/memory-channel-partitioning-micro11.pdf" TargetMode="External"/><Relationship Id="rId1" Type="http://schemas.openxmlformats.org/officeDocument/2006/relationships/slideLayout" Target="../slideLayouts/slideLayout481.xml"/><Relationship Id="rId5" Type="http://schemas.openxmlformats.org/officeDocument/2006/relationships/image" Target="../media/image59.png"/><Relationship Id="rId4" Type="http://schemas.openxmlformats.org/officeDocument/2006/relationships/hyperlink" Target="http://users.ece.cmu.edu/~omutlu/pub/subramanian_micro11_talk.pptx"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198.xml.rels><?xml version="1.0" encoding="UTF-8" standalone="yes"?>
<Relationships xmlns="http://schemas.openxmlformats.org/package/2006/relationships"><Relationship Id="rId3" Type="http://schemas.openxmlformats.org/officeDocument/2006/relationships/hyperlink" Target="http://users.ece.cmu.edu/~omutlu/pub/fst_asplos10.pdf" TargetMode="External"/><Relationship Id="rId2" Type="http://schemas.openxmlformats.org/officeDocument/2006/relationships/notesSlide" Target="../notesSlides/notesSlide131.xml"/><Relationship Id="rId1" Type="http://schemas.openxmlformats.org/officeDocument/2006/relationships/slideLayout" Target="../slideLayouts/slideLayout492.xml"/><Relationship Id="rId6" Type="http://schemas.openxmlformats.org/officeDocument/2006/relationships/hyperlink" Target="file:////Users/omutlu/Documents/presentations/CMU/SNU%20Lectures%20June%2018-20%202012/previous%20talks/ebrahimi_asplos10_talk.pdf" TargetMode="External"/><Relationship Id="rId5" Type="http://schemas.openxmlformats.org/officeDocument/2006/relationships/hyperlink" Target="http://users.ece.cmu.edu/~omutlu/pub/ebrahimi_asplos10_talk.pdf" TargetMode="External"/><Relationship Id="rId4" Type="http://schemas.openxmlformats.org/officeDocument/2006/relationships/hyperlink" Target="http://www.ece.cmu.edu/CALCM/asplos10/doku.php" TargetMode="Externa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615.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20.xml.rels><?xml version="1.0" encoding="UTF-8" standalone="yes"?>
<Relationships xmlns="http://schemas.openxmlformats.org/package/2006/relationships"><Relationship Id="rId3" Type="http://schemas.openxmlformats.org/officeDocument/2006/relationships/hyperlink" Target="http://www.microarch.org/micro42/" TargetMode="External"/><Relationship Id="rId2" Type="http://schemas.openxmlformats.org/officeDocument/2006/relationships/hyperlink" Target="http://users.ece.cmu.edu/~omutlu/pub/pvc-qos_micro09.pdf" TargetMode="External"/><Relationship Id="rId1" Type="http://schemas.openxmlformats.org/officeDocument/2006/relationships/slideLayout" Target="../slideLayouts/slideLayout493.xml"/><Relationship Id="rId5" Type="http://schemas.openxmlformats.org/officeDocument/2006/relationships/image" Target="../media/image18.png"/><Relationship Id="rId4" Type="http://schemas.openxmlformats.org/officeDocument/2006/relationships/hyperlink" Target="http://users.ece.cmu.edu/~omutlu/pub/grot_micro09_talk.pdf"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1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8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1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09.xml.rels><?xml version="1.0" encoding="UTF-8" standalone="yes"?>
<Relationships xmlns="http://schemas.openxmlformats.org/package/2006/relationships"><Relationship Id="rId3" Type="http://schemas.openxmlformats.org/officeDocument/2006/relationships/hyperlink" Target="http://www.ece.cmu.edu/CALCM/asplos10/doku.php" TargetMode="External"/><Relationship Id="rId2" Type="http://schemas.openxmlformats.org/officeDocument/2006/relationships/hyperlink" Target="http://users.ece.cmu.edu/~omutlu/pub/fst_asplos10.pdf" TargetMode="External"/><Relationship Id="rId1" Type="http://schemas.openxmlformats.org/officeDocument/2006/relationships/slideLayout" Target="../slideLayouts/slideLayout615.xml"/><Relationship Id="rId5" Type="http://schemas.openxmlformats.org/officeDocument/2006/relationships/image" Target="../media/image36.png"/><Relationship Id="rId4" Type="http://schemas.openxmlformats.org/officeDocument/2006/relationships/hyperlink" Target="http://users.ece.cmu.edu/~omutlu/pub/ebrahimi_asplos10_talk.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10.xml.rels><?xml version="1.0" encoding="UTF-8" standalone="yes"?>
<Relationships xmlns="http://schemas.openxmlformats.org/package/2006/relationships"><Relationship Id="rId3" Type="http://schemas.openxmlformats.org/officeDocument/2006/relationships/hyperlink" Target="http://www.sbc.org.br/sbac/2012/" TargetMode="External"/><Relationship Id="rId2" Type="http://schemas.openxmlformats.org/officeDocument/2006/relationships/hyperlink" Target="http://users.ece.cmu.edu/~omutlu/pub/hetero-adaptive-source-throttling_sbacpad12.pdf" TargetMode="External"/><Relationship Id="rId1" Type="http://schemas.openxmlformats.org/officeDocument/2006/relationships/slideLayout" Target="../slideLayouts/slideLayout615.xml"/><Relationship Id="rId6" Type="http://schemas.openxmlformats.org/officeDocument/2006/relationships/image" Target="../media/image60.png"/><Relationship Id="rId5" Type="http://schemas.openxmlformats.org/officeDocument/2006/relationships/hyperlink" Target="http://users.ece.cmu.edu/~omutlu/pub/chang_sbacpad12_talk.pdf" TargetMode="External"/><Relationship Id="rId4" Type="http://schemas.openxmlformats.org/officeDocument/2006/relationships/hyperlink" Target="http://users.ece.cmu.edu/~omutlu/pub/chang_sbacpad12_talk.pptx" TargetMode="External"/></Relationships>
</file>

<file path=ppt/slides/_rels/slide211.xml.rels><?xml version="1.0" encoding="UTF-8" standalone="yes"?>
<Relationships xmlns="http://schemas.openxmlformats.org/package/2006/relationships"><Relationship Id="rId3" Type="http://schemas.openxmlformats.org/officeDocument/2006/relationships/hyperlink" Target="http://conferences.sigcomm.org/sigcomm/2012/" TargetMode="External"/><Relationship Id="rId2" Type="http://schemas.openxmlformats.org/officeDocument/2006/relationships/hyperlink" Target="http://users.ece.cmu.edu/~omutlu/pub/onchip-network-congestion-scalability_sigcomm2012.pdf" TargetMode="External"/><Relationship Id="rId1" Type="http://schemas.openxmlformats.org/officeDocument/2006/relationships/slideLayout" Target="../slideLayouts/slideLayout615.xml"/><Relationship Id="rId5" Type="http://schemas.openxmlformats.org/officeDocument/2006/relationships/image" Target="../media/image61.png"/><Relationship Id="rId4" Type="http://schemas.openxmlformats.org/officeDocument/2006/relationships/hyperlink" Target="http://users.ece.cmu.edu/~omutlu/pub/nychis_sigcomm12_talk.pptx"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13.xml.rels><?xml version="1.0" encoding="UTF-8" standalone="yes"?>
<Relationships xmlns="http://schemas.openxmlformats.org/package/2006/relationships"><Relationship Id="rId3" Type="http://schemas.openxmlformats.org/officeDocument/2006/relationships/hyperlink" Target="http://www.cs.utah.edu/~lizhang/HPCA19/" TargetMode="External"/><Relationship Id="rId2" Type="http://schemas.openxmlformats.org/officeDocument/2006/relationships/hyperlink" Target="http://users.ece.cmu.edu/~omutlu/pub/application-to-core-mapping_hpca13.pdf" TargetMode="External"/><Relationship Id="rId1" Type="http://schemas.openxmlformats.org/officeDocument/2006/relationships/slideLayout" Target="../slideLayouts/slideLayout593.xml"/><Relationship Id="rId4" Type="http://schemas.openxmlformats.org/officeDocument/2006/relationships/hyperlink" Target="http://users.ece.cmu.edu/~omutlu/pub/das_hpca13_talk.pptx" TargetMode="Externa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2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2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30.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30.xml"/></Relationships>
</file>

<file path=ppt/slides/_rels/slide2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8.xml"/><Relationship Id="rId1" Type="http://schemas.openxmlformats.org/officeDocument/2006/relationships/slideLayout" Target="../slideLayouts/slideLayout59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9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93.xml"/></Relationships>
</file>

<file path=ppt/slides/_rels/slide221.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141.xml"/><Relationship Id="rId1" Type="http://schemas.openxmlformats.org/officeDocument/2006/relationships/slideLayout" Target="../slideLayouts/slideLayout626.xml"/></Relationships>
</file>

<file path=ppt/slides/_rels/slide222.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626.xml"/></Relationships>
</file>

<file path=ppt/slides/_rels/slide223.xml.rels><?xml version="1.0" encoding="UTF-8" standalone="yes"?>
<Relationships xmlns="http://schemas.openxmlformats.org/package/2006/relationships"><Relationship Id="rId3" Type="http://schemas.openxmlformats.org/officeDocument/2006/relationships/hyperlink" Target="http://www.cs.utah.edu/~lizhang/HPCA19/" TargetMode="External"/><Relationship Id="rId2" Type="http://schemas.openxmlformats.org/officeDocument/2006/relationships/hyperlink" Target="http://users.ece.cmu.edu/~omutlu/pub/application-to-core-mapping_hpca13.pdf" TargetMode="External"/><Relationship Id="rId1" Type="http://schemas.openxmlformats.org/officeDocument/2006/relationships/slideLayout" Target="../slideLayouts/slideLayout481.xml"/><Relationship Id="rId5" Type="http://schemas.openxmlformats.org/officeDocument/2006/relationships/image" Target="../media/image62.png"/><Relationship Id="rId4" Type="http://schemas.openxmlformats.org/officeDocument/2006/relationships/hyperlink" Target="http://users.ece.cmu.edu/~omutlu/pub/das_hpca13_talk.pptx" TargetMode="Externa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637.xml"/></Relationships>
</file>

<file path=ppt/slides/_rels/slide2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637.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637.xml"/></Relationships>
</file>

<file path=ppt/slides/_rels/slide2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5.xml"/><Relationship Id="rId1" Type="http://schemas.openxmlformats.org/officeDocument/2006/relationships/slideLayout" Target="../slideLayouts/slideLayout637.xml"/><Relationship Id="rId4" Type="http://schemas.openxmlformats.org/officeDocument/2006/relationships/image" Target="../media/image1.png"/></Relationships>
</file>

<file path=ppt/slides/_rels/slide22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46.xml"/><Relationship Id="rId1" Type="http://schemas.openxmlformats.org/officeDocument/2006/relationships/slideLayout" Target="../slideLayouts/slideLayout637.xml"/><Relationship Id="rId5" Type="http://schemas.openxmlformats.org/officeDocument/2006/relationships/image" Target="../media/image1.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30.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147.xml"/><Relationship Id="rId1" Type="http://schemas.openxmlformats.org/officeDocument/2006/relationships/slideLayout" Target="../slideLayouts/slideLayout637.xml"/><Relationship Id="rId5" Type="http://schemas.openxmlformats.org/officeDocument/2006/relationships/image" Target="../media/image1.png"/><Relationship Id="rId4" Type="http://schemas.openxmlformats.org/officeDocument/2006/relationships/image" Target="../media/image63.png"/></Relationships>
</file>

<file path=ppt/slides/_rels/slide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637.xml"/></Relationships>
</file>

<file path=ppt/slides/_rels/slide2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637.xml"/></Relationships>
</file>

<file path=ppt/slides/_rels/slide233.xml.rels><?xml version="1.0" encoding="UTF-8" standalone="yes"?>
<Relationships xmlns="http://schemas.openxmlformats.org/package/2006/relationships"><Relationship Id="rId3" Type="http://schemas.openxmlformats.org/officeDocument/2006/relationships/hyperlink" Target="http://www.cercs.gatech.edu/vee15/" TargetMode="External"/><Relationship Id="rId2" Type="http://schemas.openxmlformats.org/officeDocument/2006/relationships/hyperlink" Target="http://users.ece.cmu.edu/~omutlu/pub/architecture-aware-distributed-resource-management_vee15.pdf" TargetMode="External"/><Relationship Id="rId1" Type="http://schemas.openxmlformats.org/officeDocument/2006/relationships/slideLayout" Target="../slideLayouts/slideLayout481.xml"/><Relationship Id="rId6" Type="http://schemas.openxmlformats.org/officeDocument/2006/relationships/image" Target="../media/image64.png"/><Relationship Id="rId5" Type="http://schemas.openxmlformats.org/officeDocument/2006/relationships/hyperlink" Target="http://users.ece.cmu.edu/~omutlu/pub/architecture-aware-distributed-resource-management_vee15-talk.pdf" TargetMode="External"/><Relationship Id="rId4" Type="http://schemas.openxmlformats.org/officeDocument/2006/relationships/hyperlink" Target="http://users.ece.cmu.edu/~omutlu/pub/architecture-aware-distributed-resource-management_vee15-talk.pptx"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6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37.xml.rels><?xml version="1.0" encoding="UTF-8" standalone="yes"?>
<Relationships xmlns="http://schemas.openxmlformats.org/package/2006/relationships"><Relationship Id="rId2" Type="http://schemas.openxmlformats.org/officeDocument/2006/relationships/hyperlink" Target="file:////Users/omutlu/Documents/presentations/CMU/SNU%20Lectures%20June%2018-20%202012/previous%20talks/subramanian_micro11_talk.pptx" TargetMode="External"/><Relationship Id="rId1" Type="http://schemas.openxmlformats.org/officeDocument/2006/relationships/slideLayout" Target="../slideLayouts/slideLayout59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2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people.inf.ethz.ch/omutlu/pub/softMC_hpca17.pdf" TargetMode="External"/><Relationship Id="rId1" Type="http://schemas.openxmlformats.org/officeDocument/2006/relationships/slideLayout" Target="../slideLayouts/slideLayout346.xml"/><Relationship Id="rId4" Type="http://schemas.openxmlformats.org/officeDocument/2006/relationships/image" Target="../media/image66.png"/></Relationships>
</file>

<file path=ppt/slides/_rels/slide2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CMU-SAFARI/SoftMC" TargetMode="External"/><Relationship Id="rId1" Type="http://schemas.openxmlformats.org/officeDocument/2006/relationships/slideLayout" Target="../slideLayouts/slideLayout34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8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2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0.xml"/><Relationship Id="rId1" Type="http://schemas.openxmlformats.org/officeDocument/2006/relationships/slideLayout" Target="../slideLayouts/slideLayout647.xml"/><Relationship Id="rId4" Type="http://schemas.openxmlformats.org/officeDocument/2006/relationships/image" Target="../media/image1.png"/></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48.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48.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48.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48.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48.xml"/></Relationships>
</file>

<file path=ppt/slides/_rels/slide252.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157.xml"/><Relationship Id="rId1" Type="http://schemas.openxmlformats.org/officeDocument/2006/relationships/slideLayout" Target="../slideLayouts/slideLayout648.xml"/></Relationships>
</file>

<file path=ppt/slides/_rels/slide253.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158.xml"/><Relationship Id="rId1" Type="http://schemas.openxmlformats.org/officeDocument/2006/relationships/slideLayout" Target="../slideLayouts/slideLayout648.xml"/><Relationship Id="rId4" Type="http://schemas.openxmlformats.org/officeDocument/2006/relationships/chart" Target="../charts/chart3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48.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48.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48.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48.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48.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648.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48.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48.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648.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648.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48.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48.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648.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48.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48.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48.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648.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648.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648.xml"/></Relationships>
</file>

<file path=ppt/slides/_rels/slide275.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180.xml"/><Relationship Id="rId1" Type="http://schemas.openxmlformats.org/officeDocument/2006/relationships/slideLayout" Target="../slideLayouts/slideLayout648.xml"/><Relationship Id="rId4" Type="http://schemas.openxmlformats.org/officeDocument/2006/relationships/chart" Target="../charts/chart36.xml"/></Relationships>
</file>

<file path=ppt/slides/_rels/slide276.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181.xml"/><Relationship Id="rId1" Type="http://schemas.openxmlformats.org/officeDocument/2006/relationships/slideLayout" Target="../slideLayouts/slideLayout648.xml"/><Relationship Id="rId4" Type="http://schemas.openxmlformats.org/officeDocument/2006/relationships/chart" Target="../charts/chart38.xml"/></Relationships>
</file>

<file path=ppt/slides/_rels/slide277.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182.xml"/><Relationship Id="rId1" Type="http://schemas.openxmlformats.org/officeDocument/2006/relationships/slideLayout" Target="../slideLayouts/slideLayout648.xml"/><Relationship Id="rId4" Type="http://schemas.openxmlformats.org/officeDocument/2006/relationships/chart" Target="../charts/chart40.xml"/></Relationships>
</file>

<file path=ppt/slides/_rels/slide278.xml.rels><?xml version="1.0" encoding="UTF-8" standalone="yes"?>
<Relationships xmlns="http://schemas.openxmlformats.org/package/2006/relationships"><Relationship Id="rId3" Type="http://schemas.openxmlformats.org/officeDocument/2006/relationships/hyperlink" Target="https://sites.google.com/a/lbl.gov/pact2015/" TargetMode="External"/><Relationship Id="rId2" Type="http://schemas.openxmlformats.org/officeDocument/2006/relationships/hyperlink" Target="https://users.ece.cmu.edu/~omutlu/pub/decoupled-dma_pact15.pdf" TargetMode="External"/><Relationship Id="rId1" Type="http://schemas.openxmlformats.org/officeDocument/2006/relationships/slideLayout" Target="../slideLayouts/slideLayout446.xml"/><Relationship Id="rId6" Type="http://schemas.openxmlformats.org/officeDocument/2006/relationships/image" Target="../media/image68.png"/><Relationship Id="rId5" Type="http://schemas.openxmlformats.org/officeDocument/2006/relationships/hyperlink" Target="https://users.ece.cmu.edu/~omutlu/pub/decoupled-dma_donghyuk_pact15-talk.pdf" TargetMode="External"/><Relationship Id="rId4" Type="http://schemas.openxmlformats.org/officeDocument/2006/relationships/hyperlink" Target="https://users.ece.cmu.edu/~omutlu/pub/decoupled-dma_donghyuk_pact15-talk.pptx" TargetMode="External"/></Relationships>
</file>

<file path=ppt/slides/_rels/slide27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omutlu@gmail.com" TargetMode="External"/><Relationship Id="rId7" Type="http://schemas.openxmlformats.org/officeDocument/2006/relationships/image" Target="../media/image8.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45.xml"/></Relationships>
</file>

<file path=ppt/slides/_rels/slide2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users.ece.cmu.edu/~omutlu/pub/app-aware-noc_micro09.pdf" TargetMode="External"/><Relationship Id="rId1" Type="http://schemas.openxmlformats.org/officeDocument/2006/relationships/slideLayout" Target="../slideLayouts/slideLayout654.xml"/></Relationships>
</file>

<file path=ppt/slides/_rels/slide282.xml.rels><?xml version="1.0" encoding="UTF-8" standalone="yes"?>
<Relationships xmlns="http://schemas.openxmlformats.org/package/2006/relationships"><Relationship Id="rId3" Type="http://schemas.openxmlformats.org/officeDocument/2006/relationships/hyperlink" Target="http://isca2010.inria.fr/" TargetMode="External"/><Relationship Id="rId2" Type="http://schemas.openxmlformats.org/officeDocument/2006/relationships/hyperlink" Target="https://people.inf.ethz.ch/omutlu/pub/aergia_isca10.pdf" TargetMode="External"/><Relationship Id="rId1" Type="http://schemas.openxmlformats.org/officeDocument/2006/relationships/slideLayout" Target="../slideLayouts/slideLayout654.xml"/><Relationship Id="rId5" Type="http://schemas.openxmlformats.org/officeDocument/2006/relationships/image" Target="../media/image70.tiff"/><Relationship Id="rId4" Type="http://schemas.openxmlformats.org/officeDocument/2006/relationships/hyperlink" Target="https://people.inf.ethz.ch/omutlu/pub/moscibroda_isca10_talk.pptx" TargetMode="External"/></Relationships>
</file>

<file path=ppt/slides/_rels/slide283.xml.rels><?xml version="1.0" encoding="UTF-8" standalone="yes"?>
<Relationships xmlns="http://schemas.openxmlformats.org/package/2006/relationships"><Relationship Id="rId3" Type="http://schemas.openxmlformats.org/officeDocument/2006/relationships/hyperlink" Target="http://www.microarch.org/micro42/" TargetMode="External"/><Relationship Id="rId2" Type="http://schemas.openxmlformats.org/officeDocument/2006/relationships/hyperlink" Target="https://people.inf.ethz.ch/omutlu/pub/pvc-qos_micro09.pdf" TargetMode="External"/><Relationship Id="rId1" Type="http://schemas.openxmlformats.org/officeDocument/2006/relationships/slideLayout" Target="../slideLayouts/slideLayout654.xml"/><Relationship Id="rId5" Type="http://schemas.openxmlformats.org/officeDocument/2006/relationships/image" Target="../media/image71.tiff"/><Relationship Id="rId4" Type="http://schemas.openxmlformats.org/officeDocument/2006/relationships/hyperlink" Target="https://people.inf.ethz.ch/omutlu/pub/grot_micro09_talk.pdf" TargetMode="External"/></Relationships>
</file>

<file path=ppt/slides/_rels/slide284.xml.rels><?xml version="1.0" encoding="UTF-8" standalone="yes"?>
<Relationships xmlns="http://schemas.openxmlformats.org/package/2006/relationships"><Relationship Id="rId3" Type="http://schemas.openxmlformats.org/officeDocument/2006/relationships/hyperlink" Target="http://isca2011.umaine.edu/" TargetMode="External"/><Relationship Id="rId2" Type="http://schemas.openxmlformats.org/officeDocument/2006/relationships/hyperlink" Target="https://people.inf.ethz.ch/omutlu/pub/kilonoc_isca11.pdf" TargetMode="External"/><Relationship Id="rId1" Type="http://schemas.openxmlformats.org/officeDocument/2006/relationships/slideLayout" Target="../slideLayouts/slideLayout654.xml"/><Relationship Id="rId5" Type="http://schemas.openxmlformats.org/officeDocument/2006/relationships/image" Target="../media/image72.tiff"/><Relationship Id="rId4" Type="http://schemas.openxmlformats.org/officeDocument/2006/relationships/hyperlink" Target="https://people.inf.ethz.ch/omutlu/pub/grot_isca11_talk.pptx" TargetMode="External"/></Relationships>
</file>

<file path=ppt/slides/_rels/slide285.xml.rels><?xml version="1.0" encoding="UTF-8" standalone="yes"?>
<Relationships xmlns="http://schemas.openxmlformats.org/package/2006/relationships"><Relationship Id="rId3" Type="http://schemas.openxmlformats.org/officeDocument/2006/relationships/hyperlink" Target="http://www.sbc.org.br/sbac/2012/" TargetMode="External"/><Relationship Id="rId2" Type="http://schemas.openxmlformats.org/officeDocument/2006/relationships/hyperlink" Target="http://users.ece.cmu.edu/~omutlu/pub/hetero-adaptive-source-throttling_sbacpad12.pdf" TargetMode="External"/><Relationship Id="rId1" Type="http://schemas.openxmlformats.org/officeDocument/2006/relationships/slideLayout" Target="../slideLayouts/slideLayout615.xml"/><Relationship Id="rId6" Type="http://schemas.openxmlformats.org/officeDocument/2006/relationships/image" Target="../media/image60.png"/><Relationship Id="rId5" Type="http://schemas.openxmlformats.org/officeDocument/2006/relationships/hyperlink" Target="http://users.ece.cmu.edu/~omutlu/pub/chang_sbacpad12_talk.pdf" TargetMode="External"/><Relationship Id="rId4" Type="http://schemas.openxmlformats.org/officeDocument/2006/relationships/hyperlink" Target="http://users.ece.cmu.edu/~omutlu/pub/chang_sbacpad12_talk.pptx" TargetMode="External"/></Relationships>
</file>

<file path=ppt/slides/_rels/slide286.xml.rels><?xml version="1.0" encoding="UTF-8" standalone="yes"?>
<Relationships xmlns="http://schemas.openxmlformats.org/package/2006/relationships"><Relationship Id="rId3" Type="http://schemas.openxmlformats.org/officeDocument/2006/relationships/hyperlink" Target="http://www.comparch.ncsu.edu/hpca/" TargetMode="External"/><Relationship Id="rId2" Type="http://schemas.openxmlformats.org/officeDocument/2006/relationships/hyperlink" Target="https://people.inf.ethz.ch/omutlu/pub/mecs_hpca09.pdf" TargetMode="External"/><Relationship Id="rId1" Type="http://schemas.openxmlformats.org/officeDocument/2006/relationships/slideLayout" Target="../slideLayouts/slideLayout654.xml"/><Relationship Id="rId5" Type="http://schemas.openxmlformats.org/officeDocument/2006/relationships/image" Target="../media/image73.png"/><Relationship Id="rId4" Type="http://schemas.openxmlformats.org/officeDocument/2006/relationships/hyperlink" Target="https://people.inf.ethz.ch/omutlu/pub/grot_hpca09_talk.ppt" TargetMode="External"/></Relationships>
</file>

<file path=ppt/slides/_rels/slide287.xml.rels><?xml version="1.0" encoding="UTF-8" standalone="yes"?>
<Relationships xmlns="http://schemas.openxmlformats.org/package/2006/relationships"><Relationship Id="rId8" Type="http://schemas.openxmlformats.org/officeDocument/2006/relationships/hyperlink" Target="https://people.inf.ethz.ch/omutlu/pub/SlimNoC_asplos18-poster.pdf" TargetMode="External"/><Relationship Id="rId3" Type="http://schemas.openxmlformats.org/officeDocument/2006/relationships/hyperlink" Target="https://www.asplos2018.org/" TargetMode="External"/><Relationship Id="rId7" Type="http://schemas.openxmlformats.org/officeDocument/2006/relationships/hyperlink" Target="https://people.inf.ethz.ch/omutlu/pub/SlimNoC_asplos18-lightning-talk.pdf" TargetMode="External"/><Relationship Id="rId2" Type="http://schemas.openxmlformats.org/officeDocument/2006/relationships/hyperlink" Target="https://people.inf.ethz.ch/omutlu/pub/SlimNoC_asplos18.pdf" TargetMode="External"/><Relationship Id="rId1" Type="http://schemas.openxmlformats.org/officeDocument/2006/relationships/slideLayout" Target="../slideLayouts/slideLayout654.xml"/><Relationship Id="rId6" Type="http://schemas.openxmlformats.org/officeDocument/2006/relationships/hyperlink" Target="https://people.inf.ethz.ch/omutlu/pub/SlimNoC_asplos18-lightning-talk.pptx" TargetMode="External"/><Relationship Id="rId5" Type="http://schemas.openxmlformats.org/officeDocument/2006/relationships/hyperlink" Target="https://people.inf.ethz.ch/omutlu/pub/SlimNoC_asplos18-talk.pdf" TargetMode="External"/><Relationship Id="rId4" Type="http://schemas.openxmlformats.org/officeDocument/2006/relationships/hyperlink" Target="https://people.inf.ethz.ch/omutlu/pub/SlimNoC_asplos18-talk.pptx" TargetMode="External"/><Relationship Id="rId9" Type="http://schemas.openxmlformats.org/officeDocument/2006/relationships/image" Target="../media/image74.png"/></Relationships>
</file>

<file path=ppt/slides/_rels/slide2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users.ece.cmu.edu/~omutlu/pub/bless_isca09.pdf" TargetMode="External"/><Relationship Id="rId1" Type="http://schemas.openxmlformats.org/officeDocument/2006/relationships/slideLayout" Target="../slideLayouts/slideLayout654.xml"/></Relationships>
</file>

<file path=ppt/slides/_rels/slide289.xml.rels><?xml version="1.0" encoding="UTF-8" standalone="yes"?>
<Relationships xmlns="http://schemas.openxmlformats.org/package/2006/relationships"><Relationship Id="rId3" Type="http://schemas.openxmlformats.org/officeDocument/2006/relationships/hyperlink" Target="http://hpca17.ac.upc.edu/web/" TargetMode="External"/><Relationship Id="rId7" Type="http://schemas.openxmlformats.org/officeDocument/2006/relationships/image" Target="../media/image76.tiff"/><Relationship Id="rId2" Type="http://schemas.openxmlformats.org/officeDocument/2006/relationships/hyperlink" Target="https://people.inf.ethz.ch/omutlu/pub/chipper_hpca11.pdf" TargetMode="External"/><Relationship Id="rId1" Type="http://schemas.openxmlformats.org/officeDocument/2006/relationships/slideLayout" Target="../slideLayouts/slideLayout654.xml"/><Relationship Id="rId6" Type="http://schemas.openxmlformats.org/officeDocument/2006/relationships/hyperlink" Target="http://www.ece.cmu.edu/~safari/tr.html" TargetMode="External"/><Relationship Id="rId5" Type="http://schemas.openxmlformats.org/officeDocument/2006/relationships/hyperlink" Target="https://people.inf.ethz.ch/omutlu/pub/chipper-TR-SAFARI-2010-001.pdf" TargetMode="External"/><Relationship Id="rId4" Type="http://schemas.openxmlformats.org/officeDocument/2006/relationships/hyperlink" Target="https://people.inf.ethz.ch/omutlu/pub/fallin_hpca11_talk.ppt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290.xml.rels><?xml version="1.0" encoding="UTF-8" standalone="yes"?>
<Relationships xmlns="http://schemas.openxmlformats.org/package/2006/relationships"><Relationship Id="rId3" Type="http://schemas.openxmlformats.org/officeDocument/2006/relationships/hyperlink" Target="http://www2.imm.dtu.dk/projects/nocs_2012/nocs/Home.html" TargetMode="External"/><Relationship Id="rId2" Type="http://schemas.openxmlformats.org/officeDocument/2006/relationships/hyperlink" Target="https://people.inf.ethz.ch/omutlu/pub/minimally-buffered-deflection-router_nocs12.pdf" TargetMode="External"/><Relationship Id="rId1" Type="http://schemas.openxmlformats.org/officeDocument/2006/relationships/slideLayout" Target="../slideLayouts/slideLayout654.xml"/><Relationship Id="rId6" Type="http://schemas.openxmlformats.org/officeDocument/2006/relationships/image" Target="../media/image77.tiff"/><Relationship Id="rId5" Type="http://schemas.openxmlformats.org/officeDocument/2006/relationships/hyperlink" Target="https://people.inf.ethz.ch/omutlu/pub/fallin_nocs12_talk.pdf" TargetMode="External"/><Relationship Id="rId4" Type="http://schemas.openxmlformats.org/officeDocument/2006/relationships/hyperlink" Target="https://people.inf.ethz.ch/omutlu/pub/fallin_nocs12_talk.pptx" TargetMode="External"/></Relationships>
</file>

<file path=ppt/slides/_rels/slide291.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hyperlink" Target="http://users.ece.cmu.edu/~omutlu/pub/hierarchical-rings-with-deflection_sbacpad14.pdf" TargetMode="External"/><Relationship Id="rId1" Type="http://schemas.openxmlformats.org/officeDocument/2006/relationships/slideLayout" Target="../slideLayouts/slideLayout665.xml"/></Relationships>
</file>

<file path=ppt/slides/_rels/slide292.xml.rels><?xml version="1.0" encoding="UTF-8" standalone="yes"?>
<Relationships xmlns="http://schemas.openxmlformats.org/package/2006/relationships"><Relationship Id="rId3" Type="http://schemas.openxmlformats.org/officeDocument/2006/relationships/hyperlink" Target="http://arxiv.org/pdf/1602.06005.pdf" TargetMode="External"/><Relationship Id="rId2" Type="http://schemas.openxmlformats.org/officeDocument/2006/relationships/hyperlink" Target="http://dx.doi.org/10.1016/j.parco.2016.01.009" TargetMode="External"/><Relationship Id="rId1" Type="http://schemas.openxmlformats.org/officeDocument/2006/relationships/slideLayout" Target="../slideLayouts/slideLayout665.xml"/><Relationship Id="rId4" Type="http://schemas.openxmlformats.org/officeDocument/2006/relationships/image" Target="../media/image79.tiff"/></Relationships>
</file>

<file path=ppt/slides/_rels/slide293.xml.rels><?xml version="1.0" encoding="UTF-8" standalone="yes"?>
<Relationships xmlns="http://schemas.openxmlformats.org/package/2006/relationships"><Relationship Id="rId3" Type="http://schemas.openxmlformats.org/officeDocument/2006/relationships/hyperlink" Target="http://www.springer.com/engineering/circuits+&amp;+systems/book/978-1-4614-8273-4" TargetMode="External"/><Relationship Id="rId2" Type="http://schemas.openxmlformats.org/officeDocument/2006/relationships/hyperlink" Target="https://people.inf.ethz.ch/omutlu/pub/bufferless-and-minimally-buffered-deflection-routing_springer14.pdf" TargetMode="External"/><Relationship Id="rId1" Type="http://schemas.openxmlformats.org/officeDocument/2006/relationships/slideLayout" Target="../slideLayouts/slideLayout654.xml"/><Relationship Id="rId4" Type="http://schemas.openxmlformats.org/officeDocument/2006/relationships/image" Target="../media/image80.tiff"/></Relationships>
</file>

<file path=ppt/slides/_rels/slide294.xml.rels><?xml version="1.0" encoding="UTF-8" standalone="yes"?>
<Relationships xmlns="http://schemas.openxmlformats.org/package/2006/relationships"><Relationship Id="rId3" Type="http://schemas.openxmlformats.org/officeDocument/2006/relationships/hyperlink" Target="http://conferences.sigcomm.org/sigcomm/2012/" TargetMode="External"/><Relationship Id="rId2" Type="http://schemas.openxmlformats.org/officeDocument/2006/relationships/hyperlink" Target="https://people.inf.ethz.ch/omutlu/pub/onchip-network-congestion-scalability_sigcomm2012.pdf" TargetMode="External"/><Relationship Id="rId1" Type="http://schemas.openxmlformats.org/officeDocument/2006/relationships/slideLayout" Target="../slideLayouts/slideLayout654.xml"/><Relationship Id="rId5" Type="http://schemas.openxmlformats.org/officeDocument/2006/relationships/image" Target="../media/image81.tiff"/><Relationship Id="rId4" Type="http://schemas.openxmlformats.org/officeDocument/2006/relationships/hyperlink" Target="https://people.inf.ethz.ch/omutlu/pub/nychis_sigcomm12_talk.pptx" TargetMode="External"/></Relationships>
</file>

<file path=ppt/slides/_rels/slide295.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people.inf.ethz.ch/omutlu/pub/on-chip-network-application-slowdown-estimation_iccd16.pdf" TargetMode="External"/><Relationship Id="rId1" Type="http://schemas.openxmlformats.org/officeDocument/2006/relationships/slideLayout" Target="../slideLayouts/slideLayout654.xml"/><Relationship Id="rId6" Type="http://schemas.openxmlformats.org/officeDocument/2006/relationships/image" Target="../media/image82.png"/><Relationship Id="rId5" Type="http://schemas.openxmlformats.org/officeDocument/2006/relationships/hyperlink" Target="https://people.inf.ethz.ch/omutlu/pub/on-chip-network-application-slowdown-estimation_xiyue_iccd16-talk.pdf" TargetMode="External"/><Relationship Id="rId4" Type="http://schemas.openxmlformats.org/officeDocument/2006/relationships/hyperlink" Target="https://people.inf.ethz.ch/omutlu/pub/on-chip-network-application-slowdown-estimation_xiyue_iccd16-talk.pptx" TargetMode="External"/></Relationships>
</file>

<file path=ppt/slides/_rels/slide296.xml.rels><?xml version="1.0" encoding="UTF-8" standalone="yes"?>
<Relationships xmlns="http://schemas.openxmlformats.org/package/2006/relationships"><Relationship Id="rId3" Type="http://schemas.openxmlformats.org/officeDocument/2006/relationships/hyperlink" Target="https://people.inf.ethz.ch/omutlu/pub/carpool-bufferless-network_ics17-talk.pptx" TargetMode="External"/><Relationship Id="rId2" Type="http://schemas.openxmlformats.org/officeDocument/2006/relationships/hyperlink" Target="https://people.inf.ethz.ch/omutlu/pub/carpool-bufferless-network_ics17.pdf" TargetMode="External"/><Relationship Id="rId1" Type="http://schemas.openxmlformats.org/officeDocument/2006/relationships/slideLayout" Target="../slideLayouts/slideLayout654.xml"/><Relationship Id="rId5" Type="http://schemas.openxmlformats.org/officeDocument/2006/relationships/image" Target="../media/image83.png"/><Relationship Id="rId4" Type="http://schemas.openxmlformats.org/officeDocument/2006/relationships/hyperlink" Target="https://people.inf.ethz.ch/omutlu/pub/carpool-bufferless-network_ics17-talk.pdf" TargetMode="Externa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569.xml"/></Relationships>
</file>

<file path=ppt/slides/_rels/slide298.xml.rels><?xml version="1.0" encoding="UTF-8" standalone="yes"?>
<Relationships xmlns="http://schemas.openxmlformats.org/package/2006/relationships"><Relationship Id="rId3" Type="http://schemas.openxmlformats.org/officeDocument/2006/relationships/hyperlink" Target="http://www.cs.utah.edu/~lizhang/HPCA19/" TargetMode="External"/><Relationship Id="rId2" Type="http://schemas.openxmlformats.org/officeDocument/2006/relationships/hyperlink" Target="http://users.ece.cmu.edu/~omutlu/pub/mise-predictable_memory_performance-hpca13.pdf" TargetMode="External"/><Relationship Id="rId1" Type="http://schemas.openxmlformats.org/officeDocument/2006/relationships/slideLayout" Target="../slideLayouts/slideLayout581.xml"/><Relationship Id="rId5" Type="http://schemas.openxmlformats.org/officeDocument/2006/relationships/image" Target="../media/image37.png"/><Relationship Id="rId4" Type="http://schemas.openxmlformats.org/officeDocument/2006/relationships/hyperlink" Target="http://users.ece.cmu.edu/~omutlu/pub/subramanian_hpca13_talk.pptx" TargetMode="External"/></Relationships>
</file>

<file path=ppt/slides/_rels/slide299.xml.rels><?xml version="1.0" encoding="UTF-8" standalone="yes"?>
<Relationships xmlns="http://schemas.openxmlformats.org/package/2006/relationships"><Relationship Id="rId8" Type="http://schemas.openxmlformats.org/officeDocument/2006/relationships/hyperlink" Target="https://users.ece.cmu.edu/~omutlu/pub/application-slowdown-model_lavanya_micro15-poster.pptx" TargetMode="External"/><Relationship Id="rId3" Type="http://schemas.openxmlformats.org/officeDocument/2006/relationships/hyperlink" Target="http://www.microarch.org/micro48/" TargetMode="External"/><Relationship Id="rId7" Type="http://schemas.openxmlformats.org/officeDocument/2006/relationships/hyperlink" Target="https://users.ece.cmu.edu/~omutlu/pub/application-slowdown-model_lavanya_micro15-lightning-talk.pdf" TargetMode="External"/><Relationship Id="rId2" Type="http://schemas.openxmlformats.org/officeDocument/2006/relationships/hyperlink" Target="https://users.ece.cmu.edu/~omutlu/pub/application-slowdown-model_micro15.pdf" TargetMode="External"/><Relationship Id="rId1" Type="http://schemas.openxmlformats.org/officeDocument/2006/relationships/slideLayout" Target="../slideLayouts/slideLayout581.xml"/><Relationship Id="rId6" Type="http://schemas.openxmlformats.org/officeDocument/2006/relationships/hyperlink" Target="https://users.ece.cmu.edu/~omutlu/pub/application-slowdown-model_lavanya_micro15-lightning-talk.pptx" TargetMode="External"/><Relationship Id="rId5" Type="http://schemas.openxmlformats.org/officeDocument/2006/relationships/hyperlink" Target="https://users.ece.cmu.edu/~omutlu/pub/application-slowdown-model_lavanya_micro15-talk.pdf" TargetMode="External"/><Relationship Id="rId10" Type="http://schemas.openxmlformats.org/officeDocument/2006/relationships/hyperlink" Target="https://github.com/CMU-SAFARI/ASMSim" TargetMode="External"/><Relationship Id="rId4" Type="http://schemas.openxmlformats.org/officeDocument/2006/relationships/hyperlink" Target="https://users.ece.cmu.edu/~omutlu/pub/application-slowdown-model_lavanya_micro15-talk.pptx" TargetMode="External"/><Relationship Id="rId9" Type="http://schemas.openxmlformats.org/officeDocument/2006/relationships/hyperlink" Target="https://users.ece.cmu.edu/~omutlu/pub/application-slowdown-model_lavanya_micro15-poster.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8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30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4.xml"/><Relationship Id="rId1" Type="http://schemas.openxmlformats.org/officeDocument/2006/relationships/slideLayout" Target="../slideLayouts/slideLayout434.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1.png"/></Relationships>
</file>

<file path=ppt/slides/_rels/slide301.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35.xml"/><Relationship Id="rId1" Type="http://schemas.openxmlformats.org/officeDocument/2006/relationships/vmlDrawing" Target="../drawings/vmlDrawing16.vml"/><Relationship Id="rId4" Type="http://schemas.openxmlformats.org/officeDocument/2006/relationships/image" Target="../media/image86.emf"/></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435.xml"/><Relationship Id="rId1" Type="http://schemas.openxmlformats.org/officeDocument/2006/relationships/tags" Target="../tags/tag48.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435.xml"/><Relationship Id="rId1" Type="http://schemas.openxmlformats.org/officeDocument/2006/relationships/tags" Target="../tags/tag49.xml"/></Relationships>
</file>

<file path=ppt/slides/_rels/slide305.xml.rels><?xml version="1.0" encoding="UTF-8" standalone="yes"?>
<Relationships xmlns="http://schemas.openxmlformats.org/package/2006/relationships"><Relationship Id="rId3" Type="http://schemas.openxmlformats.org/officeDocument/2006/relationships/slideLayout" Target="../slideLayouts/slideLayout435.xml"/><Relationship Id="rId2" Type="http://schemas.openxmlformats.org/officeDocument/2006/relationships/tags" Target="../tags/tag50.xml"/><Relationship Id="rId1" Type="http://schemas.openxmlformats.org/officeDocument/2006/relationships/vmlDrawing" Target="../drawings/vmlDrawing17.vml"/><Relationship Id="rId5" Type="http://schemas.openxmlformats.org/officeDocument/2006/relationships/image" Target="../media/image87.wmf"/><Relationship Id="rId4" Type="http://schemas.openxmlformats.org/officeDocument/2006/relationships/oleObject" Target="../embeddings/oleObject26.bin"/></Relationships>
</file>

<file path=ppt/slides/_rels/slide306.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435.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0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435.xml"/><Relationship Id="rId1" Type="http://schemas.openxmlformats.org/officeDocument/2006/relationships/vmlDrawing" Target="../drawings/vmlDrawing18.vml"/><Relationship Id="rId4" Type="http://schemas.openxmlformats.org/officeDocument/2006/relationships/image" Target="../media/image88.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31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35.xml"/><Relationship Id="rId1" Type="http://schemas.openxmlformats.org/officeDocument/2006/relationships/vmlDrawing" Target="../drawings/vmlDrawing19.vml"/><Relationship Id="rId6" Type="http://schemas.openxmlformats.org/officeDocument/2006/relationships/image" Target="../media/image90.wmf"/><Relationship Id="rId5" Type="http://schemas.openxmlformats.org/officeDocument/2006/relationships/oleObject" Target="../embeddings/oleObject29.bin"/><Relationship Id="rId4" Type="http://schemas.openxmlformats.org/officeDocument/2006/relationships/image" Target="../media/image89.wmf"/></Relationships>
</file>

<file path=ppt/slides/_rels/slide311.xml.rels><?xml version="1.0" encoding="UTF-8" standalone="yes"?>
<Relationships xmlns="http://schemas.openxmlformats.org/package/2006/relationships"><Relationship Id="rId3" Type="http://schemas.openxmlformats.org/officeDocument/2006/relationships/slideLayout" Target="../slideLayouts/slideLayout435.xml"/><Relationship Id="rId2" Type="http://schemas.openxmlformats.org/officeDocument/2006/relationships/tags" Target="../tags/tag51.xml"/><Relationship Id="rId1" Type="http://schemas.openxmlformats.org/officeDocument/2006/relationships/vmlDrawing" Target="../drawings/vmlDrawing20.vml"/><Relationship Id="rId5" Type="http://schemas.openxmlformats.org/officeDocument/2006/relationships/image" Target="../media/image87.wmf"/><Relationship Id="rId4" Type="http://schemas.openxmlformats.org/officeDocument/2006/relationships/oleObject" Target="../embeddings/oleObject30.bin"/></Relationships>
</file>

<file path=ppt/slides/_rels/slide312.xml.rels><?xml version="1.0" encoding="UTF-8" standalone="yes"?>
<Relationships xmlns="http://schemas.openxmlformats.org/package/2006/relationships"><Relationship Id="rId3" Type="http://schemas.openxmlformats.org/officeDocument/2006/relationships/slideLayout" Target="../slideLayouts/slideLayout435.xml"/><Relationship Id="rId2" Type="http://schemas.openxmlformats.org/officeDocument/2006/relationships/tags" Target="../tags/tag52.xml"/><Relationship Id="rId1" Type="http://schemas.openxmlformats.org/officeDocument/2006/relationships/vmlDrawing" Target="../drawings/vmlDrawing21.vml"/><Relationship Id="rId6" Type="http://schemas.openxmlformats.org/officeDocument/2006/relationships/image" Target="../media/image91.wmf"/><Relationship Id="rId5" Type="http://schemas.openxmlformats.org/officeDocument/2006/relationships/oleObject" Target="../embeddings/oleObject31.bin"/><Relationship Id="rId4" Type="http://schemas.openxmlformats.org/officeDocument/2006/relationships/notesSlide" Target="../notesSlides/notesSlide185.xml"/></Relationships>
</file>

<file path=ppt/slides/_rels/slide313.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43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1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35.xml"/><Relationship Id="rId1" Type="http://schemas.openxmlformats.org/officeDocument/2006/relationships/vmlDrawing" Target="../drawings/vmlDrawing22.vml"/><Relationship Id="rId4" Type="http://schemas.openxmlformats.org/officeDocument/2006/relationships/image" Target="../media/image92.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35.xml"/></Relationships>
</file>

<file path=ppt/slides/_rels/slide321.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435.xml"/></Relationships>
</file>

<file path=ppt/slides/_rels/slide322.xml.rels><?xml version="1.0" encoding="UTF-8" standalone="yes"?>
<Relationships xmlns="http://schemas.openxmlformats.org/package/2006/relationships"><Relationship Id="rId2" Type="http://schemas.openxmlformats.org/officeDocument/2006/relationships/slideLayout" Target="../slideLayouts/slideLayout435.xml"/><Relationship Id="rId1" Type="http://schemas.openxmlformats.org/officeDocument/2006/relationships/tags" Target="../tags/tag53.xml"/></Relationships>
</file>

<file path=ppt/slides/_rels/slide323.xml.rels><?xml version="1.0" encoding="UTF-8" standalone="yes"?>
<Relationships xmlns="http://schemas.openxmlformats.org/package/2006/relationships"><Relationship Id="rId8" Type="http://schemas.openxmlformats.org/officeDocument/2006/relationships/hyperlink" Target="https://users.ece.cmu.edu/~omutlu/pub/application-slowdown-model_lavanya_micro15-poster.pptx" TargetMode="External"/><Relationship Id="rId3" Type="http://schemas.openxmlformats.org/officeDocument/2006/relationships/hyperlink" Target="http://www.microarch.org/micro48/" TargetMode="External"/><Relationship Id="rId7" Type="http://schemas.openxmlformats.org/officeDocument/2006/relationships/hyperlink" Target="https://users.ece.cmu.edu/~omutlu/pub/application-slowdown-model_lavanya_micro15-lightning-talk.pdf" TargetMode="External"/><Relationship Id="rId2" Type="http://schemas.openxmlformats.org/officeDocument/2006/relationships/hyperlink" Target="https://users.ece.cmu.edu/~omutlu/pub/application-slowdown-model_micro15.pdf" TargetMode="External"/><Relationship Id="rId1" Type="http://schemas.openxmlformats.org/officeDocument/2006/relationships/slideLayout" Target="../slideLayouts/slideLayout481.xml"/><Relationship Id="rId6" Type="http://schemas.openxmlformats.org/officeDocument/2006/relationships/hyperlink" Target="https://users.ece.cmu.edu/~omutlu/pub/application-slowdown-model_lavanya_micro15-lightning-talk.pptx" TargetMode="External"/><Relationship Id="rId11" Type="http://schemas.openxmlformats.org/officeDocument/2006/relationships/image" Target="../media/image38.png"/><Relationship Id="rId5" Type="http://schemas.openxmlformats.org/officeDocument/2006/relationships/hyperlink" Target="https://users.ece.cmu.edu/~omutlu/pub/application-slowdown-model_lavanya_micro15-talk.pdf" TargetMode="External"/><Relationship Id="rId10" Type="http://schemas.openxmlformats.org/officeDocument/2006/relationships/hyperlink" Target="https://github.com/CMU-SAFARI/ASMSim" TargetMode="External"/><Relationship Id="rId4" Type="http://schemas.openxmlformats.org/officeDocument/2006/relationships/hyperlink" Target="https://users.ece.cmu.edu/~omutlu/pub/application-slowdown-model_lavanya_micro15-talk.pptx" TargetMode="External"/><Relationship Id="rId9" Type="http://schemas.openxmlformats.org/officeDocument/2006/relationships/hyperlink" Target="https://users.ece.cmu.edu/~omutlu/pub/application-slowdown-model_lavanya_micro15-poster.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34.xml.rels><?xml version="1.0" encoding="UTF-8" standalone="yes"?>
<Relationships xmlns="http://schemas.openxmlformats.org/package/2006/relationships"><Relationship Id="rId3" Type="http://schemas.openxmlformats.org/officeDocument/2006/relationships/hyperlink" Target="http://users.ece.cmu.edu/~omutlu/pub/stfm_micro07.pdf" TargetMode="External"/><Relationship Id="rId2" Type="http://schemas.openxmlformats.org/officeDocument/2006/relationships/notesSlide" Target="../notesSlides/notesSlide11.xml"/><Relationship Id="rId1" Type="http://schemas.openxmlformats.org/officeDocument/2006/relationships/slideLayout" Target="../slideLayouts/slideLayout492.xml"/><Relationship Id="rId6" Type="http://schemas.openxmlformats.org/officeDocument/2006/relationships/hyperlink" Target="file:////Users/omutlu/Documents/presentations/CMU/SNU%20Lectures%20June%2018-20%202012/previous%20talks/mutlu_micro07_talk.ppt" TargetMode="External"/><Relationship Id="rId5" Type="http://schemas.openxmlformats.org/officeDocument/2006/relationships/hyperlink" Target="http://users.ece.cmu.edu/~omutlu/pub/mutlu_micro07_talk.ppt" TargetMode="External"/><Relationship Id="rId4" Type="http://schemas.openxmlformats.org/officeDocument/2006/relationships/hyperlink" Target="http://www.microarch.org/micro40/" TargetMode="Externa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93.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4.png"/><Relationship Id="rId5" Type="http://schemas.openxmlformats.org/officeDocument/2006/relationships/oleObject" Target="../embeddings/oleObject3.bin"/><Relationship Id="rId4"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23.xml"/><Relationship Id="rId1" Type="http://schemas.openxmlformats.org/officeDocument/2006/relationships/tags" Target="../tags/tag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23.xml"/><Relationship Id="rId1" Type="http://schemas.openxmlformats.org/officeDocument/2006/relationships/tags" Target="../tags/tag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23.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41.xml.rels><?xml version="1.0" encoding="UTF-8" standalone="yes"?>
<Relationships xmlns="http://schemas.openxmlformats.org/package/2006/relationships"><Relationship Id="rId3" Type="http://schemas.openxmlformats.org/officeDocument/2006/relationships/hyperlink" Target="http://www.microarch.org/micro40/" TargetMode="External"/><Relationship Id="rId2" Type="http://schemas.openxmlformats.org/officeDocument/2006/relationships/hyperlink" Target="http://users.ece.cmu.edu/~omutlu/pub/stfm_micro07.pdf" TargetMode="External"/><Relationship Id="rId1" Type="http://schemas.openxmlformats.org/officeDocument/2006/relationships/slideLayout" Target="../slideLayouts/slideLayout481.xml"/><Relationship Id="rId6" Type="http://schemas.openxmlformats.org/officeDocument/2006/relationships/image" Target="../media/image19.png"/><Relationship Id="rId5" Type="http://schemas.openxmlformats.org/officeDocument/2006/relationships/hyperlink" Target="http://users.ece.cmu.edu/~omutlu/pub/mutlu_micro07_talk.ppt" TargetMode="External"/><Relationship Id="rId4" Type="http://schemas.openxmlformats.org/officeDocument/2006/relationships/hyperlink" Target="http://users.ece.cmu.edu/~omutlu/pub/stfm_micro07-summary.pdf"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users.ece.cmu.edu/~omutlu/pub/parbs_isca08.pdf" TargetMode="External"/><Relationship Id="rId2" Type="http://schemas.openxmlformats.org/officeDocument/2006/relationships/notesSlide" Target="../notesSlides/notesSlide16.xml"/><Relationship Id="rId1" Type="http://schemas.openxmlformats.org/officeDocument/2006/relationships/slideLayout" Target="../slideLayouts/slideLayout422.xml"/><Relationship Id="rId6" Type="http://schemas.openxmlformats.org/officeDocument/2006/relationships/hyperlink" Target="file:////Users/omutlu/Documents/presentations/CMU/SNU%20Lectures%20June%2018-20%202012/previous%20talks/parbs-isca08-talk.ppt" TargetMode="External"/><Relationship Id="rId5" Type="http://schemas.openxmlformats.org/officeDocument/2006/relationships/hyperlink" Target="http://users.ece.cmu.edu/~omutlu/pub/mutlu_isca08_talk.ppt" TargetMode="External"/><Relationship Id="rId4" Type="http://schemas.openxmlformats.org/officeDocument/2006/relationships/hyperlink" Target="http://isca2008.cs.princeton.edu/"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0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15.xml"/><Relationship Id="rId1" Type="http://schemas.openxmlformats.org/officeDocument/2006/relationships/tags" Target="../tags/tag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0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0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0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04.xml"/><Relationship Id="rId2" Type="http://schemas.openxmlformats.org/officeDocument/2006/relationships/tags" Target="../tags/tag9.xml"/><Relationship Id="rId1" Type="http://schemas.openxmlformats.org/officeDocument/2006/relationships/vmlDrawing" Target="../drawings/vmlDrawing4.vml"/><Relationship Id="rId6" Type="http://schemas.openxmlformats.org/officeDocument/2006/relationships/image" Target="../media/image20.emf"/><Relationship Id="rId5" Type="http://schemas.openxmlformats.org/officeDocument/2006/relationships/oleObject" Target="../embeddings/oleObject4.bin"/><Relationship Id="rId4" Type="http://schemas.openxmlformats.org/officeDocument/2006/relationships/notesSlide" Target="../notesSlides/notesSlide3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04.xml"/><Relationship Id="rId1" Type="http://schemas.openxmlformats.org/officeDocument/2006/relationships/vmlDrawing" Target="../drawings/vmlDrawing5.vml"/><Relationship Id="rId5" Type="http://schemas.openxmlformats.org/officeDocument/2006/relationships/image" Target="../media/image21.emf"/><Relationship Id="rId4" Type="http://schemas.openxmlformats.org/officeDocument/2006/relationships/oleObject" Target="../embeddings/oleObject5.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9.xml"/></Relationships>
</file>

<file path=ppt/slides/_rels/slide60.xml.rels><?xml version="1.0" encoding="UTF-8" standalone="yes"?>
<Relationships xmlns="http://schemas.openxmlformats.org/package/2006/relationships"><Relationship Id="rId3" Type="http://schemas.openxmlformats.org/officeDocument/2006/relationships/hyperlink" Target="http://isca2008.cs.princeton.edu/" TargetMode="External"/><Relationship Id="rId2" Type="http://schemas.openxmlformats.org/officeDocument/2006/relationships/hyperlink" Target="http://users.ece.cmu.edu/~omutlu/pub/parbs_isca08.pdf" TargetMode="External"/><Relationship Id="rId1" Type="http://schemas.openxmlformats.org/officeDocument/2006/relationships/slideLayout" Target="../slideLayouts/slideLayout504.xml"/><Relationship Id="rId6" Type="http://schemas.openxmlformats.org/officeDocument/2006/relationships/image" Target="../media/image22.png"/><Relationship Id="rId5" Type="http://schemas.openxmlformats.org/officeDocument/2006/relationships/hyperlink" Target="http://users.ece.cmu.edu/~omutlu/pub/mutlu_isca08_talk.ppt" TargetMode="External"/><Relationship Id="rId4" Type="http://schemas.openxmlformats.org/officeDocument/2006/relationships/hyperlink" Target="http://users.ece.cmu.edu/~omutlu/pub/parbs_isca08-summary.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users.ece.cmu.edu/~omutlu/pub/atlas_hpca10.pdf" TargetMode="External"/><Relationship Id="rId2" Type="http://schemas.openxmlformats.org/officeDocument/2006/relationships/notesSlide" Target="../notesSlides/notesSlide33.xml"/><Relationship Id="rId1" Type="http://schemas.openxmlformats.org/officeDocument/2006/relationships/slideLayout" Target="../slideLayouts/slideLayout503.xml"/><Relationship Id="rId6" Type="http://schemas.openxmlformats.org/officeDocument/2006/relationships/hyperlink" Target="file:////Users/omutlu/Documents/presentations/CMU/SNU%20Lectures%20June%2018-20%202012/previous%20talks/kim_hpca10_talk.pptx" TargetMode="External"/><Relationship Id="rId5" Type="http://schemas.openxmlformats.org/officeDocument/2006/relationships/hyperlink" Target="http://users.ece.cmu.edu/~omutlu/pub/kim_hpca10_talk.pptx" TargetMode="External"/><Relationship Id="rId4" Type="http://schemas.openxmlformats.org/officeDocument/2006/relationships/hyperlink" Target="http://www.cse.psu.edu/hpcl/hpca16.htm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04.xml"/></Relationships>
</file>

<file path=ppt/slides/_rels/slide6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4.xml"/><Relationship Id="rId1" Type="http://schemas.openxmlformats.org/officeDocument/2006/relationships/slideLayout" Target="../slideLayouts/slideLayout526.xml"/></Relationships>
</file>

<file path=ppt/slides/_rels/slide6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5.xml"/><Relationship Id="rId1" Type="http://schemas.openxmlformats.org/officeDocument/2006/relationships/slideLayout" Target="../slideLayouts/slideLayout5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66.xml.rels><?xml version="1.0" encoding="UTF-8" standalone="yes"?>
<Relationships xmlns="http://schemas.openxmlformats.org/package/2006/relationships"><Relationship Id="rId3" Type="http://schemas.openxmlformats.org/officeDocument/2006/relationships/hyperlink" Target="http://www.cse.psu.edu/hpcl/hpca16.html" TargetMode="External"/><Relationship Id="rId2" Type="http://schemas.openxmlformats.org/officeDocument/2006/relationships/hyperlink" Target="http://users.ece.cmu.edu/~omutlu/pub/atlas_hpca10.pdf" TargetMode="External"/><Relationship Id="rId1" Type="http://schemas.openxmlformats.org/officeDocument/2006/relationships/slideLayout" Target="../slideLayouts/slideLayout423.xml"/><Relationship Id="rId5" Type="http://schemas.openxmlformats.org/officeDocument/2006/relationships/image" Target="../media/image23.png"/><Relationship Id="rId4" Type="http://schemas.openxmlformats.org/officeDocument/2006/relationships/hyperlink" Target="http://users.ece.cmu.edu/~omutlu/pub/kim_hpca10_talk.pptx"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users.ece.cmu.edu/~omutlu/pub/tcm_micro10.pdf" TargetMode="External"/><Relationship Id="rId7" Type="http://schemas.openxmlformats.org/officeDocument/2006/relationships/hyperlink" Target="file:////Users/omutlu/Documents/presentations/CMU/SNU%20Lectures%20June%2018-20%202012/previous%20talks/kim_micro10_talk.pptx" TargetMode="External"/><Relationship Id="rId2" Type="http://schemas.openxmlformats.org/officeDocument/2006/relationships/notesSlide" Target="../notesSlides/notesSlide36.xml"/><Relationship Id="rId1" Type="http://schemas.openxmlformats.org/officeDocument/2006/relationships/slideLayout" Target="../slideLayouts/slideLayout422.xml"/><Relationship Id="rId6" Type="http://schemas.openxmlformats.org/officeDocument/2006/relationships/hyperlink" Target="http://users.ece.cmu.edu/~omutlu/pub/kim_micro10_talk.pdf" TargetMode="External"/><Relationship Id="rId5" Type="http://schemas.openxmlformats.org/officeDocument/2006/relationships/hyperlink" Target="http://users.ece.cmu.edu/~omutlu/pub/kim_micro10_talk.pptx" TargetMode="External"/><Relationship Id="rId4" Type="http://schemas.openxmlformats.org/officeDocument/2006/relationships/hyperlink" Target="http://www.microarch.org/micro43/" TargetMode="External"/></Relationships>
</file>

<file path=ppt/slides/_rels/slide6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7.xml"/><Relationship Id="rId1" Type="http://schemas.openxmlformats.org/officeDocument/2006/relationships/slideLayout" Target="../slideLayouts/slideLayout53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3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81.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5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3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3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3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3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3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3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3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37.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53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81.xml"/></Relationships>
</file>

<file path=ppt/slides/_rels/slide8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9.xml"/><Relationship Id="rId1" Type="http://schemas.openxmlformats.org/officeDocument/2006/relationships/slideLayout" Target="../slideLayouts/slideLayout537.xml"/><Relationship Id="rId4" Type="http://schemas.openxmlformats.org/officeDocument/2006/relationships/chart" Target="../charts/char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3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4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4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3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3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3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37.xml"/></Relationships>
</file>

<file path=ppt/slides/_rels/slide8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7.xml"/><Relationship Id="rId1" Type="http://schemas.openxmlformats.org/officeDocument/2006/relationships/slideLayout" Target="../slideLayouts/slideLayout537.xml"/></Relationships>
</file>

<file path=ppt/slides/_rels/slide8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5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3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93.xml.rels><?xml version="1.0" encoding="UTF-8" standalone="yes"?>
<Relationships xmlns="http://schemas.openxmlformats.org/package/2006/relationships"><Relationship Id="rId3" Type="http://schemas.openxmlformats.org/officeDocument/2006/relationships/hyperlink" Target="http://www.microarch.org/micro43/" TargetMode="External"/><Relationship Id="rId2" Type="http://schemas.openxmlformats.org/officeDocument/2006/relationships/hyperlink" Target="http://users.ece.cmu.edu/~omutlu/pub/tcm_micro10.pdf" TargetMode="External"/><Relationship Id="rId1" Type="http://schemas.openxmlformats.org/officeDocument/2006/relationships/slideLayout" Target="../slideLayouts/slideLayout423.xml"/><Relationship Id="rId6" Type="http://schemas.openxmlformats.org/officeDocument/2006/relationships/image" Target="../media/image27.png"/><Relationship Id="rId5" Type="http://schemas.openxmlformats.org/officeDocument/2006/relationships/hyperlink" Target="http://users.ece.cmu.edu/~omutlu/pub/kim_micro10_talk.pdf" TargetMode="External"/><Relationship Id="rId4" Type="http://schemas.openxmlformats.org/officeDocument/2006/relationships/hyperlink" Target="http://users.ece.cmu.edu/~omutlu/pub/kim_micro10_talk.pptx"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users.ece.cmu.edu/~omutlu/pub/bliss-memory-scheduler_iccd14.pdf" TargetMode="External"/><Relationship Id="rId2" Type="http://schemas.openxmlformats.org/officeDocument/2006/relationships/notesSlide" Target="../notesSlides/notesSlide60.xml"/><Relationship Id="rId1" Type="http://schemas.openxmlformats.org/officeDocument/2006/relationships/slideLayout" Target="../slideLayouts/slideLayout422.xml"/><Relationship Id="rId6" Type="http://schemas.openxmlformats.org/officeDocument/2006/relationships/hyperlink" Target="http://users.ece.cmu.edu/~omutlu/pub/bliss_lavanya_iccd14-talk.pdf" TargetMode="External"/><Relationship Id="rId5" Type="http://schemas.openxmlformats.org/officeDocument/2006/relationships/hyperlink" Target="http://users.ece.cmu.edu/~omutlu/pub/bliss_lavanya_iccd14-talk.pptx" TargetMode="External"/><Relationship Id="rId4" Type="http://schemas.openxmlformats.org/officeDocument/2006/relationships/hyperlink" Target="http://www.iccd-conf.com/"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35.xml"/></Relationships>
</file>

<file path=ppt/slides/_rels/slide9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2.xml"/><Relationship Id="rId1" Type="http://schemas.openxmlformats.org/officeDocument/2006/relationships/slideLayout" Target="../slideLayouts/slideLayout435.xml"/><Relationship Id="rId4" Type="http://schemas.openxmlformats.org/officeDocument/2006/relationships/image" Target="../media/image29.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3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3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10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6: Memory Interference and QoS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323606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US" dirty="0">
                <a:latin typeface="Garamond" charset="0"/>
              </a:rPr>
              <a:t>Unfair Slowdowns due to Interference</a:t>
            </a:r>
          </a:p>
        </p:txBody>
      </p:sp>
      <p:graphicFrame>
        <p:nvGraphicFramePr>
          <p:cNvPr id="15362" name="Content Placeholder 4"/>
          <p:cNvGraphicFramePr>
            <a:graphicFrameLocks noGrp="1"/>
          </p:cNvGraphicFramePr>
          <p:nvPr>
            <p:ph idx="1"/>
            <p:extLst/>
          </p:nvPr>
        </p:nvGraphicFramePr>
        <p:xfrm>
          <a:off x="228600" y="1124744"/>
          <a:ext cx="8610600" cy="4876800"/>
        </p:xfrm>
        <a:graphic>
          <a:graphicData uri="http://schemas.openxmlformats.org/presentationml/2006/ole">
            <mc:AlternateContent xmlns:mc="http://schemas.openxmlformats.org/markup-compatibility/2006">
              <mc:Choice xmlns:v="urn:schemas-microsoft-com:vml" Requires="v">
                <p:oleObj spid="_x0000_s7193" name="Worksheet" r:id="rId4" imgW="8608298" imgH="4877223" progId="Excel.Sheet.8">
                  <p:embed/>
                </p:oleObj>
              </mc:Choice>
              <mc:Fallback>
                <p:oleObj name="Worksheet" r:id="rId4" imgW="8608298" imgH="4877223" progId="Excel.Sheet.8">
                  <p:embed/>
                  <p:pic>
                    <p:nvPicPr>
                      <p:cNvPr id="15362" name="Content Placeholder 4"/>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124744"/>
                        <a:ext cx="8610600"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5369" name="TextBox 13"/>
          <p:cNvSpPr txBox="1">
            <a:spLocks noChangeArrowheads="1"/>
          </p:cNvSpPr>
          <p:nvPr/>
        </p:nvSpPr>
        <p:spPr bwMode="auto">
          <a:xfrm>
            <a:off x="2754314" y="5814224"/>
            <a:ext cx="83978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(Core 0)</a:t>
            </a:r>
          </a:p>
        </p:txBody>
      </p:sp>
      <p:sp>
        <p:nvSpPr>
          <p:cNvPr id="15370" name="TextBox 15"/>
          <p:cNvSpPr txBox="1">
            <a:spLocks noChangeArrowheads="1"/>
          </p:cNvSpPr>
          <p:nvPr/>
        </p:nvSpPr>
        <p:spPr bwMode="auto">
          <a:xfrm>
            <a:off x="6469064" y="5812636"/>
            <a:ext cx="83978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(Core 1)</a:t>
            </a:r>
          </a:p>
        </p:txBody>
      </p:sp>
      <p:sp>
        <p:nvSpPr>
          <p:cNvPr id="15371" name="Line 14"/>
          <p:cNvSpPr>
            <a:spLocks noChangeShapeType="1"/>
          </p:cNvSpPr>
          <p:nvPr/>
        </p:nvSpPr>
        <p:spPr bwMode="auto">
          <a:xfrm>
            <a:off x="1214438" y="4352131"/>
            <a:ext cx="7497762"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
        <p:nvSpPr>
          <p:cNvPr id="15372" name="TextBox 13"/>
          <p:cNvSpPr txBox="1">
            <a:spLocks noChangeArrowheads="1"/>
          </p:cNvSpPr>
          <p:nvPr/>
        </p:nvSpPr>
        <p:spPr bwMode="auto">
          <a:xfrm>
            <a:off x="119135" y="6419076"/>
            <a:ext cx="8239049" cy="523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charset="0"/>
              </a:rPr>
              <a:t>Moscibroda and Mutlu, </a:t>
            </a:r>
            <a:r>
              <a:rPr kumimoji="0" lang="ja-JP" altLang="en-US" sz="1400" b="0" i="0" u="none" strike="noStrike" kern="1200" cap="none" spc="0" normalizeH="0" baseline="0" noProof="0" dirty="0">
                <a:ln>
                  <a:noFill/>
                </a:ln>
                <a:solidFill>
                  <a:srgbClr val="000000"/>
                </a:solidFill>
                <a:effectLst/>
                <a:uLnTx/>
                <a:uFillTx/>
                <a:latin typeface="Tahoma"/>
                <a:ea typeface="ＭＳ Ｐゴシック" charset="0"/>
              </a:rPr>
              <a:t>“</a:t>
            </a:r>
            <a:r>
              <a:rPr kumimoji="0" lang="en-US" altLang="ja-JP" sz="1400" b="0" i="0" u="none" strike="noStrike" kern="1200" cap="none" spc="0" normalizeH="0" baseline="0" noProof="0" dirty="0">
                <a:ln>
                  <a:noFill/>
                </a:ln>
                <a:solidFill>
                  <a:srgbClr val="0000FF"/>
                </a:solidFill>
                <a:effectLst/>
                <a:uLnTx/>
                <a:uFillTx/>
                <a:latin typeface="Tahoma"/>
                <a:ea typeface="ＭＳ Ｐゴシック" charset="0"/>
              </a:rPr>
              <a:t>Memory performance attacks: Denial of memory service </a:t>
            </a:r>
          </a:p>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FF"/>
                </a:solidFill>
                <a:effectLst/>
                <a:uLnTx/>
                <a:uFillTx/>
                <a:latin typeface="Tahoma"/>
                <a:ea typeface="ＭＳ Ｐゴシック" charset="0"/>
              </a:rPr>
              <a:t>in multi-core systems</a:t>
            </a:r>
            <a:r>
              <a:rPr kumimoji="0" lang="en-US" sz="1400" b="0" i="0" u="none" strike="noStrike" kern="1200" cap="none" spc="0" normalizeH="0" baseline="0" noProof="0" dirty="0">
                <a:ln>
                  <a:noFill/>
                </a:ln>
                <a:solidFill>
                  <a:srgbClr val="000000"/>
                </a:solidFill>
                <a:effectLst/>
                <a:uLnTx/>
                <a:uFillTx/>
                <a:latin typeface="Tahoma"/>
                <a:ea typeface="ＭＳ Ｐゴシック" charset="0"/>
              </a:rPr>
              <a:t>,</a:t>
            </a:r>
            <a:r>
              <a:rPr kumimoji="0" lang="ja-JP" altLang="en-US" sz="1400" b="0" i="0" u="none" strike="noStrike" kern="1200" cap="none" spc="0" normalizeH="0" baseline="0" noProof="0" dirty="0">
                <a:ln>
                  <a:noFill/>
                </a:ln>
                <a:solidFill>
                  <a:srgbClr val="000000"/>
                </a:solidFill>
                <a:effectLst/>
                <a:uLnTx/>
                <a:uFillTx/>
                <a:latin typeface="Tahoma"/>
                <a:ea typeface="ＭＳ Ｐゴシック" charset="0"/>
              </a:rPr>
              <a:t>”</a:t>
            </a:r>
            <a:r>
              <a:rPr kumimoji="0" lang="en-US" altLang="ja-JP" sz="1400" b="0" i="0" u="none" strike="noStrike" kern="1200" cap="none" spc="0" normalizeH="0" baseline="0" noProof="0" dirty="0">
                <a:ln>
                  <a:noFill/>
                </a:ln>
                <a:solidFill>
                  <a:srgbClr val="000000"/>
                </a:solidFill>
                <a:effectLst/>
                <a:uLnTx/>
                <a:uFillTx/>
                <a:latin typeface="Tahoma"/>
                <a:ea typeface="ＭＳ Ｐゴシック" charset="0"/>
              </a:rPr>
              <a:t> USENIX Security 2007.</a:t>
            </a:r>
            <a:endParaRPr kumimoji="0" lang="en-US" sz="1400" b="0" i="0" u="none" strike="noStrike" kern="1200" cap="none" spc="0" normalizeH="0" baseline="0" noProof="0" dirty="0">
              <a:ln>
                <a:noFill/>
              </a:ln>
              <a:solidFill>
                <a:srgbClr val="000000"/>
              </a:solidFill>
              <a:effectLst/>
              <a:uLnTx/>
              <a:uFillTx/>
              <a:latin typeface="Tahoma"/>
              <a:ea typeface="ＭＳ Ｐゴシック" charset="0"/>
              <a:cs typeface="Arial" charset="0"/>
            </a:endParaRPr>
          </a:p>
        </p:txBody>
      </p:sp>
      <p:sp>
        <p:nvSpPr>
          <p:cNvPr id="3" name="TextBox 2"/>
          <p:cNvSpPr txBox="1"/>
          <p:nvPr/>
        </p:nvSpPr>
        <p:spPr>
          <a:xfrm>
            <a:off x="2689382" y="5532341"/>
            <a:ext cx="1040228" cy="654986"/>
          </a:xfrm>
          <a:prstGeom prst="rect">
            <a:avLst/>
          </a:prstGeom>
          <a:solidFill>
            <a:schemeClr val="bg1"/>
          </a:solidFill>
        </p:spPr>
        <p:txBody>
          <a:bodyPr wrap="non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
                <a:cs typeface="+mn-cs"/>
              </a:rPr>
              <a:t>matlab</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(Core 1)</a:t>
            </a:r>
          </a:p>
        </p:txBody>
      </p:sp>
      <p:sp>
        <p:nvSpPr>
          <p:cNvPr id="17" name="TextBox 16"/>
          <p:cNvSpPr txBox="1"/>
          <p:nvPr/>
        </p:nvSpPr>
        <p:spPr>
          <a:xfrm>
            <a:off x="6355803" y="5537509"/>
            <a:ext cx="1040228" cy="654986"/>
          </a:xfrm>
          <a:prstGeom prst="rect">
            <a:avLst/>
          </a:prstGeom>
          <a:solidFill>
            <a:schemeClr val="bg1"/>
          </a:solidFill>
        </p:spPr>
        <p:txBody>
          <a:bodyPr wrap="non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
                <a:cs typeface="+mn-cs"/>
              </a:rPr>
              <a:t>gcc</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(Core 2)</a:t>
            </a:r>
          </a:p>
        </p:txBody>
      </p:sp>
      <p:sp>
        <p:nvSpPr>
          <p:cNvPr id="18" name="Slide Number Placeholder 3"/>
          <p:cNvSpPr>
            <a:spLocks noGrp="1"/>
          </p:cNvSpPr>
          <p:nvPr>
            <p:ph type="sldNum" sz="quarter" idx="11"/>
          </p:nvPr>
        </p:nvSpPr>
        <p:spPr>
          <a:xfrm>
            <a:off x="6553200" y="6363164"/>
            <a:ext cx="2133600" cy="4572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321018702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t>Performance vs. Fairness vs. Simplicity</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100</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pic>
        <p:nvPicPr>
          <p:cNvPr id="330761" name="Picture 9"/>
          <p:cNvPicPr>
            <a:picLocks noChangeAspect="1" noChangeArrowheads="1"/>
          </p:cNvPicPr>
          <p:nvPr/>
        </p:nvPicPr>
        <p:blipFill>
          <a:blip r:embed="rId3" cstate="print"/>
          <a:srcRect/>
          <a:stretch>
            <a:fillRect/>
          </a:stretch>
        </p:blipFill>
        <p:spPr bwMode="auto">
          <a:xfrm>
            <a:off x="1795462" y="1600200"/>
            <a:ext cx="9525" cy="5067300"/>
          </a:xfrm>
          <a:prstGeom prst="rect">
            <a:avLst/>
          </a:prstGeom>
          <a:noFill/>
          <a:ln w="9525">
            <a:noFill/>
            <a:miter lim="800000"/>
            <a:headEnd/>
            <a:tailEnd/>
          </a:ln>
        </p:spPr>
      </p:pic>
      <p:pic>
        <p:nvPicPr>
          <p:cNvPr id="330762" name="Picture 10"/>
          <p:cNvPicPr>
            <a:picLocks noChangeAspect="1" noChangeArrowheads="1"/>
          </p:cNvPicPr>
          <p:nvPr/>
        </p:nvPicPr>
        <p:blipFill>
          <a:blip r:embed="rId4" cstate="print"/>
          <a:srcRect/>
          <a:stretch>
            <a:fillRect/>
          </a:stretch>
        </p:blipFill>
        <p:spPr bwMode="auto">
          <a:xfrm>
            <a:off x="1795462" y="1600200"/>
            <a:ext cx="9525" cy="5067300"/>
          </a:xfrm>
          <a:prstGeom prst="rect">
            <a:avLst/>
          </a:prstGeom>
          <a:noFill/>
          <a:ln w="9525">
            <a:noFill/>
            <a:miter lim="800000"/>
            <a:headEnd/>
            <a:tailEnd/>
          </a:ln>
        </p:spPr>
      </p:pic>
      <p:sp>
        <p:nvSpPr>
          <p:cNvPr id="330765" name="Freeform 13"/>
          <p:cNvSpPr>
            <a:spLocks noEditPoints="1"/>
          </p:cNvSpPr>
          <p:nvPr/>
        </p:nvSpPr>
        <p:spPr bwMode="auto">
          <a:xfrm>
            <a:off x="485775" y="1930400"/>
            <a:ext cx="3944938" cy="4398963"/>
          </a:xfrm>
          <a:custGeom>
            <a:avLst/>
            <a:gdLst/>
            <a:ahLst/>
            <a:cxnLst>
              <a:cxn ang="0">
                <a:pos x="6399" y="3576"/>
              </a:cxn>
              <a:cxn ang="0">
                <a:pos x="6057" y="3368"/>
              </a:cxn>
              <a:cxn ang="0">
                <a:pos x="5666" y="3149"/>
              </a:cxn>
              <a:cxn ang="0">
                <a:pos x="5309" y="2968"/>
              </a:cxn>
              <a:cxn ang="0">
                <a:pos x="4980" y="2803"/>
              </a:cxn>
              <a:cxn ang="0">
                <a:pos x="4701" y="2647"/>
              </a:cxn>
              <a:cxn ang="0">
                <a:pos x="4477" y="2522"/>
              </a:cxn>
              <a:cxn ang="0">
                <a:pos x="4164" y="2329"/>
              </a:cxn>
              <a:cxn ang="0">
                <a:pos x="3822" y="2120"/>
              </a:cxn>
              <a:cxn ang="0">
                <a:pos x="3431" y="1901"/>
              </a:cxn>
              <a:cxn ang="0">
                <a:pos x="3074" y="1720"/>
              </a:cxn>
              <a:cxn ang="0">
                <a:pos x="2745" y="1555"/>
              </a:cxn>
              <a:cxn ang="0">
                <a:pos x="2465" y="1399"/>
              </a:cxn>
              <a:cxn ang="0">
                <a:pos x="2242" y="1274"/>
              </a:cxn>
              <a:cxn ang="0">
                <a:pos x="1928" y="1081"/>
              </a:cxn>
              <a:cxn ang="0">
                <a:pos x="1587" y="872"/>
              </a:cxn>
              <a:cxn ang="0">
                <a:pos x="1196" y="653"/>
              </a:cxn>
              <a:cxn ang="0">
                <a:pos x="839" y="472"/>
              </a:cxn>
              <a:cxn ang="0">
                <a:pos x="510" y="307"/>
              </a:cxn>
              <a:cxn ang="0">
                <a:pos x="230" y="151"/>
              </a:cxn>
              <a:cxn ang="0">
                <a:pos x="32" y="16"/>
              </a:cxn>
              <a:cxn ang="0">
                <a:pos x="16" y="384"/>
              </a:cxn>
              <a:cxn ang="0">
                <a:pos x="0" y="784"/>
              </a:cxn>
              <a:cxn ang="0">
                <a:pos x="0" y="1232"/>
              </a:cxn>
              <a:cxn ang="0">
                <a:pos x="16" y="1632"/>
              </a:cxn>
              <a:cxn ang="0">
                <a:pos x="32" y="2000"/>
              </a:cxn>
              <a:cxn ang="0">
                <a:pos x="32" y="2320"/>
              </a:cxn>
              <a:cxn ang="0">
                <a:pos x="32" y="2576"/>
              </a:cxn>
              <a:cxn ang="0">
                <a:pos x="16" y="2944"/>
              </a:cxn>
              <a:cxn ang="0">
                <a:pos x="0" y="3344"/>
              </a:cxn>
              <a:cxn ang="0">
                <a:pos x="0" y="3792"/>
              </a:cxn>
              <a:cxn ang="0">
                <a:pos x="16" y="4192"/>
              </a:cxn>
              <a:cxn ang="0">
                <a:pos x="32" y="4560"/>
              </a:cxn>
              <a:cxn ang="0">
                <a:pos x="32" y="4880"/>
              </a:cxn>
              <a:cxn ang="0">
                <a:pos x="32" y="5136"/>
              </a:cxn>
              <a:cxn ang="0">
                <a:pos x="16" y="5504"/>
              </a:cxn>
              <a:cxn ang="0">
                <a:pos x="0" y="5904"/>
              </a:cxn>
              <a:cxn ang="0">
                <a:pos x="0" y="6352"/>
              </a:cxn>
              <a:cxn ang="0">
                <a:pos x="16" y="6752"/>
              </a:cxn>
              <a:cxn ang="0">
                <a:pos x="32" y="7120"/>
              </a:cxn>
              <a:cxn ang="0">
                <a:pos x="8" y="7387"/>
              </a:cxn>
              <a:cxn ang="0">
                <a:pos x="346" y="7171"/>
              </a:cxn>
              <a:cxn ang="0">
                <a:pos x="625" y="7015"/>
              </a:cxn>
              <a:cxn ang="0">
                <a:pos x="849" y="6890"/>
              </a:cxn>
              <a:cxn ang="0">
                <a:pos x="1178" y="6725"/>
              </a:cxn>
              <a:cxn ang="0">
                <a:pos x="1535" y="6544"/>
              </a:cxn>
              <a:cxn ang="0">
                <a:pos x="1926" y="6326"/>
              </a:cxn>
              <a:cxn ang="0">
                <a:pos x="2268" y="6117"/>
              </a:cxn>
              <a:cxn ang="0">
                <a:pos x="2581" y="5923"/>
              </a:cxn>
              <a:cxn ang="0">
                <a:pos x="2861" y="5767"/>
              </a:cxn>
              <a:cxn ang="0">
                <a:pos x="3084" y="5643"/>
              </a:cxn>
              <a:cxn ang="0">
                <a:pos x="3413" y="5477"/>
              </a:cxn>
              <a:cxn ang="0">
                <a:pos x="3770" y="5296"/>
              </a:cxn>
              <a:cxn ang="0">
                <a:pos x="4162" y="5078"/>
              </a:cxn>
              <a:cxn ang="0">
                <a:pos x="4503" y="4869"/>
              </a:cxn>
              <a:cxn ang="0">
                <a:pos x="4817" y="4675"/>
              </a:cxn>
              <a:cxn ang="0">
                <a:pos x="5096" y="4519"/>
              </a:cxn>
              <a:cxn ang="0">
                <a:pos x="5320" y="4395"/>
              </a:cxn>
              <a:cxn ang="0">
                <a:pos x="5649" y="4229"/>
              </a:cxn>
              <a:cxn ang="0">
                <a:pos x="6006" y="4048"/>
              </a:cxn>
              <a:cxn ang="0">
                <a:pos x="6397" y="3830"/>
              </a:cxn>
            </a:cxnLst>
            <a:rect l="0" t="0" r="r" b="b"/>
            <a:pathLst>
              <a:path w="6627" h="7390">
                <a:moveTo>
                  <a:pt x="6601" y="3707"/>
                </a:moveTo>
                <a:lnTo>
                  <a:pt x="6545" y="3676"/>
                </a:lnTo>
                <a:cubicBezTo>
                  <a:pt x="6537" y="3672"/>
                  <a:pt x="6534" y="3662"/>
                  <a:pt x="6539" y="3654"/>
                </a:cubicBezTo>
                <a:cubicBezTo>
                  <a:pt x="6543" y="3647"/>
                  <a:pt x="6553" y="3644"/>
                  <a:pt x="6560" y="3648"/>
                </a:cubicBezTo>
                <a:lnTo>
                  <a:pt x="6616" y="3679"/>
                </a:lnTo>
                <a:cubicBezTo>
                  <a:pt x="6624" y="3684"/>
                  <a:pt x="6627" y="3694"/>
                  <a:pt x="6622" y="3701"/>
                </a:cubicBezTo>
                <a:cubicBezTo>
                  <a:pt x="6618" y="3709"/>
                  <a:pt x="6608" y="3712"/>
                  <a:pt x="6601" y="3707"/>
                </a:cubicBezTo>
                <a:close/>
                <a:moveTo>
                  <a:pt x="6489" y="3645"/>
                </a:moveTo>
                <a:lnTo>
                  <a:pt x="6433" y="3614"/>
                </a:lnTo>
                <a:cubicBezTo>
                  <a:pt x="6425" y="3610"/>
                  <a:pt x="6423" y="3600"/>
                  <a:pt x="6427" y="3592"/>
                </a:cubicBezTo>
                <a:cubicBezTo>
                  <a:pt x="6431" y="3584"/>
                  <a:pt x="6441" y="3582"/>
                  <a:pt x="6449" y="3586"/>
                </a:cubicBezTo>
                <a:lnTo>
                  <a:pt x="6505" y="3617"/>
                </a:lnTo>
                <a:cubicBezTo>
                  <a:pt x="6512" y="3621"/>
                  <a:pt x="6515" y="3631"/>
                  <a:pt x="6511" y="3639"/>
                </a:cubicBezTo>
                <a:cubicBezTo>
                  <a:pt x="6506" y="3647"/>
                  <a:pt x="6497" y="3649"/>
                  <a:pt x="6489" y="3645"/>
                </a:cubicBezTo>
                <a:close/>
                <a:moveTo>
                  <a:pt x="6377" y="3583"/>
                </a:moveTo>
                <a:lnTo>
                  <a:pt x="6321" y="3551"/>
                </a:lnTo>
                <a:cubicBezTo>
                  <a:pt x="6314" y="3547"/>
                  <a:pt x="6311" y="3537"/>
                  <a:pt x="6315" y="3530"/>
                </a:cubicBezTo>
                <a:cubicBezTo>
                  <a:pt x="6319" y="3522"/>
                  <a:pt x="6329" y="3519"/>
                  <a:pt x="6337" y="3524"/>
                </a:cubicBezTo>
                <a:lnTo>
                  <a:pt x="6393" y="3555"/>
                </a:lnTo>
                <a:cubicBezTo>
                  <a:pt x="6400" y="3559"/>
                  <a:pt x="6403" y="3569"/>
                  <a:pt x="6399" y="3576"/>
                </a:cubicBezTo>
                <a:cubicBezTo>
                  <a:pt x="6395" y="3584"/>
                  <a:pt x="6385" y="3587"/>
                  <a:pt x="6377" y="3583"/>
                </a:cubicBezTo>
                <a:close/>
                <a:moveTo>
                  <a:pt x="6265" y="3520"/>
                </a:moveTo>
                <a:lnTo>
                  <a:pt x="6209" y="3489"/>
                </a:lnTo>
                <a:cubicBezTo>
                  <a:pt x="6202" y="3485"/>
                  <a:pt x="6199" y="3475"/>
                  <a:pt x="6203" y="3467"/>
                </a:cubicBezTo>
                <a:cubicBezTo>
                  <a:pt x="6208" y="3460"/>
                  <a:pt x="6217" y="3457"/>
                  <a:pt x="6225" y="3461"/>
                </a:cubicBezTo>
                <a:lnTo>
                  <a:pt x="6281" y="3492"/>
                </a:lnTo>
                <a:cubicBezTo>
                  <a:pt x="6289" y="3497"/>
                  <a:pt x="6291" y="3506"/>
                  <a:pt x="6287" y="3514"/>
                </a:cubicBezTo>
                <a:cubicBezTo>
                  <a:pt x="6283" y="3522"/>
                  <a:pt x="6273" y="3525"/>
                  <a:pt x="6265" y="3520"/>
                </a:cubicBezTo>
                <a:close/>
                <a:moveTo>
                  <a:pt x="6154" y="3458"/>
                </a:moveTo>
                <a:lnTo>
                  <a:pt x="6098" y="3427"/>
                </a:lnTo>
                <a:cubicBezTo>
                  <a:pt x="6090" y="3422"/>
                  <a:pt x="6087" y="3413"/>
                  <a:pt x="6092" y="3405"/>
                </a:cubicBezTo>
                <a:cubicBezTo>
                  <a:pt x="6096" y="3397"/>
                  <a:pt x="6106" y="3394"/>
                  <a:pt x="6113" y="3399"/>
                </a:cubicBezTo>
                <a:lnTo>
                  <a:pt x="6169" y="3430"/>
                </a:lnTo>
                <a:cubicBezTo>
                  <a:pt x="6177" y="3434"/>
                  <a:pt x="6180" y="3444"/>
                  <a:pt x="6175" y="3452"/>
                </a:cubicBezTo>
                <a:cubicBezTo>
                  <a:pt x="6171" y="3459"/>
                  <a:pt x="6161" y="3462"/>
                  <a:pt x="6154" y="3458"/>
                </a:cubicBezTo>
                <a:close/>
                <a:moveTo>
                  <a:pt x="6042" y="3395"/>
                </a:moveTo>
                <a:lnTo>
                  <a:pt x="5986" y="3364"/>
                </a:lnTo>
                <a:cubicBezTo>
                  <a:pt x="5978" y="3360"/>
                  <a:pt x="5975" y="3350"/>
                  <a:pt x="5980" y="3343"/>
                </a:cubicBezTo>
                <a:cubicBezTo>
                  <a:pt x="5984" y="3335"/>
                  <a:pt x="5994" y="3332"/>
                  <a:pt x="6002" y="3336"/>
                </a:cubicBezTo>
                <a:lnTo>
                  <a:pt x="6057" y="3368"/>
                </a:lnTo>
                <a:cubicBezTo>
                  <a:pt x="6065" y="3372"/>
                  <a:pt x="6068" y="3382"/>
                  <a:pt x="6064" y="3389"/>
                </a:cubicBezTo>
                <a:cubicBezTo>
                  <a:pt x="6059" y="3397"/>
                  <a:pt x="6050" y="3400"/>
                  <a:pt x="6042" y="3395"/>
                </a:cubicBezTo>
                <a:close/>
                <a:moveTo>
                  <a:pt x="5930" y="3333"/>
                </a:moveTo>
                <a:lnTo>
                  <a:pt x="5874" y="3302"/>
                </a:lnTo>
                <a:cubicBezTo>
                  <a:pt x="5866" y="3298"/>
                  <a:pt x="5864" y="3288"/>
                  <a:pt x="5868" y="3280"/>
                </a:cubicBezTo>
                <a:cubicBezTo>
                  <a:pt x="5872" y="3272"/>
                  <a:pt x="5882" y="3270"/>
                  <a:pt x="5890" y="3274"/>
                </a:cubicBezTo>
                <a:lnTo>
                  <a:pt x="5946" y="3305"/>
                </a:lnTo>
                <a:cubicBezTo>
                  <a:pt x="5953" y="3309"/>
                  <a:pt x="5956" y="3319"/>
                  <a:pt x="5952" y="3327"/>
                </a:cubicBezTo>
                <a:cubicBezTo>
                  <a:pt x="5948" y="3335"/>
                  <a:pt x="5938" y="3337"/>
                  <a:pt x="5930" y="3333"/>
                </a:cubicBezTo>
                <a:close/>
                <a:moveTo>
                  <a:pt x="5818" y="3271"/>
                </a:moveTo>
                <a:lnTo>
                  <a:pt x="5762" y="3239"/>
                </a:lnTo>
                <a:cubicBezTo>
                  <a:pt x="5755" y="3235"/>
                  <a:pt x="5752" y="3225"/>
                  <a:pt x="5756" y="3218"/>
                </a:cubicBezTo>
                <a:cubicBezTo>
                  <a:pt x="5761" y="3210"/>
                  <a:pt x="5770" y="3207"/>
                  <a:pt x="5778" y="3212"/>
                </a:cubicBezTo>
                <a:lnTo>
                  <a:pt x="5834" y="3243"/>
                </a:lnTo>
                <a:cubicBezTo>
                  <a:pt x="5842" y="3247"/>
                  <a:pt x="5844" y="3257"/>
                  <a:pt x="5840" y="3265"/>
                </a:cubicBezTo>
                <a:cubicBezTo>
                  <a:pt x="5836" y="3272"/>
                  <a:pt x="5826" y="3275"/>
                  <a:pt x="5818" y="3271"/>
                </a:cubicBezTo>
                <a:close/>
                <a:moveTo>
                  <a:pt x="5707" y="3208"/>
                </a:moveTo>
                <a:lnTo>
                  <a:pt x="5651" y="3177"/>
                </a:lnTo>
                <a:cubicBezTo>
                  <a:pt x="5643" y="3173"/>
                  <a:pt x="5640" y="3163"/>
                  <a:pt x="5644" y="3155"/>
                </a:cubicBezTo>
                <a:cubicBezTo>
                  <a:pt x="5649" y="3148"/>
                  <a:pt x="5659" y="3145"/>
                  <a:pt x="5666" y="3149"/>
                </a:cubicBezTo>
                <a:lnTo>
                  <a:pt x="5722" y="3180"/>
                </a:lnTo>
                <a:cubicBezTo>
                  <a:pt x="5730" y="3185"/>
                  <a:pt x="5733" y="3194"/>
                  <a:pt x="5728" y="3202"/>
                </a:cubicBezTo>
                <a:cubicBezTo>
                  <a:pt x="5724" y="3210"/>
                  <a:pt x="5714" y="3213"/>
                  <a:pt x="5707" y="3208"/>
                </a:cubicBezTo>
                <a:close/>
                <a:moveTo>
                  <a:pt x="5595" y="3146"/>
                </a:moveTo>
                <a:lnTo>
                  <a:pt x="5539" y="3115"/>
                </a:lnTo>
                <a:cubicBezTo>
                  <a:pt x="5531" y="3110"/>
                  <a:pt x="5528" y="3101"/>
                  <a:pt x="5533" y="3093"/>
                </a:cubicBezTo>
                <a:cubicBezTo>
                  <a:pt x="5537" y="3085"/>
                  <a:pt x="5547" y="3082"/>
                  <a:pt x="5554" y="3087"/>
                </a:cubicBezTo>
                <a:lnTo>
                  <a:pt x="5610" y="3118"/>
                </a:lnTo>
                <a:cubicBezTo>
                  <a:pt x="5618" y="3122"/>
                  <a:pt x="5621" y="3132"/>
                  <a:pt x="5617" y="3140"/>
                </a:cubicBezTo>
                <a:cubicBezTo>
                  <a:pt x="5612" y="3147"/>
                  <a:pt x="5602" y="3150"/>
                  <a:pt x="5595" y="3146"/>
                </a:cubicBezTo>
                <a:close/>
                <a:moveTo>
                  <a:pt x="5483" y="3084"/>
                </a:moveTo>
                <a:lnTo>
                  <a:pt x="5427" y="3052"/>
                </a:lnTo>
                <a:cubicBezTo>
                  <a:pt x="5419" y="3048"/>
                  <a:pt x="5417" y="3038"/>
                  <a:pt x="5421" y="3031"/>
                </a:cubicBezTo>
                <a:cubicBezTo>
                  <a:pt x="5425" y="3023"/>
                  <a:pt x="5435" y="3020"/>
                  <a:pt x="5443" y="3024"/>
                </a:cubicBezTo>
                <a:lnTo>
                  <a:pt x="5499" y="3056"/>
                </a:lnTo>
                <a:cubicBezTo>
                  <a:pt x="5506" y="3060"/>
                  <a:pt x="5509" y="3070"/>
                  <a:pt x="5505" y="3077"/>
                </a:cubicBezTo>
                <a:cubicBezTo>
                  <a:pt x="5500" y="3085"/>
                  <a:pt x="5491" y="3088"/>
                  <a:pt x="5483" y="3084"/>
                </a:cubicBezTo>
                <a:close/>
                <a:moveTo>
                  <a:pt x="5371" y="3021"/>
                </a:moveTo>
                <a:lnTo>
                  <a:pt x="5315" y="2990"/>
                </a:lnTo>
                <a:cubicBezTo>
                  <a:pt x="5308" y="2986"/>
                  <a:pt x="5305" y="2976"/>
                  <a:pt x="5309" y="2968"/>
                </a:cubicBezTo>
                <a:cubicBezTo>
                  <a:pt x="5314" y="2960"/>
                  <a:pt x="5323" y="2958"/>
                  <a:pt x="5331" y="2962"/>
                </a:cubicBezTo>
                <a:lnTo>
                  <a:pt x="5387" y="2993"/>
                </a:lnTo>
                <a:cubicBezTo>
                  <a:pt x="5395" y="2997"/>
                  <a:pt x="5397" y="3007"/>
                  <a:pt x="5393" y="3015"/>
                </a:cubicBezTo>
                <a:cubicBezTo>
                  <a:pt x="5389" y="3023"/>
                  <a:pt x="5379" y="3025"/>
                  <a:pt x="5371" y="3021"/>
                </a:cubicBezTo>
                <a:close/>
                <a:moveTo>
                  <a:pt x="5259" y="2959"/>
                </a:moveTo>
                <a:lnTo>
                  <a:pt x="5204" y="2928"/>
                </a:lnTo>
                <a:cubicBezTo>
                  <a:pt x="5196" y="2923"/>
                  <a:pt x="5193" y="2913"/>
                  <a:pt x="5197" y="2906"/>
                </a:cubicBezTo>
                <a:cubicBezTo>
                  <a:pt x="5202" y="2898"/>
                  <a:pt x="5211" y="2895"/>
                  <a:pt x="5219" y="2900"/>
                </a:cubicBezTo>
                <a:lnTo>
                  <a:pt x="5275" y="2931"/>
                </a:lnTo>
                <a:cubicBezTo>
                  <a:pt x="5283" y="2935"/>
                  <a:pt x="5286" y="2945"/>
                  <a:pt x="5281" y="2953"/>
                </a:cubicBezTo>
                <a:cubicBezTo>
                  <a:pt x="5277" y="2960"/>
                  <a:pt x="5267" y="2963"/>
                  <a:pt x="5259" y="2959"/>
                </a:cubicBezTo>
                <a:close/>
                <a:moveTo>
                  <a:pt x="5148" y="2896"/>
                </a:moveTo>
                <a:lnTo>
                  <a:pt x="5092" y="2865"/>
                </a:lnTo>
                <a:cubicBezTo>
                  <a:pt x="5084" y="2861"/>
                  <a:pt x="5081" y="2851"/>
                  <a:pt x="5086" y="2843"/>
                </a:cubicBezTo>
                <a:cubicBezTo>
                  <a:pt x="5090" y="2836"/>
                  <a:pt x="5100" y="2833"/>
                  <a:pt x="5107" y="2837"/>
                </a:cubicBezTo>
                <a:lnTo>
                  <a:pt x="5163" y="2868"/>
                </a:lnTo>
                <a:cubicBezTo>
                  <a:pt x="5171" y="2873"/>
                  <a:pt x="5174" y="2882"/>
                  <a:pt x="5169" y="2890"/>
                </a:cubicBezTo>
                <a:cubicBezTo>
                  <a:pt x="5165" y="2898"/>
                  <a:pt x="5155" y="2901"/>
                  <a:pt x="5148" y="2896"/>
                </a:cubicBezTo>
                <a:close/>
                <a:moveTo>
                  <a:pt x="5036" y="2834"/>
                </a:moveTo>
                <a:lnTo>
                  <a:pt x="4980" y="2803"/>
                </a:lnTo>
                <a:cubicBezTo>
                  <a:pt x="4972" y="2798"/>
                  <a:pt x="4970" y="2789"/>
                  <a:pt x="4974" y="2781"/>
                </a:cubicBezTo>
                <a:cubicBezTo>
                  <a:pt x="4978" y="2773"/>
                  <a:pt x="4988" y="2770"/>
                  <a:pt x="4996" y="2775"/>
                </a:cubicBezTo>
                <a:lnTo>
                  <a:pt x="5052" y="2806"/>
                </a:lnTo>
                <a:cubicBezTo>
                  <a:pt x="5059" y="2810"/>
                  <a:pt x="5062" y="2820"/>
                  <a:pt x="5058" y="2828"/>
                </a:cubicBezTo>
                <a:cubicBezTo>
                  <a:pt x="5053" y="2835"/>
                  <a:pt x="5044" y="2838"/>
                  <a:pt x="5036" y="2834"/>
                </a:cubicBezTo>
                <a:close/>
                <a:moveTo>
                  <a:pt x="4924" y="2772"/>
                </a:moveTo>
                <a:lnTo>
                  <a:pt x="4868" y="2740"/>
                </a:lnTo>
                <a:cubicBezTo>
                  <a:pt x="4861" y="2736"/>
                  <a:pt x="4858" y="2726"/>
                  <a:pt x="4862" y="2719"/>
                </a:cubicBezTo>
                <a:cubicBezTo>
                  <a:pt x="4866" y="2711"/>
                  <a:pt x="4876" y="2708"/>
                  <a:pt x="4884" y="2712"/>
                </a:cubicBezTo>
                <a:lnTo>
                  <a:pt x="4940" y="2744"/>
                </a:lnTo>
                <a:cubicBezTo>
                  <a:pt x="4948" y="2748"/>
                  <a:pt x="4950" y="2758"/>
                  <a:pt x="4946" y="2765"/>
                </a:cubicBezTo>
                <a:cubicBezTo>
                  <a:pt x="4942" y="2773"/>
                  <a:pt x="4932" y="2776"/>
                  <a:pt x="4924" y="2772"/>
                </a:cubicBezTo>
                <a:close/>
                <a:moveTo>
                  <a:pt x="4812" y="2709"/>
                </a:moveTo>
                <a:lnTo>
                  <a:pt x="4757" y="2678"/>
                </a:lnTo>
                <a:cubicBezTo>
                  <a:pt x="4749" y="2674"/>
                  <a:pt x="4746" y="2664"/>
                  <a:pt x="4750" y="2656"/>
                </a:cubicBezTo>
                <a:cubicBezTo>
                  <a:pt x="4755" y="2648"/>
                  <a:pt x="4764" y="2646"/>
                  <a:pt x="4772" y="2650"/>
                </a:cubicBezTo>
                <a:lnTo>
                  <a:pt x="4828" y="2681"/>
                </a:lnTo>
                <a:cubicBezTo>
                  <a:pt x="4836" y="2686"/>
                  <a:pt x="4839" y="2695"/>
                  <a:pt x="4834" y="2703"/>
                </a:cubicBezTo>
                <a:cubicBezTo>
                  <a:pt x="4830" y="2711"/>
                  <a:pt x="4820" y="2713"/>
                  <a:pt x="4812" y="2709"/>
                </a:cubicBezTo>
                <a:close/>
                <a:moveTo>
                  <a:pt x="4701" y="2647"/>
                </a:moveTo>
                <a:lnTo>
                  <a:pt x="4645" y="2616"/>
                </a:lnTo>
                <a:cubicBezTo>
                  <a:pt x="4637" y="2611"/>
                  <a:pt x="4634" y="2602"/>
                  <a:pt x="4639" y="2594"/>
                </a:cubicBezTo>
                <a:cubicBezTo>
                  <a:pt x="4643" y="2586"/>
                  <a:pt x="4653" y="2583"/>
                  <a:pt x="4660" y="2588"/>
                </a:cubicBezTo>
                <a:lnTo>
                  <a:pt x="4716" y="2619"/>
                </a:lnTo>
                <a:cubicBezTo>
                  <a:pt x="4724" y="2623"/>
                  <a:pt x="4727" y="2633"/>
                  <a:pt x="4722" y="2641"/>
                </a:cubicBezTo>
                <a:cubicBezTo>
                  <a:pt x="4718" y="2648"/>
                  <a:pt x="4708" y="2651"/>
                  <a:pt x="4701" y="2647"/>
                </a:cubicBezTo>
                <a:close/>
                <a:moveTo>
                  <a:pt x="4589" y="2584"/>
                </a:moveTo>
                <a:lnTo>
                  <a:pt x="4533" y="2553"/>
                </a:lnTo>
                <a:cubicBezTo>
                  <a:pt x="4525" y="2549"/>
                  <a:pt x="4523" y="2539"/>
                  <a:pt x="4527" y="2531"/>
                </a:cubicBezTo>
                <a:cubicBezTo>
                  <a:pt x="4531" y="2524"/>
                  <a:pt x="4541" y="2521"/>
                  <a:pt x="4549" y="2525"/>
                </a:cubicBezTo>
                <a:lnTo>
                  <a:pt x="4605" y="2556"/>
                </a:lnTo>
                <a:cubicBezTo>
                  <a:pt x="4612" y="2561"/>
                  <a:pt x="4615" y="2570"/>
                  <a:pt x="4611" y="2578"/>
                </a:cubicBezTo>
                <a:cubicBezTo>
                  <a:pt x="4606" y="2586"/>
                  <a:pt x="4597" y="2589"/>
                  <a:pt x="4589" y="2584"/>
                </a:cubicBezTo>
                <a:close/>
                <a:moveTo>
                  <a:pt x="4477" y="2522"/>
                </a:moveTo>
                <a:lnTo>
                  <a:pt x="4421" y="2491"/>
                </a:lnTo>
                <a:cubicBezTo>
                  <a:pt x="4414" y="2486"/>
                  <a:pt x="4411" y="2477"/>
                  <a:pt x="4415" y="2469"/>
                </a:cubicBezTo>
                <a:cubicBezTo>
                  <a:pt x="4419" y="2461"/>
                  <a:pt x="4429" y="2459"/>
                  <a:pt x="4437" y="2463"/>
                </a:cubicBezTo>
                <a:lnTo>
                  <a:pt x="4493" y="2494"/>
                </a:lnTo>
                <a:cubicBezTo>
                  <a:pt x="4500" y="2498"/>
                  <a:pt x="4503" y="2508"/>
                  <a:pt x="4499" y="2516"/>
                </a:cubicBezTo>
                <a:cubicBezTo>
                  <a:pt x="4495" y="2524"/>
                  <a:pt x="4485" y="2526"/>
                  <a:pt x="4477" y="2522"/>
                </a:cubicBezTo>
                <a:close/>
                <a:moveTo>
                  <a:pt x="4365" y="2460"/>
                </a:moveTo>
                <a:lnTo>
                  <a:pt x="4309" y="2428"/>
                </a:lnTo>
                <a:cubicBezTo>
                  <a:pt x="4302" y="2424"/>
                  <a:pt x="4299" y="2414"/>
                  <a:pt x="4303" y="2407"/>
                </a:cubicBezTo>
                <a:cubicBezTo>
                  <a:pt x="4308" y="2399"/>
                  <a:pt x="4317" y="2396"/>
                  <a:pt x="4325" y="2400"/>
                </a:cubicBezTo>
                <a:lnTo>
                  <a:pt x="4381" y="2432"/>
                </a:lnTo>
                <a:cubicBezTo>
                  <a:pt x="4389" y="2436"/>
                  <a:pt x="4391" y="2446"/>
                  <a:pt x="4387" y="2453"/>
                </a:cubicBezTo>
                <a:cubicBezTo>
                  <a:pt x="4383" y="2461"/>
                  <a:pt x="4373" y="2464"/>
                  <a:pt x="4365" y="2460"/>
                </a:cubicBezTo>
                <a:close/>
                <a:moveTo>
                  <a:pt x="4254" y="2397"/>
                </a:moveTo>
                <a:lnTo>
                  <a:pt x="4198" y="2366"/>
                </a:lnTo>
                <a:cubicBezTo>
                  <a:pt x="4190" y="2362"/>
                  <a:pt x="4187" y="2352"/>
                  <a:pt x="4192" y="2344"/>
                </a:cubicBezTo>
                <a:cubicBezTo>
                  <a:pt x="4196" y="2337"/>
                  <a:pt x="4206" y="2334"/>
                  <a:pt x="4213" y="2338"/>
                </a:cubicBezTo>
                <a:lnTo>
                  <a:pt x="4269" y="2369"/>
                </a:lnTo>
                <a:cubicBezTo>
                  <a:pt x="4277" y="2374"/>
                  <a:pt x="4280" y="2383"/>
                  <a:pt x="4275" y="2391"/>
                </a:cubicBezTo>
                <a:cubicBezTo>
                  <a:pt x="4271" y="2399"/>
                  <a:pt x="4261" y="2402"/>
                  <a:pt x="4254" y="2397"/>
                </a:cubicBezTo>
                <a:close/>
                <a:moveTo>
                  <a:pt x="4142" y="2335"/>
                </a:moveTo>
                <a:lnTo>
                  <a:pt x="4086" y="2304"/>
                </a:lnTo>
                <a:cubicBezTo>
                  <a:pt x="4078" y="2299"/>
                  <a:pt x="4075" y="2290"/>
                  <a:pt x="4080" y="2282"/>
                </a:cubicBezTo>
                <a:cubicBezTo>
                  <a:pt x="4084" y="2274"/>
                  <a:pt x="4094" y="2271"/>
                  <a:pt x="4102" y="2276"/>
                </a:cubicBezTo>
                <a:lnTo>
                  <a:pt x="4157" y="2307"/>
                </a:lnTo>
                <a:cubicBezTo>
                  <a:pt x="4165" y="2311"/>
                  <a:pt x="4168" y="2321"/>
                  <a:pt x="4164" y="2329"/>
                </a:cubicBezTo>
                <a:cubicBezTo>
                  <a:pt x="4159" y="2336"/>
                  <a:pt x="4150" y="2339"/>
                  <a:pt x="4142" y="2335"/>
                </a:cubicBezTo>
                <a:close/>
                <a:moveTo>
                  <a:pt x="4030" y="2272"/>
                </a:moveTo>
                <a:lnTo>
                  <a:pt x="3974" y="2241"/>
                </a:lnTo>
                <a:cubicBezTo>
                  <a:pt x="3966" y="2237"/>
                  <a:pt x="3964" y="2227"/>
                  <a:pt x="3968" y="2219"/>
                </a:cubicBezTo>
                <a:cubicBezTo>
                  <a:pt x="3972" y="2212"/>
                  <a:pt x="3982" y="2209"/>
                  <a:pt x="3990" y="2213"/>
                </a:cubicBezTo>
                <a:lnTo>
                  <a:pt x="4046" y="2244"/>
                </a:lnTo>
                <a:cubicBezTo>
                  <a:pt x="4053" y="2249"/>
                  <a:pt x="4056" y="2259"/>
                  <a:pt x="4052" y="2266"/>
                </a:cubicBezTo>
                <a:cubicBezTo>
                  <a:pt x="4048" y="2274"/>
                  <a:pt x="4038" y="2277"/>
                  <a:pt x="4030" y="2272"/>
                </a:cubicBezTo>
                <a:close/>
                <a:moveTo>
                  <a:pt x="3918" y="2210"/>
                </a:moveTo>
                <a:lnTo>
                  <a:pt x="3862" y="2179"/>
                </a:lnTo>
                <a:cubicBezTo>
                  <a:pt x="3855" y="2175"/>
                  <a:pt x="3852" y="2165"/>
                  <a:pt x="3856" y="2157"/>
                </a:cubicBezTo>
                <a:cubicBezTo>
                  <a:pt x="3861" y="2149"/>
                  <a:pt x="3870" y="2147"/>
                  <a:pt x="3878" y="2151"/>
                </a:cubicBezTo>
                <a:lnTo>
                  <a:pt x="3934" y="2182"/>
                </a:lnTo>
                <a:cubicBezTo>
                  <a:pt x="3942" y="2186"/>
                  <a:pt x="3944" y="2196"/>
                  <a:pt x="3940" y="2204"/>
                </a:cubicBezTo>
                <a:cubicBezTo>
                  <a:pt x="3936" y="2212"/>
                  <a:pt x="3926" y="2214"/>
                  <a:pt x="3918" y="2210"/>
                </a:cubicBezTo>
                <a:close/>
                <a:moveTo>
                  <a:pt x="3807" y="2148"/>
                </a:moveTo>
                <a:lnTo>
                  <a:pt x="3751" y="2116"/>
                </a:lnTo>
                <a:cubicBezTo>
                  <a:pt x="3743" y="2112"/>
                  <a:pt x="3740" y="2102"/>
                  <a:pt x="3745" y="2095"/>
                </a:cubicBezTo>
                <a:cubicBezTo>
                  <a:pt x="3749" y="2087"/>
                  <a:pt x="3759" y="2084"/>
                  <a:pt x="3766" y="2088"/>
                </a:cubicBezTo>
                <a:lnTo>
                  <a:pt x="3822" y="2120"/>
                </a:lnTo>
                <a:cubicBezTo>
                  <a:pt x="3830" y="2124"/>
                  <a:pt x="3833" y="2134"/>
                  <a:pt x="3828" y="2141"/>
                </a:cubicBezTo>
                <a:cubicBezTo>
                  <a:pt x="3824" y="2149"/>
                  <a:pt x="3814" y="2152"/>
                  <a:pt x="3807" y="2148"/>
                </a:cubicBezTo>
                <a:close/>
                <a:moveTo>
                  <a:pt x="3695" y="2085"/>
                </a:moveTo>
                <a:lnTo>
                  <a:pt x="3639" y="2054"/>
                </a:lnTo>
                <a:cubicBezTo>
                  <a:pt x="3631" y="2050"/>
                  <a:pt x="3628" y="2040"/>
                  <a:pt x="3633" y="2032"/>
                </a:cubicBezTo>
                <a:cubicBezTo>
                  <a:pt x="3637" y="2025"/>
                  <a:pt x="3647" y="2022"/>
                  <a:pt x="3655" y="2026"/>
                </a:cubicBezTo>
                <a:lnTo>
                  <a:pt x="3710" y="2057"/>
                </a:lnTo>
                <a:cubicBezTo>
                  <a:pt x="3718" y="2062"/>
                  <a:pt x="3721" y="2071"/>
                  <a:pt x="3717" y="2079"/>
                </a:cubicBezTo>
                <a:cubicBezTo>
                  <a:pt x="3712" y="2087"/>
                  <a:pt x="3703" y="2090"/>
                  <a:pt x="3695" y="2085"/>
                </a:cubicBezTo>
                <a:close/>
                <a:moveTo>
                  <a:pt x="3583" y="2023"/>
                </a:moveTo>
                <a:lnTo>
                  <a:pt x="3527" y="1992"/>
                </a:lnTo>
                <a:cubicBezTo>
                  <a:pt x="3519" y="1987"/>
                  <a:pt x="3517" y="1978"/>
                  <a:pt x="3521" y="1970"/>
                </a:cubicBezTo>
                <a:cubicBezTo>
                  <a:pt x="3525" y="1962"/>
                  <a:pt x="3535" y="1959"/>
                  <a:pt x="3543" y="1964"/>
                </a:cubicBezTo>
                <a:lnTo>
                  <a:pt x="3599" y="1995"/>
                </a:lnTo>
                <a:cubicBezTo>
                  <a:pt x="3606" y="1999"/>
                  <a:pt x="3609" y="2009"/>
                  <a:pt x="3605" y="2017"/>
                </a:cubicBezTo>
                <a:cubicBezTo>
                  <a:pt x="3600" y="2024"/>
                  <a:pt x="3591" y="2027"/>
                  <a:pt x="3583" y="2023"/>
                </a:cubicBezTo>
                <a:close/>
                <a:moveTo>
                  <a:pt x="3471" y="1960"/>
                </a:moveTo>
                <a:lnTo>
                  <a:pt x="3415" y="1929"/>
                </a:lnTo>
                <a:cubicBezTo>
                  <a:pt x="3408" y="1925"/>
                  <a:pt x="3405" y="1915"/>
                  <a:pt x="3409" y="1907"/>
                </a:cubicBezTo>
                <a:cubicBezTo>
                  <a:pt x="3414" y="1900"/>
                  <a:pt x="3423" y="1897"/>
                  <a:pt x="3431" y="1901"/>
                </a:cubicBezTo>
                <a:lnTo>
                  <a:pt x="3487" y="1933"/>
                </a:lnTo>
                <a:cubicBezTo>
                  <a:pt x="3495" y="1937"/>
                  <a:pt x="3497" y="1947"/>
                  <a:pt x="3493" y="1954"/>
                </a:cubicBezTo>
                <a:cubicBezTo>
                  <a:pt x="3489" y="1962"/>
                  <a:pt x="3479" y="1965"/>
                  <a:pt x="3471" y="1960"/>
                </a:cubicBezTo>
                <a:close/>
                <a:moveTo>
                  <a:pt x="3360" y="1898"/>
                </a:moveTo>
                <a:lnTo>
                  <a:pt x="3304" y="1867"/>
                </a:lnTo>
                <a:cubicBezTo>
                  <a:pt x="3296" y="1863"/>
                  <a:pt x="3293" y="1853"/>
                  <a:pt x="3297" y="1845"/>
                </a:cubicBezTo>
                <a:cubicBezTo>
                  <a:pt x="3302" y="1837"/>
                  <a:pt x="3312" y="1835"/>
                  <a:pt x="3319" y="1839"/>
                </a:cubicBezTo>
                <a:lnTo>
                  <a:pt x="3375" y="1870"/>
                </a:lnTo>
                <a:cubicBezTo>
                  <a:pt x="3383" y="1874"/>
                  <a:pt x="3386" y="1884"/>
                  <a:pt x="3381" y="1892"/>
                </a:cubicBezTo>
                <a:cubicBezTo>
                  <a:pt x="3377" y="1900"/>
                  <a:pt x="3367" y="1902"/>
                  <a:pt x="3360" y="1898"/>
                </a:cubicBezTo>
                <a:close/>
                <a:moveTo>
                  <a:pt x="3248" y="1836"/>
                </a:moveTo>
                <a:lnTo>
                  <a:pt x="3192" y="1804"/>
                </a:lnTo>
                <a:cubicBezTo>
                  <a:pt x="3184" y="1800"/>
                  <a:pt x="3181" y="1790"/>
                  <a:pt x="3186" y="1783"/>
                </a:cubicBezTo>
                <a:cubicBezTo>
                  <a:pt x="3190" y="1775"/>
                  <a:pt x="3200" y="1772"/>
                  <a:pt x="3207" y="1777"/>
                </a:cubicBezTo>
                <a:lnTo>
                  <a:pt x="3263" y="1808"/>
                </a:lnTo>
                <a:cubicBezTo>
                  <a:pt x="3271" y="1812"/>
                  <a:pt x="3274" y="1822"/>
                  <a:pt x="3270" y="1829"/>
                </a:cubicBezTo>
                <a:cubicBezTo>
                  <a:pt x="3265" y="1837"/>
                  <a:pt x="3255" y="1840"/>
                  <a:pt x="3248" y="1836"/>
                </a:cubicBezTo>
                <a:close/>
                <a:moveTo>
                  <a:pt x="3136" y="1773"/>
                </a:moveTo>
                <a:lnTo>
                  <a:pt x="3080" y="1742"/>
                </a:lnTo>
                <a:cubicBezTo>
                  <a:pt x="3072" y="1738"/>
                  <a:pt x="3070" y="1728"/>
                  <a:pt x="3074" y="1720"/>
                </a:cubicBezTo>
                <a:cubicBezTo>
                  <a:pt x="3078" y="1713"/>
                  <a:pt x="3088" y="1710"/>
                  <a:pt x="3096" y="1714"/>
                </a:cubicBezTo>
                <a:lnTo>
                  <a:pt x="3152" y="1745"/>
                </a:lnTo>
                <a:cubicBezTo>
                  <a:pt x="3159" y="1750"/>
                  <a:pt x="3162" y="1759"/>
                  <a:pt x="3158" y="1767"/>
                </a:cubicBezTo>
                <a:cubicBezTo>
                  <a:pt x="3153" y="1775"/>
                  <a:pt x="3144" y="1778"/>
                  <a:pt x="3136" y="1773"/>
                </a:cubicBezTo>
                <a:close/>
                <a:moveTo>
                  <a:pt x="3024" y="1711"/>
                </a:moveTo>
                <a:lnTo>
                  <a:pt x="2968" y="1680"/>
                </a:lnTo>
                <a:cubicBezTo>
                  <a:pt x="2961" y="1675"/>
                  <a:pt x="2958" y="1666"/>
                  <a:pt x="2962" y="1658"/>
                </a:cubicBezTo>
                <a:cubicBezTo>
                  <a:pt x="2966" y="1650"/>
                  <a:pt x="2976" y="1647"/>
                  <a:pt x="2984" y="1652"/>
                </a:cubicBezTo>
                <a:lnTo>
                  <a:pt x="3040" y="1683"/>
                </a:lnTo>
                <a:cubicBezTo>
                  <a:pt x="3048" y="1687"/>
                  <a:pt x="3050" y="1697"/>
                  <a:pt x="3046" y="1705"/>
                </a:cubicBezTo>
                <a:cubicBezTo>
                  <a:pt x="3042" y="1712"/>
                  <a:pt x="3032" y="1715"/>
                  <a:pt x="3024" y="1711"/>
                </a:cubicBezTo>
                <a:close/>
                <a:moveTo>
                  <a:pt x="2912" y="1648"/>
                </a:moveTo>
                <a:lnTo>
                  <a:pt x="2857" y="1617"/>
                </a:lnTo>
                <a:cubicBezTo>
                  <a:pt x="2849" y="1613"/>
                  <a:pt x="2846" y="1603"/>
                  <a:pt x="2850" y="1596"/>
                </a:cubicBezTo>
                <a:cubicBezTo>
                  <a:pt x="2855" y="1588"/>
                  <a:pt x="2864" y="1585"/>
                  <a:pt x="2872" y="1589"/>
                </a:cubicBezTo>
                <a:lnTo>
                  <a:pt x="2928" y="1621"/>
                </a:lnTo>
                <a:cubicBezTo>
                  <a:pt x="2936" y="1625"/>
                  <a:pt x="2939" y="1635"/>
                  <a:pt x="2934" y="1642"/>
                </a:cubicBezTo>
                <a:cubicBezTo>
                  <a:pt x="2930" y="1650"/>
                  <a:pt x="2920" y="1653"/>
                  <a:pt x="2912" y="1648"/>
                </a:cubicBezTo>
                <a:close/>
                <a:moveTo>
                  <a:pt x="2801" y="1586"/>
                </a:moveTo>
                <a:lnTo>
                  <a:pt x="2745" y="1555"/>
                </a:lnTo>
                <a:cubicBezTo>
                  <a:pt x="2737" y="1551"/>
                  <a:pt x="2734" y="1541"/>
                  <a:pt x="2739" y="1533"/>
                </a:cubicBezTo>
                <a:cubicBezTo>
                  <a:pt x="2743" y="1525"/>
                  <a:pt x="2753" y="1523"/>
                  <a:pt x="2760" y="1527"/>
                </a:cubicBezTo>
                <a:lnTo>
                  <a:pt x="2816" y="1558"/>
                </a:lnTo>
                <a:cubicBezTo>
                  <a:pt x="2824" y="1562"/>
                  <a:pt x="2827" y="1572"/>
                  <a:pt x="2822" y="1580"/>
                </a:cubicBezTo>
                <a:cubicBezTo>
                  <a:pt x="2818" y="1588"/>
                  <a:pt x="2808" y="1590"/>
                  <a:pt x="2801" y="1586"/>
                </a:cubicBezTo>
                <a:close/>
                <a:moveTo>
                  <a:pt x="2689" y="1524"/>
                </a:moveTo>
                <a:lnTo>
                  <a:pt x="2633" y="1493"/>
                </a:lnTo>
                <a:cubicBezTo>
                  <a:pt x="2625" y="1488"/>
                  <a:pt x="2623" y="1478"/>
                  <a:pt x="2627" y="1471"/>
                </a:cubicBezTo>
                <a:cubicBezTo>
                  <a:pt x="2631" y="1463"/>
                  <a:pt x="2641" y="1460"/>
                  <a:pt x="2649" y="1465"/>
                </a:cubicBezTo>
                <a:lnTo>
                  <a:pt x="2705" y="1496"/>
                </a:lnTo>
                <a:cubicBezTo>
                  <a:pt x="2712" y="1500"/>
                  <a:pt x="2715" y="1510"/>
                  <a:pt x="2711" y="1518"/>
                </a:cubicBezTo>
                <a:cubicBezTo>
                  <a:pt x="2706" y="1525"/>
                  <a:pt x="2697" y="1528"/>
                  <a:pt x="2689" y="1524"/>
                </a:cubicBezTo>
                <a:close/>
                <a:moveTo>
                  <a:pt x="2577" y="1461"/>
                </a:moveTo>
                <a:lnTo>
                  <a:pt x="2521" y="1430"/>
                </a:lnTo>
                <a:cubicBezTo>
                  <a:pt x="2514" y="1426"/>
                  <a:pt x="2511" y="1416"/>
                  <a:pt x="2515" y="1408"/>
                </a:cubicBezTo>
                <a:cubicBezTo>
                  <a:pt x="2519" y="1401"/>
                  <a:pt x="2529" y="1398"/>
                  <a:pt x="2537" y="1402"/>
                </a:cubicBezTo>
                <a:lnTo>
                  <a:pt x="2593" y="1433"/>
                </a:lnTo>
                <a:cubicBezTo>
                  <a:pt x="2600" y="1438"/>
                  <a:pt x="2603" y="1447"/>
                  <a:pt x="2599" y="1455"/>
                </a:cubicBezTo>
                <a:cubicBezTo>
                  <a:pt x="2595" y="1463"/>
                  <a:pt x="2585" y="1466"/>
                  <a:pt x="2577" y="1461"/>
                </a:cubicBezTo>
                <a:close/>
                <a:moveTo>
                  <a:pt x="2465" y="1399"/>
                </a:moveTo>
                <a:lnTo>
                  <a:pt x="2410" y="1368"/>
                </a:lnTo>
                <a:cubicBezTo>
                  <a:pt x="2402" y="1363"/>
                  <a:pt x="2399" y="1354"/>
                  <a:pt x="2403" y="1346"/>
                </a:cubicBezTo>
                <a:cubicBezTo>
                  <a:pt x="2408" y="1338"/>
                  <a:pt x="2417" y="1335"/>
                  <a:pt x="2425" y="1340"/>
                </a:cubicBezTo>
                <a:lnTo>
                  <a:pt x="2481" y="1371"/>
                </a:lnTo>
                <a:cubicBezTo>
                  <a:pt x="2489" y="1375"/>
                  <a:pt x="2491" y="1385"/>
                  <a:pt x="2487" y="1393"/>
                </a:cubicBezTo>
                <a:cubicBezTo>
                  <a:pt x="2483" y="1400"/>
                  <a:pt x="2473" y="1403"/>
                  <a:pt x="2465" y="1399"/>
                </a:cubicBezTo>
                <a:close/>
                <a:moveTo>
                  <a:pt x="2354" y="1337"/>
                </a:moveTo>
                <a:lnTo>
                  <a:pt x="2298" y="1305"/>
                </a:lnTo>
                <a:cubicBezTo>
                  <a:pt x="2290" y="1301"/>
                  <a:pt x="2287" y="1291"/>
                  <a:pt x="2292" y="1284"/>
                </a:cubicBezTo>
                <a:cubicBezTo>
                  <a:pt x="2296" y="1276"/>
                  <a:pt x="2306" y="1273"/>
                  <a:pt x="2313" y="1277"/>
                </a:cubicBezTo>
                <a:lnTo>
                  <a:pt x="2369" y="1309"/>
                </a:lnTo>
                <a:cubicBezTo>
                  <a:pt x="2377" y="1313"/>
                  <a:pt x="2380" y="1323"/>
                  <a:pt x="2375" y="1330"/>
                </a:cubicBezTo>
                <a:cubicBezTo>
                  <a:pt x="2371" y="1338"/>
                  <a:pt x="2361" y="1341"/>
                  <a:pt x="2354" y="1337"/>
                </a:cubicBezTo>
                <a:close/>
                <a:moveTo>
                  <a:pt x="2242" y="1274"/>
                </a:moveTo>
                <a:lnTo>
                  <a:pt x="2186" y="1243"/>
                </a:lnTo>
                <a:cubicBezTo>
                  <a:pt x="2178" y="1239"/>
                  <a:pt x="2176" y="1229"/>
                  <a:pt x="2180" y="1221"/>
                </a:cubicBezTo>
                <a:cubicBezTo>
                  <a:pt x="2184" y="1213"/>
                  <a:pt x="2194" y="1211"/>
                  <a:pt x="2202" y="1215"/>
                </a:cubicBezTo>
                <a:lnTo>
                  <a:pt x="2257" y="1246"/>
                </a:lnTo>
                <a:cubicBezTo>
                  <a:pt x="2265" y="1250"/>
                  <a:pt x="2268" y="1260"/>
                  <a:pt x="2264" y="1268"/>
                </a:cubicBezTo>
                <a:cubicBezTo>
                  <a:pt x="2259" y="1276"/>
                  <a:pt x="2250" y="1278"/>
                  <a:pt x="2242" y="1274"/>
                </a:cubicBezTo>
                <a:close/>
                <a:moveTo>
                  <a:pt x="2130" y="1212"/>
                </a:moveTo>
                <a:lnTo>
                  <a:pt x="2074" y="1181"/>
                </a:lnTo>
                <a:cubicBezTo>
                  <a:pt x="2067" y="1176"/>
                  <a:pt x="2064" y="1166"/>
                  <a:pt x="2068" y="1159"/>
                </a:cubicBezTo>
                <a:cubicBezTo>
                  <a:pt x="2072" y="1151"/>
                  <a:pt x="2082" y="1148"/>
                  <a:pt x="2090" y="1153"/>
                </a:cubicBezTo>
                <a:lnTo>
                  <a:pt x="2146" y="1184"/>
                </a:lnTo>
                <a:cubicBezTo>
                  <a:pt x="2153" y="1188"/>
                  <a:pt x="2156" y="1198"/>
                  <a:pt x="2152" y="1206"/>
                </a:cubicBezTo>
                <a:cubicBezTo>
                  <a:pt x="2148" y="1213"/>
                  <a:pt x="2138" y="1216"/>
                  <a:pt x="2130" y="1212"/>
                </a:cubicBezTo>
                <a:close/>
                <a:moveTo>
                  <a:pt x="2018" y="1149"/>
                </a:moveTo>
                <a:lnTo>
                  <a:pt x="1962" y="1118"/>
                </a:lnTo>
                <a:cubicBezTo>
                  <a:pt x="1955" y="1114"/>
                  <a:pt x="1952" y="1104"/>
                  <a:pt x="1956" y="1096"/>
                </a:cubicBezTo>
                <a:cubicBezTo>
                  <a:pt x="1961" y="1089"/>
                  <a:pt x="1970" y="1086"/>
                  <a:pt x="1978" y="1090"/>
                </a:cubicBezTo>
                <a:lnTo>
                  <a:pt x="2034" y="1121"/>
                </a:lnTo>
                <a:cubicBezTo>
                  <a:pt x="2042" y="1126"/>
                  <a:pt x="2044" y="1135"/>
                  <a:pt x="2040" y="1143"/>
                </a:cubicBezTo>
                <a:cubicBezTo>
                  <a:pt x="2036" y="1151"/>
                  <a:pt x="2026" y="1154"/>
                  <a:pt x="2018" y="1149"/>
                </a:cubicBezTo>
                <a:close/>
                <a:moveTo>
                  <a:pt x="1907" y="1087"/>
                </a:moveTo>
                <a:lnTo>
                  <a:pt x="1851" y="1056"/>
                </a:lnTo>
                <a:cubicBezTo>
                  <a:pt x="1843" y="1051"/>
                  <a:pt x="1840" y="1042"/>
                  <a:pt x="1845" y="1034"/>
                </a:cubicBezTo>
                <a:cubicBezTo>
                  <a:pt x="1849" y="1026"/>
                  <a:pt x="1859" y="1024"/>
                  <a:pt x="1866" y="1028"/>
                </a:cubicBezTo>
                <a:lnTo>
                  <a:pt x="1922" y="1059"/>
                </a:lnTo>
                <a:cubicBezTo>
                  <a:pt x="1930" y="1063"/>
                  <a:pt x="1933" y="1073"/>
                  <a:pt x="1928" y="1081"/>
                </a:cubicBezTo>
                <a:cubicBezTo>
                  <a:pt x="1924" y="1088"/>
                  <a:pt x="1914" y="1091"/>
                  <a:pt x="1907" y="1087"/>
                </a:cubicBezTo>
                <a:close/>
                <a:moveTo>
                  <a:pt x="1795" y="1025"/>
                </a:moveTo>
                <a:lnTo>
                  <a:pt x="1739" y="993"/>
                </a:lnTo>
                <a:cubicBezTo>
                  <a:pt x="1731" y="989"/>
                  <a:pt x="1728" y="979"/>
                  <a:pt x="1733" y="972"/>
                </a:cubicBezTo>
                <a:cubicBezTo>
                  <a:pt x="1737" y="964"/>
                  <a:pt x="1747" y="961"/>
                  <a:pt x="1755" y="965"/>
                </a:cubicBezTo>
                <a:lnTo>
                  <a:pt x="1810" y="997"/>
                </a:lnTo>
                <a:cubicBezTo>
                  <a:pt x="1818" y="1001"/>
                  <a:pt x="1821" y="1011"/>
                  <a:pt x="1817" y="1018"/>
                </a:cubicBezTo>
                <a:cubicBezTo>
                  <a:pt x="1812" y="1026"/>
                  <a:pt x="1803" y="1029"/>
                  <a:pt x="1795" y="1025"/>
                </a:cubicBezTo>
                <a:close/>
                <a:moveTo>
                  <a:pt x="1683" y="962"/>
                </a:moveTo>
                <a:lnTo>
                  <a:pt x="1627" y="931"/>
                </a:lnTo>
                <a:cubicBezTo>
                  <a:pt x="1619" y="927"/>
                  <a:pt x="1617" y="917"/>
                  <a:pt x="1621" y="909"/>
                </a:cubicBezTo>
                <a:cubicBezTo>
                  <a:pt x="1625" y="901"/>
                  <a:pt x="1635" y="899"/>
                  <a:pt x="1643" y="903"/>
                </a:cubicBezTo>
                <a:lnTo>
                  <a:pt x="1699" y="934"/>
                </a:lnTo>
                <a:cubicBezTo>
                  <a:pt x="1706" y="939"/>
                  <a:pt x="1709" y="948"/>
                  <a:pt x="1705" y="956"/>
                </a:cubicBezTo>
                <a:cubicBezTo>
                  <a:pt x="1701" y="964"/>
                  <a:pt x="1691" y="966"/>
                  <a:pt x="1683" y="962"/>
                </a:cubicBezTo>
                <a:close/>
                <a:moveTo>
                  <a:pt x="1571" y="900"/>
                </a:moveTo>
                <a:lnTo>
                  <a:pt x="1515" y="869"/>
                </a:lnTo>
                <a:cubicBezTo>
                  <a:pt x="1508" y="864"/>
                  <a:pt x="1505" y="855"/>
                  <a:pt x="1509" y="847"/>
                </a:cubicBezTo>
                <a:cubicBezTo>
                  <a:pt x="1514" y="839"/>
                  <a:pt x="1523" y="836"/>
                  <a:pt x="1531" y="841"/>
                </a:cubicBezTo>
                <a:lnTo>
                  <a:pt x="1587" y="872"/>
                </a:lnTo>
                <a:cubicBezTo>
                  <a:pt x="1595" y="876"/>
                  <a:pt x="1597" y="886"/>
                  <a:pt x="1593" y="894"/>
                </a:cubicBezTo>
                <a:cubicBezTo>
                  <a:pt x="1589" y="901"/>
                  <a:pt x="1579" y="904"/>
                  <a:pt x="1571" y="900"/>
                </a:cubicBezTo>
                <a:close/>
                <a:moveTo>
                  <a:pt x="1460" y="837"/>
                </a:moveTo>
                <a:lnTo>
                  <a:pt x="1404" y="806"/>
                </a:lnTo>
                <a:cubicBezTo>
                  <a:pt x="1396" y="802"/>
                  <a:pt x="1393" y="792"/>
                  <a:pt x="1397" y="784"/>
                </a:cubicBezTo>
                <a:cubicBezTo>
                  <a:pt x="1402" y="777"/>
                  <a:pt x="1412" y="774"/>
                  <a:pt x="1419" y="778"/>
                </a:cubicBezTo>
                <a:lnTo>
                  <a:pt x="1475" y="809"/>
                </a:lnTo>
                <a:cubicBezTo>
                  <a:pt x="1483" y="814"/>
                  <a:pt x="1486" y="823"/>
                  <a:pt x="1481" y="831"/>
                </a:cubicBezTo>
                <a:cubicBezTo>
                  <a:pt x="1477" y="839"/>
                  <a:pt x="1467" y="842"/>
                  <a:pt x="1460" y="837"/>
                </a:cubicBezTo>
                <a:close/>
                <a:moveTo>
                  <a:pt x="1348" y="775"/>
                </a:moveTo>
                <a:lnTo>
                  <a:pt x="1292" y="744"/>
                </a:lnTo>
                <a:cubicBezTo>
                  <a:pt x="1284" y="739"/>
                  <a:pt x="1281" y="730"/>
                  <a:pt x="1286" y="722"/>
                </a:cubicBezTo>
                <a:cubicBezTo>
                  <a:pt x="1290" y="714"/>
                  <a:pt x="1300" y="712"/>
                  <a:pt x="1307" y="716"/>
                </a:cubicBezTo>
                <a:lnTo>
                  <a:pt x="1363" y="747"/>
                </a:lnTo>
                <a:cubicBezTo>
                  <a:pt x="1371" y="751"/>
                  <a:pt x="1374" y="761"/>
                  <a:pt x="1370" y="769"/>
                </a:cubicBezTo>
                <a:cubicBezTo>
                  <a:pt x="1365" y="777"/>
                  <a:pt x="1355" y="779"/>
                  <a:pt x="1348" y="775"/>
                </a:cubicBezTo>
                <a:close/>
                <a:moveTo>
                  <a:pt x="1236" y="713"/>
                </a:moveTo>
                <a:lnTo>
                  <a:pt x="1180" y="681"/>
                </a:lnTo>
                <a:cubicBezTo>
                  <a:pt x="1172" y="677"/>
                  <a:pt x="1170" y="667"/>
                  <a:pt x="1174" y="660"/>
                </a:cubicBezTo>
                <a:cubicBezTo>
                  <a:pt x="1178" y="652"/>
                  <a:pt x="1188" y="649"/>
                  <a:pt x="1196" y="653"/>
                </a:cubicBezTo>
                <a:lnTo>
                  <a:pt x="1252" y="685"/>
                </a:lnTo>
                <a:cubicBezTo>
                  <a:pt x="1259" y="689"/>
                  <a:pt x="1262" y="699"/>
                  <a:pt x="1258" y="706"/>
                </a:cubicBezTo>
                <a:cubicBezTo>
                  <a:pt x="1253" y="714"/>
                  <a:pt x="1244" y="717"/>
                  <a:pt x="1236" y="713"/>
                </a:cubicBezTo>
                <a:close/>
                <a:moveTo>
                  <a:pt x="1124" y="650"/>
                </a:moveTo>
                <a:lnTo>
                  <a:pt x="1068" y="619"/>
                </a:lnTo>
                <a:cubicBezTo>
                  <a:pt x="1061" y="615"/>
                  <a:pt x="1058" y="605"/>
                  <a:pt x="1062" y="597"/>
                </a:cubicBezTo>
                <a:cubicBezTo>
                  <a:pt x="1066" y="590"/>
                  <a:pt x="1076" y="587"/>
                  <a:pt x="1084" y="591"/>
                </a:cubicBezTo>
                <a:lnTo>
                  <a:pt x="1140" y="622"/>
                </a:lnTo>
                <a:cubicBezTo>
                  <a:pt x="1148" y="627"/>
                  <a:pt x="1150" y="636"/>
                  <a:pt x="1146" y="644"/>
                </a:cubicBezTo>
                <a:cubicBezTo>
                  <a:pt x="1142" y="652"/>
                  <a:pt x="1132" y="655"/>
                  <a:pt x="1124" y="650"/>
                </a:cubicBezTo>
                <a:close/>
                <a:moveTo>
                  <a:pt x="1012" y="588"/>
                </a:moveTo>
                <a:lnTo>
                  <a:pt x="957" y="557"/>
                </a:lnTo>
                <a:cubicBezTo>
                  <a:pt x="949" y="552"/>
                  <a:pt x="946" y="543"/>
                  <a:pt x="950" y="535"/>
                </a:cubicBezTo>
                <a:cubicBezTo>
                  <a:pt x="955" y="527"/>
                  <a:pt x="964" y="524"/>
                  <a:pt x="972" y="529"/>
                </a:cubicBezTo>
                <a:lnTo>
                  <a:pt x="1028" y="560"/>
                </a:lnTo>
                <a:cubicBezTo>
                  <a:pt x="1036" y="564"/>
                  <a:pt x="1039" y="574"/>
                  <a:pt x="1034" y="582"/>
                </a:cubicBezTo>
                <a:cubicBezTo>
                  <a:pt x="1030" y="589"/>
                  <a:pt x="1020" y="592"/>
                  <a:pt x="1012" y="588"/>
                </a:cubicBezTo>
                <a:close/>
                <a:moveTo>
                  <a:pt x="901" y="525"/>
                </a:moveTo>
                <a:lnTo>
                  <a:pt x="845" y="494"/>
                </a:lnTo>
                <a:cubicBezTo>
                  <a:pt x="837" y="490"/>
                  <a:pt x="834" y="480"/>
                  <a:pt x="839" y="472"/>
                </a:cubicBezTo>
                <a:cubicBezTo>
                  <a:pt x="843" y="465"/>
                  <a:pt x="853" y="462"/>
                  <a:pt x="860" y="466"/>
                </a:cubicBezTo>
                <a:lnTo>
                  <a:pt x="916" y="497"/>
                </a:lnTo>
                <a:cubicBezTo>
                  <a:pt x="924" y="502"/>
                  <a:pt x="927" y="512"/>
                  <a:pt x="922" y="519"/>
                </a:cubicBezTo>
                <a:cubicBezTo>
                  <a:pt x="918" y="527"/>
                  <a:pt x="908" y="530"/>
                  <a:pt x="901" y="525"/>
                </a:cubicBezTo>
                <a:close/>
                <a:moveTo>
                  <a:pt x="789" y="463"/>
                </a:moveTo>
                <a:lnTo>
                  <a:pt x="733" y="432"/>
                </a:lnTo>
                <a:cubicBezTo>
                  <a:pt x="725" y="428"/>
                  <a:pt x="723" y="418"/>
                  <a:pt x="727" y="410"/>
                </a:cubicBezTo>
                <a:cubicBezTo>
                  <a:pt x="731" y="402"/>
                  <a:pt x="741" y="400"/>
                  <a:pt x="749" y="404"/>
                </a:cubicBezTo>
                <a:lnTo>
                  <a:pt x="805" y="435"/>
                </a:lnTo>
                <a:cubicBezTo>
                  <a:pt x="812" y="439"/>
                  <a:pt x="815" y="449"/>
                  <a:pt x="811" y="457"/>
                </a:cubicBezTo>
                <a:cubicBezTo>
                  <a:pt x="806" y="465"/>
                  <a:pt x="797" y="467"/>
                  <a:pt x="789" y="463"/>
                </a:cubicBezTo>
                <a:close/>
                <a:moveTo>
                  <a:pt x="677" y="401"/>
                </a:moveTo>
                <a:lnTo>
                  <a:pt x="621" y="369"/>
                </a:lnTo>
                <a:cubicBezTo>
                  <a:pt x="614" y="365"/>
                  <a:pt x="611" y="355"/>
                  <a:pt x="615" y="348"/>
                </a:cubicBezTo>
                <a:cubicBezTo>
                  <a:pt x="619" y="340"/>
                  <a:pt x="629" y="337"/>
                  <a:pt x="637" y="341"/>
                </a:cubicBezTo>
                <a:lnTo>
                  <a:pt x="693" y="373"/>
                </a:lnTo>
                <a:cubicBezTo>
                  <a:pt x="700" y="377"/>
                  <a:pt x="703" y="387"/>
                  <a:pt x="699" y="394"/>
                </a:cubicBezTo>
                <a:cubicBezTo>
                  <a:pt x="695" y="402"/>
                  <a:pt x="685" y="405"/>
                  <a:pt x="677" y="401"/>
                </a:cubicBezTo>
                <a:close/>
                <a:moveTo>
                  <a:pt x="565" y="338"/>
                </a:moveTo>
                <a:lnTo>
                  <a:pt x="510" y="307"/>
                </a:lnTo>
                <a:cubicBezTo>
                  <a:pt x="502" y="303"/>
                  <a:pt x="499" y="293"/>
                  <a:pt x="503" y="285"/>
                </a:cubicBezTo>
                <a:cubicBezTo>
                  <a:pt x="508" y="278"/>
                  <a:pt x="517" y="275"/>
                  <a:pt x="525" y="279"/>
                </a:cubicBezTo>
                <a:lnTo>
                  <a:pt x="581" y="310"/>
                </a:lnTo>
                <a:cubicBezTo>
                  <a:pt x="589" y="315"/>
                  <a:pt x="591" y="324"/>
                  <a:pt x="587" y="332"/>
                </a:cubicBezTo>
                <a:cubicBezTo>
                  <a:pt x="583" y="340"/>
                  <a:pt x="573" y="343"/>
                  <a:pt x="565" y="338"/>
                </a:cubicBezTo>
                <a:close/>
                <a:moveTo>
                  <a:pt x="454" y="276"/>
                </a:moveTo>
                <a:lnTo>
                  <a:pt x="398" y="245"/>
                </a:lnTo>
                <a:cubicBezTo>
                  <a:pt x="390" y="240"/>
                  <a:pt x="387" y="231"/>
                  <a:pt x="392" y="223"/>
                </a:cubicBezTo>
                <a:cubicBezTo>
                  <a:pt x="396" y="215"/>
                  <a:pt x="406" y="212"/>
                  <a:pt x="413" y="217"/>
                </a:cubicBezTo>
                <a:lnTo>
                  <a:pt x="469" y="248"/>
                </a:lnTo>
                <a:cubicBezTo>
                  <a:pt x="477" y="252"/>
                  <a:pt x="480" y="262"/>
                  <a:pt x="475" y="270"/>
                </a:cubicBezTo>
                <a:cubicBezTo>
                  <a:pt x="471" y="277"/>
                  <a:pt x="461" y="280"/>
                  <a:pt x="454" y="276"/>
                </a:cubicBezTo>
                <a:close/>
                <a:moveTo>
                  <a:pt x="342" y="213"/>
                </a:moveTo>
                <a:lnTo>
                  <a:pt x="286" y="182"/>
                </a:lnTo>
                <a:cubicBezTo>
                  <a:pt x="278" y="178"/>
                  <a:pt x="276" y="168"/>
                  <a:pt x="280" y="160"/>
                </a:cubicBezTo>
                <a:cubicBezTo>
                  <a:pt x="284" y="153"/>
                  <a:pt x="294" y="150"/>
                  <a:pt x="302" y="154"/>
                </a:cubicBezTo>
                <a:lnTo>
                  <a:pt x="357" y="186"/>
                </a:lnTo>
                <a:cubicBezTo>
                  <a:pt x="365" y="190"/>
                  <a:pt x="368" y="200"/>
                  <a:pt x="364" y="207"/>
                </a:cubicBezTo>
                <a:cubicBezTo>
                  <a:pt x="359" y="215"/>
                  <a:pt x="350" y="218"/>
                  <a:pt x="342" y="213"/>
                </a:cubicBezTo>
                <a:close/>
                <a:moveTo>
                  <a:pt x="230" y="151"/>
                </a:moveTo>
                <a:lnTo>
                  <a:pt x="174" y="120"/>
                </a:lnTo>
                <a:cubicBezTo>
                  <a:pt x="167" y="116"/>
                  <a:pt x="164" y="106"/>
                  <a:pt x="168" y="98"/>
                </a:cubicBezTo>
                <a:cubicBezTo>
                  <a:pt x="172" y="90"/>
                  <a:pt x="182" y="88"/>
                  <a:pt x="190" y="92"/>
                </a:cubicBezTo>
                <a:lnTo>
                  <a:pt x="246" y="123"/>
                </a:lnTo>
                <a:cubicBezTo>
                  <a:pt x="253" y="127"/>
                  <a:pt x="256" y="137"/>
                  <a:pt x="252" y="145"/>
                </a:cubicBezTo>
                <a:cubicBezTo>
                  <a:pt x="248" y="153"/>
                  <a:pt x="238" y="155"/>
                  <a:pt x="230" y="151"/>
                </a:cubicBezTo>
                <a:close/>
                <a:moveTo>
                  <a:pt x="118" y="89"/>
                </a:moveTo>
                <a:lnTo>
                  <a:pt x="62" y="57"/>
                </a:lnTo>
                <a:cubicBezTo>
                  <a:pt x="55" y="53"/>
                  <a:pt x="52" y="43"/>
                  <a:pt x="56" y="36"/>
                </a:cubicBezTo>
                <a:cubicBezTo>
                  <a:pt x="61" y="28"/>
                  <a:pt x="70" y="25"/>
                  <a:pt x="78" y="30"/>
                </a:cubicBezTo>
                <a:lnTo>
                  <a:pt x="134" y="61"/>
                </a:lnTo>
                <a:cubicBezTo>
                  <a:pt x="142" y="65"/>
                  <a:pt x="144" y="75"/>
                  <a:pt x="140" y="83"/>
                </a:cubicBezTo>
                <a:cubicBezTo>
                  <a:pt x="136" y="90"/>
                  <a:pt x="126" y="93"/>
                  <a:pt x="118" y="89"/>
                </a:cubicBezTo>
                <a:close/>
                <a:moveTo>
                  <a:pt x="32" y="16"/>
                </a:moveTo>
                <a:lnTo>
                  <a:pt x="32" y="80"/>
                </a:lnTo>
                <a:cubicBezTo>
                  <a:pt x="32" y="89"/>
                  <a:pt x="25" y="96"/>
                  <a:pt x="16" y="96"/>
                </a:cubicBezTo>
                <a:cubicBezTo>
                  <a:pt x="8" y="96"/>
                  <a:pt x="0" y="89"/>
                  <a:pt x="0" y="80"/>
                </a:cubicBezTo>
                <a:lnTo>
                  <a:pt x="0" y="16"/>
                </a:lnTo>
                <a:cubicBezTo>
                  <a:pt x="0" y="7"/>
                  <a:pt x="8" y="0"/>
                  <a:pt x="16" y="0"/>
                </a:cubicBezTo>
                <a:cubicBezTo>
                  <a:pt x="25" y="0"/>
                  <a:pt x="32" y="7"/>
                  <a:pt x="32" y="16"/>
                </a:cubicBezTo>
                <a:close/>
                <a:moveTo>
                  <a:pt x="32" y="144"/>
                </a:moveTo>
                <a:lnTo>
                  <a:pt x="32" y="208"/>
                </a:lnTo>
                <a:cubicBezTo>
                  <a:pt x="32" y="217"/>
                  <a:pt x="25" y="224"/>
                  <a:pt x="16" y="224"/>
                </a:cubicBezTo>
                <a:cubicBezTo>
                  <a:pt x="8" y="224"/>
                  <a:pt x="0" y="217"/>
                  <a:pt x="0" y="208"/>
                </a:cubicBezTo>
                <a:lnTo>
                  <a:pt x="0" y="144"/>
                </a:lnTo>
                <a:cubicBezTo>
                  <a:pt x="0" y="135"/>
                  <a:pt x="8" y="128"/>
                  <a:pt x="16" y="128"/>
                </a:cubicBezTo>
                <a:cubicBezTo>
                  <a:pt x="25" y="128"/>
                  <a:pt x="32" y="135"/>
                  <a:pt x="32" y="144"/>
                </a:cubicBezTo>
                <a:close/>
                <a:moveTo>
                  <a:pt x="32" y="272"/>
                </a:moveTo>
                <a:lnTo>
                  <a:pt x="32" y="336"/>
                </a:lnTo>
                <a:cubicBezTo>
                  <a:pt x="32" y="345"/>
                  <a:pt x="25" y="352"/>
                  <a:pt x="16" y="352"/>
                </a:cubicBezTo>
                <a:cubicBezTo>
                  <a:pt x="8" y="352"/>
                  <a:pt x="0" y="345"/>
                  <a:pt x="0" y="336"/>
                </a:cubicBezTo>
                <a:lnTo>
                  <a:pt x="0" y="272"/>
                </a:lnTo>
                <a:cubicBezTo>
                  <a:pt x="0" y="263"/>
                  <a:pt x="8" y="256"/>
                  <a:pt x="16" y="256"/>
                </a:cubicBezTo>
                <a:cubicBezTo>
                  <a:pt x="25" y="256"/>
                  <a:pt x="32" y="263"/>
                  <a:pt x="32" y="272"/>
                </a:cubicBezTo>
                <a:close/>
                <a:moveTo>
                  <a:pt x="32" y="400"/>
                </a:moveTo>
                <a:lnTo>
                  <a:pt x="32" y="464"/>
                </a:lnTo>
                <a:cubicBezTo>
                  <a:pt x="32" y="473"/>
                  <a:pt x="25" y="480"/>
                  <a:pt x="16" y="480"/>
                </a:cubicBezTo>
                <a:cubicBezTo>
                  <a:pt x="8" y="480"/>
                  <a:pt x="0" y="473"/>
                  <a:pt x="0" y="464"/>
                </a:cubicBezTo>
                <a:lnTo>
                  <a:pt x="0" y="400"/>
                </a:lnTo>
                <a:cubicBezTo>
                  <a:pt x="0" y="391"/>
                  <a:pt x="8" y="384"/>
                  <a:pt x="16" y="384"/>
                </a:cubicBezTo>
                <a:cubicBezTo>
                  <a:pt x="25" y="384"/>
                  <a:pt x="32" y="391"/>
                  <a:pt x="32" y="400"/>
                </a:cubicBezTo>
                <a:close/>
                <a:moveTo>
                  <a:pt x="32" y="528"/>
                </a:moveTo>
                <a:lnTo>
                  <a:pt x="32" y="592"/>
                </a:lnTo>
                <a:cubicBezTo>
                  <a:pt x="32" y="601"/>
                  <a:pt x="25" y="608"/>
                  <a:pt x="16" y="608"/>
                </a:cubicBezTo>
                <a:cubicBezTo>
                  <a:pt x="8" y="608"/>
                  <a:pt x="0" y="601"/>
                  <a:pt x="0" y="592"/>
                </a:cubicBezTo>
                <a:lnTo>
                  <a:pt x="0" y="528"/>
                </a:lnTo>
                <a:cubicBezTo>
                  <a:pt x="0" y="519"/>
                  <a:pt x="8" y="512"/>
                  <a:pt x="16" y="512"/>
                </a:cubicBezTo>
                <a:cubicBezTo>
                  <a:pt x="25" y="512"/>
                  <a:pt x="32" y="519"/>
                  <a:pt x="32" y="528"/>
                </a:cubicBezTo>
                <a:close/>
                <a:moveTo>
                  <a:pt x="32" y="656"/>
                </a:moveTo>
                <a:lnTo>
                  <a:pt x="32" y="720"/>
                </a:lnTo>
                <a:cubicBezTo>
                  <a:pt x="32" y="729"/>
                  <a:pt x="25" y="736"/>
                  <a:pt x="16" y="736"/>
                </a:cubicBezTo>
                <a:cubicBezTo>
                  <a:pt x="8" y="736"/>
                  <a:pt x="0" y="729"/>
                  <a:pt x="0" y="720"/>
                </a:cubicBezTo>
                <a:lnTo>
                  <a:pt x="0" y="656"/>
                </a:lnTo>
                <a:cubicBezTo>
                  <a:pt x="0" y="647"/>
                  <a:pt x="8" y="640"/>
                  <a:pt x="16" y="640"/>
                </a:cubicBezTo>
                <a:cubicBezTo>
                  <a:pt x="25" y="640"/>
                  <a:pt x="32" y="647"/>
                  <a:pt x="32" y="656"/>
                </a:cubicBezTo>
                <a:close/>
                <a:moveTo>
                  <a:pt x="32" y="784"/>
                </a:moveTo>
                <a:lnTo>
                  <a:pt x="32" y="848"/>
                </a:lnTo>
                <a:cubicBezTo>
                  <a:pt x="32" y="857"/>
                  <a:pt x="25" y="864"/>
                  <a:pt x="16" y="864"/>
                </a:cubicBezTo>
                <a:cubicBezTo>
                  <a:pt x="8" y="864"/>
                  <a:pt x="0" y="857"/>
                  <a:pt x="0" y="848"/>
                </a:cubicBezTo>
                <a:lnTo>
                  <a:pt x="0" y="784"/>
                </a:lnTo>
                <a:cubicBezTo>
                  <a:pt x="0" y="775"/>
                  <a:pt x="8" y="768"/>
                  <a:pt x="16" y="768"/>
                </a:cubicBezTo>
                <a:cubicBezTo>
                  <a:pt x="25" y="768"/>
                  <a:pt x="32" y="775"/>
                  <a:pt x="32" y="784"/>
                </a:cubicBezTo>
                <a:close/>
                <a:moveTo>
                  <a:pt x="32" y="912"/>
                </a:moveTo>
                <a:lnTo>
                  <a:pt x="32" y="976"/>
                </a:lnTo>
                <a:cubicBezTo>
                  <a:pt x="32" y="985"/>
                  <a:pt x="25" y="992"/>
                  <a:pt x="16" y="992"/>
                </a:cubicBezTo>
                <a:cubicBezTo>
                  <a:pt x="8" y="992"/>
                  <a:pt x="0" y="985"/>
                  <a:pt x="0" y="976"/>
                </a:cubicBezTo>
                <a:lnTo>
                  <a:pt x="0" y="912"/>
                </a:lnTo>
                <a:cubicBezTo>
                  <a:pt x="0" y="903"/>
                  <a:pt x="8" y="896"/>
                  <a:pt x="16" y="896"/>
                </a:cubicBezTo>
                <a:cubicBezTo>
                  <a:pt x="25" y="896"/>
                  <a:pt x="32" y="903"/>
                  <a:pt x="32" y="912"/>
                </a:cubicBezTo>
                <a:close/>
                <a:moveTo>
                  <a:pt x="32" y="1040"/>
                </a:moveTo>
                <a:lnTo>
                  <a:pt x="32" y="1104"/>
                </a:lnTo>
                <a:cubicBezTo>
                  <a:pt x="32" y="1113"/>
                  <a:pt x="25" y="1120"/>
                  <a:pt x="16" y="1120"/>
                </a:cubicBezTo>
                <a:cubicBezTo>
                  <a:pt x="8" y="1120"/>
                  <a:pt x="0" y="1113"/>
                  <a:pt x="0" y="1104"/>
                </a:cubicBezTo>
                <a:lnTo>
                  <a:pt x="0" y="1040"/>
                </a:lnTo>
                <a:cubicBezTo>
                  <a:pt x="0" y="1031"/>
                  <a:pt x="8" y="1024"/>
                  <a:pt x="16" y="1024"/>
                </a:cubicBezTo>
                <a:cubicBezTo>
                  <a:pt x="25" y="1024"/>
                  <a:pt x="32" y="1031"/>
                  <a:pt x="32" y="1040"/>
                </a:cubicBezTo>
                <a:close/>
                <a:moveTo>
                  <a:pt x="32" y="1168"/>
                </a:moveTo>
                <a:lnTo>
                  <a:pt x="32" y="1232"/>
                </a:lnTo>
                <a:cubicBezTo>
                  <a:pt x="32" y="1241"/>
                  <a:pt x="25" y="1248"/>
                  <a:pt x="16" y="1248"/>
                </a:cubicBezTo>
                <a:cubicBezTo>
                  <a:pt x="8" y="1248"/>
                  <a:pt x="0" y="1241"/>
                  <a:pt x="0" y="1232"/>
                </a:cubicBezTo>
                <a:lnTo>
                  <a:pt x="0" y="1168"/>
                </a:lnTo>
                <a:cubicBezTo>
                  <a:pt x="0" y="1159"/>
                  <a:pt x="8" y="1152"/>
                  <a:pt x="16" y="1152"/>
                </a:cubicBezTo>
                <a:cubicBezTo>
                  <a:pt x="25" y="1152"/>
                  <a:pt x="32" y="1159"/>
                  <a:pt x="32" y="1168"/>
                </a:cubicBezTo>
                <a:close/>
                <a:moveTo>
                  <a:pt x="32" y="1296"/>
                </a:moveTo>
                <a:lnTo>
                  <a:pt x="32" y="1360"/>
                </a:lnTo>
                <a:cubicBezTo>
                  <a:pt x="32" y="1369"/>
                  <a:pt x="25" y="1376"/>
                  <a:pt x="16" y="1376"/>
                </a:cubicBezTo>
                <a:cubicBezTo>
                  <a:pt x="8" y="1376"/>
                  <a:pt x="0" y="1369"/>
                  <a:pt x="0" y="1360"/>
                </a:cubicBezTo>
                <a:lnTo>
                  <a:pt x="0" y="1296"/>
                </a:lnTo>
                <a:cubicBezTo>
                  <a:pt x="0" y="1287"/>
                  <a:pt x="8" y="1280"/>
                  <a:pt x="16" y="1280"/>
                </a:cubicBezTo>
                <a:cubicBezTo>
                  <a:pt x="25" y="1280"/>
                  <a:pt x="32" y="1287"/>
                  <a:pt x="32" y="1296"/>
                </a:cubicBezTo>
                <a:close/>
                <a:moveTo>
                  <a:pt x="32" y="1424"/>
                </a:moveTo>
                <a:lnTo>
                  <a:pt x="32" y="1488"/>
                </a:lnTo>
                <a:cubicBezTo>
                  <a:pt x="32" y="1497"/>
                  <a:pt x="25" y="1504"/>
                  <a:pt x="16" y="1504"/>
                </a:cubicBezTo>
                <a:cubicBezTo>
                  <a:pt x="8" y="1504"/>
                  <a:pt x="0" y="1497"/>
                  <a:pt x="0" y="1488"/>
                </a:cubicBezTo>
                <a:lnTo>
                  <a:pt x="0" y="1424"/>
                </a:lnTo>
                <a:cubicBezTo>
                  <a:pt x="0" y="1415"/>
                  <a:pt x="8" y="1408"/>
                  <a:pt x="16" y="1408"/>
                </a:cubicBezTo>
                <a:cubicBezTo>
                  <a:pt x="25" y="1408"/>
                  <a:pt x="32" y="1415"/>
                  <a:pt x="32" y="1424"/>
                </a:cubicBezTo>
                <a:close/>
                <a:moveTo>
                  <a:pt x="32" y="1552"/>
                </a:moveTo>
                <a:lnTo>
                  <a:pt x="32" y="1616"/>
                </a:lnTo>
                <a:cubicBezTo>
                  <a:pt x="32" y="1625"/>
                  <a:pt x="25" y="1632"/>
                  <a:pt x="16" y="1632"/>
                </a:cubicBezTo>
                <a:cubicBezTo>
                  <a:pt x="8" y="1632"/>
                  <a:pt x="0" y="1625"/>
                  <a:pt x="0" y="1616"/>
                </a:cubicBezTo>
                <a:lnTo>
                  <a:pt x="0" y="1552"/>
                </a:lnTo>
                <a:cubicBezTo>
                  <a:pt x="0" y="1543"/>
                  <a:pt x="8" y="1536"/>
                  <a:pt x="16" y="1536"/>
                </a:cubicBezTo>
                <a:cubicBezTo>
                  <a:pt x="25" y="1536"/>
                  <a:pt x="32" y="1543"/>
                  <a:pt x="32" y="1552"/>
                </a:cubicBezTo>
                <a:close/>
                <a:moveTo>
                  <a:pt x="32" y="1680"/>
                </a:moveTo>
                <a:lnTo>
                  <a:pt x="32" y="1744"/>
                </a:lnTo>
                <a:cubicBezTo>
                  <a:pt x="32" y="1753"/>
                  <a:pt x="25" y="1760"/>
                  <a:pt x="16" y="1760"/>
                </a:cubicBezTo>
                <a:cubicBezTo>
                  <a:pt x="8" y="1760"/>
                  <a:pt x="0" y="1753"/>
                  <a:pt x="0" y="1744"/>
                </a:cubicBezTo>
                <a:lnTo>
                  <a:pt x="0" y="1680"/>
                </a:lnTo>
                <a:cubicBezTo>
                  <a:pt x="0" y="1671"/>
                  <a:pt x="8" y="1664"/>
                  <a:pt x="16" y="1664"/>
                </a:cubicBezTo>
                <a:cubicBezTo>
                  <a:pt x="25" y="1664"/>
                  <a:pt x="32" y="1671"/>
                  <a:pt x="32" y="1680"/>
                </a:cubicBezTo>
                <a:close/>
                <a:moveTo>
                  <a:pt x="32" y="1808"/>
                </a:moveTo>
                <a:lnTo>
                  <a:pt x="32" y="1872"/>
                </a:lnTo>
                <a:cubicBezTo>
                  <a:pt x="32" y="1881"/>
                  <a:pt x="25" y="1888"/>
                  <a:pt x="16" y="1888"/>
                </a:cubicBezTo>
                <a:cubicBezTo>
                  <a:pt x="8" y="1888"/>
                  <a:pt x="0" y="1881"/>
                  <a:pt x="0" y="1872"/>
                </a:cubicBezTo>
                <a:lnTo>
                  <a:pt x="0" y="1808"/>
                </a:lnTo>
                <a:cubicBezTo>
                  <a:pt x="0" y="1799"/>
                  <a:pt x="8" y="1792"/>
                  <a:pt x="16" y="1792"/>
                </a:cubicBezTo>
                <a:cubicBezTo>
                  <a:pt x="25" y="1792"/>
                  <a:pt x="32" y="1799"/>
                  <a:pt x="32" y="1808"/>
                </a:cubicBezTo>
                <a:close/>
                <a:moveTo>
                  <a:pt x="32" y="1936"/>
                </a:moveTo>
                <a:lnTo>
                  <a:pt x="32" y="2000"/>
                </a:lnTo>
                <a:cubicBezTo>
                  <a:pt x="32" y="2009"/>
                  <a:pt x="25" y="2016"/>
                  <a:pt x="16" y="2016"/>
                </a:cubicBezTo>
                <a:cubicBezTo>
                  <a:pt x="8" y="2016"/>
                  <a:pt x="0" y="2009"/>
                  <a:pt x="0" y="2000"/>
                </a:cubicBezTo>
                <a:lnTo>
                  <a:pt x="0" y="1936"/>
                </a:lnTo>
                <a:cubicBezTo>
                  <a:pt x="0" y="1927"/>
                  <a:pt x="8" y="1920"/>
                  <a:pt x="16" y="1920"/>
                </a:cubicBezTo>
                <a:cubicBezTo>
                  <a:pt x="25" y="1920"/>
                  <a:pt x="32" y="1927"/>
                  <a:pt x="32" y="1936"/>
                </a:cubicBezTo>
                <a:close/>
                <a:moveTo>
                  <a:pt x="32" y="2064"/>
                </a:moveTo>
                <a:lnTo>
                  <a:pt x="32" y="2128"/>
                </a:lnTo>
                <a:cubicBezTo>
                  <a:pt x="32" y="2137"/>
                  <a:pt x="25" y="2144"/>
                  <a:pt x="16" y="2144"/>
                </a:cubicBezTo>
                <a:cubicBezTo>
                  <a:pt x="8" y="2144"/>
                  <a:pt x="0" y="2137"/>
                  <a:pt x="0" y="2128"/>
                </a:cubicBezTo>
                <a:lnTo>
                  <a:pt x="0" y="2064"/>
                </a:lnTo>
                <a:cubicBezTo>
                  <a:pt x="0" y="2055"/>
                  <a:pt x="8" y="2048"/>
                  <a:pt x="16" y="2048"/>
                </a:cubicBezTo>
                <a:cubicBezTo>
                  <a:pt x="25" y="2048"/>
                  <a:pt x="32" y="2055"/>
                  <a:pt x="32" y="2064"/>
                </a:cubicBezTo>
                <a:close/>
                <a:moveTo>
                  <a:pt x="32" y="2192"/>
                </a:moveTo>
                <a:lnTo>
                  <a:pt x="32" y="2256"/>
                </a:lnTo>
                <a:cubicBezTo>
                  <a:pt x="32" y="2265"/>
                  <a:pt x="25" y="2272"/>
                  <a:pt x="16" y="2272"/>
                </a:cubicBezTo>
                <a:cubicBezTo>
                  <a:pt x="8" y="2272"/>
                  <a:pt x="0" y="2265"/>
                  <a:pt x="0" y="2256"/>
                </a:cubicBezTo>
                <a:lnTo>
                  <a:pt x="0" y="2192"/>
                </a:lnTo>
                <a:cubicBezTo>
                  <a:pt x="0" y="2183"/>
                  <a:pt x="8" y="2176"/>
                  <a:pt x="16" y="2176"/>
                </a:cubicBezTo>
                <a:cubicBezTo>
                  <a:pt x="25" y="2176"/>
                  <a:pt x="32" y="2183"/>
                  <a:pt x="32" y="2192"/>
                </a:cubicBezTo>
                <a:close/>
                <a:moveTo>
                  <a:pt x="32" y="2320"/>
                </a:moveTo>
                <a:lnTo>
                  <a:pt x="32" y="2384"/>
                </a:lnTo>
                <a:cubicBezTo>
                  <a:pt x="32" y="2393"/>
                  <a:pt x="25" y="2400"/>
                  <a:pt x="16" y="2400"/>
                </a:cubicBezTo>
                <a:cubicBezTo>
                  <a:pt x="8" y="2400"/>
                  <a:pt x="0" y="2393"/>
                  <a:pt x="0" y="2384"/>
                </a:cubicBezTo>
                <a:lnTo>
                  <a:pt x="0" y="2320"/>
                </a:lnTo>
                <a:cubicBezTo>
                  <a:pt x="0" y="2311"/>
                  <a:pt x="8" y="2304"/>
                  <a:pt x="16" y="2304"/>
                </a:cubicBezTo>
                <a:cubicBezTo>
                  <a:pt x="25" y="2304"/>
                  <a:pt x="32" y="2311"/>
                  <a:pt x="32" y="2320"/>
                </a:cubicBezTo>
                <a:close/>
                <a:moveTo>
                  <a:pt x="32" y="2448"/>
                </a:moveTo>
                <a:lnTo>
                  <a:pt x="32" y="2512"/>
                </a:lnTo>
                <a:cubicBezTo>
                  <a:pt x="32" y="2521"/>
                  <a:pt x="25" y="2528"/>
                  <a:pt x="16" y="2528"/>
                </a:cubicBezTo>
                <a:cubicBezTo>
                  <a:pt x="8" y="2528"/>
                  <a:pt x="0" y="2521"/>
                  <a:pt x="0" y="2512"/>
                </a:cubicBezTo>
                <a:lnTo>
                  <a:pt x="0" y="2448"/>
                </a:lnTo>
                <a:cubicBezTo>
                  <a:pt x="0" y="2439"/>
                  <a:pt x="8" y="2432"/>
                  <a:pt x="16" y="2432"/>
                </a:cubicBezTo>
                <a:cubicBezTo>
                  <a:pt x="25" y="2432"/>
                  <a:pt x="32" y="2439"/>
                  <a:pt x="32" y="2448"/>
                </a:cubicBezTo>
                <a:close/>
                <a:moveTo>
                  <a:pt x="32" y="2576"/>
                </a:moveTo>
                <a:lnTo>
                  <a:pt x="32" y="2640"/>
                </a:lnTo>
                <a:cubicBezTo>
                  <a:pt x="32" y="2649"/>
                  <a:pt x="25" y="2656"/>
                  <a:pt x="16" y="2656"/>
                </a:cubicBezTo>
                <a:cubicBezTo>
                  <a:pt x="8" y="2656"/>
                  <a:pt x="0" y="2649"/>
                  <a:pt x="0" y="2640"/>
                </a:cubicBezTo>
                <a:lnTo>
                  <a:pt x="0" y="2576"/>
                </a:lnTo>
                <a:cubicBezTo>
                  <a:pt x="0" y="2567"/>
                  <a:pt x="8" y="2560"/>
                  <a:pt x="16" y="2560"/>
                </a:cubicBezTo>
                <a:cubicBezTo>
                  <a:pt x="25" y="2560"/>
                  <a:pt x="32" y="2567"/>
                  <a:pt x="32" y="2576"/>
                </a:cubicBezTo>
                <a:close/>
                <a:moveTo>
                  <a:pt x="32" y="2704"/>
                </a:moveTo>
                <a:lnTo>
                  <a:pt x="32" y="2768"/>
                </a:lnTo>
                <a:cubicBezTo>
                  <a:pt x="32" y="2777"/>
                  <a:pt x="25" y="2784"/>
                  <a:pt x="16" y="2784"/>
                </a:cubicBezTo>
                <a:cubicBezTo>
                  <a:pt x="8" y="2784"/>
                  <a:pt x="0" y="2777"/>
                  <a:pt x="0" y="2768"/>
                </a:cubicBezTo>
                <a:lnTo>
                  <a:pt x="0" y="2704"/>
                </a:lnTo>
                <a:cubicBezTo>
                  <a:pt x="0" y="2695"/>
                  <a:pt x="8" y="2688"/>
                  <a:pt x="16" y="2688"/>
                </a:cubicBezTo>
                <a:cubicBezTo>
                  <a:pt x="25" y="2688"/>
                  <a:pt x="32" y="2695"/>
                  <a:pt x="32" y="2704"/>
                </a:cubicBezTo>
                <a:close/>
                <a:moveTo>
                  <a:pt x="32" y="2832"/>
                </a:moveTo>
                <a:lnTo>
                  <a:pt x="32" y="2896"/>
                </a:lnTo>
                <a:cubicBezTo>
                  <a:pt x="32" y="2905"/>
                  <a:pt x="25" y="2912"/>
                  <a:pt x="16" y="2912"/>
                </a:cubicBezTo>
                <a:cubicBezTo>
                  <a:pt x="8" y="2912"/>
                  <a:pt x="0" y="2905"/>
                  <a:pt x="0" y="2896"/>
                </a:cubicBezTo>
                <a:lnTo>
                  <a:pt x="0" y="2832"/>
                </a:lnTo>
                <a:cubicBezTo>
                  <a:pt x="0" y="2823"/>
                  <a:pt x="8" y="2816"/>
                  <a:pt x="16" y="2816"/>
                </a:cubicBezTo>
                <a:cubicBezTo>
                  <a:pt x="25" y="2816"/>
                  <a:pt x="32" y="2823"/>
                  <a:pt x="32" y="2832"/>
                </a:cubicBezTo>
                <a:close/>
                <a:moveTo>
                  <a:pt x="32" y="2960"/>
                </a:moveTo>
                <a:lnTo>
                  <a:pt x="32" y="3024"/>
                </a:lnTo>
                <a:cubicBezTo>
                  <a:pt x="32" y="3033"/>
                  <a:pt x="25" y="3040"/>
                  <a:pt x="16" y="3040"/>
                </a:cubicBezTo>
                <a:cubicBezTo>
                  <a:pt x="8" y="3040"/>
                  <a:pt x="0" y="3033"/>
                  <a:pt x="0" y="3024"/>
                </a:cubicBezTo>
                <a:lnTo>
                  <a:pt x="0" y="2960"/>
                </a:lnTo>
                <a:cubicBezTo>
                  <a:pt x="0" y="2951"/>
                  <a:pt x="8" y="2944"/>
                  <a:pt x="16" y="2944"/>
                </a:cubicBezTo>
                <a:cubicBezTo>
                  <a:pt x="25" y="2944"/>
                  <a:pt x="32" y="2951"/>
                  <a:pt x="32" y="2960"/>
                </a:cubicBezTo>
                <a:close/>
                <a:moveTo>
                  <a:pt x="32" y="3088"/>
                </a:moveTo>
                <a:lnTo>
                  <a:pt x="32" y="3152"/>
                </a:lnTo>
                <a:cubicBezTo>
                  <a:pt x="32" y="3161"/>
                  <a:pt x="25" y="3168"/>
                  <a:pt x="16" y="3168"/>
                </a:cubicBezTo>
                <a:cubicBezTo>
                  <a:pt x="8" y="3168"/>
                  <a:pt x="0" y="3161"/>
                  <a:pt x="0" y="3152"/>
                </a:cubicBezTo>
                <a:lnTo>
                  <a:pt x="0" y="3088"/>
                </a:lnTo>
                <a:cubicBezTo>
                  <a:pt x="0" y="3079"/>
                  <a:pt x="8" y="3072"/>
                  <a:pt x="16" y="3072"/>
                </a:cubicBezTo>
                <a:cubicBezTo>
                  <a:pt x="25" y="3072"/>
                  <a:pt x="32" y="3079"/>
                  <a:pt x="32" y="3088"/>
                </a:cubicBezTo>
                <a:close/>
                <a:moveTo>
                  <a:pt x="32" y="3216"/>
                </a:moveTo>
                <a:lnTo>
                  <a:pt x="32" y="3280"/>
                </a:lnTo>
                <a:cubicBezTo>
                  <a:pt x="32" y="3289"/>
                  <a:pt x="25" y="3296"/>
                  <a:pt x="16" y="3296"/>
                </a:cubicBezTo>
                <a:cubicBezTo>
                  <a:pt x="8" y="3296"/>
                  <a:pt x="0" y="3289"/>
                  <a:pt x="0" y="3280"/>
                </a:cubicBezTo>
                <a:lnTo>
                  <a:pt x="0" y="3216"/>
                </a:lnTo>
                <a:cubicBezTo>
                  <a:pt x="0" y="3207"/>
                  <a:pt x="8" y="3200"/>
                  <a:pt x="16" y="3200"/>
                </a:cubicBezTo>
                <a:cubicBezTo>
                  <a:pt x="25" y="3200"/>
                  <a:pt x="32" y="3207"/>
                  <a:pt x="32" y="3216"/>
                </a:cubicBezTo>
                <a:close/>
                <a:moveTo>
                  <a:pt x="32" y="3344"/>
                </a:moveTo>
                <a:lnTo>
                  <a:pt x="32" y="3408"/>
                </a:lnTo>
                <a:cubicBezTo>
                  <a:pt x="32" y="3417"/>
                  <a:pt x="25" y="3424"/>
                  <a:pt x="16" y="3424"/>
                </a:cubicBezTo>
                <a:cubicBezTo>
                  <a:pt x="8" y="3424"/>
                  <a:pt x="0" y="3417"/>
                  <a:pt x="0" y="3408"/>
                </a:cubicBezTo>
                <a:lnTo>
                  <a:pt x="0" y="3344"/>
                </a:lnTo>
                <a:cubicBezTo>
                  <a:pt x="0" y="3335"/>
                  <a:pt x="8" y="3328"/>
                  <a:pt x="16" y="3328"/>
                </a:cubicBezTo>
                <a:cubicBezTo>
                  <a:pt x="25" y="3328"/>
                  <a:pt x="32" y="3335"/>
                  <a:pt x="32" y="3344"/>
                </a:cubicBezTo>
                <a:close/>
                <a:moveTo>
                  <a:pt x="32" y="3472"/>
                </a:moveTo>
                <a:lnTo>
                  <a:pt x="32" y="3536"/>
                </a:lnTo>
                <a:cubicBezTo>
                  <a:pt x="32" y="3545"/>
                  <a:pt x="25" y="3552"/>
                  <a:pt x="16" y="3552"/>
                </a:cubicBezTo>
                <a:cubicBezTo>
                  <a:pt x="8" y="3552"/>
                  <a:pt x="0" y="3545"/>
                  <a:pt x="0" y="3536"/>
                </a:cubicBezTo>
                <a:lnTo>
                  <a:pt x="0" y="3472"/>
                </a:lnTo>
                <a:cubicBezTo>
                  <a:pt x="0" y="3463"/>
                  <a:pt x="8" y="3456"/>
                  <a:pt x="16" y="3456"/>
                </a:cubicBezTo>
                <a:cubicBezTo>
                  <a:pt x="25" y="3456"/>
                  <a:pt x="32" y="3463"/>
                  <a:pt x="32" y="3472"/>
                </a:cubicBezTo>
                <a:close/>
                <a:moveTo>
                  <a:pt x="32" y="3600"/>
                </a:moveTo>
                <a:lnTo>
                  <a:pt x="32" y="3664"/>
                </a:lnTo>
                <a:cubicBezTo>
                  <a:pt x="32" y="3673"/>
                  <a:pt x="25" y="3680"/>
                  <a:pt x="16" y="3680"/>
                </a:cubicBezTo>
                <a:cubicBezTo>
                  <a:pt x="8" y="3680"/>
                  <a:pt x="0" y="3673"/>
                  <a:pt x="0" y="3664"/>
                </a:cubicBezTo>
                <a:lnTo>
                  <a:pt x="0" y="3600"/>
                </a:lnTo>
                <a:cubicBezTo>
                  <a:pt x="0" y="3591"/>
                  <a:pt x="8" y="3584"/>
                  <a:pt x="16" y="3584"/>
                </a:cubicBezTo>
                <a:cubicBezTo>
                  <a:pt x="25" y="3584"/>
                  <a:pt x="32" y="3591"/>
                  <a:pt x="32" y="3600"/>
                </a:cubicBezTo>
                <a:close/>
                <a:moveTo>
                  <a:pt x="32" y="3728"/>
                </a:moveTo>
                <a:lnTo>
                  <a:pt x="32" y="3792"/>
                </a:lnTo>
                <a:cubicBezTo>
                  <a:pt x="32" y="3801"/>
                  <a:pt x="25" y="3808"/>
                  <a:pt x="16" y="3808"/>
                </a:cubicBezTo>
                <a:cubicBezTo>
                  <a:pt x="8" y="3808"/>
                  <a:pt x="0" y="3801"/>
                  <a:pt x="0" y="3792"/>
                </a:cubicBezTo>
                <a:lnTo>
                  <a:pt x="0" y="3728"/>
                </a:lnTo>
                <a:cubicBezTo>
                  <a:pt x="0" y="3719"/>
                  <a:pt x="8" y="3712"/>
                  <a:pt x="16" y="3712"/>
                </a:cubicBezTo>
                <a:cubicBezTo>
                  <a:pt x="25" y="3712"/>
                  <a:pt x="32" y="3719"/>
                  <a:pt x="32" y="3728"/>
                </a:cubicBezTo>
                <a:close/>
                <a:moveTo>
                  <a:pt x="32" y="3856"/>
                </a:moveTo>
                <a:lnTo>
                  <a:pt x="32" y="3920"/>
                </a:lnTo>
                <a:cubicBezTo>
                  <a:pt x="32" y="3929"/>
                  <a:pt x="25" y="3936"/>
                  <a:pt x="16" y="3936"/>
                </a:cubicBezTo>
                <a:cubicBezTo>
                  <a:pt x="8" y="3936"/>
                  <a:pt x="0" y="3929"/>
                  <a:pt x="0" y="3920"/>
                </a:cubicBezTo>
                <a:lnTo>
                  <a:pt x="0" y="3856"/>
                </a:lnTo>
                <a:cubicBezTo>
                  <a:pt x="0" y="3847"/>
                  <a:pt x="8" y="3840"/>
                  <a:pt x="16" y="3840"/>
                </a:cubicBezTo>
                <a:cubicBezTo>
                  <a:pt x="25" y="3840"/>
                  <a:pt x="32" y="3847"/>
                  <a:pt x="32" y="3856"/>
                </a:cubicBezTo>
                <a:close/>
                <a:moveTo>
                  <a:pt x="32" y="3984"/>
                </a:moveTo>
                <a:lnTo>
                  <a:pt x="32" y="4048"/>
                </a:lnTo>
                <a:cubicBezTo>
                  <a:pt x="32" y="4057"/>
                  <a:pt x="25" y="4064"/>
                  <a:pt x="16" y="4064"/>
                </a:cubicBezTo>
                <a:cubicBezTo>
                  <a:pt x="8" y="4064"/>
                  <a:pt x="0" y="4057"/>
                  <a:pt x="0" y="4048"/>
                </a:cubicBezTo>
                <a:lnTo>
                  <a:pt x="0" y="3984"/>
                </a:lnTo>
                <a:cubicBezTo>
                  <a:pt x="0" y="3975"/>
                  <a:pt x="8" y="3968"/>
                  <a:pt x="16" y="3968"/>
                </a:cubicBezTo>
                <a:cubicBezTo>
                  <a:pt x="25" y="3968"/>
                  <a:pt x="32" y="3975"/>
                  <a:pt x="32" y="3984"/>
                </a:cubicBezTo>
                <a:close/>
                <a:moveTo>
                  <a:pt x="32" y="4112"/>
                </a:moveTo>
                <a:lnTo>
                  <a:pt x="32" y="4176"/>
                </a:lnTo>
                <a:cubicBezTo>
                  <a:pt x="32" y="4185"/>
                  <a:pt x="25" y="4192"/>
                  <a:pt x="16" y="4192"/>
                </a:cubicBezTo>
                <a:cubicBezTo>
                  <a:pt x="8" y="4192"/>
                  <a:pt x="0" y="4185"/>
                  <a:pt x="0" y="4176"/>
                </a:cubicBezTo>
                <a:lnTo>
                  <a:pt x="0" y="4112"/>
                </a:lnTo>
                <a:cubicBezTo>
                  <a:pt x="0" y="4103"/>
                  <a:pt x="8" y="4096"/>
                  <a:pt x="16" y="4096"/>
                </a:cubicBezTo>
                <a:cubicBezTo>
                  <a:pt x="25" y="4096"/>
                  <a:pt x="32" y="4103"/>
                  <a:pt x="32" y="4112"/>
                </a:cubicBezTo>
                <a:close/>
                <a:moveTo>
                  <a:pt x="32" y="4240"/>
                </a:moveTo>
                <a:lnTo>
                  <a:pt x="32" y="4304"/>
                </a:lnTo>
                <a:cubicBezTo>
                  <a:pt x="32" y="4313"/>
                  <a:pt x="25" y="4320"/>
                  <a:pt x="16" y="4320"/>
                </a:cubicBezTo>
                <a:cubicBezTo>
                  <a:pt x="8" y="4320"/>
                  <a:pt x="0" y="4313"/>
                  <a:pt x="0" y="4304"/>
                </a:cubicBezTo>
                <a:lnTo>
                  <a:pt x="0" y="4240"/>
                </a:lnTo>
                <a:cubicBezTo>
                  <a:pt x="0" y="4231"/>
                  <a:pt x="8" y="4224"/>
                  <a:pt x="16" y="4224"/>
                </a:cubicBezTo>
                <a:cubicBezTo>
                  <a:pt x="25" y="4224"/>
                  <a:pt x="32" y="4231"/>
                  <a:pt x="32" y="4240"/>
                </a:cubicBezTo>
                <a:close/>
                <a:moveTo>
                  <a:pt x="32" y="4368"/>
                </a:moveTo>
                <a:lnTo>
                  <a:pt x="32" y="4432"/>
                </a:lnTo>
                <a:cubicBezTo>
                  <a:pt x="32" y="4441"/>
                  <a:pt x="25" y="4448"/>
                  <a:pt x="16" y="4448"/>
                </a:cubicBezTo>
                <a:cubicBezTo>
                  <a:pt x="8" y="4448"/>
                  <a:pt x="0" y="4441"/>
                  <a:pt x="0" y="4432"/>
                </a:cubicBezTo>
                <a:lnTo>
                  <a:pt x="0" y="4368"/>
                </a:lnTo>
                <a:cubicBezTo>
                  <a:pt x="0" y="4359"/>
                  <a:pt x="8" y="4352"/>
                  <a:pt x="16" y="4352"/>
                </a:cubicBezTo>
                <a:cubicBezTo>
                  <a:pt x="25" y="4352"/>
                  <a:pt x="32" y="4359"/>
                  <a:pt x="32" y="4368"/>
                </a:cubicBezTo>
                <a:close/>
                <a:moveTo>
                  <a:pt x="32" y="4496"/>
                </a:moveTo>
                <a:lnTo>
                  <a:pt x="32" y="4560"/>
                </a:lnTo>
                <a:cubicBezTo>
                  <a:pt x="32" y="4569"/>
                  <a:pt x="25" y="4576"/>
                  <a:pt x="16" y="4576"/>
                </a:cubicBezTo>
                <a:cubicBezTo>
                  <a:pt x="8" y="4576"/>
                  <a:pt x="0" y="4569"/>
                  <a:pt x="0" y="4560"/>
                </a:cubicBezTo>
                <a:lnTo>
                  <a:pt x="0" y="4496"/>
                </a:lnTo>
                <a:cubicBezTo>
                  <a:pt x="0" y="4487"/>
                  <a:pt x="8" y="4480"/>
                  <a:pt x="16" y="4480"/>
                </a:cubicBezTo>
                <a:cubicBezTo>
                  <a:pt x="25" y="4480"/>
                  <a:pt x="32" y="4487"/>
                  <a:pt x="32" y="4496"/>
                </a:cubicBezTo>
                <a:close/>
                <a:moveTo>
                  <a:pt x="32" y="4624"/>
                </a:moveTo>
                <a:lnTo>
                  <a:pt x="32" y="4688"/>
                </a:lnTo>
                <a:cubicBezTo>
                  <a:pt x="32" y="4697"/>
                  <a:pt x="25" y="4704"/>
                  <a:pt x="16" y="4704"/>
                </a:cubicBezTo>
                <a:cubicBezTo>
                  <a:pt x="8" y="4704"/>
                  <a:pt x="0" y="4697"/>
                  <a:pt x="0" y="4688"/>
                </a:cubicBezTo>
                <a:lnTo>
                  <a:pt x="0" y="4624"/>
                </a:lnTo>
                <a:cubicBezTo>
                  <a:pt x="0" y="4615"/>
                  <a:pt x="8" y="4608"/>
                  <a:pt x="16" y="4608"/>
                </a:cubicBezTo>
                <a:cubicBezTo>
                  <a:pt x="25" y="4608"/>
                  <a:pt x="32" y="4615"/>
                  <a:pt x="32" y="4624"/>
                </a:cubicBezTo>
                <a:close/>
                <a:moveTo>
                  <a:pt x="32" y="4752"/>
                </a:moveTo>
                <a:lnTo>
                  <a:pt x="32" y="4816"/>
                </a:lnTo>
                <a:cubicBezTo>
                  <a:pt x="32" y="4825"/>
                  <a:pt x="25" y="4832"/>
                  <a:pt x="16" y="4832"/>
                </a:cubicBezTo>
                <a:cubicBezTo>
                  <a:pt x="8" y="4832"/>
                  <a:pt x="0" y="4825"/>
                  <a:pt x="0" y="4816"/>
                </a:cubicBezTo>
                <a:lnTo>
                  <a:pt x="0" y="4752"/>
                </a:lnTo>
                <a:cubicBezTo>
                  <a:pt x="0" y="4743"/>
                  <a:pt x="8" y="4736"/>
                  <a:pt x="16" y="4736"/>
                </a:cubicBezTo>
                <a:cubicBezTo>
                  <a:pt x="25" y="4736"/>
                  <a:pt x="32" y="4743"/>
                  <a:pt x="32" y="4752"/>
                </a:cubicBezTo>
                <a:close/>
                <a:moveTo>
                  <a:pt x="32" y="4880"/>
                </a:moveTo>
                <a:lnTo>
                  <a:pt x="32" y="4944"/>
                </a:lnTo>
                <a:cubicBezTo>
                  <a:pt x="32" y="4953"/>
                  <a:pt x="25" y="4960"/>
                  <a:pt x="16" y="4960"/>
                </a:cubicBezTo>
                <a:cubicBezTo>
                  <a:pt x="8" y="4960"/>
                  <a:pt x="0" y="4953"/>
                  <a:pt x="0" y="4944"/>
                </a:cubicBezTo>
                <a:lnTo>
                  <a:pt x="0" y="4880"/>
                </a:lnTo>
                <a:cubicBezTo>
                  <a:pt x="0" y="4871"/>
                  <a:pt x="8" y="4864"/>
                  <a:pt x="16" y="4864"/>
                </a:cubicBezTo>
                <a:cubicBezTo>
                  <a:pt x="25" y="4864"/>
                  <a:pt x="32" y="4871"/>
                  <a:pt x="32" y="4880"/>
                </a:cubicBezTo>
                <a:close/>
                <a:moveTo>
                  <a:pt x="32" y="5008"/>
                </a:moveTo>
                <a:lnTo>
                  <a:pt x="32" y="5072"/>
                </a:lnTo>
                <a:cubicBezTo>
                  <a:pt x="32" y="5081"/>
                  <a:pt x="25" y="5088"/>
                  <a:pt x="16" y="5088"/>
                </a:cubicBezTo>
                <a:cubicBezTo>
                  <a:pt x="8" y="5088"/>
                  <a:pt x="0" y="5081"/>
                  <a:pt x="0" y="5072"/>
                </a:cubicBezTo>
                <a:lnTo>
                  <a:pt x="0" y="5008"/>
                </a:lnTo>
                <a:cubicBezTo>
                  <a:pt x="0" y="4999"/>
                  <a:pt x="8" y="4992"/>
                  <a:pt x="16" y="4992"/>
                </a:cubicBezTo>
                <a:cubicBezTo>
                  <a:pt x="25" y="4992"/>
                  <a:pt x="32" y="4999"/>
                  <a:pt x="32" y="5008"/>
                </a:cubicBezTo>
                <a:close/>
                <a:moveTo>
                  <a:pt x="32" y="5136"/>
                </a:moveTo>
                <a:lnTo>
                  <a:pt x="32" y="5200"/>
                </a:lnTo>
                <a:cubicBezTo>
                  <a:pt x="32" y="5209"/>
                  <a:pt x="25" y="5216"/>
                  <a:pt x="16" y="5216"/>
                </a:cubicBezTo>
                <a:cubicBezTo>
                  <a:pt x="8" y="5216"/>
                  <a:pt x="0" y="5209"/>
                  <a:pt x="0" y="5200"/>
                </a:cubicBezTo>
                <a:lnTo>
                  <a:pt x="0" y="5136"/>
                </a:lnTo>
                <a:cubicBezTo>
                  <a:pt x="0" y="5127"/>
                  <a:pt x="8" y="5120"/>
                  <a:pt x="16" y="5120"/>
                </a:cubicBezTo>
                <a:cubicBezTo>
                  <a:pt x="25" y="5120"/>
                  <a:pt x="32" y="5127"/>
                  <a:pt x="32" y="5136"/>
                </a:cubicBezTo>
                <a:close/>
                <a:moveTo>
                  <a:pt x="32" y="5264"/>
                </a:moveTo>
                <a:lnTo>
                  <a:pt x="32" y="5328"/>
                </a:lnTo>
                <a:cubicBezTo>
                  <a:pt x="32" y="5337"/>
                  <a:pt x="25" y="5344"/>
                  <a:pt x="16" y="5344"/>
                </a:cubicBezTo>
                <a:cubicBezTo>
                  <a:pt x="8" y="5344"/>
                  <a:pt x="0" y="5337"/>
                  <a:pt x="0" y="5328"/>
                </a:cubicBezTo>
                <a:lnTo>
                  <a:pt x="0" y="5264"/>
                </a:lnTo>
                <a:cubicBezTo>
                  <a:pt x="0" y="5255"/>
                  <a:pt x="8" y="5248"/>
                  <a:pt x="16" y="5248"/>
                </a:cubicBezTo>
                <a:cubicBezTo>
                  <a:pt x="25" y="5248"/>
                  <a:pt x="32" y="5255"/>
                  <a:pt x="32" y="5264"/>
                </a:cubicBezTo>
                <a:close/>
                <a:moveTo>
                  <a:pt x="32" y="5392"/>
                </a:moveTo>
                <a:lnTo>
                  <a:pt x="32" y="5456"/>
                </a:lnTo>
                <a:cubicBezTo>
                  <a:pt x="32" y="5465"/>
                  <a:pt x="25" y="5472"/>
                  <a:pt x="16" y="5472"/>
                </a:cubicBezTo>
                <a:cubicBezTo>
                  <a:pt x="8" y="5472"/>
                  <a:pt x="0" y="5465"/>
                  <a:pt x="0" y="5456"/>
                </a:cubicBezTo>
                <a:lnTo>
                  <a:pt x="0" y="5392"/>
                </a:lnTo>
                <a:cubicBezTo>
                  <a:pt x="0" y="5383"/>
                  <a:pt x="8" y="5376"/>
                  <a:pt x="16" y="5376"/>
                </a:cubicBezTo>
                <a:cubicBezTo>
                  <a:pt x="25" y="5376"/>
                  <a:pt x="32" y="5383"/>
                  <a:pt x="32" y="5392"/>
                </a:cubicBezTo>
                <a:close/>
                <a:moveTo>
                  <a:pt x="32" y="5520"/>
                </a:moveTo>
                <a:lnTo>
                  <a:pt x="32" y="5584"/>
                </a:lnTo>
                <a:cubicBezTo>
                  <a:pt x="32" y="5593"/>
                  <a:pt x="25" y="5600"/>
                  <a:pt x="16" y="5600"/>
                </a:cubicBezTo>
                <a:cubicBezTo>
                  <a:pt x="8" y="5600"/>
                  <a:pt x="0" y="5593"/>
                  <a:pt x="0" y="5584"/>
                </a:cubicBezTo>
                <a:lnTo>
                  <a:pt x="0" y="5520"/>
                </a:lnTo>
                <a:cubicBezTo>
                  <a:pt x="0" y="5511"/>
                  <a:pt x="8" y="5504"/>
                  <a:pt x="16" y="5504"/>
                </a:cubicBezTo>
                <a:cubicBezTo>
                  <a:pt x="25" y="5504"/>
                  <a:pt x="32" y="5511"/>
                  <a:pt x="32" y="5520"/>
                </a:cubicBezTo>
                <a:close/>
                <a:moveTo>
                  <a:pt x="32" y="5648"/>
                </a:moveTo>
                <a:lnTo>
                  <a:pt x="32" y="5712"/>
                </a:lnTo>
                <a:cubicBezTo>
                  <a:pt x="32" y="5721"/>
                  <a:pt x="25" y="5728"/>
                  <a:pt x="16" y="5728"/>
                </a:cubicBezTo>
                <a:cubicBezTo>
                  <a:pt x="8" y="5728"/>
                  <a:pt x="0" y="5721"/>
                  <a:pt x="0" y="5712"/>
                </a:cubicBezTo>
                <a:lnTo>
                  <a:pt x="0" y="5648"/>
                </a:lnTo>
                <a:cubicBezTo>
                  <a:pt x="0" y="5639"/>
                  <a:pt x="8" y="5632"/>
                  <a:pt x="16" y="5632"/>
                </a:cubicBezTo>
                <a:cubicBezTo>
                  <a:pt x="25" y="5632"/>
                  <a:pt x="32" y="5639"/>
                  <a:pt x="32" y="5648"/>
                </a:cubicBezTo>
                <a:close/>
                <a:moveTo>
                  <a:pt x="32" y="5776"/>
                </a:moveTo>
                <a:lnTo>
                  <a:pt x="32" y="5840"/>
                </a:lnTo>
                <a:cubicBezTo>
                  <a:pt x="32" y="5849"/>
                  <a:pt x="25" y="5856"/>
                  <a:pt x="16" y="5856"/>
                </a:cubicBezTo>
                <a:cubicBezTo>
                  <a:pt x="8" y="5856"/>
                  <a:pt x="0" y="5849"/>
                  <a:pt x="0" y="5840"/>
                </a:cubicBezTo>
                <a:lnTo>
                  <a:pt x="0" y="5776"/>
                </a:lnTo>
                <a:cubicBezTo>
                  <a:pt x="0" y="5767"/>
                  <a:pt x="8" y="5760"/>
                  <a:pt x="16" y="5760"/>
                </a:cubicBezTo>
                <a:cubicBezTo>
                  <a:pt x="25" y="5760"/>
                  <a:pt x="32" y="5767"/>
                  <a:pt x="32" y="5776"/>
                </a:cubicBezTo>
                <a:close/>
                <a:moveTo>
                  <a:pt x="32" y="5904"/>
                </a:moveTo>
                <a:lnTo>
                  <a:pt x="32" y="5968"/>
                </a:lnTo>
                <a:cubicBezTo>
                  <a:pt x="32" y="5977"/>
                  <a:pt x="25" y="5984"/>
                  <a:pt x="16" y="5984"/>
                </a:cubicBezTo>
                <a:cubicBezTo>
                  <a:pt x="8" y="5984"/>
                  <a:pt x="0" y="5977"/>
                  <a:pt x="0" y="5968"/>
                </a:cubicBezTo>
                <a:lnTo>
                  <a:pt x="0" y="5904"/>
                </a:lnTo>
                <a:cubicBezTo>
                  <a:pt x="0" y="5895"/>
                  <a:pt x="8" y="5888"/>
                  <a:pt x="16" y="5888"/>
                </a:cubicBezTo>
                <a:cubicBezTo>
                  <a:pt x="25" y="5888"/>
                  <a:pt x="32" y="5895"/>
                  <a:pt x="32" y="5904"/>
                </a:cubicBezTo>
                <a:close/>
                <a:moveTo>
                  <a:pt x="32" y="6032"/>
                </a:moveTo>
                <a:lnTo>
                  <a:pt x="32" y="6096"/>
                </a:lnTo>
                <a:cubicBezTo>
                  <a:pt x="32" y="6105"/>
                  <a:pt x="25" y="6112"/>
                  <a:pt x="16" y="6112"/>
                </a:cubicBezTo>
                <a:cubicBezTo>
                  <a:pt x="8" y="6112"/>
                  <a:pt x="0" y="6105"/>
                  <a:pt x="0" y="6096"/>
                </a:cubicBezTo>
                <a:lnTo>
                  <a:pt x="0" y="6032"/>
                </a:lnTo>
                <a:cubicBezTo>
                  <a:pt x="0" y="6023"/>
                  <a:pt x="8" y="6016"/>
                  <a:pt x="16" y="6016"/>
                </a:cubicBezTo>
                <a:cubicBezTo>
                  <a:pt x="25" y="6016"/>
                  <a:pt x="32" y="6023"/>
                  <a:pt x="32" y="6032"/>
                </a:cubicBezTo>
                <a:close/>
                <a:moveTo>
                  <a:pt x="32" y="6160"/>
                </a:moveTo>
                <a:lnTo>
                  <a:pt x="32" y="6224"/>
                </a:lnTo>
                <a:cubicBezTo>
                  <a:pt x="32" y="6233"/>
                  <a:pt x="25" y="6240"/>
                  <a:pt x="16" y="6240"/>
                </a:cubicBezTo>
                <a:cubicBezTo>
                  <a:pt x="8" y="6240"/>
                  <a:pt x="0" y="6233"/>
                  <a:pt x="0" y="6224"/>
                </a:cubicBezTo>
                <a:lnTo>
                  <a:pt x="0" y="6160"/>
                </a:lnTo>
                <a:cubicBezTo>
                  <a:pt x="0" y="6151"/>
                  <a:pt x="8" y="6144"/>
                  <a:pt x="16" y="6144"/>
                </a:cubicBezTo>
                <a:cubicBezTo>
                  <a:pt x="25" y="6144"/>
                  <a:pt x="32" y="6151"/>
                  <a:pt x="32" y="6160"/>
                </a:cubicBezTo>
                <a:close/>
                <a:moveTo>
                  <a:pt x="32" y="6288"/>
                </a:moveTo>
                <a:lnTo>
                  <a:pt x="32" y="6352"/>
                </a:lnTo>
                <a:cubicBezTo>
                  <a:pt x="32" y="6361"/>
                  <a:pt x="25" y="6368"/>
                  <a:pt x="16" y="6368"/>
                </a:cubicBezTo>
                <a:cubicBezTo>
                  <a:pt x="8" y="6368"/>
                  <a:pt x="0" y="6361"/>
                  <a:pt x="0" y="6352"/>
                </a:cubicBezTo>
                <a:lnTo>
                  <a:pt x="0" y="6288"/>
                </a:lnTo>
                <a:cubicBezTo>
                  <a:pt x="0" y="6279"/>
                  <a:pt x="8" y="6272"/>
                  <a:pt x="16" y="6272"/>
                </a:cubicBezTo>
                <a:cubicBezTo>
                  <a:pt x="25" y="6272"/>
                  <a:pt x="32" y="6279"/>
                  <a:pt x="32" y="6288"/>
                </a:cubicBezTo>
                <a:close/>
                <a:moveTo>
                  <a:pt x="32" y="6416"/>
                </a:moveTo>
                <a:lnTo>
                  <a:pt x="32" y="6480"/>
                </a:lnTo>
                <a:cubicBezTo>
                  <a:pt x="32" y="6489"/>
                  <a:pt x="25" y="6496"/>
                  <a:pt x="16" y="6496"/>
                </a:cubicBezTo>
                <a:cubicBezTo>
                  <a:pt x="8" y="6496"/>
                  <a:pt x="0" y="6489"/>
                  <a:pt x="0" y="6480"/>
                </a:cubicBezTo>
                <a:lnTo>
                  <a:pt x="0" y="6416"/>
                </a:lnTo>
                <a:cubicBezTo>
                  <a:pt x="0" y="6407"/>
                  <a:pt x="8" y="6400"/>
                  <a:pt x="16" y="6400"/>
                </a:cubicBezTo>
                <a:cubicBezTo>
                  <a:pt x="25" y="6400"/>
                  <a:pt x="32" y="6407"/>
                  <a:pt x="32" y="6416"/>
                </a:cubicBezTo>
                <a:close/>
                <a:moveTo>
                  <a:pt x="32" y="6544"/>
                </a:moveTo>
                <a:lnTo>
                  <a:pt x="32" y="6608"/>
                </a:lnTo>
                <a:cubicBezTo>
                  <a:pt x="32" y="6617"/>
                  <a:pt x="25" y="6624"/>
                  <a:pt x="16" y="6624"/>
                </a:cubicBezTo>
                <a:cubicBezTo>
                  <a:pt x="8" y="6624"/>
                  <a:pt x="0" y="6617"/>
                  <a:pt x="0" y="6608"/>
                </a:cubicBezTo>
                <a:lnTo>
                  <a:pt x="0" y="6544"/>
                </a:lnTo>
                <a:cubicBezTo>
                  <a:pt x="0" y="6535"/>
                  <a:pt x="8" y="6528"/>
                  <a:pt x="16" y="6528"/>
                </a:cubicBezTo>
                <a:cubicBezTo>
                  <a:pt x="25" y="6528"/>
                  <a:pt x="32" y="6535"/>
                  <a:pt x="32" y="6544"/>
                </a:cubicBezTo>
                <a:close/>
                <a:moveTo>
                  <a:pt x="32" y="6672"/>
                </a:moveTo>
                <a:lnTo>
                  <a:pt x="32" y="6736"/>
                </a:lnTo>
                <a:cubicBezTo>
                  <a:pt x="32" y="6745"/>
                  <a:pt x="25" y="6752"/>
                  <a:pt x="16" y="6752"/>
                </a:cubicBezTo>
                <a:cubicBezTo>
                  <a:pt x="8" y="6752"/>
                  <a:pt x="0" y="6745"/>
                  <a:pt x="0" y="6736"/>
                </a:cubicBezTo>
                <a:lnTo>
                  <a:pt x="0" y="6672"/>
                </a:lnTo>
                <a:cubicBezTo>
                  <a:pt x="0" y="6663"/>
                  <a:pt x="8" y="6656"/>
                  <a:pt x="16" y="6656"/>
                </a:cubicBezTo>
                <a:cubicBezTo>
                  <a:pt x="25" y="6656"/>
                  <a:pt x="32" y="6663"/>
                  <a:pt x="32" y="6672"/>
                </a:cubicBezTo>
                <a:close/>
                <a:moveTo>
                  <a:pt x="32" y="6800"/>
                </a:moveTo>
                <a:lnTo>
                  <a:pt x="32" y="6864"/>
                </a:lnTo>
                <a:cubicBezTo>
                  <a:pt x="32" y="6873"/>
                  <a:pt x="25" y="6880"/>
                  <a:pt x="16" y="6880"/>
                </a:cubicBezTo>
                <a:cubicBezTo>
                  <a:pt x="8" y="6880"/>
                  <a:pt x="0" y="6873"/>
                  <a:pt x="0" y="6864"/>
                </a:cubicBezTo>
                <a:lnTo>
                  <a:pt x="0" y="6800"/>
                </a:lnTo>
                <a:cubicBezTo>
                  <a:pt x="0" y="6791"/>
                  <a:pt x="8" y="6784"/>
                  <a:pt x="16" y="6784"/>
                </a:cubicBezTo>
                <a:cubicBezTo>
                  <a:pt x="25" y="6784"/>
                  <a:pt x="32" y="6791"/>
                  <a:pt x="32" y="6800"/>
                </a:cubicBezTo>
                <a:close/>
                <a:moveTo>
                  <a:pt x="32" y="6928"/>
                </a:moveTo>
                <a:lnTo>
                  <a:pt x="32" y="6992"/>
                </a:lnTo>
                <a:cubicBezTo>
                  <a:pt x="32" y="7001"/>
                  <a:pt x="25" y="7008"/>
                  <a:pt x="16" y="7008"/>
                </a:cubicBezTo>
                <a:cubicBezTo>
                  <a:pt x="8" y="7008"/>
                  <a:pt x="0" y="7001"/>
                  <a:pt x="0" y="6992"/>
                </a:cubicBezTo>
                <a:lnTo>
                  <a:pt x="0" y="6928"/>
                </a:lnTo>
                <a:cubicBezTo>
                  <a:pt x="0" y="6919"/>
                  <a:pt x="8" y="6912"/>
                  <a:pt x="16" y="6912"/>
                </a:cubicBezTo>
                <a:cubicBezTo>
                  <a:pt x="25" y="6912"/>
                  <a:pt x="32" y="6919"/>
                  <a:pt x="32" y="6928"/>
                </a:cubicBezTo>
                <a:close/>
                <a:moveTo>
                  <a:pt x="32" y="7056"/>
                </a:moveTo>
                <a:lnTo>
                  <a:pt x="32" y="7120"/>
                </a:lnTo>
                <a:cubicBezTo>
                  <a:pt x="32" y="7129"/>
                  <a:pt x="25" y="7136"/>
                  <a:pt x="16" y="7136"/>
                </a:cubicBezTo>
                <a:cubicBezTo>
                  <a:pt x="8" y="7136"/>
                  <a:pt x="0" y="7129"/>
                  <a:pt x="0" y="7120"/>
                </a:cubicBezTo>
                <a:lnTo>
                  <a:pt x="0" y="7056"/>
                </a:lnTo>
                <a:cubicBezTo>
                  <a:pt x="0" y="7047"/>
                  <a:pt x="8" y="7040"/>
                  <a:pt x="16" y="7040"/>
                </a:cubicBezTo>
                <a:cubicBezTo>
                  <a:pt x="25" y="7040"/>
                  <a:pt x="32" y="7047"/>
                  <a:pt x="32" y="7056"/>
                </a:cubicBezTo>
                <a:close/>
                <a:moveTo>
                  <a:pt x="32" y="7184"/>
                </a:moveTo>
                <a:lnTo>
                  <a:pt x="32" y="7248"/>
                </a:lnTo>
                <a:cubicBezTo>
                  <a:pt x="32" y="7257"/>
                  <a:pt x="25" y="7264"/>
                  <a:pt x="16" y="7264"/>
                </a:cubicBezTo>
                <a:cubicBezTo>
                  <a:pt x="8" y="7264"/>
                  <a:pt x="0" y="7257"/>
                  <a:pt x="0" y="7248"/>
                </a:cubicBezTo>
                <a:lnTo>
                  <a:pt x="0" y="7184"/>
                </a:lnTo>
                <a:cubicBezTo>
                  <a:pt x="0" y="7175"/>
                  <a:pt x="8" y="7168"/>
                  <a:pt x="16" y="7168"/>
                </a:cubicBezTo>
                <a:cubicBezTo>
                  <a:pt x="25" y="7168"/>
                  <a:pt x="32" y="7175"/>
                  <a:pt x="32" y="7184"/>
                </a:cubicBezTo>
                <a:close/>
                <a:moveTo>
                  <a:pt x="32" y="7312"/>
                </a:moveTo>
                <a:lnTo>
                  <a:pt x="32" y="7373"/>
                </a:lnTo>
                <a:lnTo>
                  <a:pt x="9" y="7359"/>
                </a:lnTo>
                <a:lnTo>
                  <a:pt x="11" y="7358"/>
                </a:lnTo>
                <a:cubicBezTo>
                  <a:pt x="18" y="7354"/>
                  <a:pt x="28" y="7357"/>
                  <a:pt x="33" y="7365"/>
                </a:cubicBezTo>
                <a:cubicBezTo>
                  <a:pt x="37" y="7372"/>
                  <a:pt x="34" y="7382"/>
                  <a:pt x="26" y="7386"/>
                </a:cubicBezTo>
                <a:lnTo>
                  <a:pt x="24" y="7387"/>
                </a:lnTo>
                <a:cubicBezTo>
                  <a:pt x="19" y="7390"/>
                  <a:pt x="13" y="7390"/>
                  <a:pt x="8" y="7387"/>
                </a:cubicBezTo>
                <a:cubicBezTo>
                  <a:pt x="3" y="7384"/>
                  <a:pt x="0" y="7379"/>
                  <a:pt x="0" y="7373"/>
                </a:cubicBezTo>
                <a:lnTo>
                  <a:pt x="0" y="7312"/>
                </a:lnTo>
                <a:cubicBezTo>
                  <a:pt x="0" y="7303"/>
                  <a:pt x="8" y="7296"/>
                  <a:pt x="16" y="7296"/>
                </a:cubicBezTo>
                <a:cubicBezTo>
                  <a:pt x="25" y="7296"/>
                  <a:pt x="32" y="7303"/>
                  <a:pt x="32" y="7312"/>
                </a:cubicBezTo>
                <a:close/>
                <a:moveTo>
                  <a:pt x="67" y="7327"/>
                </a:moveTo>
                <a:lnTo>
                  <a:pt x="123" y="7296"/>
                </a:lnTo>
                <a:cubicBezTo>
                  <a:pt x="130" y="7292"/>
                  <a:pt x="140" y="7294"/>
                  <a:pt x="144" y="7302"/>
                </a:cubicBezTo>
                <a:cubicBezTo>
                  <a:pt x="149" y="7310"/>
                  <a:pt x="146" y="7320"/>
                  <a:pt x="138" y="7324"/>
                </a:cubicBezTo>
                <a:lnTo>
                  <a:pt x="82" y="7355"/>
                </a:lnTo>
                <a:cubicBezTo>
                  <a:pt x="75" y="7359"/>
                  <a:pt x="65" y="7357"/>
                  <a:pt x="60" y="7349"/>
                </a:cubicBezTo>
                <a:cubicBezTo>
                  <a:pt x="56" y="7341"/>
                  <a:pt x="59" y="7331"/>
                  <a:pt x="67" y="7327"/>
                </a:cubicBezTo>
                <a:close/>
                <a:moveTo>
                  <a:pt x="178" y="7265"/>
                </a:moveTo>
                <a:lnTo>
                  <a:pt x="234" y="7234"/>
                </a:lnTo>
                <a:cubicBezTo>
                  <a:pt x="242" y="7229"/>
                  <a:pt x="252" y="7232"/>
                  <a:pt x="256" y="7240"/>
                </a:cubicBezTo>
                <a:cubicBezTo>
                  <a:pt x="260" y="7247"/>
                  <a:pt x="258" y="7257"/>
                  <a:pt x="250" y="7261"/>
                </a:cubicBezTo>
                <a:lnTo>
                  <a:pt x="194" y="7293"/>
                </a:lnTo>
                <a:cubicBezTo>
                  <a:pt x="186" y="7297"/>
                  <a:pt x="177" y="7294"/>
                  <a:pt x="172" y="7287"/>
                </a:cubicBezTo>
                <a:cubicBezTo>
                  <a:pt x="168" y="7279"/>
                  <a:pt x="171" y="7269"/>
                  <a:pt x="178" y="7265"/>
                </a:cubicBezTo>
                <a:close/>
                <a:moveTo>
                  <a:pt x="290" y="7202"/>
                </a:moveTo>
                <a:lnTo>
                  <a:pt x="346" y="7171"/>
                </a:lnTo>
                <a:cubicBezTo>
                  <a:pt x="354" y="7167"/>
                  <a:pt x="363" y="7170"/>
                  <a:pt x="368" y="7177"/>
                </a:cubicBezTo>
                <a:cubicBezTo>
                  <a:pt x="372" y="7185"/>
                  <a:pt x="369" y="7195"/>
                  <a:pt x="362" y="7199"/>
                </a:cubicBezTo>
                <a:lnTo>
                  <a:pt x="306" y="7230"/>
                </a:lnTo>
                <a:cubicBezTo>
                  <a:pt x="298" y="7235"/>
                  <a:pt x="288" y="7232"/>
                  <a:pt x="284" y="7224"/>
                </a:cubicBezTo>
                <a:cubicBezTo>
                  <a:pt x="280" y="7216"/>
                  <a:pt x="282" y="7207"/>
                  <a:pt x="290" y="7202"/>
                </a:cubicBezTo>
                <a:close/>
                <a:moveTo>
                  <a:pt x="402" y="7140"/>
                </a:moveTo>
                <a:lnTo>
                  <a:pt x="458" y="7109"/>
                </a:lnTo>
                <a:cubicBezTo>
                  <a:pt x="466" y="7104"/>
                  <a:pt x="475" y="7107"/>
                  <a:pt x="480" y="7115"/>
                </a:cubicBezTo>
                <a:cubicBezTo>
                  <a:pt x="484" y="7123"/>
                  <a:pt x="481" y="7132"/>
                  <a:pt x="473" y="7137"/>
                </a:cubicBezTo>
                <a:lnTo>
                  <a:pt x="418" y="7168"/>
                </a:lnTo>
                <a:cubicBezTo>
                  <a:pt x="410" y="7172"/>
                  <a:pt x="400" y="7169"/>
                  <a:pt x="396" y="7162"/>
                </a:cubicBezTo>
                <a:cubicBezTo>
                  <a:pt x="391" y="7154"/>
                  <a:pt x="394" y="7144"/>
                  <a:pt x="402" y="7140"/>
                </a:cubicBezTo>
                <a:close/>
                <a:moveTo>
                  <a:pt x="514" y="7078"/>
                </a:moveTo>
                <a:lnTo>
                  <a:pt x="570" y="7046"/>
                </a:lnTo>
                <a:cubicBezTo>
                  <a:pt x="577" y="7042"/>
                  <a:pt x="587" y="7045"/>
                  <a:pt x="591" y="7053"/>
                </a:cubicBezTo>
                <a:cubicBezTo>
                  <a:pt x="596" y="7060"/>
                  <a:pt x="593" y="7070"/>
                  <a:pt x="585" y="7074"/>
                </a:cubicBezTo>
                <a:lnTo>
                  <a:pt x="529" y="7106"/>
                </a:lnTo>
                <a:cubicBezTo>
                  <a:pt x="522" y="7110"/>
                  <a:pt x="512" y="7107"/>
                  <a:pt x="508" y="7099"/>
                </a:cubicBezTo>
                <a:cubicBezTo>
                  <a:pt x="503" y="7092"/>
                  <a:pt x="506" y="7082"/>
                  <a:pt x="514" y="7078"/>
                </a:cubicBezTo>
                <a:close/>
                <a:moveTo>
                  <a:pt x="625" y="7015"/>
                </a:moveTo>
                <a:lnTo>
                  <a:pt x="681" y="6984"/>
                </a:lnTo>
                <a:cubicBezTo>
                  <a:pt x="689" y="6980"/>
                  <a:pt x="699" y="6982"/>
                  <a:pt x="703" y="6990"/>
                </a:cubicBezTo>
                <a:cubicBezTo>
                  <a:pt x="707" y="6998"/>
                  <a:pt x="705" y="7008"/>
                  <a:pt x="697" y="7012"/>
                </a:cubicBezTo>
                <a:lnTo>
                  <a:pt x="641" y="7043"/>
                </a:lnTo>
                <a:cubicBezTo>
                  <a:pt x="633" y="7047"/>
                  <a:pt x="624" y="7045"/>
                  <a:pt x="619" y="7037"/>
                </a:cubicBezTo>
                <a:cubicBezTo>
                  <a:pt x="615" y="7029"/>
                  <a:pt x="618" y="7019"/>
                  <a:pt x="625" y="7015"/>
                </a:cubicBezTo>
                <a:close/>
                <a:moveTo>
                  <a:pt x="737" y="6953"/>
                </a:moveTo>
                <a:lnTo>
                  <a:pt x="793" y="6922"/>
                </a:lnTo>
                <a:cubicBezTo>
                  <a:pt x="801" y="6917"/>
                  <a:pt x="811" y="6920"/>
                  <a:pt x="815" y="6928"/>
                </a:cubicBezTo>
                <a:cubicBezTo>
                  <a:pt x="819" y="6935"/>
                  <a:pt x="816" y="6945"/>
                  <a:pt x="809" y="6950"/>
                </a:cubicBezTo>
                <a:lnTo>
                  <a:pt x="753" y="6981"/>
                </a:lnTo>
                <a:cubicBezTo>
                  <a:pt x="745" y="6985"/>
                  <a:pt x="735" y="6982"/>
                  <a:pt x="731" y="6975"/>
                </a:cubicBezTo>
                <a:cubicBezTo>
                  <a:pt x="727" y="6967"/>
                  <a:pt x="729" y="6957"/>
                  <a:pt x="737" y="6953"/>
                </a:cubicBezTo>
                <a:close/>
                <a:moveTo>
                  <a:pt x="849" y="6890"/>
                </a:moveTo>
                <a:lnTo>
                  <a:pt x="905" y="6859"/>
                </a:lnTo>
                <a:cubicBezTo>
                  <a:pt x="913" y="6855"/>
                  <a:pt x="922" y="6858"/>
                  <a:pt x="927" y="6865"/>
                </a:cubicBezTo>
                <a:cubicBezTo>
                  <a:pt x="931" y="6873"/>
                  <a:pt x="928" y="6883"/>
                  <a:pt x="920" y="6887"/>
                </a:cubicBezTo>
                <a:lnTo>
                  <a:pt x="865" y="6918"/>
                </a:lnTo>
                <a:cubicBezTo>
                  <a:pt x="857" y="6923"/>
                  <a:pt x="847" y="6920"/>
                  <a:pt x="843" y="6912"/>
                </a:cubicBezTo>
                <a:cubicBezTo>
                  <a:pt x="838" y="6904"/>
                  <a:pt x="841" y="6895"/>
                  <a:pt x="849" y="6890"/>
                </a:cubicBezTo>
                <a:close/>
                <a:moveTo>
                  <a:pt x="961" y="6828"/>
                </a:moveTo>
                <a:lnTo>
                  <a:pt x="1017" y="6797"/>
                </a:lnTo>
                <a:cubicBezTo>
                  <a:pt x="1024" y="6793"/>
                  <a:pt x="1034" y="6795"/>
                  <a:pt x="1038" y="6803"/>
                </a:cubicBezTo>
                <a:cubicBezTo>
                  <a:pt x="1043" y="6811"/>
                  <a:pt x="1040" y="6820"/>
                  <a:pt x="1032" y="6825"/>
                </a:cubicBezTo>
                <a:lnTo>
                  <a:pt x="976" y="6856"/>
                </a:lnTo>
                <a:cubicBezTo>
                  <a:pt x="969" y="6860"/>
                  <a:pt x="959" y="6857"/>
                  <a:pt x="955" y="6850"/>
                </a:cubicBezTo>
                <a:cubicBezTo>
                  <a:pt x="950" y="6842"/>
                  <a:pt x="953" y="6832"/>
                  <a:pt x="961" y="6828"/>
                </a:cubicBezTo>
                <a:close/>
                <a:moveTo>
                  <a:pt x="1072" y="6766"/>
                </a:moveTo>
                <a:lnTo>
                  <a:pt x="1128" y="6734"/>
                </a:lnTo>
                <a:cubicBezTo>
                  <a:pt x="1136" y="6730"/>
                  <a:pt x="1146" y="6733"/>
                  <a:pt x="1150" y="6741"/>
                </a:cubicBezTo>
                <a:cubicBezTo>
                  <a:pt x="1154" y="6748"/>
                  <a:pt x="1152" y="6758"/>
                  <a:pt x="1144" y="6762"/>
                </a:cubicBezTo>
                <a:lnTo>
                  <a:pt x="1088" y="6794"/>
                </a:lnTo>
                <a:cubicBezTo>
                  <a:pt x="1080" y="6798"/>
                  <a:pt x="1071" y="6795"/>
                  <a:pt x="1066" y="6787"/>
                </a:cubicBezTo>
                <a:cubicBezTo>
                  <a:pt x="1062" y="6780"/>
                  <a:pt x="1065" y="6770"/>
                  <a:pt x="1072" y="6766"/>
                </a:cubicBezTo>
                <a:close/>
                <a:moveTo>
                  <a:pt x="1184" y="6703"/>
                </a:moveTo>
                <a:lnTo>
                  <a:pt x="1240" y="6672"/>
                </a:lnTo>
                <a:cubicBezTo>
                  <a:pt x="1248" y="6668"/>
                  <a:pt x="1258" y="6670"/>
                  <a:pt x="1262" y="6678"/>
                </a:cubicBezTo>
                <a:cubicBezTo>
                  <a:pt x="1266" y="6686"/>
                  <a:pt x="1263" y="6696"/>
                  <a:pt x="1256" y="6700"/>
                </a:cubicBezTo>
                <a:lnTo>
                  <a:pt x="1200" y="6731"/>
                </a:lnTo>
                <a:cubicBezTo>
                  <a:pt x="1192" y="6735"/>
                  <a:pt x="1182" y="6733"/>
                  <a:pt x="1178" y="6725"/>
                </a:cubicBezTo>
                <a:cubicBezTo>
                  <a:pt x="1174" y="6717"/>
                  <a:pt x="1177" y="6708"/>
                  <a:pt x="1184" y="6703"/>
                </a:cubicBezTo>
                <a:close/>
                <a:moveTo>
                  <a:pt x="1296" y="6641"/>
                </a:moveTo>
                <a:lnTo>
                  <a:pt x="1352" y="6610"/>
                </a:lnTo>
                <a:cubicBezTo>
                  <a:pt x="1360" y="6605"/>
                  <a:pt x="1369" y="6608"/>
                  <a:pt x="1374" y="6616"/>
                </a:cubicBezTo>
                <a:cubicBezTo>
                  <a:pt x="1378" y="6624"/>
                  <a:pt x="1375" y="6633"/>
                  <a:pt x="1368" y="6638"/>
                </a:cubicBezTo>
                <a:lnTo>
                  <a:pt x="1312" y="6669"/>
                </a:lnTo>
                <a:cubicBezTo>
                  <a:pt x="1304" y="6673"/>
                  <a:pt x="1294" y="6670"/>
                  <a:pt x="1290" y="6663"/>
                </a:cubicBezTo>
                <a:cubicBezTo>
                  <a:pt x="1286" y="6655"/>
                  <a:pt x="1288" y="6645"/>
                  <a:pt x="1296" y="6641"/>
                </a:cubicBezTo>
                <a:close/>
                <a:moveTo>
                  <a:pt x="1408" y="6578"/>
                </a:moveTo>
                <a:lnTo>
                  <a:pt x="1464" y="6547"/>
                </a:lnTo>
                <a:cubicBezTo>
                  <a:pt x="1471" y="6543"/>
                  <a:pt x="1481" y="6546"/>
                  <a:pt x="1485" y="6553"/>
                </a:cubicBezTo>
                <a:cubicBezTo>
                  <a:pt x="1490" y="6561"/>
                  <a:pt x="1487" y="6571"/>
                  <a:pt x="1479" y="6575"/>
                </a:cubicBezTo>
                <a:lnTo>
                  <a:pt x="1423" y="6606"/>
                </a:lnTo>
                <a:cubicBezTo>
                  <a:pt x="1416" y="6611"/>
                  <a:pt x="1406" y="6608"/>
                  <a:pt x="1402" y="6600"/>
                </a:cubicBezTo>
                <a:cubicBezTo>
                  <a:pt x="1397" y="6592"/>
                  <a:pt x="1400" y="6583"/>
                  <a:pt x="1408" y="6578"/>
                </a:cubicBezTo>
                <a:close/>
                <a:moveTo>
                  <a:pt x="1520" y="6516"/>
                </a:moveTo>
                <a:lnTo>
                  <a:pt x="1575" y="6485"/>
                </a:lnTo>
                <a:cubicBezTo>
                  <a:pt x="1583" y="6481"/>
                  <a:pt x="1593" y="6483"/>
                  <a:pt x="1597" y="6491"/>
                </a:cubicBezTo>
                <a:cubicBezTo>
                  <a:pt x="1602" y="6499"/>
                  <a:pt x="1599" y="6508"/>
                  <a:pt x="1591" y="6513"/>
                </a:cubicBezTo>
                <a:lnTo>
                  <a:pt x="1535" y="6544"/>
                </a:lnTo>
                <a:cubicBezTo>
                  <a:pt x="1527" y="6548"/>
                  <a:pt x="1518" y="6546"/>
                  <a:pt x="1513" y="6538"/>
                </a:cubicBezTo>
                <a:cubicBezTo>
                  <a:pt x="1509" y="6530"/>
                  <a:pt x="1512" y="6520"/>
                  <a:pt x="1520" y="6516"/>
                </a:cubicBezTo>
                <a:close/>
                <a:moveTo>
                  <a:pt x="1631" y="6454"/>
                </a:moveTo>
                <a:lnTo>
                  <a:pt x="1687" y="6422"/>
                </a:lnTo>
                <a:cubicBezTo>
                  <a:pt x="1695" y="6418"/>
                  <a:pt x="1705" y="6421"/>
                  <a:pt x="1709" y="6429"/>
                </a:cubicBezTo>
                <a:cubicBezTo>
                  <a:pt x="1713" y="6436"/>
                  <a:pt x="1711" y="6446"/>
                  <a:pt x="1703" y="6450"/>
                </a:cubicBezTo>
                <a:lnTo>
                  <a:pt x="1647" y="6482"/>
                </a:lnTo>
                <a:cubicBezTo>
                  <a:pt x="1639" y="6486"/>
                  <a:pt x="1629" y="6483"/>
                  <a:pt x="1625" y="6475"/>
                </a:cubicBezTo>
                <a:cubicBezTo>
                  <a:pt x="1621" y="6468"/>
                  <a:pt x="1624" y="6458"/>
                  <a:pt x="1631" y="6454"/>
                </a:cubicBezTo>
                <a:close/>
                <a:moveTo>
                  <a:pt x="1743" y="6391"/>
                </a:moveTo>
                <a:lnTo>
                  <a:pt x="1799" y="6360"/>
                </a:lnTo>
                <a:cubicBezTo>
                  <a:pt x="1807" y="6356"/>
                  <a:pt x="1816" y="6359"/>
                  <a:pt x="1821" y="6366"/>
                </a:cubicBezTo>
                <a:cubicBezTo>
                  <a:pt x="1825" y="6374"/>
                  <a:pt x="1822" y="6384"/>
                  <a:pt x="1815" y="6388"/>
                </a:cubicBezTo>
                <a:lnTo>
                  <a:pt x="1759" y="6419"/>
                </a:lnTo>
                <a:cubicBezTo>
                  <a:pt x="1751" y="6424"/>
                  <a:pt x="1741" y="6421"/>
                  <a:pt x="1737" y="6413"/>
                </a:cubicBezTo>
                <a:cubicBezTo>
                  <a:pt x="1733" y="6405"/>
                  <a:pt x="1735" y="6396"/>
                  <a:pt x="1743" y="6391"/>
                </a:cubicBezTo>
                <a:close/>
                <a:moveTo>
                  <a:pt x="1855" y="6329"/>
                </a:moveTo>
                <a:lnTo>
                  <a:pt x="1911" y="6298"/>
                </a:lnTo>
                <a:cubicBezTo>
                  <a:pt x="1918" y="6293"/>
                  <a:pt x="1928" y="6296"/>
                  <a:pt x="1932" y="6304"/>
                </a:cubicBezTo>
                <a:cubicBezTo>
                  <a:pt x="1937" y="6312"/>
                  <a:pt x="1934" y="6321"/>
                  <a:pt x="1926" y="6326"/>
                </a:cubicBezTo>
                <a:lnTo>
                  <a:pt x="1870" y="6357"/>
                </a:lnTo>
                <a:cubicBezTo>
                  <a:pt x="1863" y="6361"/>
                  <a:pt x="1853" y="6358"/>
                  <a:pt x="1849" y="6351"/>
                </a:cubicBezTo>
                <a:cubicBezTo>
                  <a:pt x="1844" y="6343"/>
                  <a:pt x="1847" y="6333"/>
                  <a:pt x="1855" y="6329"/>
                </a:cubicBezTo>
                <a:close/>
                <a:moveTo>
                  <a:pt x="1967" y="6266"/>
                </a:moveTo>
                <a:lnTo>
                  <a:pt x="2022" y="6235"/>
                </a:lnTo>
                <a:cubicBezTo>
                  <a:pt x="2030" y="6231"/>
                  <a:pt x="2040" y="6234"/>
                  <a:pt x="2044" y="6241"/>
                </a:cubicBezTo>
                <a:cubicBezTo>
                  <a:pt x="2049" y="6249"/>
                  <a:pt x="2046" y="6259"/>
                  <a:pt x="2038" y="6263"/>
                </a:cubicBezTo>
                <a:lnTo>
                  <a:pt x="1982" y="6294"/>
                </a:lnTo>
                <a:cubicBezTo>
                  <a:pt x="1974" y="6299"/>
                  <a:pt x="1965" y="6296"/>
                  <a:pt x="1960" y="6288"/>
                </a:cubicBezTo>
                <a:cubicBezTo>
                  <a:pt x="1956" y="6281"/>
                  <a:pt x="1959" y="6271"/>
                  <a:pt x="1967" y="6266"/>
                </a:cubicBezTo>
                <a:close/>
                <a:moveTo>
                  <a:pt x="2078" y="6204"/>
                </a:moveTo>
                <a:lnTo>
                  <a:pt x="2134" y="6173"/>
                </a:lnTo>
                <a:cubicBezTo>
                  <a:pt x="2142" y="6169"/>
                  <a:pt x="2152" y="6171"/>
                  <a:pt x="2156" y="6179"/>
                </a:cubicBezTo>
                <a:cubicBezTo>
                  <a:pt x="2160" y="6187"/>
                  <a:pt x="2158" y="6197"/>
                  <a:pt x="2150" y="6201"/>
                </a:cubicBezTo>
                <a:lnTo>
                  <a:pt x="2094" y="6232"/>
                </a:lnTo>
                <a:cubicBezTo>
                  <a:pt x="2086" y="6236"/>
                  <a:pt x="2077" y="6234"/>
                  <a:pt x="2072" y="6226"/>
                </a:cubicBezTo>
                <a:cubicBezTo>
                  <a:pt x="2068" y="6218"/>
                  <a:pt x="2071" y="6208"/>
                  <a:pt x="2078" y="6204"/>
                </a:cubicBezTo>
                <a:close/>
                <a:moveTo>
                  <a:pt x="2190" y="6142"/>
                </a:moveTo>
                <a:lnTo>
                  <a:pt x="2246" y="6110"/>
                </a:lnTo>
                <a:cubicBezTo>
                  <a:pt x="2254" y="6106"/>
                  <a:pt x="2263" y="6109"/>
                  <a:pt x="2268" y="6117"/>
                </a:cubicBezTo>
                <a:cubicBezTo>
                  <a:pt x="2272" y="6124"/>
                  <a:pt x="2269" y="6134"/>
                  <a:pt x="2262" y="6138"/>
                </a:cubicBezTo>
                <a:lnTo>
                  <a:pt x="2206" y="6170"/>
                </a:lnTo>
                <a:cubicBezTo>
                  <a:pt x="2198" y="6174"/>
                  <a:pt x="2188" y="6171"/>
                  <a:pt x="2184" y="6163"/>
                </a:cubicBezTo>
                <a:cubicBezTo>
                  <a:pt x="2180" y="6156"/>
                  <a:pt x="2182" y="6146"/>
                  <a:pt x="2190" y="6142"/>
                </a:cubicBezTo>
                <a:close/>
                <a:moveTo>
                  <a:pt x="2302" y="6079"/>
                </a:moveTo>
                <a:lnTo>
                  <a:pt x="2358" y="6048"/>
                </a:lnTo>
                <a:cubicBezTo>
                  <a:pt x="2365" y="6044"/>
                  <a:pt x="2375" y="6047"/>
                  <a:pt x="2380" y="6054"/>
                </a:cubicBezTo>
                <a:cubicBezTo>
                  <a:pt x="2384" y="6062"/>
                  <a:pt x="2381" y="6072"/>
                  <a:pt x="2373" y="6076"/>
                </a:cubicBezTo>
                <a:lnTo>
                  <a:pt x="2317" y="6107"/>
                </a:lnTo>
                <a:cubicBezTo>
                  <a:pt x="2310" y="6112"/>
                  <a:pt x="2300" y="6109"/>
                  <a:pt x="2296" y="6101"/>
                </a:cubicBezTo>
                <a:cubicBezTo>
                  <a:pt x="2291" y="6093"/>
                  <a:pt x="2294" y="6084"/>
                  <a:pt x="2302" y="6079"/>
                </a:cubicBezTo>
                <a:close/>
                <a:moveTo>
                  <a:pt x="2414" y="6017"/>
                </a:moveTo>
                <a:lnTo>
                  <a:pt x="2470" y="5986"/>
                </a:lnTo>
                <a:cubicBezTo>
                  <a:pt x="2477" y="5981"/>
                  <a:pt x="2487" y="5984"/>
                  <a:pt x="2491" y="5992"/>
                </a:cubicBezTo>
                <a:cubicBezTo>
                  <a:pt x="2496" y="6000"/>
                  <a:pt x="2493" y="6009"/>
                  <a:pt x="2485" y="6014"/>
                </a:cubicBezTo>
                <a:lnTo>
                  <a:pt x="2429" y="6045"/>
                </a:lnTo>
                <a:cubicBezTo>
                  <a:pt x="2422" y="6049"/>
                  <a:pt x="2412" y="6046"/>
                  <a:pt x="2407" y="6039"/>
                </a:cubicBezTo>
                <a:cubicBezTo>
                  <a:pt x="2403" y="6031"/>
                  <a:pt x="2406" y="6021"/>
                  <a:pt x="2414" y="6017"/>
                </a:cubicBezTo>
                <a:close/>
                <a:moveTo>
                  <a:pt x="2525" y="5955"/>
                </a:moveTo>
                <a:lnTo>
                  <a:pt x="2581" y="5923"/>
                </a:lnTo>
                <a:cubicBezTo>
                  <a:pt x="2589" y="5919"/>
                  <a:pt x="2599" y="5922"/>
                  <a:pt x="2603" y="5929"/>
                </a:cubicBezTo>
                <a:cubicBezTo>
                  <a:pt x="2607" y="5937"/>
                  <a:pt x="2605" y="5947"/>
                  <a:pt x="2597" y="5951"/>
                </a:cubicBezTo>
                <a:lnTo>
                  <a:pt x="2541" y="5982"/>
                </a:lnTo>
                <a:cubicBezTo>
                  <a:pt x="2533" y="5987"/>
                  <a:pt x="2524" y="5984"/>
                  <a:pt x="2519" y="5976"/>
                </a:cubicBezTo>
                <a:cubicBezTo>
                  <a:pt x="2515" y="5969"/>
                  <a:pt x="2518" y="5959"/>
                  <a:pt x="2525" y="5955"/>
                </a:cubicBezTo>
                <a:close/>
                <a:moveTo>
                  <a:pt x="2637" y="5892"/>
                </a:moveTo>
                <a:lnTo>
                  <a:pt x="2693" y="5861"/>
                </a:lnTo>
                <a:cubicBezTo>
                  <a:pt x="2701" y="5857"/>
                  <a:pt x="2711" y="5859"/>
                  <a:pt x="2715" y="5867"/>
                </a:cubicBezTo>
                <a:cubicBezTo>
                  <a:pt x="2719" y="5875"/>
                  <a:pt x="2716" y="5885"/>
                  <a:pt x="2709" y="5889"/>
                </a:cubicBezTo>
                <a:lnTo>
                  <a:pt x="2653" y="5920"/>
                </a:lnTo>
                <a:cubicBezTo>
                  <a:pt x="2645" y="5924"/>
                  <a:pt x="2635" y="5922"/>
                  <a:pt x="2631" y="5914"/>
                </a:cubicBezTo>
                <a:cubicBezTo>
                  <a:pt x="2627" y="5906"/>
                  <a:pt x="2629" y="5896"/>
                  <a:pt x="2637" y="5892"/>
                </a:cubicBezTo>
                <a:close/>
                <a:moveTo>
                  <a:pt x="2749" y="5830"/>
                </a:moveTo>
                <a:lnTo>
                  <a:pt x="2805" y="5799"/>
                </a:lnTo>
                <a:cubicBezTo>
                  <a:pt x="2813" y="5794"/>
                  <a:pt x="2822" y="5797"/>
                  <a:pt x="2827" y="5805"/>
                </a:cubicBezTo>
                <a:cubicBezTo>
                  <a:pt x="2831" y="5812"/>
                  <a:pt x="2828" y="5822"/>
                  <a:pt x="2820" y="5826"/>
                </a:cubicBezTo>
                <a:lnTo>
                  <a:pt x="2765" y="5858"/>
                </a:lnTo>
                <a:cubicBezTo>
                  <a:pt x="2757" y="5862"/>
                  <a:pt x="2747" y="5859"/>
                  <a:pt x="2743" y="5851"/>
                </a:cubicBezTo>
                <a:cubicBezTo>
                  <a:pt x="2738" y="5844"/>
                  <a:pt x="2741" y="5834"/>
                  <a:pt x="2749" y="5830"/>
                </a:cubicBezTo>
                <a:close/>
                <a:moveTo>
                  <a:pt x="2861" y="5767"/>
                </a:moveTo>
                <a:lnTo>
                  <a:pt x="2917" y="5736"/>
                </a:lnTo>
                <a:cubicBezTo>
                  <a:pt x="2924" y="5732"/>
                  <a:pt x="2934" y="5735"/>
                  <a:pt x="2938" y="5742"/>
                </a:cubicBezTo>
                <a:cubicBezTo>
                  <a:pt x="2943" y="5750"/>
                  <a:pt x="2940" y="5760"/>
                  <a:pt x="2932" y="5764"/>
                </a:cubicBezTo>
                <a:lnTo>
                  <a:pt x="2876" y="5795"/>
                </a:lnTo>
                <a:cubicBezTo>
                  <a:pt x="2869" y="5800"/>
                  <a:pt x="2859" y="5797"/>
                  <a:pt x="2855" y="5789"/>
                </a:cubicBezTo>
                <a:cubicBezTo>
                  <a:pt x="2850" y="5781"/>
                  <a:pt x="2853" y="5772"/>
                  <a:pt x="2861" y="5767"/>
                </a:cubicBezTo>
                <a:close/>
                <a:moveTo>
                  <a:pt x="2972" y="5705"/>
                </a:moveTo>
                <a:lnTo>
                  <a:pt x="3028" y="5674"/>
                </a:lnTo>
                <a:cubicBezTo>
                  <a:pt x="3036" y="5669"/>
                  <a:pt x="3046" y="5672"/>
                  <a:pt x="3050" y="5680"/>
                </a:cubicBezTo>
                <a:cubicBezTo>
                  <a:pt x="3054" y="5688"/>
                  <a:pt x="3052" y="5697"/>
                  <a:pt x="3044" y="5702"/>
                </a:cubicBezTo>
                <a:lnTo>
                  <a:pt x="2988" y="5733"/>
                </a:lnTo>
                <a:cubicBezTo>
                  <a:pt x="2980" y="5737"/>
                  <a:pt x="2971" y="5734"/>
                  <a:pt x="2966" y="5727"/>
                </a:cubicBezTo>
                <a:cubicBezTo>
                  <a:pt x="2962" y="5719"/>
                  <a:pt x="2965" y="5709"/>
                  <a:pt x="2972" y="5705"/>
                </a:cubicBezTo>
                <a:close/>
                <a:moveTo>
                  <a:pt x="3084" y="5643"/>
                </a:moveTo>
                <a:lnTo>
                  <a:pt x="3140" y="5611"/>
                </a:lnTo>
                <a:cubicBezTo>
                  <a:pt x="3148" y="5607"/>
                  <a:pt x="3158" y="5610"/>
                  <a:pt x="3162" y="5618"/>
                </a:cubicBezTo>
                <a:cubicBezTo>
                  <a:pt x="3166" y="5625"/>
                  <a:pt x="3163" y="5635"/>
                  <a:pt x="3156" y="5639"/>
                </a:cubicBezTo>
                <a:lnTo>
                  <a:pt x="3100" y="5670"/>
                </a:lnTo>
                <a:cubicBezTo>
                  <a:pt x="3092" y="5675"/>
                  <a:pt x="3082" y="5672"/>
                  <a:pt x="3078" y="5664"/>
                </a:cubicBezTo>
                <a:cubicBezTo>
                  <a:pt x="3074" y="5657"/>
                  <a:pt x="3077" y="5647"/>
                  <a:pt x="3084" y="5643"/>
                </a:cubicBezTo>
                <a:close/>
                <a:moveTo>
                  <a:pt x="3196" y="5580"/>
                </a:moveTo>
                <a:lnTo>
                  <a:pt x="3252" y="5549"/>
                </a:lnTo>
                <a:cubicBezTo>
                  <a:pt x="3260" y="5545"/>
                  <a:pt x="3269" y="5547"/>
                  <a:pt x="3274" y="5555"/>
                </a:cubicBezTo>
                <a:cubicBezTo>
                  <a:pt x="3278" y="5563"/>
                  <a:pt x="3275" y="5573"/>
                  <a:pt x="3267" y="5577"/>
                </a:cubicBezTo>
                <a:lnTo>
                  <a:pt x="3212" y="5608"/>
                </a:lnTo>
                <a:cubicBezTo>
                  <a:pt x="3204" y="5612"/>
                  <a:pt x="3194" y="5610"/>
                  <a:pt x="3190" y="5602"/>
                </a:cubicBezTo>
                <a:cubicBezTo>
                  <a:pt x="3186" y="5594"/>
                  <a:pt x="3188" y="5584"/>
                  <a:pt x="3196" y="5580"/>
                </a:cubicBezTo>
                <a:close/>
                <a:moveTo>
                  <a:pt x="3308" y="5518"/>
                </a:moveTo>
                <a:lnTo>
                  <a:pt x="3364" y="5487"/>
                </a:lnTo>
                <a:cubicBezTo>
                  <a:pt x="3371" y="5482"/>
                  <a:pt x="3381" y="5485"/>
                  <a:pt x="3385" y="5493"/>
                </a:cubicBezTo>
                <a:cubicBezTo>
                  <a:pt x="3390" y="5500"/>
                  <a:pt x="3387" y="5510"/>
                  <a:pt x="3379" y="5515"/>
                </a:cubicBezTo>
                <a:lnTo>
                  <a:pt x="3323" y="5546"/>
                </a:lnTo>
                <a:cubicBezTo>
                  <a:pt x="3316" y="5550"/>
                  <a:pt x="3306" y="5547"/>
                  <a:pt x="3302" y="5540"/>
                </a:cubicBezTo>
                <a:cubicBezTo>
                  <a:pt x="3297" y="5532"/>
                  <a:pt x="3300" y="5522"/>
                  <a:pt x="3308" y="5518"/>
                </a:cubicBezTo>
                <a:close/>
                <a:moveTo>
                  <a:pt x="3420" y="5455"/>
                </a:moveTo>
                <a:lnTo>
                  <a:pt x="3475" y="5424"/>
                </a:lnTo>
                <a:cubicBezTo>
                  <a:pt x="3483" y="5420"/>
                  <a:pt x="3493" y="5423"/>
                  <a:pt x="3497" y="5430"/>
                </a:cubicBezTo>
                <a:cubicBezTo>
                  <a:pt x="3501" y="5438"/>
                  <a:pt x="3499" y="5448"/>
                  <a:pt x="3491" y="5452"/>
                </a:cubicBezTo>
                <a:lnTo>
                  <a:pt x="3435" y="5483"/>
                </a:lnTo>
                <a:cubicBezTo>
                  <a:pt x="3427" y="5488"/>
                  <a:pt x="3418" y="5485"/>
                  <a:pt x="3413" y="5477"/>
                </a:cubicBezTo>
                <a:cubicBezTo>
                  <a:pt x="3409" y="5469"/>
                  <a:pt x="3412" y="5460"/>
                  <a:pt x="3420" y="5455"/>
                </a:cubicBezTo>
                <a:close/>
                <a:moveTo>
                  <a:pt x="3531" y="5393"/>
                </a:moveTo>
                <a:lnTo>
                  <a:pt x="3587" y="5362"/>
                </a:lnTo>
                <a:cubicBezTo>
                  <a:pt x="3595" y="5357"/>
                  <a:pt x="3605" y="5360"/>
                  <a:pt x="3609" y="5368"/>
                </a:cubicBezTo>
                <a:cubicBezTo>
                  <a:pt x="3613" y="5376"/>
                  <a:pt x="3610" y="5385"/>
                  <a:pt x="3603" y="5390"/>
                </a:cubicBezTo>
                <a:lnTo>
                  <a:pt x="3547" y="5421"/>
                </a:lnTo>
                <a:cubicBezTo>
                  <a:pt x="3539" y="5425"/>
                  <a:pt x="3529" y="5422"/>
                  <a:pt x="3525" y="5415"/>
                </a:cubicBezTo>
                <a:cubicBezTo>
                  <a:pt x="3521" y="5407"/>
                  <a:pt x="3524" y="5397"/>
                  <a:pt x="3531" y="5393"/>
                </a:cubicBezTo>
                <a:close/>
                <a:moveTo>
                  <a:pt x="3643" y="5331"/>
                </a:moveTo>
                <a:lnTo>
                  <a:pt x="3699" y="5299"/>
                </a:lnTo>
                <a:cubicBezTo>
                  <a:pt x="3707" y="5295"/>
                  <a:pt x="3716" y="5298"/>
                  <a:pt x="3721" y="5306"/>
                </a:cubicBezTo>
                <a:cubicBezTo>
                  <a:pt x="3725" y="5313"/>
                  <a:pt x="3722" y="5323"/>
                  <a:pt x="3715" y="5327"/>
                </a:cubicBezTo>
                <a:lnTo>
                  <a:pt x="3659" y="5359"/>
                </a:lnTo>
                <a:cubicBezTo>
                  <a:pt x="3651" y="5363"/>
                  <a:pt x="3641" y="5360"/>
                  <a:pt x="3637" y="5352"/>
                </a:cubicBezTo>
                <a:cubicBezTo>
                  <a:pt x="3633" y="5345"/>
                  <a:pt x="3635" y="5335"/>
                  <a:pt x="3643" y="5331"/>
                </a:cubicBezTo>
                <a:close/>
                <a:moveTo>
                  <a:pt x="3755" y="5268"/>
                </a:moveTo>
                <a:lnTo>
                  <a:pt x="3811" y="5237"/>
                </a:lnTo>
                <a:cubicBezTo>
                  <a:pt x="3818" y="5233"/>
                  <a:pt x="3828" y="5235"/>
                  <a:pt x="3832" y="5243"/>
                </a:cubicBezTo>
                <a:cubicBezTo>
                  <a:pt x="3837" y="5251"/>
                  <a:pt x="3834" y="5261"/>
                  <a:pt x="3826" y="5265"/>
                </a:cubicBezTo>
                <a:lnTo>
                  <a:pt x="3770" y="5296"/>
                </a:lnTo>
                <a:cubicBezTo>
                  <a:pt x="3763" y="5300"/>
                  <a:pt x="3753" y="5298"/>
                  <a:pt x="3749" y="5290"/>
                </a:cubicBezTo>
                <a:cubicBezTo>
                  <a:pt x="3744" y="5282"/>
                  <a:pt x="3747" y="5272"/>
                  <a:pt x="3755" y="5268"/>
                </a:cubicBezTo>
                <a:close/>
                <a:moveTo>
                  <a:pt x="3867" y="5206"/>
                </a:moveTo>
                <a:lnTo>
                  <a:pt x="3922" y="5175"/>
                </a:lnTo>
                <a:cubicBezTo>
                  <a:pt x="3930" y="5170"/>
                  <a:pt x="3940" y="5173"/>
                  <a:pt x="3944" y="5181"/>
                </a:cubicBezTo>
                <a:cubicBezTo>
                  <a:pt x="3949" y="5188"/>
                  <a:pt x="3946" y="5198"/>
                  <a:pt x="3938" y="5203"/>
                </a:cubicBezTo>
                <a:lnTo>
                  <a:pt x="3882" y="5234"/>
                </a:lnTo>
                <a:cubicBezTo>
                  <a:pt x="3874" y="5238"/>
                  <a:pt x="3865" y="5235"/>
                  <a:pt x="3860" y="5228"/>
                </a:cubicBezTo>
                <a:cubicBezTo>
                  <a:pt x="3856" y="5220"/>
                  <a:pt x="3859" y="5210"/>
                  <a:pt x="3867" y="5206"/>
                </a:cubicBezTo>
                <a:close/>
                <a:moveTo>
                  <a:pt x="3978" y="5143"/>
                </a:moveTo>
                <a:lnTo>
                  <a:pt x="4034" y="5112"/>
                </a:lnTo>
                <a:cubicBezTo>
                  <a:pt x="4042" y="5108"/>
                  <a:pt x="4052" y="5111"/>
                  <a:pt x="4056" y="5118"/>
                </a:cubicBezTo>
                <a:cubicBezTo>
                  <a:pt x="4060" y="5126"/>
                  <a:pt x="4058" y="5136"/>
                  <a:pt x="4050" y="5140"/>
                </a:cubicBezTo>
                <a:lnTo>
                  <a:pt x="3994" y="5171"/>
                </a:lnTo>
                <a:cubicBezTo>
                  <a:pt x="3986" y="5176"/>
                  <a:pt x="3976" y="5173"/>
                  <a:pt x="3972" y="5165"/>
                </a:cubicBezTo>
                <a:cubicBezTo>
                  <a:pt x="3968" y="5157"/>
                  <a:pt x="3971" y="5148"/>
                  <a:pt x="3978" y="5143"/>
                </a:cubicBezTo>
                <a:close/>
                <a:moveTo>
                  <a:pt x="4090" y="5081"/>
                </a:moveTo>
                <a:lnTo>
                  <a:pt x="4146" y="5050"/>
                </a:lnTo>
                <a:cubicBezTo>
                  <a:pt x="4154" y="5046"/>
                  <a:pt x="4163" y="5048"/>
                  <a:pt x="4168" y="5056"/>
                </a:cubicBezTo>
                <a:cubicBezTo>
                  <a:pt x="4172" y="5064"/>
                  <a:pt x="4169" y="5073"/>
                  <a:pt x="4162" y="5078"/>
                </a:cubicBezTo>
                <a:lnTo>
                  <a:pt x="4106" y="5109"/>
                </a:lnTo>
                <a:cubicBezTo>
                  <a:pt x="4098" y="5113"/>
                  <a:pt x="4088" y="5110"/>
                  <a:pt x="4084" y="5103"/>
                </a:cubicBezTo>
                <a:cubicBezTo>
                  <a:pt x="4080" y="5095"/>
                  <a:pt x="4082" y="5085"/>
                  <a:pt x="4090" y="5081"/>
                </a:cubicBezTo>
                <a:close/>
                <a:moveTo>
                  <a:pt x="4202" y="5019"/>
                </a:moveTo>
                <a:lnTo>
                  <a:pt x="4258" y="4987"/>
                </a:lnTo>
                <a:cubicBezTo>
                  <a:pt x="4265" y="4983"/>
                  <a:pt x="4275" y="4986"/>
                  <a:pt x="4280" y="4994"/>
                </a:cubicBezTo>
                <a:cubicBezTo>
                  <a:pt x="4284" y="5001"/>
                  <a:pt x="4281" y="5011"/>
                  <a:pt x="4273" y="5015"/>
                </a:cubicBezTo>
                <a:lnTo>
                  <a:pt x="4217" y="5047"/>
                </a:lnTo>
                <a:cubicBezTo>
                  <a:pt x="4210" y="5051"/>
                  <a:pt x="4200" y="5048"/>
                  <a:pt x="4196" y="5040"/>
                </a:cubicBezTo>
                <a:cubicBezTo>
                  <a:pt x="4191" y="5033"/>
                  <a:pt x="4194" y="5023"/>
                  <a:pt x="4202" y="5019"/>
                </a:cubicBezTo>
                <a:close/>
                <a:moveTo>
                  <a:pt x="4314" y="4956"/>
                </a:moveTo>
                <a:lnTo>
                  <a:pt x="4370" y="4925"/>
                </a:lnTo>
                <a:cubicBezTo>
                  <a:pt x="4377" y="4921"/>
                  <a:pt x="4387" y="4923"/>
                  <a:pt x="4391" y="4931"/>
                </a:cubicBezTo>
                <a:cubicBezTo>
                  <a:pt x="4396" y="4939"/>
                  <a:pt x="4393" y="4949"/>
                  <a:pt x="4385" y="4953"/>
                </a:cubicBezTo>
                <a:lnTo>
                  <a:pt x="4329" y="4984"/>
                </a:lnTo>
                <a:cubicBezTo>
                  <a:pt x="4322" y="4988"/>
                  <a:pt x="4312" y="4986"/>
                  <a:pt x="4307" y="4978"/>
                </a:cubicBezTo>
                <a:cubicBezTo>
                  <a:pt x="4303" y="4970"/>
                  <a:pt x="4306" y="4961"/>
                  <a:pt x="4314" y="4956"/>
                </a:cubicBezTo>
                <a:close/>
                <a:moveTo>
                  <a:pt x="4425" y="4894"/>
                </a:moveTo>
                <a:lnTo>
                  <a:pt x="4481" y="4863"/>
                </a:lnTo>
                <a:cubicBezTo>
                  <a:pt x="4489" y="4858"/>
                  <a:pt x="4499" y="4861"/>
                  <a:pt x="4503" y="4869"/>
                </a:cubicBezTo>
                <a:cubicBezTo>
                  <a:pt x="4507" y="4877"/>
                  <a:pt x="4505" y="4886"/>
                  <a:pt x="4497" y="4891"/>
                </a:cubicBezTo>
                <a:lnTo>
                  <a:pt x="4441" y="4922"/>
                </a:lnTo>
                <a:cubicBezTo>
                  <a:pt x="4433" y="4926"/>
                  <a:pt x="4424" y="4923"/>
                  <a:pt x="4419" y="4916"/>
                </a:cubicBezTo>
                <a:cubicBezTo>
                  <a:pt x="4415" y="4908"/>
                  <a:pt x="4418" y="4898"/>
                  <a:pt x="4425" y="4894"/>
                </a:cubicBezTo>
                <a:close/>
                <a:moveTo>
                  <a:pt x="4537" y="4831"/>
                </a:moveTo>
                <a:lnTo>
                  <a:pt x="4593" y="4800"/>
                </a:lnTo>
                <a:cubicBezTo>
                  <a:pt x="4601" y="4796"/>
                  <a:pt x="4611" y="4799"/>
                  <a:pt x="4615" y="4806"/>
                </a:cubicBezTo>
                <a:cubicBezTo>
                  <a:pt x="4619" y="4814"/>
                  <a:pt x="4616" y="4824"/>
                  <a:pt x="4609" y="4828"/>
                </a:cubicBezTo>
                <a:lnTo>
                  <a:pt x="4553" y="4859"/>
                </a:lnTo>
                <a:cubicBezTo>
                  <a:pt x="4545" y="4864"/>
                  <a:pt x="4535" y="4861"/>
                  <a:pt x="4531" y="4853"/>
                </a:cubicBezTo>
                <a:cubicBezTo>
                  <a:pt x="4527" y="4845"/>
                  <a:pt x="4529" y="4836"/>
                  <a:pt x="4537" y="4831"/>
                </a:cubicBezTo>
                <a:close/>
                <a:moveTo>
                  <a:pt x="4649" y="4769"/>
                </a:moveTo>
                <a:lnTo>
                  <a:pt x="4705" y="4738"/>
                </a:lnTo>
                <a:cubicBezTo>
                  <a:pt x="4713" y="4734"/>
                  <a:pt x="4722" y="4736"/>
                  <a:pt x="4727" y="4744"/>
                </a:cubicBezTo>
                <a:cubicBezTo>
                  <a:pt x="4731" y="4752"/>
                  <a:pt x="4728" y="4761"/>
                  <a:pt x="4720" y="4766"/>
                </a:cubicBezTo>
                <a:lnTo>
                  <a:pt x="4665" y="4797"/>
                </a:lnTo>
                <a:cubicBezTo>
                  <a:pt x="4657" y="4801"/>
                  <a:pt x="4647" y="4799"/>
                  <a:pt x="4643" y="4791"/>
                </a:cubicBezTo>
                <a:cubicBezTo>
                  <a:pt x="4638" y="4783"/>
                  <a:pt x="4641" y="4773"/>
                  <a:pt x="4649" y="4769"/>
                </a:cubicBezTo>
                <a:close/>
                <a:moveTo>
                  <a:pt x="4761" y="4707"/>
                </a:moveTo>
                <a:lnTo>
                  <a:pt x="4817" y="4675"/>
                </a:lnTo>
                <a:cubicBezTo>
                  <a:pt x="4824" y="4671"/>
                  <a:pt x="4834" y="4674"/>
                  <a:pt x="4838" y="4682"/>
                </a:cubicBezTo>
                <a:cubicBezTo>
                  <a:pt x="4843" y="4689"/>
                  <a:pt x="4840" y="4699"/>
                  <a:pt x="4832" y="4703"/>
                </a:cubicBezTo>
                <a:lnTo>
                  <a:pt x="4776" y="4735"/>
                </a:lnTo>
                <a:cubicBezTo>
                  <a:pt x="4769" y="4739"/>
                  <a:pt x="4759" y="4736"/>
                  <a:pt x="4755" y="4728"/>
                </a:cubicBezTo>
                <a:cubicBezTo>
                  <a:pt x="4750" y="4721"/>
                  <a:pt x="4753" y="4711"/>
                  <a:pt x="4761" y="4707"/>
                </a:cubicBezTo>
                <a:close/>
                <a:moveTo>
                  <a:pt x="4872" y="4644"/>
                </a:moveTo>
                <a:lnTo>
                  <a:pt x="4928" y="4613"/>
                </a:lnTo>
                <a:cubicBezTo>
                  <a:pt x="4936" y="4609"/>
                  <a:pt x="4946" y="4612"/>
                  <a:pt x="4950" y="4619"/>
                </a:cubicBezTo>
                <a:cubicBezTo>
                  <a:pt x="4954" y="4627"/>
                  <a:pt x="4952" y="4637"/>
                  <a:pt x="4944" y="4641"/>
                </a:cubicBezTo>
                <a:lnTo>
                  <a:pt x="4888" y="4672"/>
                </a:lnTo>
                <a:cubicBezTo>
                  <a:pt x="4880" y="4677"/>
                  <a:pt x="4871" y="4674"/>
                  <a:pt x="4866" y="4666"/>
                </a:cubicBezTo>
                <a:cubicBezTo>
                  <a:pt x="4862" y="4658"/>
                  <a:pt x="4865" y="4649"/>
                  <a:pt x="4872" y="4644"/>
                </a:cubicBezTo>
                <a:close/>
                <a:moveTo>
                  <a:pt x="4984" y="4582"/>
                </a:moveTo>
                <a:lnTo>
                  <a:pt x="5040" y="4551"/>
                </a:lnTo>
                <a:cubicBezTo>
                  <a:pt x="5048" y="4546"/>
                  <a:pt x="5058" y="4549"/>
                  <a:pt x="5062" y="4557"/>
                </a:cubicBezTo>
                <a:cubicBezTo>
                  <a:pt x="5066" y="4565"/>
                  <a:pt x="5063" y="4574"/>
                  <a:pt x="5056" y="4579"/>
                </a:cubicBezTo>
                <a:lnTo>
                  <a:pt x="5000" y="4610"/>
                </a:lnTo>
                <a:cubicBezTo>
                  <a:pt x="4992" y="4614"/>
                  <a:pt x="4982" y="4611"/>
                  <a:pt x="4978" y="4604"/>
                </a:cubicBezTo>
                <a:cubicBezTo>
                  <a:pt x="4974" y="4596"/>
                  <a:pt x="4977" y="4586"/>
                  <a:pt x="4984" y="4582"/>
                </a:cubicBezTo>
                <a:close/>
                <a:moveTo>
                  <a:pt x="5096" y="4519"/>
                </a:moveTo>
                <a:lnTo>
                  <a:pt x="5152" y="4488"/>
                </a:lnTo>
                <a:cubicBezTo>
                  <a:pt x="5160" y="4484"/>
                  <a:pt x="5169" y="4487"/>
                  <a:pt x="5174" y="4494"/>
                </a:cubicBezTo>
                <a:cubicBezTo>
                  <a:pt x="5178" y="4502"/>
                  <a:pt x="5175" y="4512"/>
                  <a:pt x="5167" y="4516"/>
                </a:cubicBezTo>
                <a:lnTo>
                  <a:pt x="5112" y="4547"/>
                </a:lnTo>
                <a:cubicBezTo>
                  <a:pt x="5104" y="4552"/>
                  <a:pt x="5094" y="4549"/>
                  <a:pt x="5090" y="4541"/>
                </a:cubicBezTo>
                <a:cubicBezTo>
                  <a:pt x="5086" y="4534"/>
                  <a:pt x="5088" y="4524"/>
                  <a:pt x="5096" y="4519"/>
                </a:cubicBezTo>
                <a:close/>
                <a:moveTo>
                  <a:pt x="5208" y="4457"/>
                </a:moveTo>
                <a:lnTo>
                  <a:pt x="5264" y="4426"/>
                </a:lnTo>
                <a:cubicBezTo>
                  <a:pt x="5271" y="4422"/>
                  <a:pt x="5281" y="4424"/>
                  <a:pt x="5285" y="4432"/>
                </a:cubicBezTo>
                <a:cubicBezTo>
                  <a:pt x="5290" y="4440"/>
                  <a:pt x="5287" y="4450"/>
                  <a:pt x="5279" y="4454"/>
                </a:cubicBezTo>
                <a:lnTo>
                  <a:pt x="5223" y="4485"/>
                </a:lnTo>
                <a:cubicBezTo>
                  <a:pt x="5216" y="4489"/>
                  <a:pt x="5206" y="4487"/>
                  <a:pt x="5202" y="4479"/>
                </a:cubicBezTo>
                <a:cubicBezTo>
                  <a:pt x="5197" y="4471"/>
                  <a:pt x="5200" y="4461"/>
                  <a:pt x="5208" y="4457"/>
                </a:cubicBezTo>
                <a:close/>
                <a:moveTo>
                  <a:pt x="5320" y="4395"/>
                </a:moveTo>
                <a:lnTo>
                  <a:pt x="5375" y="4363"/>
                </a:lnTo>
                <a:cubicBezTo>
                  <a:pt x="5383" y="4359"/>
                  <a:pt x="5393" y="4362"/>
                  <a:pt x="5397" y="4370"/>
                </a:cubicBezTo>
                <a:cubicBezTo>
                  <a:pt x="5401" y="4377"/>
                  <a:pt x="5399" y="4387"/>
                  <a:pt x="5391" y="4391"/>
                </a:cubicBezTo>
                <a:lnTo>
                  <a:pt x="5335" y="4423"/>
                </a:lnTo>
                <a:cubicBezTo>
                  <a:pt x="5327" y="4427"/>
                  <a:pt x="5318" y="4424"/>
                  <a:pt x="5313" y="4416"/>
                </a:cubicBezTo>
                <a:cubicBezTo>
                  <a:pt x="5309" y="4409"/>
                  <a:pt x="5312" y="4399"/>
                  <a:pt x="5320" y="4395"/>
                </a:cubicBezTo>
                <a:close/>
                <a:moveTo>
                  <a:pt x="5431" y="4332"/>
                </a:moveTo>
                <a:lnTo>
                  <a:pt x="5487" y="4301"/>
                </a:lnTo>
                <a:cubicBezTo>
                  <a:pt x="5495" y="4297"/>
                  <a:pt x="5505" y="4300"/>
                  <a:pt x="5509" y="4307"/>
                </a:cubicBezTo>
                <a:cubicBezTo>
                  <a:pt x="5513" y="4315"/>
                  <a:pt x="5510" y="4325"/>
                  <a:pt x="5503" y="4329"/>
                </a:cubicBezTo>
                <a:lnTo>
                  <a:pt x="5447" y="4360"/>
                </a:lnTo>
                <a:cubicBezTo>
                  <a:pt x="5439" y="4365"/>
                  <a:pt x="5429" y="4362"/>
                  <a:pt x="5425" y="4354"/>
                </a:cubicBezTo>
                <a:cubicBezTo>
                  <a:pt x="5421" y="4346"/>
                  <a:pt x="5424" y="4337"/>
                  <a:pt x="5431" y="4332"/>
                </a:cubicBezTo>
                <a:close/>
                <a:moveTo>
                  <a:pt x="5543" y="4270"/>
                </a:moveTo>
                <a:lnTo>
                  <a:pt x="5599" y="4239"/>
                </a:lnTo>
                <a:cubicBezTo>
                  <a:pt x="5607" y="4234"/>
                  <a:pt x="5616" y="4237"/>
                  <a:pt x="5621" y="4245"/>
                </a:cubicBezTo>
                <a:cubicBezTo>
                  <a:pt x="5625" y="4253"/>
                  <a:pt x="5622" y="4262"/>
                  <a:pt x="5615" y="4267"/>
                </a:cubicBezTo>
                <a:lnTo>
                  <a:pt x="5559" y="4298"/>
                </a:lnTo>
                <a:cubicBezTo>
                  <a:pt x="5551" y="4302"/>
                  <a:pt x="5541" y="4299"/>
                  <a:pt x="5537" y="4292"/>
                </a:cubicBezTo>
                <a:cubicBezTo>
                  <a:pt x="5533" y="4284"/>
                  <a:pt x="5535" y="4274"/>
                  <a:pt x="5543" y="4270"/>
                </a:cubicBezTo>
                <a:close/>
                <a:moveTo>
                  <a:pt x="5655" y="4208"/>
                </a:moveTo>
                <a:lnTo>
                  <a:pt x="5711" y="4176"/>
                </a:lnTo>
                <a:cubicBezTo>
                  <a:pt x="5718" y="4172"/>
                  <a:pt x="5728" y="4175"/>
                  <a:pt x="5732" y="4182"/>
                </a:cubicBezTo>
                <a:cubicBezTo>
                  <a:pt x="5737" y="4190"/>
                  <a:pt x="5734" y="4200"/>
                  <a:pt x="5726" y="4204"/>
                </a:cubicBezTo>
                <a:lnTo>
                  <a:pt x="5670" y="4235"/>
                </a:lnTo>
                <a:cubicBezTo>
                  <a:pt x="5663" y="4240"/>
                  <a:pt x="5653" y="4237"/>
                  <a:pt x="5649" y="4229"/>
                </a:cubicBezTo>
                <a:cubicBezTo>
                  <a:pt x="5644" y="4222"/>
                  <a:pt x="5647" y="4212"/>
                  <a:pt x="5655" y="4208"/>
                </a:cubicBezTo>
                <a:close/>
                <a:moveTo>
                  <a:pt x="5767" y="4145"/>
                </a:moveTo>
                <a:lnTo>
                  <a:pt x="5822" y="4114"/>
                </a:lnTo>
                <a:cubicBezTo>
                  <a:pt x="5830" y="4110"/>
                  <a:pt x="5840" y="4112"/>
                  <a:pt x="5844" y="4120"/>
                </a:cubicBezTo>
                <a:cubicBezTo>
                  <a:pt x="5849" y="4128"/>
                  <a:pt x="5846" y="4138"/>
                  <a:pt x="5838" y="4142"/>
                </a:cubicBezTo>
                <a:lnTo>
                  <a:pt x="5782" y="4173"/>
                </a:lnTo>
                <a:cubicBezTo>
                  <a:pt x="5774" y="4177"/>
                  <a:pt x="5765" y="4175"/>
                  <a:pt x="5760" y="4167"/>
                </a:cubicBezTo>
                <a:cubicBezTo>
                  <a:pt x="5756" y="4159"/>
                  <a:pt x="5759" y="4149"/>
                  <a:pt x="5767" y="4145"/>
                </a:cubicBezTo>
                <a:close/>
                <a:moveTo>
                  <a:pt x="5878" y="4083"/>
                </a:moveTo>
                <a:lnTo>
                  <a:pt x="5934" y="4052"/>
                </a:lnTo>
                <a:cubicBezTo>
                  <a:pt x="5942" y="4047"/>
                  <a:pt x="5952" y="4050"/>
                  <a:pt x="5956" y="4058"/>
                </a:cubicBezTo>
                <a:cubicBezTo>
                  <a:pt x="5960" y="4065"/>
                  <a:pt x="5958" y="4075"/>
                  <a:pt x="5950" y="4079"/>
                </a:cubicBezTo>
                <a:lnTo>
                  <a:pt x="5894" y="4111"/>
                </a:lnTo>
                <a:cubicBezTo>
                  <a:pt x="5886" y="4115"/>
                  <a:pt x="5876" y="4112"/>
                  <a:pt x="5872" y="4105"/>
                </a:cubicBezTo>
                <a:cubicBezTo>
                  <a:pt x="5868" y="4097"/>
                  <a:pt x="5871" y="4087"/>
                  <a:pt x="5878" y="4083"/>
                </a:cubicBezTo>
                <a:close/>
                <a:moveTo>
                  <a:pt x="5990" y="4020"/>
                </a:moveTo>
                <a:lnTo>
                  <a:pt x="6046" y="3989"/>
                </a:lnTo>
                <a:cubicBezTo>
                  <a:pt x="6054" y="3985"/>
                  <a:pt x="6063" y="3988"/>
                  <a:pt x="6068" y="3995"/>
                </a:cubicBezTo>
                <a:cubicBezTo>
                  <a:pt x="6072" y="4003"/>
                  <a:pt x="6069" y="4013"/>
                  <a:pt x="6062" y="4017"/>
                </a:cubicBezTo>
                <a:lnTo>
                  <a:pt x="6006" y="4048"/>
                </a:lnTo>
                <a:cubicBezTo>
                  <a:pt x="5998" y="4053"/>
                  <a:pt x="5988" y="4050"/>
                  <a:pt x="5984" y="4042"/>
                </a:cubicBezTo>
                <a:cubicBezTo>
                  <a:pt x="5980" y="4034"/>
                  <a:pt x="5982" y="4025"/>
                  <a:pt x="5990" y="4020"/>
                </a:cubicBezTo>
                <a:close/>
                <a:moveTo>
                  <a:pt x="6102" y="3958"/>
                </a:moveTo>
                <a:lnTo>
                  <a:pt x="6158" y="3927"/>
                </a:lnTo>
                <a:cubicBezTo>
                  <a:pt x="6165" y="3922"/>
                  <a:pt x="6175" y="3925"/>
                  <a:pt x="6180" y="3933"/>
                </a:cubicBezTo>
                <a:cubicBezTo>
                  <a:pt x="6184" y="3941"/>
                  <a:pt x="6181" y="3950"/>
                  <a:pt x="6173" y="3955"/>
                </a:cubicBezTo>
                <a:lnTo>
                  <a:pt x="6117" y="3986"/>
                </a:lnTo>
                <a:cubicBezTo>
                  <a:pt x="6110" y="3990"/>
                  <a:pt x="6100" y="3987"/>
                  <a:pt x="6096" y="3980"/>
                </a:cubicBezTo>
                <a:cubicBezTo>
                  <a:pt x="6091" y="3972"/>
                  <a:pt x="6094" y="3962"/>
                  <a:pt x="6102" y="3958"/>
                </a:cubicBezTo>
                <a:close/>
                <a:moveTo>
                  <a:pt x="6214" y="3896"/>
                </a:moveTo>
                <a:lnTo>
                  <a:pt x="6270" y="3864"/>
                </a:lnTo>
                <a:cubicBezTo>
                  <a:pt x="6277" y="3860"/>
                  <a:pt x="6287" y="3863"/>
                  <a:pt x="6291" y="3871"/>
                </a:cubicBezTo>
                <a:cubicBezTo>
                  <a:pt x="6296" y="3878"/>
                  <a:pt x="6293" y="3888"/>
                  <a:pt x="6285" y="3892"/>
                </a:cubicBezTo>
                <a:lnTo>
                  <a:pt x="6229" y="3923"/>
                </a:lnTo>
                <a:cubicBezTo>
                  <a:pt x="6222" y="3928"/>
                  <a:pt x="6212" y="3925"/>
                  <a:pt x="6207" y="3917"/>
                </a:cubicBezTo>
                <a:cubicBezTo>
                  <a:pt x="6203" y="3910"/>
                  <a:pt x="6206" y="3900"/>
                  <a:pt x="6214" y="3896"/>
                </a:cubicBezTo>
                <a:close/>
                <a:moveTo>
                  <a:pt x="6325" y="3833"/>
                </a:moveTo>
                <a:lnTo>
                  <a:pt x="6381" y="3802"/>
                </a:lnTo>
                <a:cubicBezTo>
                  <a:pt x="6389" y="3798"/>
                  <a:pt x="6399" y="3800"/>
                  <a:pt x="6403" y="3808"/>
                </a:cubicBezTo>
                <a:cubicBezTo>
                  <a:pt x="6407" y="3816"/>
                  <a:pt x="6405" y="3826"/>
                  <a:pt x="6397" y="3830"/>
                </a:cubicBezTo>
                <a:lnTo>
                  <a:pt x="6341" y="3861"/>
                </a:lnTo>
                <a:cubicBezTo>
                  <a:pt x="6333" y="3865"/>
                  <a:pt x="6324" y="3863"/>
                  <a:pt x="6319" y="3855"/>
                </a:cubicBezTo>
                <a:cubicBezTo>
                  <a:pt x="6315" y="3847"/>
                  <a:pt x="6318" y="3837"/>
                  <a:pt x="6325" y="3833"/>
                </a:cubicBezTo>
                <a:close/>
                <a:moveTo>
                  <a:pt x="6437" y="3771"/>
                </a:moveTo>
                <a:lnTo>
                  <a:pt x="6493" y="3740"/>
                </a:lnTo>
                <a:cubicBezTo>
                  <a:pt x="6501" y="3735"/>
                  <a:pt x="6511" y="3738"/>
                  <a:pt x="6515" y="3746"/>
                </a:cubicBezTo>
                <a:cubicBezTo>
                  <a:pt x="6519" y="3753"/>
                  <a:pt x="6516" y="3763"/>
                  <a:pt x="6509" y="3768"/>
                </a:cubicBezTo>
                <a:lnTo>
                  <a:pt x="6453" y="3799"/>
                </a:lnTo>
                <a:cubicBezTo>
                  <a:pt x="6445" y="3803"/>
                  <a:pt x="6435" y="3800"/>
                  <a:pt x="6431" y="3793"/>
                </a:cubicBezTo>
                <a:cubicBezTo>
                  <a:pt x="6427" y="3785"/>
                  <a:pt x="6429" y="3775"/>
                  <a:pt x="6437" y="3771"/>
                </a:cubicBezTo>
                <a:close/>
                <a:moveTo>
                  <a:pt x="6549" y="3708"/>
                </a:moveTo>
                <a:lnTo>
                  <a:pt x="6601" y="3679"/>
                </a:lnTo>
                <a:cubicBezTo>
                  <a:pt x="6608" y="3675"/>
                  <a:pt x="6618" y="3678"/>
                  <a:pt x="6622" y="3686"/>
                </a:cubicBezTo>
                <a:cubicBezTo>
                  <a:pt x="6627" y="3693"/>
                  <a:pt x="6624" y="3703"/>
                  <a:pt x="6616" y="3707"/>
                </a:cubicBezTo>
                <a:lnTo>
                  <a:pt x="6565" y="3736"/>
                </a:lnTo>
                <a:cubicBezTo>
                  <a:pt x="6557" y="3741"/>
                  <a:pt x="6547" y="3738"/>
                  <a:pt x="6543" y="3730"/>
                </a:cubicBezTo>
                <a:cubicBezTo>
                  <a:pt x="6538" y="3722"/>
                  <a:pt x="6541" y="3713"/>
                  <a:pt x="6549" y="3708"/>
                </a:cubicBezTo>
                <a:close/>
              </a:path>
            </a:pathLst>
          </a:custGeom>
          <a:solidFill>
            <a:srgbClr val="000000"/>
          </a:solidFill>
          <a:ln w="952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30774" name="Freeform 22"/>
          <p:cNvSpPr>
            <a:spLocks noEditPoints="1"/>
          </p:cNvSpPr>
          <p:nvPr/>
        </p:nvSpPr>
        <p:spPr bwMode="auto">
          <a:xfrm>
            <a:off x="1790700" y="4067175"/>
            <a:ext cx="2633663" cy="133350"/>
          </a:xfrm>
          <a:custGeom>
            <a:avLst/>
            <a:gdLst/>
            <a:ahLst/>
            <a:cxnLst>
              <a:cxn ang="0">
                <a:pos x="24" y="87"/>
              </a:cxn>
              <a:cxn ang="0">
                <a:pos x="4377" y="87"/>
              </a:cxn>
              <a:cxn ang="0">
                <a:pos x="4401" y="111"/>
              </a:cxn>
              <a:cxn ang="0">
                <a:pos x="4377" y="135"/>
              </a:cxn>
              <a:cxn ang="0">
                <a:pos x="24" y="135"/>
              </a:cxn>
              <a:cxn ang="0">
                <a:pos x="0" y="111"/>
              </a:cxn>
              <a:cxn ang="0">
                <a:pos x="24" y="87"/>
              </a:cxn>
              <a:cxn ang="0">
                <a:pos x="4245" y="7"/>
              </a:cxn>
              <a:cxn ang="0">
                <a:pos x="4425" y="111"/>
              </a:cxn>
              <a:cxn ang="0">
                <a:pos x="4245" y="216"/>
              </a:cxn>
              <a:cxn ang="0">
                <a:pos x="4212" y="208"/>
              </a:cxn>
              <a:cxn ang="0">
                <a:pos x="4221" y="175"/>
              </a:cxn>
              <a:cxn ang="0">
                <a:pos x="4365" y="91"/>
              </a:cxn>
              <a:cxn ang="0">
                <a:pos x="4365" y="132"/>
              </a:cxn>
              <a:cxn ang="0">
                <a:pos x="4221" y="48"/>
              </a:cxn>
              <a:cxn ang="0">
                <a:pos x="4212" y="15"/>
              </a:cxn>
              <a:cxn ang="0">
                <a:pos x="4245" y="7"/>
              </a:cxn>
            </a:cxnLst>
            <a:rect l="0" t="0" r="r" b="b"/>
            <a:pathLst>
              <a:path w="4425" h="223">
                <a:moveTo>
                  <a:pt x="24" y="87"/>
                </a:moveTo>
                <a:lnTo>
                  <a:pt x="4377" y="87"/>
                </a:lnTo>
                <a:cubicBezTo>
                  <a:pt x="4390" y="87"/>
                  <a:pt x="4401" y="98"/>
                  <a:pt x="4401" y="111"/>
                </a:cubicBezTo>
                <a:cubicBezTo>
                  <a:pt x="4401" y="125"/>
                  <a:pt x="4390" y="135"/>
                  <a:pt x="4377" y="135"/>
                </a:cubicBezTo>
                <a:lnTo>
                  <a:pt x="24" y="135"/>
                </a:lnTo>
                <a:cubicBezTo>
                  <a:pt x="11" y="135"/>
                  <a:pt x="0" y="125"/>
                  <a:pt x="0" y="111"/>
                </a:cubicBezTo>
                <a:cubicBezTo>
                  <a:pt x="0" y="98"/>
                  <a:pt x="11" y="87"/>
                  <a:pt x="24" y="87"/>
                </a:cubicBezTo>
                <a:close/>
                <a:moveTo>
                  <a:pt x="4245" y="7"/>
                </a:moveTo>
                <a:lnTo>
                  <a:pt x="4425" y="111"/>
                </a:lnTo>
                <a:lnTo>
                  <a:pt x="4245" y="216"/>
                </a:lnTo>
                <a:cubicBezTo>
                  <a:pt x="4234" y="223"/>
                  <a:pt x="4219" y="219"/>
                  <a:pt x="4212" y="208"/>
                </a:cubicBezTo>
                <a:cubicBezTo>
                  <a:pt x="4206" y="196"/>
                  <a:pt x="4209" y="181"/>
                  <a:pt x="4221" y="175"/>
                </a:cubicBezTo>
                <a:lnTo>
                  <a:pt x="4365" y="91"/>
                </a:lnTo>
                <a:lnTo>
                  <a:pt x="4365" y="132"/>
                </a:lnTo>
                <a:lnTo>
                  <a:pt x="4221" y="48"/>
                </a:lnTo>
                <a:cubicBezTo>
                  <a:pt x="4209" y="42"/>
                  <a:pt x="4206" y="27"/>
                  <a:pt x="4212" y="15"/>
                </a:cubicBezTo>
                <a:cubicBezTo>
                  <a:pt x="4219" y="4"/>
                  <a:pt x="4234" y="0"/>
                  <a:pt x="4245" y="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30775" name="Freeform 23"/>
          <p:cNvSpPr>
            <a:spLocks noEditPoints="1"/>
          </p:cNvSpPr>
          <p:nvPr/>
        </p:nvSpPr>
        <p:spPr bwMode="auto">
          <a:xfrm>
            <a:off x="498475" y="1943100"/>
            <a:ext cx="1323975" cy="2208213"/>
          </a:xfrm>
          <a:custGeom>
            <a:avLst/>
            <a:gdLst/>
            <a:ahLst/>
            <a:cxnLst>
              <a:cxn ang="0">
                <a:pos x="2175" y="3693"/>
              </a:cxn>
              <a:cxn ang="0">
                <a:pos x="7" y="54"/>
              </a:cxn>
              <a:cxn ang="0">
                <a:pos x="15" y="21"/>
              </a:cxn>
              <a:cxn ang="0">
                <a:pos x="48" y="29"/>
              </a:cxn>
              <a:cxn ang="0">
                <a:pos x="2216" y="3668"/>
              </a:cxn>
              <a:cxn ang="0">
                <a:pos x="2208" y="3701"/>
              </a:cxn>
              <a:cxn ang="0">
                <a:pos x="2175" y="3693"/>
              </a:cxn>
              <a:cxn ang="0">
                <a:pos x="5" y="208"/>
              </a:cxn>
              <a:cxn ang="0">
                <a:pos x="3" y="0"/>
              </a:cxn>
              <a:cxn ang="0">
                <a:pos x="185" y="101"/>
              </a:cxn>
              <a:cxn ang="0">
                <a:pos x="195" y="134"/>
              </a:cxn>
              <a:cxn ang="0">
                <a:pos x="162" y="143"/>
              </a:cxn>
              <a:cxn ang="0">
                <a:pos x="16" y="62"/>
              </a:cxn>
              <a:cxn ang="0">
                <a:pos x="52" y="41"/>
              </a:cxn>
              <a:cxn ang="0">
                <a:pos x="53" y="208"/>
              </a:cxn>
              <a:cxn ang="0">
                <a:pos x="30" y="232"/>
              </a:cxn>
              <a:cxn ang="0">
                <a:pos x="5" y="208"/>
              </a:cxn>
            </a:cxnLst>
            <a:rect l="0" t="0" r="r" b="b"/>
            <a:pathLst>
              <a:path w="2223" h="3708">
                <a:moveTo>
                  <a:pt x="2175" y="3693"/>
                </a:moveTo>
                <a:lnTo>
                  <a:pt x="7" y="54"/>
                </a:lnTo>
                <a:cubicBezTo>
                  <a:pt x="0" y="42"/>
                  <a:pt x="4" y="27"/>
                  <a:pt x="15" y="21"/>
                </a:cubicBezTo>
                <a:cubicBezTo>
                  <a:pt x="27" y="14"/>
                  <a:pt x="42" y="18"/>
                  <a:pt x="48" y="29"/>
                </a:cubicBezTo>
                <a:lnTo>
                  <a:pt x="2216" y="3668"/>
                </a:lnTo>
                <a:cubicBezTo>
                  <a:pt x="2223" y="3680"/>
                  <a:pt x="2219" y="3694"/>
                  <a:pt x="2208" y="3701"/>
                </a:cubicBezTo>
                <a:cubicBezTo>
                  <a:pt x="2196" y="3708"/>
                  <a:pt x="2182" y="3704"/>
                  <a:pt x="2175" y="3693"/>
                </a:cubicBezTo>
                <a:close/>
                <a:moveTo>
                  <a:pt x="5" y="208"/>
                </a:moveTo>
                <a:lnTo>
                  <a:pt x="3" y="0"/>
                </a:lnTo>
                <a:lnTo>
                  <a:pt x="185" y="101"/>
                </a:lnTo>
                <a:cubicBezTo>
                  <a:pt x="197" y="107"/>
                  <a:pt x="201" y="122"/>
                  <a:pt x="195" y="134"/>
                </a:cubicBezTo>
                <a:cubicBezTo>
                  <a:pt x="188" y="145"/>
                  <a:pt x="174" y="149"/>
                  <a:pt x="162" y="143"/>
                </a:cubicBezTo>
                <a:lnTo>
                  <a:pt x="16" y="62"/>
                </a:lnTo>
                <a:lnTo>
                  <a:pt x="52" y="41"/>
                </a:lnTo>
                <a:lnTo>
                  <a:pt x="53" y="208"/>
                </a:lnTo>
                <a:cubicBezTo>
                  <a:pt x="53" y="221"/>
                  <a:pt x="43" y="232"/>
                  <a:pt x="30" y="232"/>
                </a:cubicBezTo>
                <a:cubicBezTo>
                  <a:pt x="16" y="232"/>
                  <a:pt x="5" y="221"/>
                  <a:pt x="5" y="208"/>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30776" name="Freeform 24"/>
          <p:cNvSpPr>
            <a:spLocks/>
          </p:cNvSpPr>
          <p:nvPr/>
        </p:nvSpPr>
        <p:spPr bwMode="auto">
          <a:xfrm>
            <a:off x="476250" y="2643188"/>
            <a:ext cx="2173288" cy="3697288"/>
          </a:xfrm>
          <a:custGeom>
            <a:avLst/>
            <a:gdLst/>
            <a:ahLst/>
            <a:cxnLst>
              <a:cxn ang="0">
                <a:pos x="3610" y="2524"/>
              </a:cxn>
              <a:cxn ang="0">
                <a:pos x="746" y="44"/>
              </a:cxn>
              <a:cxn ang="0">
                <a:pos x="785" y="28"/>
              </a:cxn>
              <a:cxn ang="0">
                <a:pos x="49" y="6188"/>
              </a:cxn>
              <a:cxn ang="0">
                <a:pos x="8" y="6169"/>
              </a:cxn>
              <a:cxn ang="0">
                <a:pos x="3608" y="2489"/>
              </a:cxn>
              <a:cxn ang="0">
                <a:pos x="3642" y="2488"/>
              </a:cxn>
              <a:cxn ang="0">
                <a:pos x="3643" y="2522"/>
              </a:cxn>
              <a:cxn ang="0">
                <a:pos x="43" y="6202"/>
              </a:cxn>
              <a:cxn ang="0">
                <a:pos x="15" y="6207"/>
              </a:cxn>
              <a:cxn ang="0">
                <a:pos x="2" y="6183"/>
              </a:cxn>
              <a:cxn ang="0">
                <a:pos x="738" y="23"/>
              </a:cxn>
              <a:cxn ang="0">
                <a:pos x="753" y="3"/>
              </a:cxn>
              <a:cxn ang="0">
                <a:pos x="777" y="7"/>
              </a:cxn>
              <a:cxn ang="0">
                <a:pos x="3641" y="2487"/>
              </a:cxn>
              <a:cxn ang="0">
                <a:pos x="3644" y="2521"/>
              </a:cxn>
              <a:cxn ang="0">
                <a:pos x="3610" y="2524"/>
              </a:cxn>
            </a:cxnLst>
            <a:rect l="0" t="0" r="r" b="b"/>
            <a:pathLst>
              <a:path w="3652" h="6212">
                <a:moveTo>
                  <a:pt x="3610" y="2524"/>
                </a:moveTo>
                <a:lnTo>
                  <a:pt x="746" y="44"/>
                </a:lnTo>
                <a:lnTo>
                  <a:pt x="785" y="28"/>
                </a:lnTo>
                <a:lnTo>
                  <a:pt x="49" y="6188"/>
                </a:lnTo>
                <a:lnTo>
                  <a:pt x="8" y="6169"/>
                </a:lnTo>
                <a:lnTo>
                  <a:pt x="3608" y="2489"/>
                </a:lnTo>
                <a:cubicBezTo>
                  <a:pt x="3618" y="2479"/>
                  <a:pt x="3633" y="2479"/>
                  <a:pt x="3642" y="2488"/>
                </a:cubicBezTo>
                <a:cubicBezTo>
                  <a:pt x="3652" y="2498"/>
                  <a:pt x="3652" y="2513"/>
                  <a:pt x="3643" y="2522"/>
                </a:cubicBezTo>
                <a:lnTo>
                  <a:pt x="43" y="6202"/>
                </a:lnTo>
                <a:cubicBezTo>
                  <a:pt x="35" y="6210"/>
                  <a:pt x="24" y="6212"/>
                  <a:pt x="15" y="6207"/>
                </a:cubicBezTo>
                <a:cubicBezTo>
                  <a:pt x="6" y="6203"/>
                  <a:pt x="0" y="6193"/>
                  <a:pt x="2" y="6183"/>
                </a:cubicBezTo>
                <a:lnTo>
                  <a:pt x="738" y="23"/>
                </a:lnTo>
                <a:cubicBezTo>
                  <a:pt x="739" y="14"/>
                  <a:pt x="745" y="6"/>
                  <a:pt x="753" y="3"/>
                </a:cubicBezTo>
                <a:cubicBezTo>
                  <a:pt x="761" y="0"/>
                  <a:pt x="770" y="2"/>
                  <a:pt x="777" y="7"/>
                </a:cubicBezTo>
                <a:lnTo>
                  <a:pt x="3641" y="2487"/>
                </a:lnTo>
                <a:cubicBezTo>
                  <a:pt x="3651" y="2496"/>
                  <a:pt x="3652" y="2511"/>
                  <a:pt x="3644" y="2521"/>
                </a:cubicBezTo>
                <a:cubicBezTo>
                  <a:pt x="3635" y="2531"/>
                  <a:pt x="3620" y="2532"/>
                  <a:pt x="3610" y="2524"/>
                </a:cubicBezTo>
                <a:close/>
              </a:path>
            </a:pathLst>
          </a:custGeom>
          <a:solidFill>
            <a:srgbClr val="0070C0"/>
          </a:solidFill>
          <a:ln w="9525" cap="flat">
            <a:solidFill>
              <a:srgbClr val="0070C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30777" name="Freeform 25"/>
          <p:cNvSpPr>
            <a:spLocks/>
          </p:cNvSpPr>
          <p:nvPr/>
        </p:nvSpPr>
        <p:spPr bwMode="auto">
          <a:xfrm>
            <a:off x="476250" y="2176463"/>
            <a:ext cx="2946400" cy="4164013"/>
          </a:xfrm>
          <a:custGeom>
            <a:avLst/>
            <a:gdLst/>
            <a:ahLst/>
            <a:cxnLst>
              <a:cxn ang="0">
                <a:pos x="4907" y="3309"/>
              </a:cxn>
              <a:cxn ang="0">
                <a:pos x="267" y="45"/>
              </a:cxn>
              <a:cxn ang="0">
                <a:pos x="304" y="26"/>
              </a:cxn>
              <a:cxn ang="0">
                <a:pos x="48" y="6970"/>
              </a:cxn>
              <a:cxn ang="0">
                <a:pos x="10" y="6950"/>
              </a:cxn>
              <a:cxn ang="0">
                <a:pos x="4906" y="3270"/>
              </a:cxn>
              <a:cxn ang="0">
                <a:pos x="4940" y="3275"/>
              </a:cxn>
              <a:cxn ang="0">
                <a:pos x="4935" y="3309"/>
              </a:cxn>
              <a:cxn ang="0">
                <a:pos x="39" y="6989"/>
              </a:cxn>
              <a:cxn ang="0">
                <a:pos x="13" y="6991"/>
              </a:cxn>
              <a:cxn ang="0">
                <a:pos x="0" y="6969"/>
              </a:cxn>
              <a:cxn ang="0">
                <a:pos x="256" y="25"/>
              </a:cxn>
              <a:cxn ang="0">
                <a:pos x="270" y="4"/>
              </a:cxn>
              <a:cxn ang="0">
                <a:pos x="294" y="6"/>
              </a:cxn>
              <a:cxn ang="0">
                <a:pos x="4934" y="3270"/>
              </a:cxn>
              <a:cxn ang="0">
                <a:pos x="4940" y="3303"/>
              </a:cxn>
              <a:cxn ang="0">
                <a:pos x="4907" y="3309"/>
              </a:cxn>
            </a:cxnLst>
            <a:rect l="0" t="0" r="r" b="b"/>
            <a:pathLst>
              <a:path w="4948" h="6995">
                <a:moveTo>
                  <a:pt x="4907" y="3309"/>
                </a:moveTo>
                <a:lnTo>
                  <a:pt x="267" y="45"/>
                </a:lnTo>
                <a:lnTo>
                  <a:pt x="304" y="26"/>
                </a:lnTo>
                <a:lnTo>
                  <a:pt x="48" y="6970"/>
                </a:lnTo>
                <a:lnTo>
                  <a:pt x="10" y="6950"/>
                </a:lnTo>
                <a:lnTo>
                  <a:pt x="4906" y="3270"/>
                </a:lnTo>
                <a:cubicBezTo>
                  <a:pt x="4917" y="3262"/>
                  <a:pt x="4932" y="3264"/>
                  <a:pt x="4940" y="3275"/>
                </a:cubicBezTo>
                <a:cubicBezTo>
                  <a:pt x="4948" y="3286"/>
                  <a:pt x="4945" y="3301"/>
                  <a:pt x="4935" y="3309"/>
                </a:cubicBezTo>
                <a:lnTo>
                  <a:pt x="39" y="6989"/>
                </a:lnTo>
                <a:cubicBezTo>
                  <a:pt x="31" y="6994"/>
                  <a:pt x="22" y="6995"/>
                  <a:pt x="13" y="6991"/>
                </a:cubicBezTo>
                <a:cubicBezTo>
                  <a:pt x="5" y="6986"/>
                  <a:pt x="0" y="6978"/>
                  <a:pt x="0" y="6969"/>
                </a:cubicBezTo>
                <a:lnTo>
                  <a:pt x="256" y="25"/>
                </a:lnTo>
                <a:cubicBezTo>
                  <a:pt x="257" y="16"/>
                  <a:pt x="262" y="8"/>
                  <a:pt x="270" y="4"/>
                </a:cubicBezTo>
                <a:cubicBezTo>
                  <a:pt x="278" y="0"/>
                  <a:pt x="287" y="1"/>
                  <a:pt x="294" y="6"/>
                </a:cubicBezTo>
                <a:lnTo>
                  <a:pt x="4934" y="3270"/>
                </a:lnTo>
                <a:cubicBezTo>
                  <a:pt x="4945" y="3277"/>
                  <a:pt x="4948" y="3292"/>
                  <a:pt x="4940" y="3303"/>
                </a:cubicBezTo>
                <a:cubicBezTo>
                  <a:pt x="4932" y="3314"/>
                  <a:pt x="4918" y="3317"/>
                  <a:pt x="4907" y="3309"/>
                </a:cubicBezTo>
                <a:close/>
              </a:path>
            </a:pathLst>
          </a:custGeom>
          <a:solidFill>
            <a:srgbClr val="92D050"/>
          </a:solidFill>
          <a:ln w="9525" cap="flat">
            <a:solidFill>
              <a:srgbClr val="92D05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30778" name="Freeform 26"/>
          <p:cNvSpPr>
            <a:spLocks/>
          </p:cNvSpPr>
          <p:nvPr/>
        </p:nvSpPr>
        <p:spPr bwMode="auto">
          <a:xfrm>
            <a:off x="569912" y="2071688"/>
            <a:ext cx="2862263" cy="2439988"/>
          </a:xfrm>
          <a:custGeom>
            <a:avLst/>
            <a:gdLst/>
            <a:ahLst/>
            <a:cxnLst>
              <a:cxn ang="0">
                <a:pos x="4764" y="3485"/>
              </a:cxn>
              <a:cxn ang="0">
                <a:pos x="12" y="45"/>
              </a:cxn>
              <a:cxn ang="0">
                <a:pos x="49" y="16"/>
              </a:cxn>
              <a:cxn ang="0">
                <a:pos x="1729" y="4064"/>
              </a:cxn>
              <a:cxn ang="0">
                <a:pos x="1702" y="4050"/>
              </a:cxn>
              <a:cxn ang="0">
                <a:pos x="4774" y="3442"/>
              </a:cxn>
              <a:cxn ang="0">
                <a:pos x="4802" y="3461"/>
              </a:cxn>
              <a:cxn ang="0">
                <a:pos x="4783" y="3489"/>
              </a:cxn>
              <a:cxn ang="0">
                <a:pos x="1711" y="4097"/>
              </a:cxn>
              <a:cxn ang="0">
                <a:pos x="1684" y="4083"/>
              </a:cxn>
              <a:cxn ang="0">
                <a:pos x="4" y="35"/>
              </a:cxn>
              <a:cxn ang="0">
                <a:pos x="12" y="7"/>
              </a:cxn>
              <a:cxn ang="0">
                <a:pos x="41" y="6"/>
              </a:cxn>
              <a:cxn ang="0">
                <a:pos x="4793" y="3446"/>
              </a:cxn>
              <a:cxn ang="0">
                <a:pos x="4798" y="3480"/>
              </a:cxn>
              <a:cxn ang="0">
                <a:pos x="4764" y="3485"/>
              </a:cxn>
            </a:cxnLst>
            <a:rect l="0" t="0" r="r" b="b"/>
            <a:pathLst>
              <a:path w="4806" h="4099">
                <a:moveTo>
                  <a:pt x="4764" y="3485"/>
                </a:moveTo>
                <a:lnTo>
                  <a:pt x="12" y="45"/>
                </a:lnTo>
                <a:lnTo>
                  <a:pt x="49" y="16"/>
                </a:lnTo>
                <a:lnTo>
                  <a:pt x="1729" y="4064"/>
                </a:lnTo>
                <a:lnTo>
                  <a:pt x="1702" y="4050"/>
                </a:lnTo>
                <a:lnTo>
                  <a:pt x="4774" y="3442"/>
                </a:lnTo>
                <a:cubicBezTo>
                  <a:pt x="4787" y="3439"/>
                  <a:pt x="4799" y="3448"/>
                  <a:pt x="4802" y="3461"/>
                </a:cubicBezTo>
                <a:cubicBezTo>
                  <a:pt x="4805" y="3474"/>
                  <a:pt x="4796" y="3486"/>
                  <a:pt x="4783" y="3489"/>
                </a:cubicBezTo>
                <a:lnTo>
                  <a:pt x="1711" y="4097"/>
                </a:lnTo>
                <a:cubicBezTo>
                  <a:pt x="1700" y="4099"/>
                  <a:pt x="1689" y="4093"/>
                  <a:pt x="1684" y="4083"/>
                </a:cubicBezTo>
                <a:lnTo>
                  <a:pt x="4" y="35"/>
                </a:lnTo>
                <a:cubicBezTo>
                  <a:pt x="0" y="25"/>
                  <a:pt x="3" y="13"/>
                  <a:pt x="12" y="7"/>
                </a:cubicBezTo>
                <a:cubicBezTo>
                  <a:pt x="20" y="0"/>
                  <a:pt x="32" y="0"/>
                  <a:pt x="41" y="6"/>
                </a:cubicBezTo>
                <a:lnTo>
                  <a:pt x="4793" y="3446"/>
                </a:lnTo>
                <a:cubicBezTo>
                  <a:pt x="4803" y="3454"/>
                  <a:pt x="4806" y="3469"/>
                  <a:pt x="4798" y="3480"/>
                </a:cubicBezTo>
                <a:cubicBezTo>
                  <a:pt x="4790" y="3490"/>
                  <a:pt x="4775" y="3493"/>
                  <a:pt x="4764" y="3485"/>
                </a:cubicBezTo>
                <a:close/>
              </a:path>
            </a:pathLst>
          </a:custGeom>
          <a:solidFill>
            <a:srgbClr val="4F6228"/>
          </a:solidFill>
          <a:ln w="9525" cap="flat">
            <a:solidFill>
              <a:srgbClr val="4F6228"/>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30779" name="Freeform 27"/>
          <p:cNvSpPr>
            <a:spLocks/>
          </p:cNvSpPr>
          <p:nvPr/>
        </p:nvSpPr>
        <p:spPr bwMode="auto">
          <a:xfrm>
            <a:off x="950912" y="3881438"/>
            <a:ext cx="2709863" cy="1668463"/>
          </a:xfrm>
          <a:custGeom>
            <a:avLst/>
            <a:gdLst/>
            <a:ahLst/>
            <a:cxnLst>
              <a:cxn ang="0">
                <a:pos x="4520" y="449"/>
              </a:cxn>
              <a:cxn ang="0">
                <a:pos x="1192" y="49"/>
              </a:cxn>
              <a:cxn ang="0">
                <a:pos x="1217" y="35"/>
              </a:cxn>
              <a:cxn ang="0">
                <a:pos x="49" y="2787"/>
              </a:cxn>
              <a:cxn ang="0">
                <a:pos x="15" y="2756"/>
              </a:cxn>
              <a:cxn ang="0">
                <a:pos x="4511" y="404"/>
              </a:cxn>
              <a:cxn ang="0">
                <a:pos x="4544" y="414"/>
              </a:cxn>
              <a:cxn ang="0">
                <a:pos x="4534" y="447"/>
              </a:cxn>
              <a:cxn ang="0">
                <a:pos x="38" y="2799"/>
              </a:cxn>
              <a:cxn ang="0">
                <a:pos x="10" y="2795"/>
              </a:cxn>
              <a:cxn ang="0">
                <a:pos x="4" y="2768"/>
              </a:cxn>
              <a:cxn ang="0">
                <a:pos x="1172" y="16"/>
              </a:cxn>
              <a:cxn ang="0">
                <a:pos x="1197" y="2"/>
              </a:cxn>
              <a:cxn ang="0">
                <a:pos x="4525" y="402"/>
              </a:cxn>
              <a:cxn ang="0">
                <a:pos x="4546" y="428"/>
              </a:cxn>
              <a:cxn ang="0">
                <a:pos x="4520" y="449"/>
              </a:cxn>
            </a:cxnLst>
            <a:rect l="0" t="0" r="r" b="b"/>
            <a:pathLst>
              <a:path w="4550" h="2803">
                <a:moveTo>
                  <a:pt x="4520" y="449"/>
                </a:moveTo>
                <a:lnTo>
                  <a:pt x="1192" y="49"/>
                </a:lnTo>
                <a:lnTo>
                  <a:pt x="1217" y="35"/>
                </a:lnTo>
                <a:lnTo>
                  <a:pt x="49" y="2787"/>
                </a:lnTo>
                <a:lnTo>
                  <a:pt x="15" y="2756"/>
                </a:lnTo>
                <a:lnTo>
                  <a:pt x="4511" y="404"/>
                </a:lnTo>
                <a:cubicBezTo>
                  <a:pt x="4523" y="398"/>
                  <a:pt x="4538" y="403"/>
                  <a:pt x="4544" y="414"/>
                </a:cubicBezTo>
                <a:cubicBezTo>
                  <a:pt x="4550" y="426"/>
                  <a:pt x="4545" y="441"/>
                  <a:pt x="4534" y="447"/>
                </a:cubicBezTo>
                <a:lnTo>
                  <a:pt x="38" y="2799"/>
                </a:lnTo>
                <a:cubicBezTo>
                  <a:pt x="29" y="2803"/>
                  <a:pt x="18" y="2802"/>
                  <a:pt x="10" y="2795"/>
                </a:cubicBezTo>
                <a:cubicBezTo>
                  <a:pt x="3" y="2788"/>
                  <a:pt x="0" y="2777"/>
                  <a:pt x="4" y="2768"/>
                </a:cubicBezTo>
                <a:lnTo>
                  <a:pt x="1172" y="16"/>
                </a:lnTo>
                <a:cubicBezTo>
                  <a:pt x="1177" y="6"/>
                  <a:pt x="1187" y="0"/>
                  <a:pt x="1197" y="2"/>
                </a:cubicBezTo>
                <a:lnTo>
                  <a:pt x="4525" y="402"/>
                </a:lnTo>
                <a:cubicBezTo>
                  <a:pt x="4538" y="403"/>
                  <a:pt x="4548" y="415"/>
                  <a:pt x="4546" y="428"/>
                </a:cubicBezTo>
                <a:cubicBezTo>
                  <a:pt x="4545" y="441"/>
                  <a:pt x="4533" y="451"/>
                  <a:pt x="4520" y="449"/>
                </a:cubicBezTo>
                <a:close/>
              </a:path>
            </a:pathLst>
          </a:custGeom>
          <a:solidFill>
            <a:srgbClr val="990099"/>
          </a:solidFill>
          <a:ln w="9525" cap="flat">
            <a:solidFill>
              <a:srgbClr val="990099"/>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30780" name="Freeform 28"/>
          <p:cNvSpPr>
            <a:spLocks/>
          </p:cNvSpPr>
          <p:nvPr/>
        </p:nvSpPr>
        <p:spPr bwMode="auto">
          <a:xfrm>
            <a:off x="914400" y="2652713"/>
            <a:ext cx="2755900" cy="2390775"/>
          </a:xfrm>
          <a:custGeom>
            <a:avLst/>
            <a:gdLst/>
            <a:ahLst/>
            <a:cxnLst>
              <a:cxn ang="0">
                <a:pos x="4590" y="2511"/>
              </a:cxn>
              <a:cxn ang="0">
                <a:pos x="14" y="47"/>
              </a:cxn>
              <a:cxn ang="0">
                <a:pos x="49" y="22"/>
              </a:cxn>
              <a:cxn ang="0">
                <a:pos x="625" y="3990"/>
              </a:cxn>
              <a:cxn ang="0">
                <a:pos x="593" y="3971"/>
              </a:cxn>
              <a:cxn ang="0">
                <a:pos x="4593" y="2467"/>
              </a:cxn>
              <a:cxn ang="0">
                <a:pos x="4624" y="2481"/>
              </a:cxn>
              <a:cxn ang="0">
                <a:pos x="4610" y="2512"/>
              </a:cxn>
              <a:cxn ang="0">
                <a:pos x="610" y="4016"/>
              </a:cxn>
              <a:cxn ang="0">
                <a:pos x="589" y="4014"/>
              </a:cxn>
              <a:cxn ang="0">
                <a:pos x="578" y="3997"/>
              </a:cxn>
              <a:cxn ang="0">
                <a:pos x="2" y="29"/>
              </a:cxn>
              <a:cxn ang="0">
                <a:pos x="12" y="6"/>
              </a:cxn>
              <a:cxn ang="0">
                <a:pos x="37" y="4"/>
              </a:cxn>
              <a:cxn ang="0">
                <a:pos x="4613" y="2468"/>
              </a:cxn>
              <a:cxn ang="0">
                <a:pos x="4623" y="2501"/>
              </a:cxn>
              <a:cxn ang="0">
                <a:pos x="4590" y="2511"/>
              </a:cxn>
            </a:cxnLst>
            <a:rect l="0" t="0" r="r" b="b"/>
            <a:pathLst>
              <a:path w="4629" h="4018">
                <a:moveTo>
                  <a:pt x="4590" y="2511"/>
                </a:moveTo>
                <a:lnTo>
                  <a:pt x="14" y="47"/>
                </a:lnTo>
                <a:lnTo>
                  <a:pt x="49" y="22"/>
                </a:lnTo>
                <a:lnTo>
                  <a:pt x="625" y="3990"/>
                </a:lnTo>
                <a:lnTo>
                  <a:pt x="593" y="3971"/>
                </a:lnTo>
                <a:lnTo>
                  <a:pt x="4593" y="2467"/>
                </a:lnTo>
                <a:cubicBezTo>
                  <a:pt x="4605" y="2462"/>
                  <a:pt x="4619" y="2469"/>
                  <a:pt x="4624" y="2481"/>
                </a:cubicBezTo>
                <a:cubicBezTo>
                  <a:pt x="4629" y="2493"/>
                  <a:pt x="4622" y="2507"/>
                  <a:pt x="4610" y="2512"/>
                </a:cubicBezTo>
                <a:lnTo>
                  <a:pt x="610" y="4016"/>
                </a:lnTo>
                <a:cubicBezTo>
                  <a:pt x="603" y="4018"/>
                  <a:pt x="596" y="4018"/>
                  <a:pt x="589" y="4014"/>
                </a:cubicBezTo>
                <a:cubicBezTo>
                  <a:pt x="583" y="4010"/>
                  <a:pt x="579" y="4004"/>
                  <a:pt x="578" y="3997"/>
                </a:cubicBezTo>
                <a:lnTo>
                  <a:pt x="2" y="29"/>
                </a:lnTo>
                <a:cubicBezTo>
                  <a:pt x="0" y="20"/>
                  <a:pt x="4" y="11"/>
                  <a:pt x="12" y="6"/>
                </a:cubicBezTo>
                <a:cubicBezTo>
                  <a:pt x="19" y="1"/>
                  <a:pt x="29" y="0"/>
                  <a:pt x="37" y="4"/>
                </a:cubicBezTo>
                <a:lnTo>
                  <a:pt x="4613" y="2468"/>
                </a:lnTo>
                <a:cubicBezTo>
                  <a:pt x="4625" y="2475"/>
                  <a:pt x="4629" y="2489"/>
                  <a:pt x="4623" y="2501"/>
                </a:cubicBezTo>
                <a:cubicBezTo>
                  <a:pt x="4616" y="2513"/>
                  <a:pt x="4602" y="2517"/>
                  <a:pt x="4590" y="2511"/>
                </a:cubicBezTo>
                <a:close/>
              </a:path>
            </a:pathLst>
          </a:custGeom>
          <a:solidFill>
            <a:srgbClr val="FF9900"/>
          </a:solidFill>
          <a:ln w="9525" cap="flat">
            <a:solidFill>
              <a:srgbClr val="FF99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30781" name="Freeform 29"/>
          <p:cNvSpPr>
            <a:spLocks/>
          </p:cNvSpPr>
          <p:nvPr/>
        </p:nvSpPr>
        <p:spPr bwMode="auto">
          <a:xfrm>
            <a:off x="542925" y="2252663"/>
            <a:ext cx="3565525" cy="3963988"/>
          </a:xfrm>
          <a:custGeom>
            <a:avLst/>
            <a:gdLst/>
            <a:ahLst/>
            <a:cxnLst>
              <a:cxn ang="0">
                <a:pos x="5925" y="3197"/>
              </a:cxn>
              <a:cxn ang="0">
                <a:pos x="229" y="77"/>
              </a:cxn>
              <a:cxn ang="0">
                <a:pos x="288" y="43"/>
              </a:cxn>
              <a:cxn ang="0">
                <a:pos x="80" y="6619"/>
              </a:cxn>
              <a:cxn ang="0">
                <a:pos x="20" y="6583"/>
              </a:cxn>
              <a:cxn ang="0">
                <a:pos x="5924" y="3127"/>
              </a:cxn>
              <a:cxn ang="0">
                <a:pos x="5979" y="3141"/>
              </a:cxn>
              <a:cxn ang="0">
                <a:pos x="5965" y="3196"/>
              </a:cxn>
              <a:cxn ang="0">
                <a:pos x="61" y="6652"/>
              </a:cxn>
              <a:cxn ang="0">
                <a:pos x="20" y="6652"/>
              </a:cxn>
              <a:cxn ang="0">
                <a:pos x="0" y="6616"/>
              </a:cxn>
              <a:cxn ang="0">
                <a:pos x="208" y="40"/>
              </a:cxn>
              <a:cxn ang="0">
                <a:pos x="229" y="7"/>
              </a:cxn>
              <a:cxn ang="0">
                <a:pos x="268" y="6"/>
              </a:cxn>
              <a:cxn ang="0">
                <a:pos x="5964" y="3126"/>
              </a:cxn>
              <a:cxn ang="0">
                <a:pos x="5980" y="3181"/>
              </a:cxn>
              <a:cxn ang="0">
                <a:pos x="5925" y="3197"/>
              </a:cxn>
            </a:cxnLst>
            <a:rect l="0" t="0" r="r" b="b"/>
            <a:pathLst>
              <a:path w="5990" h="6659">
                <a:moveTo>
                  <a:pt x="5925" y="3197"/>
                </a:moveTo>
                <a:lnTo>
                  <a:pt x="229" y="77"/>
                </a:lnTo>
                <a:lnTo>
                  <a:pt x="288" y="43"/>
                </a:lnTo>
                <a:lnTo>
                  <a:pt x="80" y="6619"/>
                </a:lnTo>
                <a:lnTo>
                  <a:pt x="20" y="6583"/>
                </a:lnTo>
                <a:lnTo>
                  <a:pt x="5924" y="3127"/>
                </a:lnTo>
                <a:cubicBezTo>
                  <a:pt x="5943" y="3116"/>
                  <a:pt x="5968" y="3122"/>
                  <a:pt x="5979" y="3141"/>
                </a:cubicBezTo>
                <a:cubicBezTo>
                  <a:pt x="5990" y="3160"/>
                  <a:pt x="5984" y="3185"/>
                  <a:pt x="5965" y="3196"/>
                </a:cubicBezTo>
                <a:lnTo>
                  <a:pt x="61" y="6652"/>
                </a:lnTo>
                <a:cubicBezTo>
                  <a:pt x="48" y="6659"/>
                  <a:pt x="33" y="6659"/>
                  <a:pt x="20" y="6652"/>
                </a:cubicBezTo>
                <a:cubicBezTo>
                  <a:pt x="8" y="6644"/>
                  <a:pt x="0" y="6631"/>
                  <a:pt x="0" y="6616"/>
                </a:cubicBezTo>
                <a:lnTo>
                  <a:pt x="208" y="40"/>
                </a:lnTo>
                <a:cubicBezTo>
                  <a:pt x="209" y="26"/>
                  <a:pt x="217" y="14"/>
                  <a:pt x="229" y="7"/>
                </a:cubicBezTo>
                <a:cubicBezTo>
                  <a:pt x="241" y="0"/>
                  <a:pt x="255" y="0"/>
                  <a:pt x="268" y="6"/>
                </a:cubicBezTo>
                <a:lnTo>
                  <a:pt x="5964" y="3126"/>
                </a:lnTo>
                <a:cubicBezTo>
                  <a:pt x="5983" y="3137"/>
                  <a:pt x="5990" y="3161"/>
                  <a:pt x="5980" y="3181"/>
                </a:cubicBezTo>
                <a:cubicBezTo>
                  <a:pt x="5969" y="3200"/>
                  <a:pt x="5945" y="3207"/>
                  <a:pt x="5925" y="3197"/>
                </a:cubicBezTo>
                <a:close/>
              </a:path>
            </a:pathLst>
          </a:custGeom>
          <a:solidFill>
            <a:srgbClr val="FF0000"/>
          </a:solidFill>
          <a:ln w="9525" cap="flat">
            <a:solidFill>
              <a:srgbClr val="FF00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30782" name="Freeform 30"/>
          <p:cNvSpPr>
            <a:spLocks noEditPoints="1"/>
          </p:cNvSpPr>
          <p:nvPr/>
        </p:nvSpPr>
        <p:spPr bwMode="auto">
          <a:xfrm>
            <a:off x="498475" y="4117975"/>
            <a:ext cx="1323975" cy="2206625"/>
          </a:xfrm>
          <a:custGeom>
            <a:avLst/>
            <a:gdLst/>
            <a:ahLst/>
            <a:cxnLst>
              <a:cxn ang="0">
                <a:pos x="2216" y="40"/>
              </a:cxn>
              <a:cxn ang="0">
                <a:pos x="48" y="3679"/>
              </a:cxn>
              <a:cxn ang="0">
                <a:pos x="15" y="3687"/>
              </a:cxn>
              <a:cxn ang="0">
                <a:pos x="7" y="3654"/>
              </a:cxn>
              <a:cxn ang="0">
                <a:pos x="2175" y="15"/>
              </a:cxn>
              <a:cxn ang="0">
                <a:pos x="2208" y="7"/>
              </a:cxn>
              <a:cxn ang="0">
                <a:pos x="2216" y="40"/>
              </a:cxn>
              <a:cxn ang="0">
                <a:pos x="185" y="3607"/>
              </a:cxn>
              <a:cxn ang="0">
                <a:pos x="3" y="3708"/>
              </a:cxn>
              <a:cxn ang="0">
                <a:pos x="5" y="3500"/>
              </a:cxn>
              <a:cxn ang="0">
                <a:pos x="30" y="3476"/>
              </a:cxn>
              <a:cxn ang="0">
                <a:pos x="53" y="3500"/>
              </a:cxn>
              <a:cxn ang="0">
                <a:pos x="52" y="3667"/>
              </a:cxn>
              <a:cxn ang="0">
                <a:pos x="16" y="3646"/>
              </a:cxn>
              <a:cxn ang="0">
                <a:pos x="162" y="3565"/>
              </a:cxn>
              <a:cxn ang="0">
                <a:pos x="195" y="3574"/>
              </a:cxn>
              <a:cxn ang="0">
                <a:pos x="185" y="3607"/>
              </a:cxn>
            </a:cxnLst>
            <a:rect l="0" t="0" r="r" b="b"/>
            <a:pathLst>
              <a:path w="2223" h="3708">
                <a:moveTo>
                  <a:pt x="2216" y="40"/>
                </a:moveTo>
                <a:lnTo>
                  <a:pt x="48" y="3679"/>
                </a:lnTo>
                <a:cubicBezTo>
                  <a:pt x="42" y="3690"/>
                  <a:pt x="27" y="3694"/>
                  <a:pt x="15" y="3687"/>
                </a:cubicBezTo>
                <a:cubicBezTo>
                  <a:pt x="4" y="3680"/>
                  <a:pt x="0" y="3666"/>
                  <a:pt x="7" y="3654"/>
                </a:cubicBezTo>
                <a:lnTo>
                  <a:pt x="2175" y="15"/>
                </a:lnTo>
                <a:cubicBezTo>
                  <a:pt x="2182" y="4"/>
                  <a:pt x="2196" y="0"/>
                  <a:pt x="2208" y="7"/>
                </a:cubicBezTo>
                <a:cubicBezTo>
                  <a:pt x="2219" y="14"/>
                  <a:pt x="2223" y="28"/>
                  <a:pt x="2216" y="40"/>
                </a:cubicBezTo>
                <a:close/>
                <a:moveTo>
                  <a:pt x="185" y="3607"/>
                </a:moveTo>
                <a:lnTo>
                  <a:pt x="3" y="3708"/>
                </a:lnTo>
                <a:lnTo>
                  <a:pt x="5" y="3500"/>
                </a:lnTo>
                <a:cubicBezTo>
                  <a:pt x="5" y="3486"/>
                  <a:pt x="16" y="3476"/>
                  <a:pt x="30" y="3476"/>
                </a:cubicBezTo>
                <a:cubicBezTo>
                  <a:pt x="43" y="3476"/>
                  <a:pt x="53" y="3487"/>
                  <a:pt x="53" y="3500"/>
                </a:cubicBezTo>
                <a:lnTo>
                  <a:pt x="52" y="3667"/>
                </a:lnTo>
                <a:lnTo>
                  <a:pt x="16" y="3646"/>
                </a:lnTo>
                <a:lnTo>
                  <a:pt x="162" y="3565"/>
                </a:lnTo>
                <a:cubicBezTo>
                  <a:pt x="174" y="3558"/>
                  <a:pt x="188" y="3563"/>
                  <a:pt x="195" y="3574"/>
                </a:cubicBezTo>
                <a:cubicBezTo>
                  <a:pt x="201" y="3586"/>
                  <a:pt x="197" y="3600"/>
                  <a:pt x="185" y="360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30783" name="Rectangle 31"/>
          <p:cNvSpPr>
            <a:spLocks noChangeArrowheads="1"/>
          </p:cNvSpPr>
          <p:nvPr/>
        </p:nvSpPr>
        <p:spPr bwMode="auto">
          <a:xfrm>
            <a:off x="4492625" y="3963988"/>
            <a:ext cx="1609608"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itchFamily="34" charset="0"/>
                <a:ea typeface=""/>
                <a:cs typeface="Arial" pitchFamily="34" charset="0"/>
              </a:rPr>
              <a:t>Performance</a:t>
            </a:r>
            <a:endParaRPr kumimoji="0" lang="en-US" sz="2400" b="0" i="0" u="none" strike="noStrike" kern="1200" cap="none" spc="0" normalizeH="0" baseline="0" noProof="0" dirty="0">
              <a:ln>
                <a:noFill/>
              </a:ln>
              <a:solidFill>
                <a:prstClr val="black"/>
              </a:solidFill>
              <a:effectLst/>
              <a:uLnTx/>
              <a:uFillTx/>
              <a:latin typeface="Arial" pitchFamily="34" charset="0"/>
              <a:ea typeface=""/>
              <a:cs typeface="Arial" pitchFamily="34" charset="0"/>
            </a:endParaRPr>
          </a:p>
        </p:txBody>
      </p:sp>
      <p:sp>
        <p:nvSpPr>
          <p:cNvPr id="330784" name="Rectangle 32"/>
          <p:cNvSpPr>
            <a:spLocks noChangeArrowheads="1"/>
          </p:cNvSpPr>
          <p:nvPr/>
        </p:nvSpPr>
        <p:spPr bwMode="auto">
          <a:xfrm>
            <a:off x="109537" y="1524000"/>
            <a:ext cx="1014445"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itchFamily="34" charset="0"/>
                <a:ea typeface=""/>
                <a:cs typeface="Arial" pitchFamily="34" charset="0"/>
              </a:rPr>
              <a:t>Fairness</a:t>
            </a:r>
            <a:endParaRPr kumimoji="0" lang="en-US" sz="2400" b="0" i="0" u="none" strike="noStrike" kern="1200" cap="none" spc="0" normalizeH="0" baseline="0" noProof="0" dirty="0">
              <a:ln>
                <a:noFill/>
              </a:ln>
              <a:solidFill>
                <a:prstClr val="black"/>
              </a:solidFill>
              <a:effectLst/>
              <a:uLnTx/>
              <a:uFillTx/>
              <a:latin typeface="Arial" pitchFamily="34" charset="0"/>
              <a:ea typeface=""/>
              <a:cs typeface="Arial" pitchFamily="34" charset="0"/>
            </a:endParaRPr>
          </a:p>
        </p:txBody>
      </p:sp>
      <p:sp>
        <p:nvSpPr>
          <p:cNvPr id="330785" name="Rectangle 33"/>
          <p:cNvSpPr>
            <a:spLocks noChangeArrowheads="1"/>
          </p:cNvSpPr>
          <p:nvPr/>
        </p:nvSpPr>
        <p:spPr bwMode="auto">
          <a:xfrm>
            <a:off x="68262" y="6381750"/>
            <a:ext cx="1202252"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itchFamily="34" charset="0"/>
                <a:ea typeface=""/>
                <a:cs typeface="Arial" pitchFamily="34" charset="0"/>
              </a:rPr>
              <a:t>Simplicity</a:t>
            </a:r>
            <a:endParaRPr kumimoji="0" lang="en-US" sz="2400" b="0" i="0" u="none" strike="noStrike" kern="1200" cap="none" spc="0" normalizeH="0" baseline="0" noProof="0" dirty="0">
              <a:ln>
                <a:noFill/>
              </a:ln>
              <a:solidFill>
                <a:prstClr val="black"/>
              </a:solidFill>
              <a:effectLst/>
              <a:uLnTx/>
              <a:uFillTx/>
              <a:latin typeface="Arial" pitchFamily="34" charset="0"/>
              <a:ea typeface=""/>
              <a:cs typeface="Arial" pitchFamily="34" charset="0"/>
            </a:endParaRPr>
          </a:p>
        </p:txBody>
      </p:sp>
      <p:sp>
        <p:nvSpPr>
          <p:cNvPr id="330786" name="Freeform 34"/>
          <p:cNvSpPr>
            <a:spLocks/>
          </p:cNvSpPr>
          <p:nvPr/>
        </p:nvSpPr>
        <p:spPr bwMode="auto">
          <a:xfrm>
            <a:off x="5810250" y="1662113"/>
            <a:ext cx="266700" cy="28575"/>
          </a:xfrm>
          <a:custGeom>
            <a:avLst/>
            <a:gdLst/>
            <a:ahLst/>
            <a:cxnLst>
              <a:cxn ang="0">
                <a:pos x="24" y="0"/>
              </a:cxn>
              <a:cxn ang="0">
                <a:pos x="424" y="0"/>
              </a:cxn>
              <a:cxn ang="0">
                <a:pos x="448" y="24"/>
              </a:cxn>
              <a:cxn ang="0">
                <a:pos x="424" y="48"/>
              </a:cxn>
              <a:cxn ang="0">
                <a:pos x="24" y="48"/>
              </a:cxn>
              <a:cxn ang="0">
                <a:pos x="0" y="24"/>
              </a:cxn>
              <a:cxn ang="0">
                <a:pos x="24" y="0"/>
              </a:cxn>
            </a:cxnLst>
            <a:rect l="0" t="0" r="r" b="b"/>
            <a:pathLst>
              <a:path w="448" h="48">
                <a:moveTo>
                  <a:pt x="24" y="0"/>
                </a:moveTo>
                <a:lnTo>
                  <a:pt x="424" y="0"/>
                </a:lnTo>
                <a:cubicBezTo>
                  <a:pt x="438" y="0"/>
                  <a:pt x="448" y="11"/>
                  <a:pt x="448" y="24"/>
                </a:cubicBezTo>
                <a:cubicBezTo>
                  <a:pt x="448" y="38"/>
                  <a:pt x="438" y="48"/>
                  <a:pt x="424" y="48"/>
                </a:cubicBezTo>
                <a:lnTo>
                  <a:pt x="24" y="48"/>
                </a:lnTo>
                <a:cubicBezTo>
                  <a:pt x="11" y="48"/>
                  <a:pt x="0" y="38"/>
                  <a:pt x="0" y="24"/>
                </a:cubicBezTo>
                <a:cubicBezTo>
                  <a:pt x="0" y="11"/>
                  <a:pt x="11" y="0"/>
                  <a:pt x="24" y="0"/>
                </a:cubicBezTo>
                <a:close/>
              </a:path>
            </a:pathLst>
          </a:custGeom>
          <a:solidFill>
            <a:srgbClr val="0070C0"/>
          </a:solidFill>
          <a:ln w="9525" cap="flat">
            <a:solidFill>
              <a:srgbClr val="0070C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
              <a:cs typeface="+mn-cs"/>
            </a:endParaRPr>
          </a:p>
        </p:txBody>
      </p:sp>
      <p:sp>
        <p:nvSpPr>
          <p:cNvPr id="330787" name="Rectangle 35"/>
          <p:cNvSpPr>
            <a:spLocks noChangeArrowheads="1"/>
          </p:cNvSpPr>
          <p:nvPr/>
        </p:nvSpPr>
        <p:spPr bwMode="auto">
          <a:xfrm>
            <a:off x="6172200" y="1497013"/>
            <a:ext cx="887422"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itchFamily="34" charset="0"/>
                <a:ea typeface=""/>
                <a:cs typeface="Arial" pitchFamily="34" charset="0"/>
              </a:rPr>
              <a:t>FRFCFS</a:t>
            </a:r>
            <a:endParaRPr kumimoji="0" lang="en-US" sz="2400" b="0" i="0" u="none" strike="noStrike" kern="1200" cap="none" spc="0" normalizeH="0" baseline="0" noProof="0" dirty="0">
              <a:ln>
                <a:noFill/>
              </a:ln>
              <a:solidFill>
                <a:prstClr val="black"/>
              </a:solidFill>
              <a:effectLst/>
              <a:uLnTx/>
              <a:uFillTx/>
              <a:latin typeface="Arial" pitchFamily="34" charset="0"/>
              <a:ea typeface=""/>
              <a:cs typeface="Arial" pitchFamily="34" charset="0"/>
            </a:endParaRPr>
          </a:p>
        </p:txBody>
      </p:sp>
      <p:sp>
        <p:nvSpPr>
          <p:cNvPr id="330788" name="Freeform 36"/>
          <p:cNvSpPr>
            <a:spLocks/>
          </p:cNvSpPr>
          <p:nvPr/>
        </p:nvSpPr>
        <p:spPr bwMode="auto">
          <a:xfrm>
            <a:off x="5810250" y="2081213"/>
            <a:ext cx="266700" cy="28575"/>
          </a:xfrm>
          <a:custGeom>
            <a:avLst/>
            <a:gdLst/>
            <a:ahLst/>
            <a:cxnLst>
              <a:cxn ang="0">
                <a:pos x="24" y="0"/>
              </a:cxn>
              <a:cxn ang="0">
                <a:pos x="424" y="0"/>
              </a:cxn>
              <a:cxn ang="0">
                <a:pos x="448" y="24"/>
              </a:cxn>
              <a:cxn ang="0">
                <a:pos x="424" y="48"/>
              </a:cxn>
              <a:cxn ang="0">
                <a:pos x="24" y="48"/>
              </a:cxn>
              <a:cxn ang="0">
                <a:pos x="0" y="24"/>
              </a:cxn>
              <a:cxn ang="0">
                <a:pos x="24" y="0"/>
              </a:cxn>
            </a:cxnLst>
            <a:rect l="0" t="0" r="r" b="b"/>
            <a:pathLst>
              <a:path w="448" h="48">
                <a:moveTo>
                  <a:pt x="24" y="0"/>
                </a:moveTo>
                <a:lnTo>
                  <a:pt x="424" y="0"/>
                </a:lnTo>
                <a:cubicBezTo>
                  <a:pt x="438" y="0"/>
                  <a:pt x="448" y="11"/>
                  <a:pt x="448" y="24"/>
                </a:cubicBezTo>
                <a:cubicBezTo>
                  <a:pt x="448" y="38"/>
                  <a:pt x="438" y="48"/>
                  <a:pt x="424" y="48"/>
                </a:cubicBezTo>
                <a:lnTo>
                  <a:pt x="24" y="48"/>
                </a:lnTo>
                <a:cubicBezTo>
                  <a:pt x="11" y="48"/>
                  <a:pt x="0" y="38"/>
                  <a:pt x="0" y="24"/>
                </a:cubicBezTo>
                <a:cubicBezTo>
                  <a:pt x="0" y="11"/>
                  <a:pt x="11" y="0"/>
                  <a:pt x="24" y="0"/>
                </a:cubicBezTo>
                <a:close/>
              </a:path>
            </a:pathLst>
          </a:custGeom>
          <a:solidFill>
            <a:srgbClr val="92D050"/>
          </a:solidFill>
          <a:ln w="9525" cap="flat">
            <a:solidFill>
              <a:srgbClr val="92D05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
              <a:cs typeface="+mn-cs"/>
            </a:endParaRPr>
          </a:p>
        </p:txBody>
      </p:sp>
      <p:sp>
        <p:nvSpPr>
          <p:cNvPr id="330789" name="Rectangle 37"/>
          <p:cNvSpPr>
            <a:spLocks noChangeArrowheads="1"/>
          </p:cNvSpPr>
          <p:nvPr/>
        </p:nvSpPr>
        <p:spPr bwMode="auto">
          <a:xfrm>
            <a:off x="6172200" y="1911350"/>
            <a:ext cx="887422"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itchFamily="34" charset="0"/>
                <a:ea typeface=""/>
                <a:cs typeface="Arial" pitchFamily="34" charset="0"/>
              </a:rPr>
              <a:t>FRFCFS</a:t>
            </a:r>
            <a:endParaRPr kumimoji="0" lang="en-US" sz="24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sp>
        <p:nvSpPr>
          <p:cNvPr id="330790" name="Rectangle 38"/>
          <p:cNvSpPr>
            <a:spLocks noChangeArrowheads="1"/>
          </p:cNvSpPr>
          <p:nvPr/>
        </p:nvSpPr>
        <p:spPr bwMode="auto">
          <a:xfrm>
            <a:off x="6972300" y="1911350"/>
            <a:ext cx="94578"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itchFamily="34" charset="0"/>
                <a:ea typeface=""/>
                <a:cs typeface="Arial" pitchFamily="34" charset="0"/>
              </a:rPr>
              <a:t>-</a:t>
            </a:r>
            <a:endParaRPr kumimoji="0" lang="en-US" sz="24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sp>
        <p:nvSpPr>
          <p:cNvPr id="330791" name="Rectangle 39"/>
          <p:cNvSpPr>
            <a:spLocks noChangeArrowheads="1"/>
          </p:cNvSpPr>
          <p:nvPr/>
        </p:nvSpPr>
        <p:spPr bwMode="auto">
          <a:xfrm>
            <a:off x="7058025" y="1911350"/>
            <a:ext cx="472886"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itchFamily="34" charset="0"/>
                <a:ea typeface=""/>
                <a:cs typeface="Arial" pitchFamily="34" charset="0"/>
              </a:rPr>
              <a:t>Cap</a:t>
            </a:r>
            <a:endParaRPr kumimoji="0" lang="en-US" sz="24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sp>
        <p:nvSpPr>
          <p:cNvPr id="330792" name="Freeform 40"/>
          <p:cNvSpPr>
            <a:spLocks/>
          </p:cNvSpPr>
          <p:nvPr/>
        </p:nvSpPr>
        <p:spPr bwMode="auto">
          <a:xfrm>
            <a:off x="5810250" y="2490788"/>
            <a:ext cx="266700" cy="28575"/>
          </a:xfrm>
          <a:custGeom>
            <a:avLst/>
            <a:gdLst/>
            <a:ahLst/>
            <a:cxnLst>
              <a:cxn ang="0">
                <a:pos x="24" y="0"/>
              </a:cxn>
              <a:cxn ang="0">
                <a:pos x="424" y="0"/>
              </a:cxn>
              <a:cxn ang="0">
                <a:pos x="448" y="24"/>
              </a:cxn>
              <a:cxn ang="0">
                <a:pos x="424" y="48"/>
              </a:cxn>
              <a:cxn ang="0">
                <a:pos x="24" y="48"/>
              </a:cxn>
              <a:cxn ang="0">
                <a:pos x="0" y="24"/>
              </a:cxn>
              <a:cxn ang="0">
                <a:pos x="24" y="0"/>
              </a:cxn>
            </a:cxnLst>
            <a:rect l="0" t="0" r="r" b="b"/>
            <a:pathLst>
              <a:path w="448" h="48">
                <a:moveTo>
                  <a:pt x="24" y="0"/>
                </a:moveTo>
                <a:lnTo>
                  <a:pt x="424" y="0"/>
                </a:lnTo>
                <a:cubicBezTo>
                  <a:pt x="438" y="0"/>
                  <a:pt x="448" y="11"/>
                  <a:pt x="448" y="24"/>
                </a:cubicBezTo>
                <a:cubicBezTo>
                  <a:pt x="448" y="38"/>
                  <a:pt x="438" y="48"/>
                  <a:pt x="424" y="48"/>
                </a:cubicBezTo>
                <a:lnTo>
                  <a:pt x="24" y="48"/>
                </a:lnTo>
                <a:cubicBezTo>
                  <a:pt x="11" y="48"/>
                  <a:pt x="0" y="38"/>
                  <a:pt x="0" y="24"/>
                </a:cubicBezTo>
                <a:cubicBezTo>
                  <a:pt x="0" y="11"/>
                  <a:pt x="11" y="0"/>
                  <a:pt x="24" y="0"/>
                </a:cubicBezTo>
                <a:close/>
              </a:path>
            </a:pathLst>
          </a:custGeom>
          <a:solidFill>
            <a:srgbClr val="4F6228"/>
          </a:solidFill>
          <a:ln w="9525" cap="flat">
            <a:solidFill>
              <a:srgbClr val="4F6228"/>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
              <a:cs typeface="+mn-cs"/>
            </a:endParaRPr>
          </a:p>
        </p:txBody>
      </p:sp>
      <p:sp>
        <p:nvSpPr>
          <p:cNvPr id="330793" name="Rectangle 41"/>
          <p:cNvSpPr>
            <a:spLocks noChangeArrowheads="1"/>
          </p:cNvSpPr>
          <p:nvPr/>
        </p:nvSpPr>
        <p:spPr bwMode="auto">
          <a:xfrm>
            <a:off x="6172200" y="2325688"/>
            <a:ext cx="788421"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itchFamily="34" charset="0"/>
                <a:ea typeface=""/>
                <a:cs typeface="Arial" pitchFamily="34" charset="0"/>
              </a:rPr>
              <a:t>PARBS</a:t>
            </a:r>
            <a:endParaRPr kumimoji="0" lang="en-US" sz="24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sp>
        <p:nvSpPr>
          <p:cNvPr id="330794" name="Freeform 42"/>
          <p:cNvSpPr>
            <a:spLocks/>
          </p:cNvSpPr>
          <p:nvPr/>
        </p:nvSpPr>
        <p:spPr bwMode="auto">
          <a:xfrm>
            <a:off x="5810250" y="2909888"/>
            <a:ext cx="266700" cy="28575"/>
          </a:xfrm>
          <a:custGeom>
            <a:avLst/>
            <a:gdLst/>
            <a:ahLst/>
            <a:cxnLst>
              <a:cxn ang="0">
                <a:pos x="24" y="0"/>
              </a:cxn>
              <a:cxn ang="0">
                <a:pos x="424" y="0"/>
              </a:cxn>
              <a:cxn ang="0">
                <a:pos x="448" y="24"/>
              </a:cxn>
              <a:cxn ang="0">
                <a:pos x="424" y="48"/>
              </a:cxn>
              <a:cxn ang="0">
                <a:pos x="24" y="48"/>
              </a:cxn>
              <a:cxn ang="0">
                <a:pos x="0" y="24"/>
              </a:cxn>
              <a:cxn ang="0">
                <a:pos x="24" y="0"/>
              </a:cxn>
            </a:cxnLst>
            <a:rect l="0" t="0" r="r" b="b"/>
            <a:pathLst>
              <a:path w="448" h="48">
                <a:moveTo>
                  <a:pt x="24" y="0"/>
                </a:moveTo>
                <a:lnTo>
                  <a:pt x="424" y="0"/>
                </a:lnTo>
                <a:cubicBezTo>
                  <a:pt x="438" y="0"/>
                  <a:pt x="448" y="11"/>
                  <a:pt x="448" y="24"/>
                </a:cubicBezTo>
                <a:cubicBezTo>
                  <a:pt x="448" y="38"/>
                  <a:pt x="438" y="48"/>
                  <a:pt x="424" y="48"/>
                </a:cubicBezTo>
                <a:lnTo>
                  <a:pt x="24" y="48"/>
                </a:lnTo>
                <a:cubicBezTo>
                  <a:pt x="11" y="48"/>
                  <a:pt x="0" y="38"/>
                  <a:pt x="0" y="24"/>
                </a:cubicBezTo>
                <a:cubicBezTo>
                  <a:pt x="0" y="11"/>
                  <a:pt x="11" y="0"/>
                  <a:pt x="24" y="0"/>
                </a:cubicBezTo>
                <a:close/>
              </a:path>
            </a:pathLst>
          </a:custGeom>
          <a:solidFill>
            <a:srgbClr val="990099"/>
          </a:solidFill>
          <a:ln w="9525" cap="flat">
            <a:solidFill>
              <a:srgbClr val="990099"/>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
              <a:cs typeface="+mn-cs"/>
            </a:endParaRPr>
          </a:p>
        </p:txBody>
      </p:sp>
      <p:sp>
        <p:nvSpPr>
          <p:cNvPr id="330795" name="Rectangle 43"/>
          <p:cNvSpPr>
            <a:spLocks noChangeArrowheads="1"/>
          </p:cNvSpPr>
          <p:nvPr/>
        </p:nvSpPr>
        <p:spPr bwMode="auto">
          <a:xfrm>
            <a:off x="6172200" y="2740025"/>
            <a:ext cx="753411"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itchFamily="34" charset="0"/>
                <a:ea typeface=""/>
                <a:cs typeface="Arial" pitchFamily="34" charset="0"/>
              </a:rPr>
              <a:t>ATLAS</a:t>
            </a:r>
            <a:endParaRPr kumimoji="0" lang="en-US" sz="24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sp>
        <p:nvSpPr>
          <p:cNvPr id="330796" name="Freeform 44"/>
          <p:cNvSpPr>
            <a:spLocks/>
          </p:cNvSpPr>
          <p:nvPr/>
        </p:nvSpPr>
        <p:spPr bwMode="auto">
          <a:xfrm>
            <a:off x="5810250" y="3319463"/>
            <a:ext cx="266700" cy="28575"/>
          </a:xfrm>
          <a:custGeom>
            <a:avLst/>
            <a:gdLst/>
            <a:ahLst/>
            <a:cxnLst>
              <a:cxn ang="0">
                <a:pos x="24" y="0"/>
              </a:cxn>
              <a:cxn ang="0">
                <a:pos x="424" y="0"/>
              </a:cxn>
              <a:cxn ang="0">
                <a:pos x="448" y="24"/>
              </a:cxn>
              <a:cxn ang="0">
                <a:pos x="424" y="48"/>
              </a:cxn>
              <a:cxn ang="0">
                <a:pos x="24" y="48"/>
              </a:cxn>
              <a:cxn ang="0">
                <a:pos x="0" y="24"/>
              </a:cxn>
              <a:cxn ang="0">
                <a:pos x="24" y="0"/>
              </a:cxn>
            </a:cxnLst>
            <a:rect l="0" t="0" r="r" b="b"/>
            <a:pathLst>
              <a:path w="448" h="48">
                <a:moveTo>
                  <a:pt x="24" y="0"/>
                </a:moveTo>
                <a:lnTo>
                  <a:pt x="424" y="0"/>
                </a:lnTo>
                <a:cubicBezTo>
                  <a:pt x="438" y="0"/>
                  <a:pt x="448" y="11"/>
                  <a:pt x="448" y="24"/>
                </a:cubicBezTo>
                <a:cubicBezTo>
                  <a:pt x="448" y="38"/>
                  <a:pt x="438" y="48"/>
                  <a:pt x="424" y="48"/>
                </a:cubicBezTo>
                <a:lnTo>
                  <a:pt x="24" y="48"/>
                </a:lnTo>
                <a:cubicBezTo>
                  <a:pt x="11" y="48"/>
                  <a:pt x="0" y="38"/>
                  <a:pt x="0" y="24"/>
                </a:cubicBezTo>
                <a:cubicBezTo>
                  <a:pt x="0" y="11"/>
                  <a:pt x="11" y="0"/>
                  <a:pt x="24" y="0"/>
                </a:cubicBezTo>
                <a:close/>
              </a:path>
            </a:pathLst>
          </a:custGeom>
          <a:solidFill>
            <a:srgbClr val="FF9900"/>
          </a:solidFill>
          <a:ln w="9525" cap="flat">
            <a:solidFill>
              <a:srgbClr val="FF99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
              <a:cs typeface="+mn-cs"/>
            </a:endParaRPr>
          </a:p>
        </p:txBody>
      </p:sp>
      <p:sp>
        <p:nvSpPr>
          <p:cNvPr id="330797" name="Rectangle 45"/>
          <p:cNvSpPr>
            <a:spLocks noChangeArrowheads="1"/>
          </p:cNvSpPr>
          <p:nvPr/>
        </p:nvSpPr>
        <p:spPr bwMode="auto">
          <a:xfrm>
            <a:off x="6172200" y="3152775"/>
            <a:ext cx="570797"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itchFamily="34" charset="0"/>
                <a:ea typeface=""/>
                <a:cs typeface="Arial" pitchFamily="34" charset="0"/>
              </a:rPr>
              <a:t>TCM</a:t>
            </a:r>
            <a:endParaRPr kumimoji="0" lang="en-US" sz="24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sp>
        <p:nvSpPr>
          <p:cNvPr id="330798" name="Freeform 46"/>
          <p:cNvSpPr>
            <a:spLocks/>
          </p:cNvSpPr>
          <p:nvPr/>
        </p:nvSpPr>
        <p:spPr bwMode="auto">
          <a:xfrm>
            <a:off x="5800725" y="3729038"/>
            <a:ext cx="285750" cy="47625"/>
          </a:xfrm>
          <a:custGeom>
            <a:avLst/>
            <a:gdLst/>
            <a:ahLst/>
            <a:cxnLst>
              <a:cxn ang="0">
                <a:pos x="40" y="0"/>
              </a:cxn>
              <a:cxn ang="0">
                <a:pos x="440" y="0"/>
              </a:cxn>
              <a:cxn ang="0">
                <a:pos x="480" y="40"/>
              </a:cxn>
              <a:cxn ang="0">
                <a:pos x="440" y="80"/>
              </a:cxn>
              <a:cxn ang="0">
                <a:pos x="40" y="80"/>
              </a:cxn>
              <a:cxn ang="0">
                <a:pos x="0" y="40"/>
              </a:cxn>
              <a:cxn ang="0">
                <a:pos x="40" y="0"/>
              </a:cxn>
            </a:cxnLst>
            <a:rect l="0" t="0" r="r" b="b"/>
            <a:pathLst>
              <a:path w="480" h="80">
                <a:moveTo>
                  <a:pt x="40" y="0"/>
                </a:moveTo>
                <a:lnTo>
                  <a:pt x="440" y="0"/>
                </a:lnTo>
                <a:cubicBezTo>
                  <a:pt x="463" y="0"/>
                  <a:pt x="480" y="18"/>
                  <a:pt x="480" y="40"/>
                </a:cubicBezTo>
                <a:cubicBezTo>
                  <a:pt x="480" y="63"/>
                  <a:pt x="463" y="80"/>
                  <a:pt x="440" y="80"/>
                </a:cubicBezTo>
                <a:lnTo>
                  <a:pt x="40" y="80"/>
                </a:lnTo>
                <a:cubicBezTo>
                  <a:pt x="18" y="80"/>
                  <a:pt x="0" y="63"/>
                  <a:pt x="0" y="40"/>
                </a:cubicBezTo>
                <a:cubicBezTo>
                  <a:pt x="0" y="18"/>
                  <a:pt x="18" y="0"/>
                  <a:pt x="40" y="0"/>
                </a:cubicBezTo>
                <a:close/>
              </a:path>
            </a:pathLst>
          </a:custGeom>
          <a:solidFill>
            <a:srgbClr val="FF0000"/>
          </a:solidFill>
          <a:ln w="9525" cap="flat">
            <a:solidFill>
              <a:srgbClr val="FF00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
              <a:cs typeface="+mn-cs"/>
            </a:endParaRPr>
          </a:p>
        </p:txBody>
      </p:sp>
      <p:sp>
        <p:nvSpPr>
          <p:cNvPr id="330799" name="Rectangle 47"/>
          <p:cNvSpPr>
            <a:spLocks noChangeArrowheads="1"/>
          </p:cNvSpPr>
          <p:nvPr/>
        </p:nvSpPr>
        <p:spPr bwMode="auto">
          <a:xfrm>
            <a:off x="6172200" y="3567113"/>
            <a:ext cx="1391150"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Calibri" pitchFamily="34" charset="0"/>
                <a:ea typeface=""/>
                <a:cs typeface="Arial" pitchFamily="34" charset="0"/>
              </a:rPr>
              <a:t>Blacklisting</a:t>
            </a:r>
            <a:endParaRPr kumimoji="0" lang="en-US" sz="24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cxnSp>
        <p:nvCxnSpPr>
          <p:cNvPr id="51" name="Straight Arrow Connector 50"/>
          <p:cNvCxnSpPr/>
          <p:nvPr/>
        </p:nvCxnSpPr>
        <p:spPr>
          <a:xfrm flipH="1">
            <a:off x="2057400" y="2362200"/>
            <a:ext cx="685800" cy="381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722415" y="2043545"/>
            <a:ext cx="1143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Ideal</a:t>
            </a:r>
          </a:p>
        </p:txBody>
      </p:sp>
      <p:sp>
        <p:nvSpPr>
          <p:cNvPr id="53" name="Oval 52"/>
          <p:cNvSpPr/>
          <p:nvPr/>
        </p:nvSpPr>
        <p:spPr>
          <a:xfrm>
            <a:off x="3705726" y="3858126"/>
            <a:ext cx="561474" cy="533400"/>
          </a:xfrm>
          <a:prstGeom prst="ellipse">
            <a:avLst/>
          </a:prstGeom>
          <a:noFill/>
          <a:ln w="317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a:off x="457200" y="2057400"/>
            <a:ext cx="561474" cy="533400"/>
          </a:xfrm>
          <a:prstGeom prst="ellipse">
            <a:avLst/>
          </a:prstGeom>
          <a:noFill/>
          <a:ln w="317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l 54"/>
          <p:cNvSpPr/>
          <p:nvPr/>
        </p:nvSpPr>
        <p:spPr>
          <a:xfrm>
            <a:off x="304800" y="5867400"/>
            <a:ext cx="561474" cy="533400"/>
          </a:xfrm>
          <a:prstGeom prst="ellipse">
            <a:avLst/>
          </a:prstGeom>
          <a:noFill/>
          <a:ln w="317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TextBox 55"/>
          <p:cNvSpPr txBox="1"/>
          <p:nvPr/>
        </p:nvSpPr>
        <p:spPr>
          <a:xfrm>
            <a:off x="3657600" y="2971800"/>
            <a:ext cx="1981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Highest performance</a:t>
            </a:r>
          </a:p>
        </p:txBody>
      </p:sp>
      <p:sp>
        <p:nvSpPr>
          <p:cNvPr id="57" name="TextBox 56"/>
          <p:cNvSpPr txBox="1"/>
          <p:nvPr/>
        </p:nvSpPr>
        <p:spPr>
          <a:xfrm>
            <a:off x="1066800" y="5715000"/>
            <a:ext cx="1981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Close to simplest</a:t>
            </a:r>
          </a:p>
        </p:txBody>
      </p:sp>
      <p:sp>
        <p:nvSpPr>
          <p:cNvPr id="58" name="TextBox 57"/>
          <p:cNvSpPr txBox="1"/>
          <p:nvPr/>
        </p:nvSpPr>
        <p:spPr>
          <a:xfrm>
            <a:off x="838200" y="1371600"/>
            <a:ext cx="1981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Close to fairest</a:t>
            </a:r>
          </a:p>
        </p:txBody>
      </p:sp>
      <p:sp>
        <p:nvSpPr>
          <p:cNvPr id="59" name="Rectangle 58"/>
          <p:cNvSpPr/>
          <p:nvPr/>
        </p:nvSpPr>
        <p:spPr>
          <a:xfrm>
            <a:off x="249675" y="4495800"/>
            <a:ext cx="8610600" cy="990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1" u="none" strike="noStrike" kern="1200" cap="none" spc="0" normalizeH="0" baseline="0" noProof="0" dirty="0">
                <a:ln>
                  <a:noFill/>
                </a:ln>
                <a:solidFill>
                  <a:srgbClr val="C00000"/>
                </a:solidFill>
                <a:effectLst/>
                <a:uLnTx/>
                <a:uFillTx/>
                <a:latin typeface="Calibri"/>
                <a:ea typeface="+mn-ea"/>
                <a:cs typeface="+mn-cs"/>
              </a:rPr>
              <a:t>Blacklisting is the closest scheduler to ideal</a:t>
            </a:r>
          </a:p>
        </p:txBody>
      </p:sp>
      <p:sp>
        <p:nvSpPr>
          <p:cNvPr id="42" name="Oval 41"/>
          <p:cNvSpPr/>
          <p:nvPr/>
        </p:nvSpPr>
        <p:spPr>
          <a:xfrm>
            <a:off x="1715310" y="4022385"/>
            <a:ext cx="228599"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6930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4" grpId="0" animBg="1"/>
      <p:bldP spid="55" grpId="0" animBg="1"/>
      <p:bldP spid="56" grpId="0"/>
      <p:bldP spid="57" grpId="0"/>
      <p:bldP spid="58" grpId="0"/>
      <p:bldP spid="5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and Fairness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101</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graphicFrame>
        <p:nvGraphicFramePr>
          <p:cNvPr id="5" name="Chart 4"/>
          <p:cNvGraphicFramePr/>
          <p:nvPr/>
        </p:nvGraphicFramePr>
        <p:xfrm>
          <a:off x="1420080" y="1170700"/>
          <a:ext cx="6096000" cy="4724400"/>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5"/>
          <p:cNvGrpSpPr/>
          <p:nvPr/>
        </p:nvGrpSpPr>
        <p:grpSpPr>
          <a:xfrm>
            <a:off x="6248401" y="4267200"/>
            <a:ext cx="914399" cy="669758"/>
            <a:chOff x="6307270" y="4113542"/>
            <a:chExt cx="1138937" cy="745958"/>
          </a:xfrm>
        </p:grpSpPr>
        <p:sp>
          <p:nvSpPr>
            <p:cNvPr id="6" name="Right Arrow 5"/>
            <p:cNvSpPr/>
            <p:nvPr/>
          </p:nvSpPr>
          <p:spPr>
            <a:xfrm rot="2594606">
              <a:off x="6349315" y="4113542"/>
              <a:ext cx="1054204" cy="74595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rot="2531437">
              <a:off x="6307270" y="4275699"/>
              <a:ext cx="1138937" cy="4113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Helvetica" pitchFamily="34" charset="0"/>
                  <a:ea typeface=""/>
                  <a:cs typeface="Helvetica" pitchFamily="34" charset="0"/>
                </a:rPr>
                <a:t>Ideal</a:t>
              </a:r>
            </a:p>
          </p:txBody>
        </p:sp>
      </p:grpSp>
      <p:cxnSp>
        <p:nvCxnSpPr>
          <p:cNvPr id="11" name="Straight Arrow Connector 10"/>
          <p:cNvCxnSpPr/>
          <p:nvPr/>
        </p:nvCxnSpPr>
        <p:spPr>
          <a:xfrm>
            <a:off x="6629400" y="3581400"/>
            <a:ext cx="304800"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400800" y="3124200"/>
            <a:ext cx="6773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a:ea typeface=""/>
                <a:cs typeface="+mn-cs"/>
              </a:rPr>
              <a:t>5%</a:t>
            </a:r>
          </a:p>
        </p:txBody>
      </p:sp>
      <p:cxnSp>
        <p:nvCxnSpPr>
          <p:cNvPr id="16" name="Straight Connector 15"/>
          <p:cNvCxnSpPr/>
          <p:nvPr/>
        </p:nvCxnSpPr>
        <p:spPr>
          <a:xfrm>
            <a:off x="6984128" y="3581400"/>
            <a:ext cx="0" cy="381000"/>
          </a:xfrm>
          <a:prstGeom prst="line">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10386" y="3505200"/>
            <a:ext cx="9213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a:ea typeface=""/>
                <a:cs typeface="+mn-cs"/>
              </a:rPr>
              <a:t>21%</a:t>
            </a:r>
          </a:p>
        </p:txBody>
      </p:sp>
      <p:sp>
        <p:nvSpPr>
          <p:cNvPr id="13" name="TextBox 12"/>
          <p:cNvSpPr txBox="1"/>
          <p:nvPr/>
        </p:nvSpPr>
        <p:spPr>
          <a:xfrm>
            <a:off x="3535180" y="5640050"/>
            <a:ext cx="1905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
                <a:cs typeface="+mn-cs"/>
              </a:rPr>
              <a:t>(Higher is better)</a:t>
            </a:r>
          </a:p>
        </p:txBody>
      </p:sp>
      <p:sp>
        <p:nvSpPr>
          <p:cNvPr id="15" name="TextBox 14"/>
          <p:cNvSpPr txBox="1"/>
          <p:nvPr/>
        </p:nvSpPr>
        <p:spPr>
          <a:xfrm rot="16200000">
            <a:off x="859023" y="3328654"/>
            <a:ext cx="19050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
                <a:cs typeface="+mn-cs"/>
              </a:rPr>
              <a:t>(Lower is better)</a:t>
            </a:r>
          </a:p>
        </p:txBody>
      </p:sp>
      <p:sp>
        <p:nvSpPr>
          <p:cNvPr id="17" name="Rectangle 16"/>
          <p:cNvSpPr/>
          <p:nvPr/>
        </p:nvSpPr>
        <p:spPr>
          <a:xfrm>
            <a:off x="258580" y="5436430"/>
            <a:ext cx="8610600" cy="990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marR="0" lvl="0" indent="-514350" algn="ctr" defTabSz="914400" rtl="0" eaLnBrk="1" fontAlgn="auto" latinLnBrk="0" hangingPunct="1">
              <a:lnSpc>
                <a:spcPct val="100000"/>
              </a:lnSpc>
              <a:spcBef>
                <a:spcPts val="0"/>
              </a:spcBef>
              <a:spcAft>
                <a:spcPts val="0"/>
              </a:spcAft>
              <a:buClrTx/>
              <a:buSzTx/>
              <a:buFontTx/>
              <a:buNone/>
              <a:tabLst/>
              <a:defRPr/>
            </a:pPr>
            <a:r>
              <a:rPr kumimoji="0" lang="en-US" sz="3300" b="0" i="1" u="none" strike="noStrike" kern="1200" cap="none" spc="0" normalizeH="0" baseline="0" noProof="0" dirty="0">
                <a:ln>
                  <a:noFill/>
                </a:ln>
                <a:solidFill>
                  <a:srgbClr val="C00000"/>
                </a:solidFill>
                <a:effectLst/>
                <a:uLnTx/>
                <a:uFillTx/>
                <a:latin typeface="Calibri"/>
                <a:ea typeface="+mn-ea"/>
                <a:cs typeface="+mn-cs"/>
              </a:rPr>
              <a:t>1. Blacklisting achieves the highest performance </a:t>
            </a:r>
          </a:p>
          <a:p>
            <a:pPr marL="514350" marR="0" lvl="0" indent="-514350" algn="ctr" defTabSz="914400" rtl="0" eaLnBrk="1" fontAlgn="auto" latinLnBrk="0" hangingPunct="1">
              <a:lnSpc>
                <a:spcPct val="100000"/>
              </a:lnSpc>
              <a:spcBef>
                <a:spcPts val="0"/>
              </a:spcBef>
              <a:spcAft>
                <a:spcPts val="0"/>
              </a:spcAft>
              <a:buClrTx/>
              <a:buSzTx/>
              <a:buFontTx/>
              <a:buNone/>
              <a:tabLst/>
              <a:defRPr/>
            </a:pPr>
            <a:r>
              <a:rPr kumimoji="0" lang="en-US" sz="3300" b="0" i="1" u="none" strike="noStrike" kern="1200" cap="none" spc="0" normalizeH="0" baseline="0" noProof="0" dirty="0">
                <a:ln>
                  <a:noFill/>
                </a:ln>
                <a:solidFill>
                  <a:srgbClr val="C00000"/>
                </a:solidFill>
                <a:effectLst/>
                <a:uLnTx/>
                <a:uFillTx/>
                <a:latin typeface="Calibri"/>
                <a:ea typeface="+mn-ea"/>
                <a:cs typeface="+mn-cs"/>
              </a:rPr>
              <a:t>2. Blacklisting balances performance and fairness</a:t>
            </a:r>
          </a:p>
        </p:txBody>
      </p:sp>
    </p:spTree>
    <p:extLst>
      <p:ext uri="{BB962C8B-B14F-4D97-AF65-F5344CB8AC3E}">
        <p14:creationId xmlns:p14="http://schemas.microsoft.com/office/powerpoint/2010/main" val="429754480"/>
      </p:ext>
    </p:extLst>
  </p:cSld>
  <p:clrMapOvr>
    <a:masterClrMapping/>
  </p:clrMapOvr>
  <p:transition advTm="5302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7" dur="500"/>
                                        <p:tgtEl>
                                          <p:spTgt spid="5">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22" dur="500"/>
                                        <p:tgtEl>
                                          <p:spTgt spid="5">
                                            <p:graphicEl>
                                              <a:chart seriesIdx="0"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27" dur="500"/>
                                        <p:tgtEl>
                                          <p:spTgt spid="5">
                                            <p:graphicEl>
                                              <a:chart seriesIdx="1" categoryIdx="-4" bldStep="series"/>
                                            </p:graphic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down)">
                                      <p:cBhvr>
                                        <p:cTn id="30" dur="500"/>
                                        <p:tgtEl>
                                          <p:spTgt spid="5">
                                            <p:graphicEl>
                                              <a:chart seriesIdx="2" categoryIdx="-4" bldStep="series"/>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5">
                                            <p:graphicEl>
                                              <a:chart seriesIdx="3" categoryIdx="-4" bldStep="series"/>
                                            </p:graphicEl>
                                          </p:spTgt>
                                        </p:tgtEl>
                                        <p:attrNameLst>
                                          <p:attrName>style.visibility</p:attrName>
                                        </p:attrNameLst>
                                      </p:cBhvr>
                                      <p:to>
                                        <p:strVal val="visible"/>
                                      </p:to>
                                    </p:set>
                                    <p:animEffect transition="in" filter="wipe(down)">
                                      <p:cBhvr>
                                        <p:cTn id="35" dur="500"/>
                                        <p:tgtEl>
                                          <p:spTgt spid="5">
                                            <p:graphicEl>
                                              <a:chart seriesIdx="3" categoryIdx="-4" bldStep="series"/>
                                            </p:graphic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
                                            <p:graphicEl>
                                              <a:chart seriesIdx="4" categoryIdx="-4" bldStep="series"/>
                                            </p:graphicEl>
                                          </p:spTgt>
                                        </p:tgtEl>
                                        <p:attrNameLst>
                                          <p:attrName>style.visibility</p:attrName>
                                        </p:attrNameLst>
                                      </p:cBhvr>
                                      <p:to>
                                        <p:strVal val="visible"/>
                                      </p:to>
                                    </p:set>
                                    <p:animEffect transition="in" filter="wipe(down)">
                                      <p:cBhvr>
                                        <p:cTn id="38" dur="500"/>
                                        <p:tgtEl>
                                          <p:spTgt spid="5">
                                            <p:graphicEl>
                                              <a:chart seriesIdx="4" categoryIdx="-4" bldStep="series"/>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
                                            <p:graphicEl>
                                              <a:chart seriesIdx="5" categoryIdx="-4" bldStep="series"/>
                                            </p:graphicEl>
                                          </p:spTgt>
                                        </p:tgtEl>
                                        <p:attrNameLst>
                                          <p:attrName>style.visibility</p:attrName>
                                        </p:attrNameLst>
                                      </p:cBhvr>
                                      <p:to>
                                        <p:strVal val="visible"/>
                                      </p:to>
                                    </p:set>
                                    <p:animEffect transition="in" filter="wipe(down)">
                                      <p:cBhvr>
                                        <p:cTn id="43" dur="500"/>
                                        <p:tgtEl>
                                          <p:spTgt spid="5">
                                            <p:graphicEl>
                                              <a:chart seriesIdx="5" categoryIdx="-4" bldStep="series"/>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7">
                                            <p:bg/>
                                          </p:spTgt>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P spid="14" grpId="0"/>
      <p:bldP spid="13" grpId="0"/>
      <p:bldP spid="15" grpId="0"/>
      <p:bldP spid="17" grpId="0" build="allAtOnce"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102</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graphicFrame>
        <p:nvGraphicFramePr>
          <p:cNvPr id="7" name="Chart 6"/>
          <p:cNvGraphicFramePr/>
          <p:nvPr/>
        </p:nvGraphicFramePr>
        <p:xfrm>
          <a:off x="1059865" y="1239970"/>
          <a:ext cx="6858000" cy="4800600"/>
        </p:xfrm>
        <a:graphic>
          <a:graphicData uri="http://schemas.openxmlformats.org/drawingml/2006/chart">
            <c:chart xmlns:c="http://schemas.openxmlformats.org/drawingml/2006/chart" xmlns:r="http://schemas.openxmlformats.org/officeDocument/2006/relationships" r:id="rId3"/>
          </a:graphicData>
        </a:graphic>
      </p:graphicFrame>
      <p:cxnSp>
        <p:nvCxnSpPr>
          <p:cNvPr id="9" name="Straight Arrow Connector 8"/>
          <p:cNvCxnSpPr/>
          <p:nvPr/>
        </p:nvCxnSpPr>
        <p:spPr>
          <a:xfrm flipH="1">
            <a:off x="3394355" y="4080150"/>
            <a:ext cx="25908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985155" y="3498260"/>
            <a:ext cx="9213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a:ea typeface=""/>
                <a:cs typeface="+mn-cs"/>
              </a:rPr>
              <a:t>43%</a:t>
            </a:r>
          </a:p>
        </p:txBody>
      </p:sp>
      <p:sp>
        <p:nvSpPr>
          <p:cNvPr id="11" name="TextBox 10"/>
          <p:cNvSpPr txBox="1"/>
          <p:nvPr/>
        </p:nvSpPr>
        <p:spPr>
          <a:xfrm>
            <a:off x="4239485" y="4059370"/>
            <a:ext cx="9213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a:ea typeface=""/>
                <a:cs typeface="+mn-cs"/>
              </a:rPr>
              <a:t>70%</a:t>
            </a:r>
          </a:p>
        </p:txBody>
      </p:sp>
      <p:cxnSp>
        <p:nvCxnSpPr>
          <p:cNvPr id="13" name="Straight Arrow Connector 12"/>
          <p:cNvCxnSpPr/>
          <p:nvPr/>
        </p:nvCxnSpPr>
        <p:spPr>
          <a:xfrm>
            <a:off x="5999010" y="3463625"/>
            <a:ext cx="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50790" y="5505855"/>
            <a:ext cx="8423565" cy="990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1" u="none" strike="noStrike" kern="1200" cap="none" spc="0" normalizeH="0" baseline="0" noProof="0" dirty="0">
                <a:ln>
                  <a:noFill/>
                </a:ln>
                <a:solidFill>
                  <a:srgbClr val="C00000"/>
                </a:solidFill>
                <a:effectLst/>
                <a:uLnTx/>
                <a:uFillTx/>
                <a:latin typeface="Calibri"/>
                <a:ea typeface="+mn-ea"/>
                <a:cs typeface="+mn-cs"/>
              </a:rPr>
              <a:t>Blacklisting reduces complexity significantly</a:t>
            </a:r>
          </a:p>
        </p:txBody>
      </p:sp>
      <p:grpSp>
        <p:nvGrpSpPr>
          <p:cNvPr id="3" name="Group 17"/>
          <p:cNvGrpSpPr/>
          <p:nvPr/>
        </p:nvGrpSpPr>
        <p:grpSpPr>
          <a:xfrm rot="21433469">
            <a:off x="2447741" y="4310474"/>
            <a:ext cx="1134224" cy="745958"/>
            <a:chOff x="2447741" y="4324329"/>
            <a:chExt cx="1134224" cy="745958"/>
          </a:xfrm>
        </p:grpSpPr>
        <p:sp>
          <p:nvSpPr>
            <p:cNvPr id="16" name="Right Arrow 15"/>
            <p:cNvSpPr/>
            <p:nvPr/>
          </p:nvSpPr>
          <p:spPr>
            <a:xfrm rot="8237461">
              <a:off x="2447741" y="4324329"/>
              <a:ext cx="978897" cy="74595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Box 16"/>
            <p:cNvSpPr txBox="1"/>
            <p:nvPr/>
          </p:nvSpPr>
          <p:spPr>
            <a:xfrm rot="19046852">
              <a:off x="2524388" y="4342619"/>
              <a:ext cx="1057577" cy="4770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Helvetica" pitchFamily="34" charset="0"/>
                  <a:ea typeface=""/>
                  <a:cs typeface="Helvetica" pitchFamily="34" charset="0"/>
                </a:rPr>
                <a:t>Ideal</a:t>
              </a:r>
            </a:p>
          </p:txBody>
        </p:sp>
      </p:grpSp>
    </p:spTree>
    <p:extLst>
      <p:ext uri="{BB962C8B-B14F-4D97-AF65-F5344CB8AC3E}">
        <p14:creationId xmlns:p14="http://schemas.microsoft.com/office/powerpoint/2010/main" val="3288497674"/>
      </p:ext>
    </p:extLst>
  </p:cSld>
  <p:clrMapOvr>
    <a:masterClrMapping/>
  </p:clrMapOvr>
  <p:transition advTm="7190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7" dur="500"/>
                                        <p:tgtEl>
                                          <p:spTgt spid="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down)">
                                      <p:cBhvr>
                                        <p:cTn id="16" dur="500"/>
                                        <p:tgtEl>
                                          <p:spTgt spid="7">
                                            <p:graphicEl>
                                              <a:chart seriesIdx="0"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down)">
                                      <p:cBhvr>
                                        <p:cTn id="21" dur="500"/>
                                        <p:tgtEl>
                                          <p:spTgt spid="7">
                                            <p:graphicEl>
                                              <a:chart seriesIdx="1" categoryIdx="-4" bldStep="series"/>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down)">
                                      <p:cBhvr>
                                        <p:cTn id="26" dur="500"/>
                                        <p:tgtEl>
                                          <p:spTgt spid="7">
                                            <p:graphicEl>
                                              <a:chart seriesIdx="2" categoryIdx="-4" bldStep="series"/>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graphicEl>
                                              <a:chart seriesIdx="3" categoryIdx="-4" bldStep="series"/>
                                            </p:graphicEl>
                                          </p:spTgt>
                                        </p:tgtEl>
                                        <p:attrNameLst>
                                          <p:attrName>style.visibility</p:attrName>
                                        </p:attrNameLst>
                                      </p:cBhvr>
                                      <p:to>
                                        <p:strVal val="visible"/>
                                      </p:to>
                                    </p:set>
                                    <p:animEffect transition="in" filter="wipe(down)">
                                      <p:cBhvr>
                                        <p:cTn id="31" dur="500"/>
                                        <p:tgtEl>
                                          <p:spTgt spid="7">
                                            <p:graphicEl>
                                              <a:chart seriesIdx="3" categoryIdx="-4" bldStep="series"/>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
                                            <p:graphicEl>
                                              <a:chart seriesIdx="4" categoryIdx="-4" bldStep="series"/>
                                            </p:graphicEl>
                                          </p:spTgt>
                                        </p:tgtEl>
                                        <p:attrNameLst>
                                          <p:attrName>style.visibility</p:attrName>
                                        </p:attrNameLst>
                                      </p:cBhvr>
                                      <p:to>
                                        <p:strVal val="visible"/>
                                      </p:to>
                                    </p:set>
                                    <p:animEffect transition="in" filter="wipe(down)">
                                      <p:cBhvr>
                                        <p:cTn id="36" dur="500"/>
                                        <p:tgtEl>
                                          <p:spTgt spid="7">
                                            <p:graphicEl>
                                              <a:chart seriesIdx="4" categoryIdx="-4" bldStep="series"/>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
                                            <p:graphicEl>
                                              <a:chart seriesIdx="5" categoryIdx="-4" bldStep="series"/>
                                            </p:graphicEl>
                                          </p:spTgt>
                                        </p:tgtEl>
                                        <p:attrNameLst>
                                          <p:attrName>style.visibility</p:attrName>
                                        </p:attrNameLst>
                                      </p:cBhvr>
                                      <p:to>
                                        <p:strVal val="visible"/>
                                      </p:to>
                                    </p:set>
                                    <p:animEffect transition="in" filter="wipe(down)">
                                      <p:cBhvr>
                                        <p:cTn id="41" dur="500"/>
                                        <p:tgtEl>
                                          <p:spTgt spid="7">
                                            <p:graphicEl>
                                              <a:chart seriesIdx="5" categoryIdx="-4" bldStep="series"/>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10" grpId="0"/>
      <p:bldP spid="11" grpId="0"/>
      <p:bldP spid="1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BLISS (I)</a:t>
            </a:r>
          </a:p>
        </p:txBody>
      </p:sp>
      <p:sp>
        <p:nvSpPr>
          <p:cNvPr id="3" name="Content Placeholder 2"/>
          <p:cNvSpPr>
            <a:spLocks noGrp="1"/>
          </p:cNvSpPr>
          <p:nvPr>
            <p:ph idx="1"/>
          </p:nvPr>
        </p:nvSpPr>
        <p:spPr/>
        <p:txBody>
          <a:bodyPr/>
          <a:lstStyle/>
          <a:p>
            <a:r>
              <a:rPr lang="en-US" sz="2200" dirty="0"/>
              <a:t>Lavanya Subramanian, Donghyuk Lee, Vivek Seshadri, </a:t>
            </a:r>
            <a:r>
              <a:rPr lang="en-US" sz="2200" dirty="0" err="1"/>
              <a:t>Harsha</a:t>
            </a:r>
            <a:r>
              <a:rPr lang="en-US" sz="2200" dirty="0"/>
              <a:t> </a:t>
            </a:r>
            <a:r>
              <a:rPr lang="en-US" sz="2200" dirty="0" err="1"/>
              <a:t>Rastogi</a:t>
            </a:r>
            <a:r>
              <a:rPr lang="en-US" sz="2200" dirty="0"/>
              <a:t>, and Onur Mutlu,</a:t>
            </a:r>
            <a:br>
              <a:rPr lang="en-US" sz="2200" dirty="0"/>
            </a:br>
            <a:r>
              <a:rPr lang="en-US" sz="2200" b="1" dirty="0">
                <a:hlinkClick r:id="rId2"/>
              </a:rPr>
              <a:t>"The Blacklisting Memory Scheduler: Achieving High Performance and Fairness at Low Cost"</a:t>
            </a:r>
            <a:br>
              <a:rPr lang="en-US" sz="2200" dirty="0"/>
            </a:br>
            <a:r>
              <a:rPr lang="en-US" sz="2200" i="1" dirty="0"/>
              <a:t>Proceedings of the </a:t>
            </a:r>
            <a:r>
              <a:rPr lang="en-US" sz="2200" i="1" dirty="0">
                <a:hlinkClick r:id="rId3"/>
              </a:rPr>
              <a:t>32nd IEEE International Conference on Computer Design</a:t>
            </a:r>
            <a:r>
              <a:rPr lang="en-US" sz="2200" i="1" dirty="0"/>
              <a:t> (</a:t>
            </a:r>
            <a:r>
              <a:rPr lang="en-US" sz="2200" b="1" i="1" dirty="0"/>
              <a:t>ICCD</a:t>
            </a:r>
            <a:r>
              <a:rPr lang="en-US" sz="2200" i="1" dirty="0"/>
              <a:t>)</a:t>
            </a:r>
            <a:r>
              <a:rPr lang="en-US" sz="2200" dirty="0"/>
              <a:t>, Seoul, South Korea, October 2014. [</a:t>
            </a:r>
            <a:r>
              <a:rPr lang="en-US" sz="2200" dirty="0">
                <a:hlinkClick r:id="rId4"/>
              </a:rPr>
              <a:t>Slides (pptx)</a:t>
            </a:r>
            <a:r>
              <a:rPr lang="en-US" sz="2200" dirty="0"/>
              <a:t> </a:t>
            </a:r>
            <a:r>
              <a:rPr lang="en-US" sz="2200" dirty="0">
                <a:hlinkClick r:id="rId5"/>
              </a:rPr>
              <a:t>(pdf)</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6"/>
          <a:stretch>
            <a:fillRect/>
          </a:stretch>
        </p:blipFill>
        <p:spPr>
          <a:xfrm>
            <a:off x="0" y="4106567"/>
            <a:ext cx="9144000" cy="2058737"/>
          </a:xfrm>
          <a:prstGeom prst="rect">
            <a:avLst/>
          </a:prstGeom>
        </p:spPr>
      </p:pic>
    </p:spTree>
    <p:extLst>
      <p:ext uri="{BB962C8B-B14F-4D97-AF65-F5344CB8AC3E}">
        <p14:creationId xmlns:p14="http://schemas.microsoft.com/office/powerpoint/2010/main" val="975460"/>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BLISS: Longer Version</a:t>
            </a:r>
          </a:p>
        </p:txBody>
      </p:sp>
      <p:sp>
        <p:nvSpPr>
          <p:cNvPr id="3" name="Content Placeholder 2"/>
          <p:cNvSpPr>
            <a:spLocks noGrp="1"/>
          </p:cNvSpPr>
          <p:nvPr>
            <p:ph idx="1"/>
          </p:nvPr>
        </p:nvSpPr>
        <p:spPr/>
        <p:txBody>
          <a:bodyPr/>
          <a:lstStyle/>
          <a:p>
            <a:r>
              <a:rPr lang="en-US" sz="2000" dirty="0"/>
              <a:t>Lavanya Subramanian, </a:t>
            </a:r>
            <a:r>
              <a:rPr lang="en-US" sz="2000" dirty="0" err="1"/>
              <a:t>Donghyuk</a:t>
            </a:r>
            <a:r>
              <a:rPr lang="en-US" sz="2000" dirty="0"/>
              <a:t> Lee, </a:t>
            </a:r>
            <a:r>
              <a:rPr lang="en-US" sz="2000" dirty="0" err="1"/>
              <a:t>Vivek</a:t>
            </a:r>
            <a:r>
              <a:rPr lang="en-US" sz="2000" dirty="0"/>
              <a:t> Seshadri, Harsha </a:t>
            </a:r>
            <a:r>
              <a:rPr lang="en-US" sz="2000" dirty="0" err="1"/>
              <a:t>Rastogi</a:t>
            </a:r>
            <a:r>
              <a:rPr lang="en-US" sz="2000" dirty="0"/>
              <a:t>, and Onur Mutlu,</a:t>
            </a:r>
            <a:br>
              <a:rPr lang="en-US" sz="2000" dirty="0"/>
            </a:br>
            <a:r>
              <a:rPr lang="en-US" sz="2000" b="1" dirty="0">
                <a:hlinkClick r:id="rId2"/>
              </a:rPr>
              <a:t>"BLISS: Balancing Performance, Fairness and Complexity in Memory Access Scheduling"</a:t>
            </a:r>
            <a:br>
              <a:rPr lang="en-US" sz="2000" dirty="0"/>
            </a:br>
            <a:r>
              <a:rPr lang="en-US" sz="2000" i="1" dirty="0">
                <a:hlinkClick r:id="rId3"/>
              </a:rPr>
              <a:t>IEEE Transactions on Parallel and Distributed Systems</a:t>
            </a:r>
            <a:r>
              <a:rPr lang="en-US" sz="2000" i="1" dirty="0"/>
              <a:t> (</a:t>
            </a:r>
            <a:r>
              <a:rPr lang="en-US" sz="2000" b="1" i="1" dirty="0"/>
              <a:t>TPDS</a:t>
            </a:r>
            <a:r>
              <a:rPr lang="en-US" sz="2000" i="1" dirty="0"/>
              <a:t>)</a:t>
            </a:r>
            <a:r>
              <a:rPr lang="en-US" sz="2000" dirty="0"/>
              <a:t>, to appear in 2016.  </a:t>
            </a:r>
            <a:r>
              <a:rPr lang="en-US" sz="2000" dirty="0">
                <a:hlinkClick r:id="rId4"/>
              </a:rPr>
              <a:t>arXiv.org version</a:t>
            </a:r>
            <a:r>
              <a:rPr lang="en-US" sz="2000" dirty="0"/>
              <a:t>, April 2015. </a:t>
            </a:r>
            <a:br>
              <a:rPr lang="en-US" sz="2000" dirty="0"/>
            </a:br>
            <a:r>
              <a:rPr lang="en-US" sz="2000" dirty="0">
                <a:hlinkClick r:id="rId5"/>
              </a:rPr>
              <a:t>An earlier version</a:t>
            </a:r>
            <a:r>
              <a:rPr lang="en-US" sz="2000" dirty="0"/>
              <a:t> as </a:t>
            </a:r>
            <a:r>
              <a:rPr lang="en-US" sz="2000" i="1" dirty="0">
                <a:hlinkClick r:id="rId6"/>
              </a:rPr>
              <a:t>SAFARI Technical Report</a:t>
            </a:r>
            <a:r>
              <a:rPr lang="en-US" sz="2000" dirty="0"/>
              <a:t>, TR-SAFARI-2015-004, Carnegie Mellon University, March 2015. </a:t>
            </a:r>
            <a:br>
              <a:rPr lang="en-US" sz="2000" dirty="0"/>
            </a:br>
            <a:r>
              <a:rPr lang="en-US" sz="2000" dirty="0"/>
              <a:t>[</a:t>
            </a:r>
            <a:r>
              <a:rPr lang="en-US" sz="2000" dirty="0">
                <a:hlinkClick r:id="rId7"/>
              </a:rPr>
              <a:t>Source Code</a:t>
            </a:r>
            <a:r>
              <a:rPr lang="en-US" sz="2000" dirty="0"/>
              <a:t>]</a:t>
            </a:r>
          </a:p>
          <a:p>
            <a:endParaRPr lang="en-US" sz="20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6" name="Picture 5"/>
          <p:cNvPicPr>
            <a:picLocks noChangeAspect="1"/>
          </p:cNvPicPr>
          <p:nvPr/>
        </p:nvPicPr>
        <p:blipFill>
          <a:blip r:embed="rId8"/>
          <a:stretch>
            <a:fillRect/>
          </a:stretch>
        </p:blipFill>
        <p:spPr>
          <a:xfrm>
            <a:off x="0" y="4468142"/>
            <a:ext cx="9144000" cy="1704058"/>
          </a:xfrm>
          <a:prstGeom prst="rect">
            <a:avLst/>
          </a:prstGeom>
        </p:spPr>
      </p:pic>
    </p:spTree>
    <p:extLst>
      <p:ext uri="{BB962C8B-B14F-4D97-AF65-F5344CB8AC3E}">
        <p14:creationId xmlns:p14="http://schemas.microsoft.com/office/powerpoint/2010/main" val="1959822892"/>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ctrTitle"/>
          </p:nvPr>
        </p:nvSpPr>
        <p:spPr>
          <a:xfrm>
            <a:off x="366714" y="1814592"/>
            <a:ext cx="8428037" cy="822325"/>
          </a:xfrm>
        </p:spPr>
        <p:txBody>
          <a:bodyPr/>
          <a:lstStyle/>
          <a:p>
            <a:pPr algn="ctr" eaLnBrk="1" hangingPunct="1"/>
            <a:r>
              <a:rPr lang="en-US" sz="4000" dirty="0">
                <a:latin typeface="Garamond" charset="0"/>
              </a:rPr>
              <a:t>Staged Memory Scheduling</a:t>
            </a:r>
          </a:p>
        </p:txBody>
      </p:sp>
      <p:sp>
        <p:nvSpPr>
          <p:cNvPr id="49154" name="Rectangle 5"/>
          <p:cNvSpPr>
            <a:spLocks noGrp="1" noChangeArrowheads="1"/>
          </p:cNvSpPr>
          <p:nvPr>
            <p:ph type="subTitle" idx="1"/>
          </p:nvPr>
        </p:nvSpPr>
        <p:spPr>
          <a:xfrm>
            <a:off x="3131841" y="3501013"/>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
        <p:nvSpPr>
          <p:cNvPr id="4" name="TextBox 3"/>
          <p:cNvSpPr txBox="1"/>
          <p:nvPr/>
        </p:nvSpPr>
        <p:spPr>
          <a:xfrm>
            <a:off x="212994" y="4293097"/>
            <a:ext cx="8697718" cy="1466506"/>
          </a:xfrm>
          <a:prstGeom prst="rect">
            <a:avLst/>
          </a:prstGeom>
          <a:noFill/>
        </p:spPr>
        <p:txBody>
          <a:bodyPr wrap="none" lIns="91416" tIns="45709" rIns="91416" bIns="45709"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Tahoma"/>
                <a:ea typeface="ＭＳ Ｐゴシック" charset="-128"/>
                <a:cs typeface="+mn-cs"/>
              </a:rPr>
              <a:t>Rachata</a:t>
            </a:r>
            <a:r>
              <a:rPr kumimoji="0" lang="en-US" sz="1600" b="0" i="0" u="none" strike="noStrike" kern="1200" cap="none" spc="0" normalizeH="0" baseline="0" noProof="0" dirty="0">
                <a:ln>
                  <a:noFill/>
                </a:ln>
                <a:solidFill>
                  <a:srgbClr val="000000"/>
                </a:solidFill>
                <a:effectLst/>
                <a:uLnTx/>
                <a:uFillTx/>
                <a:latin typeface="Tahoma"/>
                <a:ea typeface="ＭＳ Ｐゴシック" charset="-128"/>
                <a:cs typeface="+mn-cs"/>
              </a:rPr>
              <a:t> </a:t>
            </a:r>
            <a:r>
              <a:rPr kumimoji="0" lang="en-US" sz="1600" b="0" i="0" u="none" strike="noStrike" kern="1200" cap="none" spc="0" normalizeH="0" baseline="0" noProof="0" dirty="0" err="1">
                <a:ln>
                  <a:noFill/>
                </a:ln>
                <a:solidFill>
                  <a:srgbClr val="000000"/>
                </a:solidFill>
                <a:effectLst/>
                <a:uLnTx/>
                <a:uFillTx/>
                <a:latin typeface="Tahoma"/>
                <a:ea typeface="ＭＳ Ｐゴシック" charset="-128"/>
                <a:cs typeface="+mn-cs"/>
              </a:rPr>
              <a:t>Ausavarungnirun</a:t>
            </a:r>
            <a:r>
              <a:rPr kumimoji="0" lang="en-US" sz="1600" b="0" i="0" u="none" strike="noStrike" kern="1200" cap="none" spc="0" normalizeH="0" baseline="0" noProof="0" dirty="0">
                <a:ln>
                  <a:noFill/>
                </a:ln>
                <a:solidFill>
                  <a:srgbClr val="000000"/>
                </a:solidFill>
                <a:effectLst/>
                <a:uLnTx/>
                <a:uFillTx/>
                <a:latin typeface="Tahoma"/>
                <a:ea typeface="ＭＳ Ｐゴシック" charset="-128"/>
                <a:cs typeface="+mn-cs"/>
              </a:rPr>
              <a:t>, Kevin Chang, Lavanya Subramanian, Gabriel </a:t>
            </a:r>
            <a:r>
              <a:rPr kumimoji="0" lang="en-US" sz="1600" b="0" i="0" u="none" strike="noStrike" kern="1200" cap="none" spc="0" normalizeH="0" baseline="0" noProof="0" dirty="0" err="1">
                <a:ln>
                  <a:noFill/>
                </a:ln>
                <a:solidFill>
                  <a:srgbClr val="000000"/>
                </a:solidFill>
                <a:effectLst/>
                <a:uLnTx/>
                <a:uFillTx/>
                <a:latin typeface="Tahoma"/>
                <a:ea typeface="ＭＳ Ｐゴシック" charset="-128"/>
                <a:cs typeface="+mn-cs"/>
              </a:rPr>
              <a:t>Loh</a:t>
            </a:r>
            <a:r>
              <a:rPr kumimoji="0" lang="en-US" sz="1600" b="0" i="0" u="none" strike="noStrike" kern="1200" cap="none" spc="0" normalizeH="0" baseline="0" noProof="0" dirty="0">
                <a:ln>
                  <a:noFill/>
                </a:ln>
                <a:solidFill>
                  <a:srgbClr val="000000"/>
                </a:solidFill>
                <a:effectLst/>
                <a:uLnTx/>
                <a:uFillTx/>
                <a:latin typeface="Tahoma"/>
                <a:ea typeface="ＭＳ Ｐゴシック" charset="-128"/>
                <a:cs typeface="+mn-cs"/>
              </a:rPr>
              <a:t>, and </a:t>
            </a:r>
            <a:r>
              <a:rPr kumimoji="0" lang="en-US" sz="1600" b="0" i="0" u="sng" strike="noStrike" kern="1200" cap="none" spc="0" normalizeH="0" baseline="0" noProof="0" dirty="0">
                <a:ln>
                  <a:noFill/>
                </a:ln>
                <a:solidFill>
                  <a:srgbClr val="000000"/>
                </a:solidFill>
                <a:effectLst/>
                <a:uLnTx/>
                <a:uFillTx/>
                <a:latin typeface="Tahoma"/>
                <a:ea typeface="ＭＳ Ｐゴシック" charset="-128"/>
                <a:cs typeface="+mn-cs"/>
              </a:rPr>
              <a:t>Onur Mutlu</a:t>
            </a:r>
            <a:r>
              <a:rPr kumimoji="0" lang="en-US" sz="1600" b="0" i="0" u="none" strike="noStrike" kern="1200" cap="none" spc="0" normalizeH="0" baseline="0" noProof="0" dirty="0">
                <a:ln>
                  <a:noFill/>
                </a:ln>
                <a:solidFill>
                  <a:srgbClr val="000000"/>
                </a:solidFill>
                <a:effectLst/>
                <a:uLnTx/>
                <a:uFillTx/>
                <a:latin typeface="Tahoma"/>
                <a:ea typeface="ＭＳ Ｐゴシック" charset="-128"/>
                <a:cs typeface="+mn-cs"/>
              </a:rPr>
              <a:t>,</a:t>
            </a:r>
            <a:br>
              <a:rPr kumimoji="0" lang="en-US" sz="1600" b="0" i="0" u="none" strike="noStrike" kern="1200" cap="none" spc="0" normalizeH="0" baseline="0" noProof="0" dirty="0">
                <a:ln>
                  <a:noFill/>
                </a:ln>
                <a:solidFill>
                  <a:srgbClr val="000000"/>
                </a:solidFill>
                <a:effectLst/>
                <a:uLnTx/>
                <a:uFillTx/>
                <a:latin typeface="Tahoma"/>
                <a:ea typeface="ＭＳ Ｐゴシック" charset="-128"/>
                <a:cs typeface="+mn-cs"/>
              </a:rPr>
            </a:br>
            <a:r>
              <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mn-cs"/>
                <a:hlinkClick r:id="rId3"/>
              </a:rPr>
              <a:t>"Staged Memory Scheduling: Achieving High Performance </a:t>
            </a: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mn-cs"/>
              <a:hlinkClick r:id="" action="ppaction://noaction"/>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mn-cs"/>
                <a:hlinkClick r:id="" action="ppaction://noaction"/>
              </a:rPr>
              <a:t>and </a:t>
            </a:r>
            <a:r>
              <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mn-cs"/>
                <a:hlinkClick r:id="rId3"/>
              </a:rPr>
              <a:t>Scalability in Heterogeneous Systems</a:t>
            </a:r>
            <a:r>
              <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mn-cs"/>
                <a:hlinkClick r:id="rId4"/>
              </a:rPr>
              <a:t>”</a:t>
            </a:r>
            <a:b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br>
            <a:r>
              <a:rPr kumimoji="0" lang="en-US" sz="1800" b="0" i="1" u="none" strike="noStrike" kern="1200" cap="none" spc="0" normalizeH="0" baseline="0" noProof="0" dirty="0">
                <a:ln>
                  <a:noFill/>
                </a:ln>
                <a:solidFill>
                  <a:srgbClr val="000000"/>
                </a:solidFill>
                <a:effectLst/>
                <a:uLnTx/>
                <a:uFillTx/>
                <a:latin typeface="Tahoma"/>
                <a:ea typeface="ＭＳ Ｐゴシック" charset="-128"/>
                <a:cs typeface="+mn-cs"/>
                <a:hlinkClick r:id="rId4"/>
              </a:rPr>
              <a:t>39th International Symposium on Computer Architecture</a:t>
            </a:r>
            <a:r>
              <a:rPr kumimoji="0" lang="en-US" sz="1800" b="0" i="1" u="none" strike="noStrike" kern="1200" cap="none" spc="0" normalizeH="0" baseline="0" noProof="0" dirty="0">
                <a:ln>
                  <a:noFill/>
                </a:ln>
                <a:solidFill>
                  <a:srgbClr val="000000"/>
                </a:solidFill>
                <a:effectLst/>
                <a:uLnTx/>
                <a:uFillTx/>
                <a:latin typeface="Tahoma"/>
                <a:ea typeface="ＭＳ Ｐゴシック" charset="-128"/>
                <a:cs typeface="+mn-cs"/>
              </a:rPr>
              <a:t> (</a:t>
            </a:r>
            <a:r>
              <a:rPr kumimoji="0" lang="en-US" sz="1800" b="1" i="1" u="none" strike="noStrike" kern="1200" cap="none" spc="0" normalizeH="0" baseline="0" noProof="0" dirty="0">
                <a:ln>
                  <a:noFill/>
                </a:ln>
                <a:solidFill>
                  <a:srgbClr val="000000"/>
                </a:solidFill>
                <a:effectLst/>
                <a:uLnTx/>
                <a:uFillTx/>
                <a:latin typeface="Tahoma"/>
                <a:ea typeface="ＭＳ Ｐゴシック" charset="-128"/>
                <a:cs typeface="+mn-cs"/>
              </a:rPr>
              <a:t>ISCA</a:t>
            </a:r>
            <a:r>
              <a:rPr kumimoji="0" lang="en-US" sz="1800" b="0" i="1" u="none" strike="noStrike" kern="1200" cap="none" spc="0" normalizeH="0" baseline="0" noProof="0" dirty="0">
                <a:ln>
                  <a:noFill/>
                </a:ln>
                <a:solidFill>
                  <a:srgbClr val="000000"/>
                </a:solidFill>
                <a:effectLst/>
                <a:uLnTx/>
                <a:uFillTx/>
                <a:latin typeface="Tahoma"/>
                <a:ea typeface="ＭＳ Ｐゴシック" charset="-128"/>
                <a:cs typeface="+mn-cs"/>
              </a:rPr>
              <a:t>)</a:t>
            </a: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Portland, OR, June 2012. </a:t>
            </a:r>
          </a:p>
        </p:txBody>
      </p:sp>
      <p:sp>
        <p:nvSpPr>
          <p:cNvPr id="5" name="TextBox 4"/>
          <p:cNvSpPr txBox="1"/>
          <p:nvPr/>
        </p:nvSpPr>
        <p:spPr>
          <a:xfrm>
            <a:off x="6516220" y="6381328"/>
            <a:ext cx="2267565" cy="373659"/>
          </a:xfrm>
          <a:prstGeom prst="rect">
            <a:avLst/>
          </a:prstGeom>
          <a:noFill/>
        </p:spPr>
        <p:txBody>
          <a:bodyPr wrap="none" lIns="91416" tIns="45709" rIns="91416" bIns="45709"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hlinkClick r:id="rId5" action="ppaction://hlinkpres?slideindex=1&amp;slidetitle="/>
              </a:rPr>
              <a:t>SMS ISCA 2012 Talk</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Tree>
    <p:extLst>
      <p:ext uri="{BB962C8B-B14F-4D97-AF65-F5344CB8AC3E}">
        <p14:creationId xmlns:p14="http://schemas.microsoft.com/office/powerpoint/2010/main" val="30861456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SMS: Executive Summary</a:t>
            </a:r>
          </a:p>
        </p:txBody>
      </p:sp>
      <p:sp>
        <p:nvSpPr>
          <p:cNvPr id="3" name="Content Placeholder 2"/>
          <p:cNvSpPr>
            <a:spLocks noGrp="1"/>
          </p:cNvSpPr>
          <p:nvPr>
            <p:ph idx="1"/>
          </p:nvPr>
        </p:nvSpPr>
        <p:spPr/>
        <p:txBody>
          <a:bodyPr/>
          <a:lstStyle/>
          <a:p>
            <a:r>
              <a:rPr lang="en-US" b="1" dirty="0"/>
              <a:t>Observation: </a:t>
            </a:r>
            <a:r>
              <a:rPr lang="en-US" sz="2200" dirty="0"/>
              <a:t>Heterogeneous CPU-GPU systems require memory schedulers with </a:t>
            </a:r>
            <a:r>
              <a:rPr lang="en-US" sz="2200" dirty="0">
                <a:solidFill>
                  <a:srgbClr val="FF0000"/>
                </a:solidFill>
              </a:rPr>
              <a:t>large request buffers</a:t>
            </a:r>
          </a:p>
          <a:p>
            <a:endParaRPr lang="en-US" sz="800" dirty="0"/>
          </a:p>
          <a:p>
            <a:r>
              <a:rPr lang="en-US" b="1" dirty="0"/>
              <a:t>Problem: </a:t>
            </a:r>
            <a:r>
              <a:rPr lang="en-US" sz="2200" dirty="0"/>
              <a:t>Existing monolithic application-aware memory scheduler designs are </a:t>
            </a:r>
            <a:r>
              <a:rPr lang="en-US" sz="2200" dirty="0">
                <a:solidFill>
                  <a:srgbClr val="FF0000"/>
                </a:solidFill>
              </a:rPr>
              <a:t>hard to scale</a:t>
            </a:r>
            <a:r>
              <a:rPr lang="en-US" sz="2200" dirty="0"/>
              <a:t> to large request buffer sizes</a:t>
            </a:r>
          </a:p>
          <a:p>
            <a:endParaRPr lang="en-US" sz="800" dirty="0"/>
          </a:p>
          <a:p>
            <a:r>
              <a:rPr lang="en-US" b="1" dirty="0"/>
              <a:t>Solution: </a:t>
            </a:r>
            <a:r>
              <a:rPr lang="en-US" sz="2200" dirty="0"/>
              <a:t>Staged Memory Scheduling (SMS) </a:t>
            </a:r>
          </a:p>
          <a:p>
            <a:pPr lvl="1">
              <a:buNone/>
            </a:pPr>
            <a:r>
              <a:rPr lang="en-US" dirty="0">
                <a:solidFill>
                  <a:srgbClr val="0000FF"/>
                </a:solidFill>
              </a:rPr>
              <a:t>decomposes the memory controller into three simple stages</a:t>
            </a:r>
            <a:r>
              <a:rPr lang="en-US" dirty="0"/>
              <a:t>:</a:t>
            </a:r>
          </a:p>
          <a:p>
            <a:pPr lvl="1">
              <a:buNone/>
            </a:pPr>
            <a:r>
              <a:rPr lang="en-US" dirty="0"/>
              <a:t>1) Batch formation: maintains row buffer locality</a:t>
            </a:r>
          </a:p>
          <a:p>
            <a:pPr lvl="1">
              <a:buNone/>
            </a:pPr>
            <a:r>
              <a:rPr lang="en-US" dirty="0"/>
              <a:t>2) Batch scheduler: reduces interference between applications</a:t>
            </a:r>
          </a:p>
          <a:p>
            <a:pPr lvl="1">
              <a:buNone/>
            </a:pPr>
            <a:r>
              <a:rPr lang="en-US" dirty="0"/>
              <a:t>3) DRAM command scheduler: issues requests to DRAM</a:t>
            </a:r>
          </a:p>
          <a:p>
            <a:endParaRPr lang="en-US" sz="800" dirty="0"/>
          </a:p>
          <a:p>
            <a:r>
              <a:rPr lang="en-US" dirty="0"/>
              <a:t>Compared to state-of-the-art memory schedulers:</a:t>
            </a:r>
          </a:p>
          <a:p>
            <a:pPr lvl="1"/>
            <a:r>
              <a:rPr lang="en-US" dirty="0">
                <a:solidFill>
                  <a:srgbClr val="0000FF"/>
                </a:solidFill>
              </a:rPr>
              <a:t>SMS is significantly simpler and more scalable</a:t>
            </a:r>
          </a:p>
          <a:p>
            <a:pPr lvl="1"/>
            <a:r>
              <a:rPr lang="en-US" dirty="0">
                <a:solidFill>
                  <a:srgbClr val="0000FF"/>
                </a:solidFill>
              </a:rPr>
              <a:t>SMS provides higher performance and fairness</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106</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20246362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ectangle 241"/>
          <p:cNvSpPr/>
          <p:nvPr/>
        </p:nvSpPr>
        <p:spPr>
          <a:xfrm>
            <a:off x="755576" y="2996953"/>
            <a:ext cx="7632848" cy="129614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 name="Title 1"/>
          <p:cNvSpPr>
            <a:spLocks noGrp="1"/>
          </p:cNvSpPr>
          <p:nvPr>
            <p:ph type="title"/>
          </p:nvPr>
        </p:nvSpPr>
        <p:spPr/>
        <p:txBody>
          <a:bodyPr/>
          <a:lstStyle/>
          <a:p>
            <a:r>
              <a:rPr lang="en-US" dirty="0"/>
              <a:t>SMS: Staged Memory Scheduling</a:t>
            </a:r>
          </a:p>
        </p:txBody>
      </p:sp>
      <p:sp>
        <p:nvSpPr>
          <p:cNvPr id="4" name="Slide Number Placeholder 3"/>
          <p:cNvSpPr>
            <a:spLocks noGrp="1"/>
          </p:cNvSpPr>
          <p:nvPr>
            <p:ph type="sldNum" sz="quarter" idx="11"/>
          </p:nvPr>
        </p:nvSpPr>
        <p:spPr>
          <a:xfrm>
            <a:off x="6553200" y="6212160"/>
            <a:ext cx="2133600" cy="4572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107</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119" name="TextBox 118"/>
          <p:cNvSpPr txBox="1"/>
          <p:nvPr/>
        </p:nvSpPr>
        <p:spPr>
          <a:xfrm>
            <a:off x="745700" y="4273937"/>
            <a:ext cx="7642729" cy="1384995"/>
          </a:xfrm>
          <a:prstGeom prst="rect">
            <a:avLst/>
          </a:prstGeom>
          <a:solidFill>
            <a:schemeClr val="tx2">
              <a:lumMod val="60000"/>
              <a:lumOff val="40000"/>
            </a:schemeClr>
          </a:solidFill>
          <a:ln w="38100">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Tahoma"/>
              <a:ea typeface="ＭＳ Ｐゴシック" charset="-128"/>
              <a:cs typeface="+mn-cs"/>
            </a:endParaRPr>
          </a:p>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ＭＳ Ｐゴシック" charset="-128"/>
                <a:cs typeface="+mn-cs"/>
              </a:rPr>
              <a:t>Memory Scheduler</a:t>
            </a:r>
          </a:p>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120" name="TextBox 119"/>
          <p:cNvSpPr txBox="1"/>
          <p:nvPr/>
        </p:nvSpPr>
        <p:spPr>
          <a:xfrm>
            <a:off x="1383540" y="908721"/>
            <a:ext cx="1100228" cy="461665"/>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128"/>
                <a:cs typeface="+mn-cs"/>
              </a:rPr>
              <a:t>Core 1</a:t>
            </a:r>
          </a:p>
        </p:txBody>
      </p:sp>
      <p:sp>
        <p:nvSpPr>
          <p:cNvPr id="121" name="TextBox 120"/>
          <p:cNvSpPr txBox="1"/>
          <p:nvPr/>
        </p:nvSpPr>
        <p:spPr>
          <a:xfrm>
            <a:off x="2865002" y="908721"/>
            <a:ext cx="1100228" cy="461665"/>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128"/>
                <a:cs typeface="+mn-cs"/>
              </a:rPr>
              <a:t>Core 2</a:t>
            </a:r>
          </a:p>
        </p:txBody>
      </p:sp>
      <p:sp>
        <p:nvSpPr>
          <p:cNvPr id="122" name="TextBox 121"/>
          <p:cNvSpPr txBox="1"/>
          <p:nvPr/>
        </p:nvSpPr>
        <p:spPr>
          <a:xfrm>
            <a:off x="4346465" y="908721"/>
            <a:ext cx="1100228" cy="461665"/>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128"/>
                <a:cs typeface="+mn-cs"/>
              </a:rPr>
              <a:t>Core 3</a:t>
            </a:r>
          </a:p>
        </p:txBody>
      </p:sp>
      <p:sp>
        <p:nvSpPr>
          <p:cNvPr id="123" name="TextBox 122"/>
          <p:cNvSpPr txBox="1"/>
          <p:nvPr/>
        </p:nvSpPr>
        <p:spPr>
          <a:xfrm>
            <a:off x="5760590" y="908721"/>
            <a:ext cx="1100228" cy="461665"/>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128"/>
                <a:cs typeface="+mn-cs"/>
              </a:rPr>
              <a:t>Core 4</a:t>
            </a:r>
          </a:p>
        </p:txBody>
      </p:sp>
      <p:sp>
        <p:nvSpPr>
          <p:cNvPr id="124" name="Down Arrow 123"/>
          <p:cNvSpPr/>
          <p:nvPr/>
        </p:nvSpPr>
        <p:spPr>
          <a:xfrm>
            <a:off x="1748249" y="141277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5" name="Down Arrow 124"/>
          <p:cNvSpPr/>
          <p:nvPr/>
        </p:nvSpPr>
        <p:spPr>
          <a:xfrm>
            <a:off x="3260417" y="141277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6" name="Down Arrow 125"/>
          <p:cNvSpPr/>
          <p:nvPr/>
        </p:nvSpPr>
        <p:spPr>
          <a:xfrm>
            <a:off x="4700577" y="141277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7" name="Down Arrow 126"/>
          <p:cNvSpPr/>
          <p:nvPr/>
        </p:nvSpPr>
        <p:spPr>
          <a:xfrm>
            <a:off x="6140737" y="141277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8" name="Down Arrow 127"/>
          <p:cNvSpPr/>
          <p:nvPr/>
        </p:nvSpPr>
        <p:spPr>
          <a:xfrm>
            <a:off x="3719947" y="5517232"/>
            <a:ext cx="128965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9" name="TextBox 128"/>
          <p:cNvSpPr txBox="1"/>
          <p:nvPr/>
        </p:nvSpPr>
        <p:spPr>
          <a:xfrm>
            <a:off x="2627784" y="5867980"/>
            <a:ext cx="3456384" cy="373659"/>
          </a:xfrm>
          <a:prstGeom prst="rect">
            <a:avLst/>
          </a:prstGeom>
          <a:noFill/>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To DRAM</a:t>
            </a:r>
          </a:p>
        </p:txBody>
      </p:sp>
      <p:sp>
        <p:nvSpPr>
          <p:cNvPr id="165" name="TextBox 164"/>
          <p:cNvSpPr txBox="1"/>
          <p:nvPr/>
        </p:nvSpPr>
        <p:spPr>
          <a:xfrm>
            <a:off x="7216189" y="908721"/>
            <a:ext cx="1100228" cy="461665"/>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128"/>
                <a:cs typeface="+mn-cs"/>
              </a:rPr>
              <a:t>GPU</a:t>
            </a:r>
          </a:p>
        </p:txBody>
      </p:sp>
      <p:sp>
        <p:nvSpPr>
          <p:cNvPr id="166" name="Down Arrow 165"/>
          <p:cNvSpPr/>
          <p:nvPr/>
        </p:nvSpPr>
        <p:spPr>
          <a:xfrm>
            <a:off x="7504220" y="141277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nvGrpSpPr>
          <p:cNvPr id="3" name="Group 2"/>
          <p:cNvGrpSpPr/>
          <p:nvPr/>
        </p:nvGrpSpPr>
        <p:grpSpPr>
          <a:xfrm>
            <a:off x="755576" y="1916832"/>
            <a:ext cx="7632848" cy="2376264"/>
            <a:chOff x="755576" y="1916832"/>
            <a:chExt cx="7632848" cy="2376264"/>
          </a:xfrm>
        </p:grpSpPr>
        <p:sp>
          <p:nvSpPr>
            <p:cNvPr id="118" name="Rectangle 117"/>
            <p:cNvSpPr/>
            <p:nvPr/>
          </p:nvSpPr>
          <p:spPr>
            <a:xfrm>
              <a:off x="755576" y="1916832"/>
              <a:ext cx="7632848" cy="237626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0" name="Rectangle 129"/>
            <p:cNvSpPr/>
            <p:nvPr/>
          </p:nvSpPr>
          <p:spPr>
            <a:xfrm>
              <a:off x="827584" y="19888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1" name="Rectangle 130"/>
            <p:cNvSpPr/>
            <p:nvPr/>
          </p:nvSpPr>
          <p:spPr>
            <a:xfrm>
              <a:off x="827584" y="234888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2" name="Rectangle 131"/>
            <p:cNvSpPr/>
            <p:nvPr/>
          </p:nvSpPr>
          <p:spPr>
            <a:xfrm>
              <a:off x="827584" y="270892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3" name="Rectangle 132"/>
            <p:cNvSpPr/>
            <p:nvPr/>
          </p:nvSpPr>
          <p:spPr>
            <a:xfrm>
              <a:off x="1763688" y="19888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4" name="Rectangle 133"/>
            <p:cNvSpPr/>
            <p:nvPr/>
          </p:nvSpPr>
          <p:spPr>
            <a:xfrm>
              <a:off x="1763688" y="234888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5" name="Rectangle 134"/>
            <p:cNvSpPr/>
            <p:nvPr/>
          </p:nvSpPr>
          <p:spPr>
            <a:xfrm>
              <a:off x="1763688" y="270892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6" name="Rectangle 135"/>
            <p:cNvSpPr/>
            <p:nvPr/>
          </p:nvSpPr>
          <p:spPr>
            <a:xfrm>
              <a:off x="2699792" y="19888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7" name="Rectangle 136"/>
            <p:cNvSpPr/>
            <p:nvPr/>
          </p:nvSpPr>
          <p:spPr>
            <a:xfrm>
              <a:off x="2699792" y="234888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8" name="Rectangle 137"/>
            <p:cNvSpPr/>
            <p:nvPr/>
          </p:nvSpPr>
          <p:spPr>
            <a:xfrm>
              <a:off x="2699792" y="270892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9" name="Rectangle 138"/>
            <p:cNvSpPr/>
            <p:nvPr/>
          </p:nvSpPr>
          <p:spPr>
            <a:xfrm>
              <a:off x="3635896" y="19888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0" name="Rectangle 139"/>
            <p:cNvSpPr/>
            <p:nvPr/>
          </p:nvSpPr>
          <p:spPr>
            <a:xfrm>
              <a:off x="3635896" y="234888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1" name="Rectangle 140"/>
            <p:cNvSpPr/>
            <p:nvPr/>
          </p:nvSpPr>
          <p:spPr>
            <a:xfrm>
              <a:off x="3635896" y="270892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2" name="Rectangle 141"/>
            <p:cNvSpPr/>
            <p:nvPr/>
          </p:nvSpPr>
          <p:spPr>
            <a:xfrm>
              <a:off x="4572000" y="19888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3" name="Rectangle 142"/>
            <p:cNvSpPr/>
            <p:nvPr/>
          </p:nvSpPr>
          <p:spPr>
            <a:xfrm>
              <a:off x="4572000" y="234888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4" name="Rectangle 143"/>
            <p:cNvSpPr/>
            <p:nvPr/>
          </p:nvSpPr>
          <p:spPr>
            <a:xfrm>
              <a:off x="4572000" y="270892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5" name="Rectangle 144"/>
            <p:cNvSpPr/>
            <p:nvPr/>
          </p:nvSpPr>
          <p:spPr>
            <a:xfrm>
              <a:off x="5508104" y="19888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6" name="Rectangle 145"/>
            <p:cNvSpPr/>
            <p:nvPr/>
          </p:nvSpPr>
          <p:spPr>
            <a:xfrm>
              <a:off x="5508104" y="234888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7" name="Rectangle 146"/>
            <p:cNvSpPr/>
            <p:nvPr/>
          </p:nvSpPr>
          <p:spPr>
            <a:xfrm>
              <a:off x="5508104" y="270892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8" name="Rectangle 147"/>
            <p:cNvSpPr/>
            <p:nvPr/>
          </p:nvSpPr>
          <p:spPr>
            <a:xfrm>
              <a:off x="6444208" y="19888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9" name="Rectangle 148"/>
            <p:cNvSpPr/>
            <p:nvPr/>
          </p:nvSpPr>
          <p:spPr>
            <a:xfrm>
              <a:off x="6444208" y="234888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50" name="Rectangle 149"/>
            <p:cNvSpPr/>
            <p:nvPr/>
          </p:nvSpPr>
          <p:spPr>
            <a:xfrm>
              <a:off x="6444208" y="270892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51" name="Rectangle 150"/>
            <p:cNvSpPr/>
            <p:nvPr/>
          </p:nvSpPr>
          <p:spPr>
            <a:xfrm>
              <a:off x="7380312" y="19888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52" name="Rectangle 151"/>
            <p:cNvSpPr/>
            <p:nvPr/>
          </p:nvSpPr>
          <p:spPr>
            <a:xfrm>
              <a:off x="7380312" y="234888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53" name="Rectangle 152"/>
            <p:cNvSpPr/>
            <p:nvPr/>
          </p:nvSpPr>
          <p:spPr>
            <a:xfrm>
              <a:off x="7380312" y="270892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56" name="TextBox 155"/>
            <p:cNvSpPr txBox="1"/>
            <p:nvPr/>
          </p:nvSpPr>
          <p:spPr>
            <a:xfrm>
              <a:off x="827584" y="1988840"/>
              <a:ext cx="936104" cy="369332"/>
            </a:xfrm>
            <a:prstGeom prst="rect">
              <a:avLst/>
            </a:prstGeom>
            <a:solidFill>
              <a:schemeClr val="accent1">
                <a:lumMod val="60000"/>
                <a:lumOff val="40000"/>
              </a:schemeClr>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157" name="TextBox 156"/>
            <p:cNvSpPr txBox="1"/>
            <p:nvPr/>
          </p:nvSpPr>
          <p:spPr>
            <a:xfrm>
              <a:off x="1763688" y="2339588"/>
              <a:ext cx="936104" cy="369332"/>
            </a:xfrm>
            <a:prstGeom prst="rect">
              <a:avLst/>
            </a:prstGeom>
            <a:solidFill>
              <a:srgbClr val="00B0F0"/>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158" name="TextBox 157"/>
            <p:cNvSpPr txBox="1"/>
            <p:nvPr/>
          </p:nvSpPr>
          <p:spPr>
            <a:xfrm>
              <a:off x="827584" y="2699628"/>
              <a:ext cx="936104" cy="369332"/>
            </a:xfrm>
            <a:prstGeom prst="rect">
              <a:avLst/>
            </a:prstGeom>
            <a:solidFill>
              <a:schemeClr val="accent1">
                <a:lumMod val="60000"/>
                <a:lumOff val="40000"/>
              </a:schemeClr>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159" name="TextBox 158"/>
            <p:cNvSpPr txBox="1"/>
            <p:nvPr/>
          </p:nvSpPr>
          <p:spPr>
            <a:xfrm>
              <a:off x="3635896" y="2339588"/>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60" name="TextBox 159"/>
            <p:cNvSpPr txBox="1"/>
            <p:nvPr/>
          </p:nvSpPr>
          <p:spPr>
            <a:xfrm>
              <a:off x="4572000" y="1988840"/>
              <a:ext cx="936104" cy="369332"/>
            </a:xfrm>
            <a:prstGeom prst="rect">
              <a:avLst/>
            </a:prstGeom>
            <a:solidFill>
              <a:schemeClr val="accent1">
                <a:lumMod val="60000"/>
                <a:lumOff val="40000"/>
              </a:schemeClr>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163" name="TextBox 162"/>
            <p:cNvSpPr txBox="1"/>
            <p:nvPr/>
          </p:nvSpPr>
          <p:spPr>
            <a:xfrm>
              <a:off x="5508104" y="2339588"/>
              <a:ext cx="936104" cy="369332"/>
            </a:xfrm>
            <a:prstGeom prst="rect">
              <a:avLst/>
            </a:prstGeom>
            <a:solidFill>
              <a:srgbClr val="FF5050"/>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164" name="TextBox 163"/>
            <p:cNvSpPr txBox="1"/>
            <p:nvPr/>
          </p:nvSpPr>
          <p:spPr>
            <a:xfrm>
              <a:off x="7380312" y="2339588"/>
              <a:ext cx="936104" cy="369332"/>
            </a:xfrm>
            <a:prstGeom prst="rect">
              <a:avLst/>
            </a:prstGeom>
            <a:solidFill>
              <a:schemeClr val="tx2">
                <a:lumMod val="60000"/>
                <a:lumOff val="40000"/>
              </a:schemeClr>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167" name="TextBox 166"/>
            <p:cNvSpPr txBox="1"/>
            <p:nvPr/>
          </p:nvSpPr>
          <p:spPr>
            <a:xfrm>
              <a:off x="1763688" y="1988840"/>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68" name="TextBox 167"/>
            <p:cNvSpPr txBox="1"/>
            <p:nvPr/>
          </p:nvSpPr>
          <p:spPr>
            <a:xfrm>
              <a:off x="2699792" y="1988840"/>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69" name="TextBox 168"/>
            <p:cNvSpPr txBox="1"/>
            <p:nvPr/>
          </p:nvSpPr>
          <p:spPr>
            <a:xfrm>
              <a:off x="3635896" y="1988840"/>
              <a:ext cx="936104" cy="369332"/>
            </a:xfrm>
            <a:prstGeom prst="rect">
              <a:avLst/>
            </a:prstGeom>
            <a:solidFill>
              <a:srgbClr val="00B0F0"/>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170" name="TextBox 169"/>
            <p:cNvSpPr txBox="1"/>
            <p:nvPr/>
          </p:nvSpPr>
          <p:spPr>
            <a:xfrm>
              <a:off x="3635896" y="2699628"/>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71" name="TextBox 170"/>
            <p:cNvSpPr txBox="1"/>
            <p:nvPr/>
          </p:nvSpPr>
          <p:spPr>
            <a:xfrm>
              <a:off x="2699792" y="2699628"/>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72" name="TextBox 171"/>
            <p:cNvSpPr txBox="1"/>
            <p:nvPr/>
          </p:nvSpPr>
          <p:spPr>
            <a:xfrm>
              <a:off x="1763688" y="2699628"/>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73" name="TextBox 172"/>
            <p:cNvSpPr txBox="1"/>
            <p:nvPr/>
          </p:nvSpPr>
          <p:spPr>
            <a:xfrm>
              <a:off x="827584" y="2348880"/>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74" name="TextBox 173"/>
            <p:cNvSpPr txBox="1"/>
            <p:nvPr/>
          </p:nvSpPr>
          <p:spPr>
            <a:xfrm>
              <a:off x="4572000" y="2348880"/>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75" name="TextBox 174"/>
            <p:cNvSpPr txBox="1"/>
            <p:nvPr/>
          </p:nvSpPr>
          <p:spPr>
            <a:xfrm>
              <a:off x="4572000" y="2699628"/>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76" name="TextBox 175"/>
            <p:cNvSpPr txBox="1"/>
            <p:nvPr/>
          </p:nvSpPr>
          <p:spPr>
            <a:xfrm>
              <a:off x="5508104" y="2699628"/>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77" name="TextBox 176"/>
            <p:cNvSpPr txBox="1"/>
            <p:nvPr/>
          </p:nvSpPr>
          <p:spPr>
            <a:xfrm>
              <a:off x="5508104" y="1988840"/>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78" name="TextBox 177"/>
            <p:cNvSpPr txBox="1"/>
            <p:nvPr/>
          </p:nvSpPr>
          <p:spPr>
            <a:xfrm>
              <a:off x="6444208" y="1988840"/>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79" name="TextBox 178"/>
            <p:cNvSpPr txBox="1"/>
            <p:nvPr/>
          </p:nvSpPr>
          <p:spPr>
            <a:xfrm>
              <a:off x="7380312" y="1988840"/>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80" name="TextBox 179"/>
            <p:cNvSpPr txBox="1"/>
            <p:nvPr/>
          </p:nvSpPr>
          <p:spPr>
            <a:xfrm>
              <a:off x="6444208" y="2348880"/>
              <a:ext cx="936104" cy="369332"/>
            </a:xfrm>
            <a:prstGeom prst="rect">
              <a:avLst/>
            </a:prstGeom>
            <a:solidFill>
              <a:srgbClr val="00B0F0"/>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181" name="TextBox 180"/>
            <p:cNvSpPr txBox="1"/>
            <p:nvPr/>
          </p:nvSpPr>
          <p:spPr>
            <a:xfrm>
              <a:off x="6444208" y="2699628"/>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182" name="TextBox 181"/>
            <p:cNvSpPr txBox="1"/>
            <p:nvPr/>
          </p:nvSpPr>
          <p:spPr>
            <a:xfrm>
              <a:off x="7380312" y="2699628"/>
              <a:ext cx="936104" cy="369332"/>
            </a:xfrm>
            <a:prstGeom prst="rect">
              <a:avLst/>
            </a:prstGeom>
            <a:solidFill>
              <a:srgbClr val="A61A9F"/>
            </a:solidFill>
            <a:ln w="22225">
              <a:solidFill>
                <a:schemeClr val="tx1"/>
              </a:solidFill>
            </a:ln>
          </p:spPr>
          <p:txBody>
            <a:bodyPr wrap="square"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grpSp>
      <p:sp>
        <p:nvSpPr>
          <p:cNvPr id="183" name="Rectangle 182"/>
          <p:cNvSpPr/>
          <p:nvPr/>
        </p:nvSpPr>
        <p:spPr>
          <a:xfrm>
            <a:off x="827584" y="306896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4" name="Rectangle 183"/>
          <p:cNvSpPr/>
          <p:nvPr/>
        </p:nvSpPr>
        <p:spPr>
          <a:xfrm>
            <a:off x="827584" y="342900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5" name="Rectangle 184"/>
          <p:cNvSpPr/>
          <p:nvPr/>
        </p:nvSpPr>
        <p:spPr>
          <a:xfrm>
            <a:off x="827584" y="37890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6" name="Rectangle 185"/>
          <p:cNvSpPr/>
          <p:nvPr/>
        </p:nvSpPr>
        <p:spPr>
          <a:xfrm>
            <a:off x="1763688" y="306896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7" name="Rectangle 186"/>
          <p:cNvSpPr/>
          <p:nvPr/>
        </p:nvSpPr>
        <p:spPr>
          <a:xfrm>
            <a:off x="1763688" y="342900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9" name="Rectangle 188"/>
          <p:cNvSpPr/>
          <p:nvPr/>
        </p:nvSpPr>
        <p:spPr>
          <a:xfrm>
            <a:off x="2699792" y="306896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0" name="Rectangle 189"/>
          <p:cNvSpPr/>
          <p:nvPr/>
        </p:nvSpPr>
        <p:spPr>
          <a:xfrm>
            <a:off x="2699792" y="342900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2" name="Rectangle 191"/>
          <p:cNvSpPr/>
          <p:nvPr/>
        </p:nvSpPr>
        <p:spPr>
          <a:xfrm>
            <a:off x="3635896" y="306896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3" name="Rectangle 192"/>
          <p:cNvSpPr/>
          <p:nvPr/>
        </p:nvSpPr>
        <p:spPr>
          <a:xfrm>
            <a:off x="3635896" y="342900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5" name="Rectangle 194"/>
          <p:cNvSpPr/>
          <p:nvPr/>
        </p:nvSpPr>
        <p:spPr>
          <a:xfrm>
            <a:off x="4572000" y="306896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6" name="Rectangle 195"/>
          <p:cNvSpPr/>
          <p:nvPr/>
        </p:nvSpPr>
        <p:spPr>
          <a:xfrm>
            <a:off x="4572000" y="342900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8" name="Rectangle 197"/>
          <p:cNvSpPr/>
          <p:nvPr/>
        </p:nvSpPr>
        <p:spPr>
          <a:xfrm>
            <a:off x="5508104" y="306896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9" name="Rectangle 198"/>
          <p:cNvSpPr/>
          <p:nvPr/>
        </p:nvSpPr>
        <p:spPr>
          <a:xfrm>
            <a:off x="5508104" y="342900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1" name="Rectangle 200"/>
          <p:cNvSpPr/>
          <p:nvPr/>
        </p:nvSpPr>
        <p:spPr>
          <a:xfrm>
            <a:off x="6444208" y="306896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2" name="Rectangle 201"/>
          <p:cNvSpPr/>
          <p:nvPr/>
        </p:nvSpPr>
        <p:spPr>
          <a:xfrm>
            <a:off x="6444208" y="342900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4" name="Rectangle 203"/>
          <p:cNvSpPr/>
          <p:nvPr/>
        </p:nvSpPr>
        <p:spPr>
          <a:xfrm>
            <a:off x="7380312" y="306896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5" name="Rectangle 204"/>
          <p:cNvSpPr/>
          <p:nvPr/>
        </p:nvSpPr>
        <p:spPr>
          <a:xfrm>
            <a:off x="7380312" y="342900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7" name="TextBox 206"/>
          <p:cNvSpPr txBox="1"/>
          <p:nvPr/>
        </p:nvSpPr>
        <p:spPr>
          <a:xfrm>
            <a:off x="827584" y="3068961"/>
            <a:ext cx="936104" cy="373659"/>
          </a:xfrm>
          <a:prstGeom prst="rect">
            <a:avLst/>
          </a:prstGeom>
          <a:solidFill>
            <a:schemeClr val="accent1">
              <a:lumMod val="60000"/>
              <a:lumOff val="40000"/>
            </a:schemeClr>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209" name="TextBox 208"/>
          <p:cNvSpPr txBox="1"/>
          <p:nvPr/>
        </p:nvSpPr>
        <p:spPr>
          <a:xfrm>
            <a:off x="827584" y="3779748"/>
            <a:ext cx="936104" cy="373659"/>
          </a:xfrm>
          <a:prstGeom prst="rect">
            <a:avLst/>
          </a:prstGeom>
          <a:solidFill>
            <a:schemeClr val="accent1">
              <a:lumMod val="60000"/>
              <a:lumOff val="40000"/>
            </a:schemeClr>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210" name="TextBox 209"/>
          <p:cNvSpPr txBox="1"/>
          <p:nvPr/>
        </p:nvSpPr>
        <p:spPr>
          <a:xfrm>
            <a:off x="3635896" y="3419708"/>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11" name="TextBox 210"/>
          <p:cNvSpPr txBox="1"/>
          <p:nvPr/>
        </p:nvSpPr>
        <p:spPr>
          <a:xfrm>
            <a:off x="4572000" y="3068961"/>
            <a:ext cx="936104" cy="373659"/>
          </a:xfrm>
          <a:prstGeom prst="rect">
            <a:avLst/>
          </a:prstGeom>
          <a:solidFill>
            <a:schemeClr val="accent1">
              <a:lumMod val="60000"/>
              <a:lumOff val="40000"/>
            </a:schemeClr>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214" name="TextBox 213"/>
          <p:cNvSpPr txBox="1"/>
          <p:nvPr/>
        </p:nvSpPr>
        <p:spPr>
          <a:xfrm>
            <a:off x="5508104" y="3419708"/>
            <a:ext cx="936104" cy="373659"/>
          </a:xfrm>
          <a:prstGeom prst="rect">
            <a:avLst/>
          </a:prstGeom>
          <a:solidFill>
            <a:srgbClr val="FF5050"/>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215" name="TextBox 214"/>
          <p:cNvSpPr txBox="1"/>
          <p:nvPr/>
        </p:nvSpPr>
        <p:spPr>
          <a:xfrm>
            <a:off x="7380312" y="3419708"/>
            <a:ext cx="936104" cy="373659"/>
          </a:xfrm>
          <a:prstGeom prst="rect">
            <a:avLst/>
          </a:prstGeom>
          <a:solidFill>
            <a:schemeClr val="tx2">
              <a:lumMod val="60000"/>
              <a:lumOff val="40000"/>
            </a:schemeClr>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216" name="TextBox 215"/>
          <p:cNvSpPr txBox="1"/>
          <p:nvPr/>
        </p:nvSpPr>
        <p:spPr>
          <a:xfrm>
            <a:off x="1763688" y="3068961"/>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17" name="TextBox 216"/>
          <p:cNvSpPr txBox="1"/>
          <p:nvPr/>
        </p:nvSpPr>
        <p:spPr>
          <a:xfrm>
            <a:off x="2699792" y="3068961"/>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18" name="TextBox 217"/>
          <p:cNvSpPr txBox="1"/>
          <p:nvPr/>
        </p:nvSpPr>
        <p:spPr>
          <a:xfrm>
            <a:off x="3635896" y="3068961"/>
            <a:ext cx="936104" cy="373659"/>
          </a:xfrm>
          <a:prstGeom prst="rect">
            <a:avLst/>
          </a:prstGeom>
          <a:solidFill>
            <a:srgbClr val="00B0F0"/>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219" name="TextBox 218"/>
          <p:cNvSpPr txBox="1"/>
          <p:nvPr/>
        </p:nvSpPr>
        <p:spPr>
          <a:xfrm>
            <a:off x="3635896" y="3419708"/>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20" name="TextBox 219"/>
          <p:cNvSpPr txBox="1"/>
          <p:nvPr/>
        </p:nvSpPr>
        <p:spPr>
          <a:xfrm>
            <a:off x="2699792" y="3419708"/>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21" name="TextBox 220"/>
          <p:cNvSpPr txBox="1"/>
          <p:nvPr/>
        </p:nvSpPr>
        <p:spPr>
          <a:xfrm>
            <a:off x="1763688" y="3429001"/>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22" name="TextBox 221"/>
          <p:cNvSpPr txBox="1"/>
          <p:nvPr/>
        </p:nvSpPr>
        <p:spPr>
          <a:xfrm>
            <a:off x="827584" y="3429001"/>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23" name="TextBox 222"/>
          <p:cNvSpPr txBox="1"/>
          <p:nvPr/>
        </p:nvSpPr>
        <p:spPr>
          <a:xfrm>
            <a:off x="4572000" y="3429001"/>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25" name="TextBox 224"/>
          <p:cNvSpPr txBox="1"/>
          <p:nvPr/>
        </p:nvSpPr>
        <p:spPr>
          <a:xfrm>
            <a:off x="5508104" y="3419708"/>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26" name="TextBox 225"/>
          <p:cNvSpPr txBox="1"/>
          <p:nvPr/>
        </p:nvSpPr>
        <p:spPr>
          <a:xfrm>
            <a:off x="5508104" y="3068961"/>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29" name="TextBox 228"/>
          <p:cNvSpPr txBox="1"/>
          <p:nvPr/>
        </p:nvSpPr>
        <p:spPr>
          <a:xfrm>
            <a:off x="6444208" y="3429001"/>
            <a:ext cx="936104" cy="373659"/>
          </a:xfrm>
          <a:prstGeom prst="rect">
            <a:avLst/>
          </a:prstGeom>
          <a:solidFill>
            <a:srgbClr val="00B0F0"/>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endParaRPr>
          </a:p>
        </p:txBody>
      </p:sp>
      <p:sp>
        <p:nvSpPr>
          <p:cNvPr id="230" name="TextBox 229"/>
          <p:cNvSpPr txBox="1"/>
          <p:nvPr/>
        </p:nvSpPr>
        <p:spPr>
          <a:xfrm>
            <a:off x="6444208" y="3059669"/>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31" name="TextBox 230"/>
          <p:cNvSpPr txBox="1"/>
          <p:nvPr/>
        </p:nvSpPr>
        <p:spPr>
          <a:xfrm>
            <a:off x="7380312" y="3068961"/>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55" name="Rectangle 254"/>
          <p:cNvSpPr/>
          <p:nvPr/>
        </p:nvSpPr>
        <p:spPr bwMode="auto">
          <a:xfrm>
            <a:off x="1311537" y="1861188"/>
            <a:ext cx="1131291" cy="9991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57" name="Rectangle 256"/>
          <p:cNvSpPr/>
          <p:nvPr/>
        </p:nvSpPr>
        <p:spPr bwMode="auto">
          <a:xfrm>
            <a:off x="4287938" y="1861188"/>
            <a:ext cx="1131291" cy="9991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58" name="Rectangle 257"/>
          <p:cNvSpPr/>
          <p:nvPr/>
        </p:nvSpPr>
        <p:spPr bwMode="auto">
          <a:xfrm>
            <a:off x="5702062" y="1881916"/>
            <a:ext cx="1131291" cy="9991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60" name="Rectangle 259"/>
          <p:cNvSpPr/>
          <p:nvPr/>
        </p:nvSpPr>
        <p:spPr>
          <a:xfrm>
            <a:off x="4409136" y="2512305"/>
            <a:ext cx="875410" cy="263366"/>
          </a:xfrm>
          <a:prstGeom prst="rect">
            <a:avLst/>
          </a:prstGeom>
          <a:solidFill>
            <a:srgbClr val="FF5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1" name="Rectangle 260"/>
          <p:cNvSpPr/>
          <p:nvPr/>
        </p:nvSpPr>
        <p:spPr>
          <a:xfrm>
            <a:off x="4409136" y="2143594"/>
            <a:ext cx="875410" cy="263366"/>
          </a:xfrm>
          <a:prstGeom prst="rect">
            <a:avLst/>
          </a:prstGeom>
          <a:solidFill>
            <a:srgbClr val="FF5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2" name="Rectangle 261"/>
          <p:cNvSpPr/>
          <p:nvPr/>
        </p:nvSpPr>
        <p:spPr>
          <a:xfrm>
            <a:off x="5823260" y="2512305"/>
            <a:ext cx="875410" cy="263366"/>
          </a:xfrm>
          <a:prstGeom prst="rect">
            <a:avLst/>
          </a:prstGeom>
          <a:solidFill>
            <a:srgbClr val="92D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3" name="Rectangle 262"/>
          <p:cNvSpPr/>
          <p:nvPr/>
        </p:nvSpPr>
        <p:spPr>
          <a:xfrm>
            <a:off x="5823260" y="2157523"/>
            <a:ext cx="875410" cy="263366"/>
          </a:xfrm>
          <a:prstGeom prst="rect">
            <a:avLst/>
          </a:prstGeom>
          <a:solidFill>
            <a:srgbClr val="92D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5" name="Rectangle 264"/>
          <p:cNvSpPr/>
          <p:nvPr/>
        </p:nvSpPr>
        <p:spPr>
          <a:xfrm>
            <a:off x="1446210" y="2512305"/>
            <a:ext cx="875410" cy="263366"/>
          </a:xfrm>
          <a:prstGeom prst="rect">
            <a:avLst/>
          </a:prstGeom>
          <a:solidFill>
            <a:schemeClr val="accent1">
              <a:lumMod val="60000"/>
              <a:lumOff val="40000"/>
            </a:schemeClr>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7" name="Rectangle 266"/>
          <p:cNvSpPr/>
          <p:nvPr/>
        </p:nvSpPr>
        <p:spPr bwMode="auto">
          <a:xfrm>
            <a:off x="7072177" y="1844824"/>
            <a:ext cx="1131291" cy="9991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68" name="Rectangle 267"/>
          <p:cNvSpPr/>
          <p:nvPr/>
        </p:nvSpPr>
        <p:spPr>
          <a:xfrm>
            <a:off x="7206850" y="2495942"/>
            <a:ext cx="875410" cy="263366"/>
          </a:xfrm>
          <a:prstGeom prst="rect">
            <a:avLst/>
          </a:prstGeom>
          <a:solidFill>
            <a:srgbClr val="A61A9F"/>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0" name="TextBox 269"/>
          <p:cNvSpPr txBox="1"/>
          <p:nvPr/>
        </p:nvSpPr>
        <p:spPr>
          <a:xfrm>
            <a:off x="1897828" y="3265820"/>
            <a:ext cx="5050441" cy="523220"/>
          </a:xfrm>
          <a:prstGeom prst="rect">
            <a:avLst/>
          </a:prstGeom>
          <a:solidFill>
            <a:schemeClr val="tx2">
              <a:lumMod val="60000"/>
              <a:lumOff val="40000"/>
            </a:schemeClr>
          </a:solidFill>
          <a:ln w="38100">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ＭＳ Ｐゴシック" charset="-128"/>
                <a:cs typeface="+mn-cs"/>
              </a:rPr>
              <a:t>Batch Scheduler</a:t>
            </a:r>
          </a:p>
        </p:txBody>
      </p:sp>
      <p:sp>
        <p:nvSpPr>
          <p:cNvPr id="271" name="Down Arrow 270"/>
          <p:cNvSpPr/>
          <p:nvPr/>
        </p:nvSpPr>
        <p:spPr>
          <a:xfrm>
            <a:off x="3714394" y="2924950"/>
            <a:ext cx="1289654" cy="2160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2" name="Rectangle 271"/>
          <p:cNvSpPr/>
          <p:nvPr/>
        </p:nvSpPr>
        <p:spPr>
          <a:xfrm>
            <a:off x="7204874" y="2132856"/>
            <a:ext cx="875410" cy="263366"/>
          </a:xfrm>
          <a:prstGeom prst="rect">
            <a:avLst/>
          </a:prstGeom>
          <a:solidFill>
            <a:srgbClr val="A61A9F"/>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3" name="Rectangle 272"/>
          <p:cNvSpPr/>
          <p:nvPr/>
        </p:nvSpPr>
        <p:spPr bwMode="auto">
          <a:xfrm>
            <a:off x="5960994" y="4160860"/>
            <a:ext cx="1131291" cy="12623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74" name="Rectangle 273"/>
          <p:cNvSpPr/>
          <p:nvPr/>
        </p:nvSpPr>
        <p:spPr bwMode="auto">
          <a:xfrm>
            <a:off x="4546870" y="4149085"/>
            <a:ext cx="1131291" cy="12623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75" name="Rectangle 274"/>
          <p:cNvSpPr/>
          <p:nvPr/>
        </p:nvSpPr>
        <p:spPr bwMode="auto">
          <a:xfrm>
            <a:off x="3065408" y="4149085"/>
            <a:ext cx="1131291" cy="12623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76" name="Rectangle 275"/>
          <p:cNvSpPr/>
          <p:nvPr/>
        </p:nvSpPr>
        <p:spPr bwMode="auto">
          <a:xfrm>
            <a:off x="1570469" y="4149085"/>
            <a:ext cx="1131291" cy="12623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77" name="Rectangle 276"/>
          <p:cNvSpPr/>
          <p:nvPr/>
        </p:nvSpPr>
        <p:spPr>
          <a:xfrm>
            <a:off x="1705142" y="5063396"/>
            <a:ext cx="875410" cy="263366"/>
          </a:xfrm>
          <a:prstGeom prst="rect">
            <a:avLst/>
          </a:prstGeom>
          <a:solidFill>
            <a:schemeClr val="accent1">
              <a:lumMod val="60000"/>
              <a:lumOff val="40000"/>
            </a:schemeClr>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8" name="Rectangle 277"/>
          <p:cNvSpPr/>
          <p:nvPr/>
        </p:nvSpPr>
        <p:spPr>
          <a:xfrm>
            <a:off x="1705142" y="4317019"/>
            <a:ext cx="875410" cy="263366"/>
          </a:xfrm>
          <a:prstGeom prst="rect">
            <a:avLst/>
          </a:prstGeom>
          <a:solidFill>
            <a:srgbClr val="00B0F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9" name="Rectangle 278"/>
          <p:cNvSpPr/>
          <p:nvPr/>
        </p:nvSpPr>
        <p:spPr>
          <a:xfrm>
            <a:off x="1705142" y="4685732"/>
            <a:ext cx="875410" cy="263366"/>
          </a:xfrm>
          <a:prstGeom prst="rect">
            <a:avLst/>
          </a:prstGeom>
          <a:solidFill>
            <a:srgbClr val="00B0F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0" name="Rectangle 279"/>
          <p:cNvSpPr/>
          <p:nvPr/>
        </p:nvSpPr>
        <p:spPr>
          <a:xfrm>
            <a:off x="4668068" y="5063396"/>
            <a:ext cx="875410" cy="263366"/>
          </a:xfrm>
          <a:prstGeom prst="rect">
            <a:avLst/>
          </a:prstGeom>
          <a:solidFill>
            <a:srgbClr val="FF5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1" name="Rectangle 280"/>
          <p:cNvSpPr/>
          <p:nvPr/>
        </p:nvSpPr>
        <p:spPr>
          <a:xfrm>
            <a:off x="4668068" y="4685732"/>
            <a:ext cx="875410" cy="263366"/>
          </a:xfrm>
          <a:prstGeom prst="rect">
            <a:avLst/>
          </a:prstGeom>
          <a:solidFill>
            <a:srgbClr val="FF5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2" name="Rectangle 281"/>
          <p:cNvSpPr/>
          <p:nvPr/>
        </p:nvSpPr>
        <p:spPr>
          <a:xfrm>
            <a:off x="3186605" y="5054445"/>
            <a:ext cx="875410" cy="263366"/>
          </a:xfrm>
          <a:prstGeom prst="rect">
            <a:avLst/>
          </a:prstGeom>
          <a:solidFill>
            <a:srgbClr val="A61A9F"/>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3" name="Rectangle 282"/>
          <p:cNvSpPr/>
          <p:nvPr/>
        </p:nvSpPr>
        <p:spPr>
          <a:xfrm>
            <a:off x="3192534" y="4682116"/>
            <a:ext cx="875410" cy="263366"/>
          </a:xfrm>
          <a:prstGeom prst="rect">
            <a:avLst/>
          </a:prstGeom>
          <a:solidFill>
            <a:srgbClr val="92D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4" name="Down Arrow 283"/>
          <p:cNvSpPr/>
          <p:nvPr/>
        </p:nvSpPr>
        <p:spPr>
          <a:xfrm>
            <a:off x="3714394" y="3820399"/>
            <a:ext cx="1289654" cy="2566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285" name="Straight Connector 284"/>
          <p:cNvCxnSpPr/>
          <p:nvPr/>
        </p:nvCxnSpPr>
        <p:spPr>
          <a:xfrm>
            <a:off x="251520" y="3068960"/>
            <a:ext cx="835292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251520" y="3933056"/>
            <a:ext cx="835292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36512" y="1700813"/>
            <a:ext cx="1244244" cy="430887"/>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Tahoma"/>
                <a:ea typeface="ＭＳ Ｐゴシック" charset="-128"/>
                <a:cs typeface="+mn-cs"/>
              </a:rPr>
              <a:t>Stage 1</a:t>
            </a:r>
          </a:p>
        </p:txBody>
      </p:sp>
      <p:sp>
        <p:nvSpPr>
          <p:cNvPr id="155" name="TextBox 154"/>
          <p:cNvSpPr txBox="1"/>
          <p:nvPr/>
        </p:nvSpPr>
        <p:spPr>
          <a:xfrm>
            <a:off x="-36512" y="3356997"/>
            <a:ext cx="1244244" cy="430887"/>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Tahoma"/>
                <a:ea typeface="ＭＳ Ｐゴシック" charset="-128"/>
                <a:cs typeface="+mn-cs"/>
              </a:rPr>
              <a:t>Stage 2</a:t>
            </a:r>
          </a:p>
        </p:txBody>
      </p:sp>
      <p:sp>
        <p:nvSpPr>
          <p:cNvPr id="161" name="TextBox 160"/>
          <p:cNvSpPr txBox="1"/>
          <p:nvPr/>
        </p:nvSpPr>
        <p:spPr>
          <a:xfrm>
            <a:off x="-36512" y="4582294"/>
            <a:ext cx="1244244" cy="430887"/>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Tahoma"/>
                <a:ea typeface="ＭＳ Ｐゴシック" charset="-128"/>
                <a:cs typeface="+mn-cs"/>
              </a:rPr>
              <a:t>Stage 3</a:t>
            </a:r>
          </a:p>
        </p:txBody>
      </p:sp>
      <p:sp>
        <p:nvSpPr>
          <p:cNvPr id="162" name="TextBox 161"/>
          <p:cNvSpPr txBox="1"/>
          <p:nvPr/>
        </p:nvSpPr>
        <p:spPr>
          <a:xfrm>
            <a:off x="2699792" y="2348880"/>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56" name="Rectangle 255"/>
          <p:cNvSpPr/>
          <p:nvPr/>
        </p:nvSpPr>
        <p:spPr bwMode="auto">
          <a:xfrm>
            <a:off x="2792642" y="1861188"/>
            <a:ext cx="1131291" cy="9991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59" name="Rectangle 258"/>
          <p:cNvSpPr/>
          <p:nvPr/>
        </p:nvSpPr>
        <p:spPr>
          <a:xfrm>
            <a:off x="2913839" y="2143594"/>
            <a:ext cx="875410" cy="263366"/>
          </a:xfrm>
          <a:prstGeom prst="rect">
            <a:avLst/>
          </a:prstGeom>
          <a:solidFill>
            <a:srgbClr val="00B0F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6" name="Rectangle 265"/>
          <p:cNvSpPr/>
          <p:nvPr/>
        </p:nvSpPr>
        <p:spPr>
          <a:xfrm>
            <a:off x="2913839" y="2512305"/>
            <a:ext cx="875410" cy="263366"/>
          </a:xfrm>
          <a:prstGeom prst="rect">
            <a:avLst/>
          </a:prstGeom>
          <a:solidFill>
            <a:srgbClr val="00B0F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8" name="Rectangle 187"/>
          <p:cNvSpPr/>
          <p:nvPr/>
        </p:nvSpPr>
        <p:spPr>
          <a:xfrm>
            <a:off x="1763688" y="37890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1" name="Rectangle 190"/>
          <p:cNvSpPr/>
          <p:nvPr/>
        </p:nvSpPr>
        <p:spPr>
          <a:xfrm>
            <a:off x="2699792" y="37890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4" name="Rectangle 193"/>
          <p:cNvSpPr/>
          <p:nvPr/>
        </p:nvSpPr>
        <p:spPr>
          <a:xfrm>
            <a:off x="3635896" y="37890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7" name="Rectangle 196"/>
          <p:cNvSpPr/>
          <p:nvPr/>
        </p:nvSpPr>
        <p:spPr>
          <a:xfrm>
            <a:off x="4572000" y="37890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0" name="Rectangle 199"/>
          <p:cNvSpPr/>
          <p:nvPr/>
        </p:nvSpPr>
        <p:spPr>
          <a:xfrm>
            <a:off x="5508104" y="37890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3" name="Rectangle 202"/>
          <p:cNvSpPr/>
          <p:nvPr/>
        </p:nvSpPr>
        <p:spPr>
          <a:xfrm>
            <a:off x="6444208" y="37890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6" name="Rectangle 205"/>
          <p:cNvSpPr/>
          <p:nvPr/>
        </p:nvSpPr>
        <p:spPr>
          <a:xfrm>
            <a:off x="7380312" y="378904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8" name="TextBox 207"/>
          <p:cNvSpPr txBox="1"/>
          <p:nvPr/>
        </p:nvSpPr>
        <p:spPr>
          <a:xfrm rot="16200000">
            <a:off x="-1082145" y="3394517"/>
            <a:ext cx="2984984" cy="461665"/>
          </a:xfrm>
          <a:prstGeom prst="rect">
            <a:avLst/>
          </a:prstGeom>
          <a:noFill/>
        </p:spPr>
        <p:txBody>
          <a:bodyPr wrap="non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128"/>
                <a:cs typeface="+mn-cs"/>
              </a:rPr>
              <a:t>Monolithic Scheduler</a:t>
            </a:r>
          </a:p>
        </p:txBody>
      </p:sp>
      <p:sp>
        <p:nvSpPr>
          <p:cNvPr id="212" name="TextBox 211"/>
          <p:cNvSpPr txBox="1"/>
          <p:nvPr/>
        </p:nvSpPr>
        <p:spPr>
          <a:xfrm>
            <a:off x="0" y="2276873"/>
            <a:ext cx="1403648" cy="654986"/>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mn-cs"/>
              </a:rPr>
              <a:t>Batch Formation</a:t>
            </a:r>
          </a:p>
        </p:txBody>
      </p:sp>
      <p:sp>
        <p:nvSpPr>
          <p:cNvPr id="224" name="TextBox 223"/>
          <p:cNvSpPr txBox="1"/>
          <p:nvPr/>
        </p:nvSpPr>
        <p:spPr>
          <a:xfrm>
            <a:off x="0" y="5085189"/>
            <a:ext cx="1440160" cy="936313"/>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mn-cs"/>
              </a:rPr>
              <a:t>DRAM Command Scheduler</a:t>
            </a:r>
          </a:p>
        </p:txBody>
      </p:sp>
      <p:sp>
        <p:nvSpPr>
          <p:cNvPr id="213" name="TextBox 212"/>
          <p:cNvSpPr txBox="1"/>
          <p:nvPr/>
        </p:nvSpPr>
        <p:spPr>
          <a:xfrm>
            <a:off x="1724896" y="5361704"/>
            <a:ext cx="895765" cy="373659"/>
          </a:xfrm>
          <a:prstGeom prst="rect">
            <a:avLst/>
          </a:prstGeom>
          <a:noFill/>
        </p:spPr>
        <p:txBody>
          <a:bodyPr wrap="non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1</a:t>
            </a:r>
          </a:p>
        </p:txBody>
      </p:sp>
      <p:sp>
        <p:nvSpPr>
          <p:cNvPr id="227" name="TextBox 226"/>
          <p:cNvSpPr txBox="1"/>
          <p:nvPr/>
        </p:nvSpPr>
        <p:spPr>
          <a:xfrm>
            <a:off x="3186562" y="5347848"/>
            <a:ext cx="895765" cy="373659"/>
          </a:xfrm>
          <a:prstGeom prst="rect">
            <a:avLst/>
          </a:prstGeom>
          <a:noFill/>
        </p:spPr>
        <p:txBody>
          <a:bodyPr wrap="non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2</a:t>
            </a:r>
          </a:p>
        </p:txBody>
      </p:sp>
      <p:sp>
        <p:nvSpPr>
          <p:cNvPr id="228" name="TextBox 227"/>
          <p:cNvSpPr txBox="1"/>
          <p:nvPr/>
        </p:nvSpPr>
        <p:spPr>
          <a:xfrm>
            <a:off x="4696722" y="5361704"/>
            <a:ext cx="895765" cy="373659"/>
          </a:xfrm>
          <a:prstGeom prst="rect">
            <a:avLst/>
          </a:prstGeom>
          <a:noFill/>
        </p:spPr>
        <p:txBody>
          <a:bodyPr wrap="non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3</a:t>
            </a:r>
          </a:p>
        </p:txBody>
      </p:sp>
      <p:sp>
        <p:nvSpPr>
          <p:cNvPr id="232" name="TextBox 231"/>
          <p:cNvSpPr txBox="1"/>
          <p:nvPr/>
        </p:nvSpPr>
        <p:spPr>
          <a:xfrm>
            <a:off x="6089112" y="5361704"/>
            <a:ext cx="896998" cy="373659"/>
          </a:xfrm>
          <a:prstGeom prst="rect">
            <a:avLst/>
          </a:prstGeom>
          <a:noFill/>
        </p:spPr>
        <p:txBody>
          <a:bodyPr wrap="non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4</a:t>
            </a:r>
          </a:p>
        </p:txBody>
      </p:sp>
    </p:spTree>
    <p:extLst>
      <p:ext uri="{BB962C8B-B14F-4D97-AF65-F5344CB8AC3E}">
        <p14:creationId xmlns:p14="http://schemas.microsoft.com/office/powerpoint/2010/main" val="6170148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208"/>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183"/>
                                        </p:tgtEl>
                                      </p:cBhvr>
                                    </p:animEffect>
                                    <p:set>
                                      <p:cBhvr>
                                        <p:cTn id="12" dur="1" fill="hold">
                                          <p:stCondLst>
                                            <p:cond delay="499"/>
                                          </p:stCondLst>
                                        </p:cTn>
                                        <p:tgtEl>
                                          <p:spTgt spid="18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84"/>
                                        </p:tgtEl>
                                      </p:cBhvr>
                                    </p:animEffect>
                                    <p:set>
                                      <p:cBhvr>
                                        <p:cTn id="15" dur="1" fill="hold">
                                          <p:stCondLst>
                                            <p:cond delay="499"/>
                                          </p:stCondLst>
                                        </p:cTn>
                                        <p:tgtEl>
                                          <p:spTgt spid="18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85"/>
                                        </p:tgtEl>
                                      </p:cBhvr>
                                    </p:animEffect>
                                    <p:set>
                                      <p:cBhvr>
                                        <p:cTn id="18" dur="1" fill="hold">
                                          <p:stCondLst>
                                            <p:cond delay="499"/>
                                          </p:stCondLst>
                                        </p:cTn>
                                        <p:tgtEl>
                                          <p:spTgt spid="18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86"/>
                                        </p:tgtEl>
                                      </p:cBhvr>
                                    </p:animEffect>
                                    <p:set>
                                      <p:cBhvr>
                                        <p:cTn id="21" dur="1" fill="hold">
                                          <p:stCondLst>
                                            <p:cond delay="499"/>
                                          </p:stCondLst>
                                        </p:cTn>
                                        <p:tgtEl>
                                          <p:spTgt spid="186"/>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87"/>
                                        </p:tgtEl>
                                      </p:cBhvr>
                                    </p:animEffect>
                                    <p:set>
                                      <p:cBhvr>
                                        <p:cTn id="24" dur="1" fill="hold">
                                          <p:stCondLst>
                                            <p:cond delay="499"/>
                                          </p:stCondLst>
                                        </p:cTn>
                                        <p:tgtEl>
                                          <p:spTgt spid="187"/>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188"/>
                                        </p:tgtEl>
                                      </p:cBhvr>
                                    </p:animEffect>
                                    <p:set>
                                      <p:cBhvr>
                                        <p:cTn id="27" dur="1" fill="hold">
                                          <p:stCondLst>
                                            <p:cond delay="499"/>
                                          </p:stCondLst>
                                        </p:cTn>
                                        <p:tgtEl>
                                          <p:spTgt spid="188"/>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89"/>
                                        </p:tgtEl>
                                      </p:cBhvr>
                                    </p:animEffect>
                                    <p:set>
                                      <p:cBhvr>
                                        <p:cTn id="30" dur="1" fill="hold">
                                          <p:stCondLst>
                                            <p:cond delay="499"/>
                                          </p:stCondLst>
                                        </p:cTn>
                                        <p:tgtEl>
                                          <p:spTgt spid="189"/>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190"/>
                                        </p:tgtEl>
                                      </p:cBhvr>
                                    </p:animEffect>
                                    <p:set>
                                      <p:cBhvr>
                                        <p:cTn id="33" dur="1" fill="hold">
                                          <p:stCondLst>
                                            <p:cond delay="499"/>
                                          </p:stCondLst>
                                        </p:cTn>
                                        <p:tgtEl>
                                          <p:spTgt spid="190"/>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91"/>
                                        </p:tgtEl>
                                      </p:cBhvr>
                                    </p:animEffect>
                                    <p:set>
                                      <p:cBhvr>
                                        <p:cTn id="36" dur="1" fill="hold">
                                          <p:stCondLst>
                                            <p:cond delay="499"/>
                                          </p:stCondLst>
                                        </p:cTn>
                                        <p:tgtEl>
                                          <p:spTgt spid="19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92"/>
                                        </p:tgtEl>
                                      </p:cBhvr>
                                    </p:animEffect>
                                    <p:set>
                                      <p:cBhvr>
                                        <p:cTn id="39" dur="1" fill="hold">
                                          <p:stCondLst>
                                            <p:cond delay="499"/>
                                          </p:stCondLst>
                                        </p:cTn>
                                        <p:tgtEl>
                                          <p:spTgt spid="192"/>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93"/>
                                        </p:tgtEl>
                                      </p:cBhvr>
                                    </p:animEffect>
                                    <p:set>
                                      <p:cBhvr>
                                        <p:cTn id="42" dur="1" fill="hold">
                                          <p:stCondLst>
                                            <p:cond delay="499"/>
                                          </p:stCondLst>
                                        </p:cTn>
                                        <p:tgtEl>
                                          <p:spTgt spid="193"/>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94"/>
                                        </p:tgtEl>
                                      </p:cBhvr>
                                    </p:animEffect>
                                    <p:set>
                                      <p:cBhvr>
                                        <p:cTn id="45" dur="1" fill="hold">
                                          <p:stCondLst>
                                            <p:cond delay="499"/>
                                          </p:stCondLst>
                                        </p:cTn>
                                        <p:tgtEl>
                                          <p:spTgt spid="194"/>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95"/>
                                        </p:tgtEl>
                                      </p:cBhvr>
                                    </p:animEffect>
                                    <p:set>
                                      <p:cBhvr>
                                        <p:cTn id="48" dur="1" fill="hold">
                                          <p:stCondLst>
                                            <p:cond delay="499"/>
                                          </p:stCondLst>
                                        </p:cTn>
                                        <p:tgtEl>
                                          <p:spTgt spid="195"/>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196"/>
                                        </p:tgtEl>
                                      </p:cBhvr>
                                    </p:animEffect>
                                    <p:set>
                                      <p:cBhvr>
                                        <p:cTn id="51" dur="1" fill="hold">
                                          <p:stCondLst>
                                            <p:cond delay="499"/>
                                          </p:stCondLst>
                                        </p:cTn>
                                        <p:tgtEl>
                                          <p:spTgt spid="196"/>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197"/>
                                        </p:tgtEl>
                                      </p:cBhvr>
                                    </p:animEffect>
                                    <p:set>
                                      <p:cBhvr>
                                        <p:cTn id="54" dur="1" fill="hold">
                                          <p:stCondLst>
                                            <p:cond delay="499"/>
                                          </p:stCondLst>
                                        </p:cTn>
                                        <p:tgtEl>
                                          <p:spTgt spid="197"/>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198"/>
                                        </p:tgtEl>
                                      </p:cBhvr>
                                    </p:animEffect>
                                    <p:set>
                                      <p:cBhvr>
                                        <p:cTn id="57" dur="1" fill="hold">
                                          <p:stCondLst>
                                            <p:cond delay="499"/>
                                          </p:stCondLst>
                                        </p:cTn>
                                        <p:tgtEl>
                                          <p:spTgt spid="198"/>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199"/>
                                        </p:tgtEl>
                                      </p:cBhvr>
                                    </p:animEffect>
                                    <p:set>
                                      <p:cBhvr>
                                        <p:cTn id="60" dur="1" fill="hold">
                                          <p:stCondLst>
                                            <p:cond delay="499"/>
                                          </p:stCondLst>
                                        </p:cTn>
                                        <p:tgtEl>
                                          <p:spTgt spid="199"/>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500"/>
                                        <p:tgtEl>
                                          <p:spTgt spid="200"/>
                                        </p:tgtEl>
                                      </p:cBhvr>
                                    </p:animEffect>
                                    <p:set>
                                      <p:cBhvr>
                                        <p:cTn id="63" dur="1" fill="hold">
                                          <p:stCondLst>
                                            <p:cond delay="499"/>
                                          </p:stCondLst>
                                        </p:cTn>
                                        <p:tgtEl>
                                          <p:spTgt spid="200"/>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201"/>
                                        </p:tgtEl>
                                      </p:cBhvr>
                                    </p:animEffect>
                                    <p:set>
                                      <p:cBhvr>
                                        <p:cTn id="66" dur="1" fill="hold">
                                          <p:stCondLst>
                                            <p:cond delay="499"/>
                                          </p:stCondLst>
                                        </p:cTn>
                                        <p:tgtEl>
                                          <p:spTgt spid="201"/>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500"/>
                                        <p:tgtEl>
                                          <p:spTgt spid="202"/>
                                        </p:tgtEl>
                                      </p:cBhvr>
                                    </p:animEffect>
                                    <p:set>
                                      <p:cBhvr>
                                        <p:cTn id="69" dur="1" fill="hold">
                                          <p:stCondLst>
                                            <p:cond delay="499"/>
                                          </p:stCondLst>
                                        </p:cTn>
                                        <p:tgtEl>
                                          <p:spTgt spid="202"/>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203"/>
                                        </p:tgtEl>
                                      </p:cBhvr>
                                    </p:animEffect>
                                    <p:set>
                                      <p:cBhvr>
                                        <p:cTn id="72" dur="1" fill="hold">
                                          <p:stCondLst>
                                            <p:cond delay="499"/>
                                          </p:stCondLst>
                                        </p:cTn>
                                        <p:tgtEl>
                                          <p:spTgt spid="203"/>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204"/>
                                        </p:tgtEl>
                                      </p:cBhvr>
                                    </p:animEffect>
                                    <p:set>
                                      <p:cBhvr>
                                        <p:cTn id="75" dur="1" fill="hold">
                                          <p:stCondLst>
                                            <p:cond delay="499"/>
                                          </p:stCondLst>
                                        </p:cTn>
                                        <p:tgtEl>
                                          <p:spTgt spid="204"/>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205"/>
                                        </p:tgtEl>
                                      </p:cBhvr>
                                    </p:animEffect>
                                    <p:set>
                                      <p:cBhvr>
                                        <p:cTn id="78" dur="1" fill="hold">
                                          <p:stCondLst>
                                            <p:cond delay="499"/>
                                          </p:stCondLst>
                                        </p:cTn>
                                        <p:tgtEl>
                                          <p:spTgt spid="205"/>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500"/>
                                        <p:tgtEl>
                                          <p:spTgt spid="206"/>
                                        </p:tgtEl>
                                      </p:cBhvr>
                                    </p:animEffect>
                                    <p:set>
                                      <p:cBhvr>
                                        <p:cTn id="81" dur="1" fill="hold">
                                          <p:stCondLst>
                                            <p:cond delay="499"/>
                                          </p:stCondLst>
                                        </p:cTn>
                                        <p:tgtEl>
                                          <p:spTgt spid="206"/>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207"/>
                                        </p:tgtEl>
                                      </p:cBhvr>
                                    </p:animEffect>
                                    <p:set>
                                      <p:cBhvr>
                                        <p:cTn id="84" dur="1" fill="hold">
                                          <p:stCondLst>
                                            <p:cond delay="499"/>
                                          </p:stCondLst>
                                        </p:cTn>
                                        <p:tgtEl>
                                          <p:spTgt spid="207"/>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500"/>
                                        <p:tgtEl>
                                          <p:spTgt spid="209"/>
                                        </p:tgtEl>
                                      </p:cBhvr>
                                    </p:animEffect>
                                    <p:set>
                                      <p:cBhvr>
                                        <p:cTn id="87" dur="1" fill="hold">
                                          <p:stCondLst>
                                            <p:cond delay="499"/>
                                          </p:stCondLst>
                                        </p:cTn>
                                        <p:tgtEl>
                                          <p:spTgt spid="209"/>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500"/>
                                        <p:tgtEl>
                                          <p:spTgt spid="210"/>
                                        </p:tgtEl>
                                      </p:cBhvr>
                                    </p:animEffect>
                                    <p:set>
                                      <p:cBhvr>
                                        <p:cTn id="90" dur="1" fill="hold">
                                          <p:stCondLst>
                                            <p:cond delay="499"/>
                                          </p:stCondLst>
                                        </p:cTn>
                                        <p:tgtEl>
                                          <p:spTgt spid="210"/>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211"/>
                                        </p:tgtEl>
                                      </p:cBhvr>
                                    </p:animEffect>
                                    <p:set>
                                      <p:cBhvr>
                                        <p:cTn id="93" dur="1" fill="hold">
                                          <p:stCondLst>
                                            <p:cond delay="499"/>
                                          </p:stCondLst>
                                        </p:cTn>
                                        <p:tgtEl>
                                          <p:spTgt spid="211"/>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214"/>
                                        </p:tgtEl>
                                      </p:cBhvr>
                                    </p:animEffect>
                                    <p:set>
                                      <p:cBhvr>
                                        <p:cTn id="96" dur="1" fill="hold">
                                          <p:stCondLst>
                                            <p:cond delay="499"/>
                                          </p:stCondLst>
                                        </p:cTn>
                                        <p:tgtEl>
                                          <p:spTgt spid="214"/>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215"/>
                                        </p:tgtEl>
                                      </p:cBhvr>
                                    </p:animEffect>
                                    <p:set>
                                      <p:cBhvr>
                                        <p:cTn id="99" dur="1" fill="hold">
                                          <p:stCondLst>
                                            <p:cond delay="499"/>
                                          </p:stCondLst>
                                        </p:cTn>
                                        <p:tgtEl>
                                          <p:spTgt spid="215"/>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216"/>
                                        </p:tgtEl>
                                      </p:cBhvr>
                                    </p:animEffect>
                                    <p:set>
                                      <p:cBhvr>
                                        <p:cTn id="102" dur="1" fill="hold">
                                          <p:stCondLst>
                                            <p:cond delay="499"/>
                                          </p:stCondLst>
                                        </p:cTn>
                                        <p:tgtEl>
                                          <p:spTgt spid="216"/>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217"/>
                                        </p:tgtEl>
                                      </p:cBhvr>
                                    </p:animEffect>
                                    <p:set>
                                      <p:cBhvr>
                                        <p:cTn id="105" dur="1" fill="hold">
                                          <p:stCondLst>
                                            <p:cond delay="499"/>
                                          </p:stCondLst>
                                        </p:cTn>
                                        <p:tgtEl>
                                          <p:spTgt spid="217"/>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218"/>
                                        </p:tgtEl>
                                      </p:cBhvr>
                                    </p:animEffect>
                                    <p:set>
                                      <p:cBhvr>
                                        <p:cTn id="108" dur="1" fill="hold">
                                          <p:stCondLst>
                                            <p:cond delay="499"/>
                                          </p:stCondLst>
                                        </p:cTn>
                                        <p:tgtEl>
                                          <p:spTgt spid="218"/>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219"/>
                                        </p:tgtEl>
                                      </p:cBhvr>
                                    </p:animEffect>
                                    <p:set>
                                      <p:cBhvr>
                                        <p:cTn id="111" dur="1" fill="hold">
                                          <p:stCondLst>
                                            <p:cond delay="499"/>
                                          </p:stCondLst>
                                        </p:cTn>
                                        <p:tgtEl>
                                          <p:spTgt spid="219"/>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500"/>
                                        <p:tgtEl>
                                          <p:spTgt spid="220"/>
                                        </p:tgtEl>
                                      </p:cBhvr>
                                    </p:animEffect>
                                    <p:set>
                                      <p:cBhvr>
                                        <p:cTn id="114" dur="1" fill="hold">
                                          <p:stCondLst>
                                            <p:cond delay="499"/>
                                          </p:stCondLst>
                                        </p:cTn>
                                        <p:tgtEl>
                                          <p:spTgt spid="220"/>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500"/>
                                        <p:tgtEl>
                                          <p:spTgt spid="221"/>
                                        </p:tgtEl>
                                      </p:cBhvr>
                                    </p:animEffect>
                                    <p:set>
                                      <p:cBhvr>
                                        <p:cTn id="117" dur="1" fill="hold">
                                          <p:stCondLst>
                                            <p:cond delay="499"/>
                                          </p:stCondLst>
                                        </p:cTn>
                                        <p:tgtEl>
                                          <p:spTgt spid="221"/>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500"/>
                                        <p:tgtEl>
                                          <p:spTgt spid="222"/>
                                        </p:tgtEl>
                                      </p:cBhvr>
                                    </p:animEffect>
                                    <p:set>
                                      <p:cBhvr>
                                        <p:cTn id="120" dur="1" fill="hold">
                                          <p:stCondLst>
                                            <p:cond delay="499"/>
                                          </p:stCondLst>
                                        </p:cTn>
                                        <p:tgtEl>
                                          <p:spTgt spid="222"/>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500"/>
                                        <p:tgtEl>
                                          <p:spTgt spid="223"/>
                                        </p:tgtEl>
                                      </p:cBhvr>
                                    </p:animEffect>
                                    <p:set>
                                      <p:cBhvr>
                                        <p:cTn id="123" dur="1" fill="hold">
                                          <p:stCondLst>
                                            <p:cond delay="499"/>
                                          </p:stCondLst>
                                        </p:cTn>
                                        <p:tgtEl>
                                          <p:spTgt spid="223"/>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225"/>
                                        </p:tgtEl>
                                      </p:cBhvr>
                                    </p:animEffect>
                                    <p:set>
                                      <p:cBhvr>
                                        <p:cTn id="126" dur="1" fill="hold">
                                          <p:stCondLst>
                                            <p:cond delay="499"/>
                                          </p:stCondLst>
                                        </p:cTn>
                                        <p:tgtEl>
                                          <p:spTgt spid="225"/>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226"/>
                                        </p:tgtEl>
                                      </p:cBhvr>
                                    </p:animEffect>
                                    <p:set>
                                      <p:cBhvr>
                                        <p:cTn id="129" dur="1" fill="hold">
                                          <p:stCondLst>
                                            <p:cond delay="499"/>
                                          </p:stCondLst>
                                        </p:cTn>
                                        <p:tgtEl>
                                          <p:spTgt spid="226"/>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229"/>
                                        </p:tgtEl>
                                      </p:cBhvr>
                                    </p:animEffect>
                                    <p:set>
                                      <p:cBhvr>
                                        <p:cTn id="132" dur="1" fill="hold">
                                          <p:stCondLst>
                                            <p:cond delay="499"/>
                                          </p:stCondLst>
                                        </p:cTn>
                                        <p:tgtEl>
                                          <p:spTgt spid="229"/>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500"/>
                                        <p:tgtEl>
                                          <p:spTgt spid="230"/>
                                        </p:tgtEl>
                                      </p:cBhvr>
                                    </p:animEffect>
                                    <p:set>
                                      <p:cBhvr>
                                        <p:cTn id="135" dur="1" fill="hold">
                                          <p:stCondLst>
                                            <p:cond delay="499"/>
                                          </p:stCondLst>
                                        </p:cTn>
                                        <p:tgtEl>
                                          <p:spTgt spid="230"/>
                                        </p:tgtEl>
                                        <p:attrNameLst>
                                          <p:attrName>style.visibility</p:attrName>
                                        </p:attrNameLst>
                                      </p:cBhvr>
                                      <p:to>
                                        <p:strVal val="hidden"/>
                                      </p:to>
                                    </p:set>
                                  </p:childTnLst>
                                </p:cTn>
                              </p:par>
                              <p:par>
                                <p:cTn id="136" presetID="10" presetClass="exit" presetSubtype="0" fill="hold" grpId="0" nodeType="withEffect">
                                  <p:stCondLst>
                                    <p:cond delay="0"/>
                                  </p:stCondLst>
                                  <p:childTnLst>
                                    <p:animEffect transition="out" filter="fade">
                                      <p:cBhvr>
                                        <p:cTn id="137" dur="500"/>
                                        <p:tgtEl>
                                          <p:spTgt spid="231"/>
                                        </p:tgtEl>
                                      </p:cBhvr>
                                    </p:animEffect>
                                    <p:set>
                                      <p:cBhvr>
                                        <p:cTn id="138" dur="1" fill="hold">
                                          <p:stCondLst>
                                            <p:cond delay="499"/>
                                          </p:stCondLst>
                                        </p:cTn>
                                        <p:tgtEl>
                                          <p:spTgt spid="231"/>
                                        </p:tgtEl>
                                        <p:attrNameLst>
                                          <p:attrName>style.visibility</p:attrName>
                                        </p:attrNameLst>
                                      </p:cBhvr>
                                      <p:to>
                                        <p:strVal val="hidden"/>
                                      </p:to>
                                    </p:set>
                                  </p:childTnLst>
                                </p:cTn>
                              </p:par>
                              <p:par>
                                <p:cTn id="139" presetID="10" presetClass="exit" presetSubtype="0" fill="hold" grpId="0" nodeType="withEffect">
                                  <p:stCondLst>
                                    <p:cond delay="0"/>
                                  </p:stCondLst>
                                  <p:childTnLst>
                                    <p:animEffect transition="out" filter="fade">
                                      <p:cBhvr>
                                        <p:cTn id="140" dur="500"/>
                                        <p:tgtEl>
                                          <p:spTgt spid="119"/>
                                        </p:tgtEl>
                                      </p:cBhvr>
                                    </p:animEffect>
                                    <p:set>
                                      <p:cBhvr>
                                        <p:cTn id="141" dur="1" fill="hold">
                                          <p:stCondLst>
                                            <p:cond delay="499"/>
                                          </p:stCondLst>
                                        </p:cTn>
                                        <p:tgtEl>
                                          <p:spTgt spid="119"/>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500"/>
                                        <p:tgtEl>
                                          <p:spTgt spid="242"/>
                                        </p:tgtEl>
                                      </p:cBhvr>
                                    </p:animEffect>
                                    <p:set>
                                      <p:cBhvr>
                                        <p:cTn id="144" dur="1" fill="hold">
                                          <p:stCondLst>
                                            <p:cond delay="499"/>
                                          </p:stCondLst>
                                        </p:cTn>
                                        <p:tgtEl>
                                          <p:spTgt spid="242"/>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162"/>
                                        </p:tgtEl>
                                      </p:cBhvr>
                                    </p:animEffect>
                                    <p:set>
                                      <p:cBhvr>
                                        <p:cTn id="147" dur="1" fill="hold">
                                          <p:stCondLst>
                                            <p:cond delay="499"/>
                                          </p:stCondLst>
                                        </p:cTn>
                                        <p:tgtEl>
                                          <p:spTgt spid="162"/>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255"/>
                                        </p:tgtEl>
                                        <p:attrNameLst>
                                          <p:attrName>style.visibility</p:attrName>
                                        </p:attrNameLst>
                                      </p:cBhvr>
                                      <p:to>
                                        <p:strVal val="visible"/>
                                      </p:to>
                                    </p:set>
                                    <p:animEffect transition="in" filter="fade">
                                      <p:cBhvr>
                                        <p:cTn id="152" dur="500"/>
                                        <p:tgtEl>
                                          <p:spTgt spid="255"/>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54"/>
                                        </p:tgtEl>
                                        <p:attrNameLst>
                                          <p:attrName>style.visibility</p:attrName>
                                        </p:attrNameLst>
                                      </p:cBhvr>
                                      <p:to>
                                        <p:strVal val="visible"/>
                                      </p:to>
                                    </p:set>
                                    <p:animEffect transition="in" filter="fade">
                                      <p:cBhvr>
                                        <p:cTn id="155" dur="500"/>
                                        <p:tgtEl>
                                          <p:spTgt spid="15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256"/>
                                        </p:tgtEl>
                                        <p:attrNameLst>
                                          <p:attrName>style.visibility</p:attrName>
                                        </p:attrNameLst>
                                      </p:cBhvr>
                                      <p:to>
                                        <p:strVal val="visible"/>
                                      </p:to>
                                    </p:set>
                                    <p:animEffect transition="in" filter="fade">
                                      <p:cBhvr>
                                        <p:cTn id="158" dur="500"/>
                                        <p:tgtEl>
                                          <p:spTgt spid="256"/>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57"/>
                                        </p:tgtEl>
                                        <p:attrNameLst>
                                          <p:attrName>style.visibility</p:attrName>
                                        </p:attrNameLst>
                                      </p:cBhvr>
                                      <p:to>
                                        <p:strVal val="visible"/>
                                      </p:to>
                                    </p:set>
                                    <p:animEffect transition="in" filter="fade">
                                      <p:cBhvr>
                                        <p:cTn id="161" dur="500"/>
                                        <p:tgtEl>
                                          <p:spTgt spid="257"/>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258"/>
                                        </p:tgtEl>
                                        <p:attrNameLst>
                                          <p:attrName>style.visibility</p:attrName>
                                        </p:attrNameLst>
                                      </p:cBhvr>
                                      <p:to>
                                        <p:strVal val="visible"/>
                                      </p:to>
                                    </p:set>
                                    <p:animEffect transition="in" filter="fade">
                                      <p:cBhvr>
                                        <p:cTn id="164" dur="500"/>
                                        <p:tgtEl>
                                          <p:spTgt spid="258"/>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59"/>
                                        </p:tgtEl>
                                        <p:attrNameLst>
                                          <p:attrName>style.visibility</p:attrName>
                                        </p:attrNameLst>
                                      </p:cBhvr>
                                      <p:to>
                                        <p:strVal val="visible"/>
                                      </p:to>
                                    </p:set>
                                    <p:animEffect transition="in" filter="fade">
                                      <p:cBhvr>
                                        <p:cTn id="167" dur="500"/>
                                        <p:tgtEl>
                                          <p:spTgt spid="259"/>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260"/>
                                        </p:tgtEl>
                                        <p:attrNameLst>
                                          <p:attrName>style.visibility</p:attrName>
                                        </p:attrNameLst>
                                      </p:cBhvr>
                                      <p:to>
                                        <p:strVal val="visible"/>
                                      </p:to>
                                    </p:set>
                                    <p:animEffect transition="in" filter="fade">
                                      <p:cBhvr>
                                        <p:cTn id="170" dur="500"/>
                                        <p:tgtEl>
                                          <p:spTgt spid="260"/>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261"/>
                                        </p:tgtEl>
                                        <p:attrNameLst>
                                          <p:attrName>style.visibility</p:attrName>
                                        </p:attrNameLst>
                                      </p:cBhvr>
                                      <p:to>
                                        <p:strVal val="visible"/>
                                      </p:to>
                                    </p:set>
                                    <p:animEffect transition="in" filter="fade">
                                      <p:cBhvr>
                                        <p:cTn id="173" dur="500"/>
                                        <p:tgtEl>
                                          <p:spTgt spid="261"/>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262"/>
                                        </p:tgtEl>
                                        <p:attrNameLst>
                                          <p:attrName>style.visibility</p:attrName>
                                        </p:attrNameLst>
                                      </p:cBhvr>
                                      <p:to>
                                        <p:strVal val="visible"/>
                                      </p:to>
                                    </p:set>
                                    <p:animEffect transition="in" filter="fade">
                                      <p:cBhvr>
                                        <p:cTn id="176" dur="500"/>
                                        <p:tgtEl>
                                          <p:spTgt spid="26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263"/>
                                        </p:tgtEl>
                                        <p:attrNameLst>
                                          <p:attrName>style.visibility</p:attrName>
                                        </p:attrNameLst>
                                      </p:cBhvr>
                                      <p:to>
                                        <p:strVal val="visible"/>
                                      </p:to>
                                    </p:set>
                                    <p:animEffect transition="in" filter="fade">
                                      <p:cBhvr>
                                        <p:cTn id="179" dur="500"/>
                                        <p:tgtEl>
                                          <p:spTgt spid="263"/>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265"/>
                                        </p:tgtEl>
                                        <p:attrNameLst>
                                          <p:attrName>style.visibility</p:attrName>
                                        </p:attrNameLst>
                                      </p:cBhvr>
                                      <p:to>
                                        <p:strVal val="visible"/>
                                      </p:to>
                                    </p:set>
                                    <p:animEffect transition="in" filter="fade">
                                      <p:cBhvr>
                                        <p:cTn id="182" dur="500"/>
                                        <p:tgtEl>
                                          <p:spTgt spid="265"/>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266"/>
                                        </p:tgtEl>
                                        <p:attrNameLst>
                                          <p:attrName>style.visibility</p:attrName>
                                        </p:attrNameLst>
                                      </p:cBhvr>
                                      <p:to>
                                        <p:strVal val="visible"/>
                                      </p:to>
                                    </p:set>
                                    <p:animEffect transition="in" filter="fade">
                                      <p:cBhvr>
                                        <p:cTn id="185" dur="500"/>
                                        <p:tgtEl>
                                          <p:spTgt spid="26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267"/>
                                        </p:tgtEl>
                                        <p:attrNameLst>
                                          <p:attrName>style.visibility</p:attrName>
                                        </p:attrNameLst>
                                      </p:cBhvr>
                                      <p:to>
                                        <p:strVal val="visible"/>
                                      </p:to>
                                    </p:set>
                                    <p:animEffect transition="in" filter="fade">
                                      <p:cBhvr>
                                        <p:cTn id="188" dur="500"/>
                                        <p:tgtEl>
                                          <p:spTgt spid="267"/>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268"/>
                                        </p:tgtEl>
                                        <p:attrNameLst>
                                          <p:attrName>style.visibility</p:attrName>
                                        </p:attrNameLst>
                                      </p:cBhvr>
                                      <p:to>
                                        <p:strVal val="visible"/>
                                      </p:to>
                                    </p:set>
                                    <p:animEffect transition="in" filter="fade">
                                      <p:cBhvr>
                                        <p:cTn id="191" dur="500"/>
                                        <p:tgtEl>
                                          <p:spTgt spid="268"/>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272"/>
                                        </p:tgtEl>
                                        <p:attrNameLst>
                                          <p:attrName>style.visibility</p:attrName>
                                        </p:attrNameLst>
                                      </p:cBhvr>
                                      <p:to>
                                        <p:strVal val="visible"/>
                                      </p:to>
                                    </p:set>
                                    <p:animEffect transition="in" filter="fade">
                                      <p:cBhvr>
                                        <p:cTn id="194" dur="500"/>
                                        <p:tgtEl>
                                          <p:spTgt spid="272"/>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212"/>
                                        </p:tgtEl>
                                        <p:attrNameLst>
                                          <p:attrName>style.visibility</p:attrName>
                                        </p:attrNameLst>
                                      </p:cBhvr>
                                      <p:to>
                                        <p:strVal val="visible"/>
                                      </p:to>
                                    </p:set>
                                    <p:animEffect transition="in" filter="fade">
                                      <p:cBhvr>
                                        <p:cTn id="197" dur="500"/>
                                        <p:tgtEl>
                                          <p:spTgt spid="212"/>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285"/>
                                        </p:tgtEl>
                                        <p:attrNameLst>
                                          <p:attrName>style.visibility</p:attrName>
                                        </p:attrNameLst>
                                      </p:cBhvr>
                                      <p:to>
                                        <p:strVal val="visible"/>
                                      </p:to>
                                    </p:set>
                                    <p:animEffect transition="in" filter="fade">
                                      <p:cBhvr>
                                        <p:cTn id="202" dur="500"/>
                                        <p:tgtEl>
                                          <p:spTgt spid="28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55"/>
                                        </p:tgtEl>
                                        <p:attrNameLst>
                                          <p:attrName>style.visibility</p:attrName>
                                        </p:attrNameLst>
                                      </p:cBhvr>
                                      <p:to>
                                        <p:strVal val="visible"/>
                                      </p:to>
                                    </p:set>
                                    <p:animEffect transition="in" filter="fade">
                                      <p:cBhvr>
                                        <p:cTn id="205" dur="500"/>
                                        <p:tgtEl>
                                          <p:spTgt spid="155"/>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271"/>
                                        </p:tgtEl>
                                        <p:attrNameLst>
                                          <p:attrName>style.visibility</p:attrName>
                                        </p:attrNameLst>
                                      </p:cBhvr>
                                      <p:to>
                                        <p:strVal val="visible"/>
                                      </p:to>
                                    </p:set>
                                    <p:animEffect transition="in" filter="fade">
                                      <p:cBhvr>
                                        <p:cTn id="208" dur="500"/>
                                        <p:tgtEl>
                                          <p:spTgt spid="271"/>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270"/>
                                        </p:tgtEl>
                                        <p:attrNameLst>
                                          <p:attrName>style.visibility</p:attrName>
                                        </p:attrNameLst>
                                      </p:cBhvr>
                                      <p:to>
                                        <p:strVal val="visible"/>
                                      </p:to>
                                    </p:set>
                                    <p:animEffect transition="in" filter="fade">
                                      <p:cBhvr>
                                        <p:cTn id="211" dur="500"/>
                                        <p:tgtEl>
                                          <p:spTgt spid="270"/>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grpId="0" nodeType="clickEffect">
                                  <p:stCondLst>
                                    <p:cond delay="0"/>
                                  </p:stCondLst>
                                  <p:childTnLst>
                                    <p:set>
                                      <p:cBhvr>
                                        <p:cTn id="215" dur="1" fill="hold">
                                          <p:stCondLst>
                                            <p:cond delay="0"/>
                                          </p:stCondLst>
                                        </p:cTn>
                                        <p:tgtEl>
                                          <p:spTgt spid="284"/>
                                        </p:tgtEl>
                                        <p:attrNameLst>
                                          <p:attrName>style.visibility</p:attrName>
                                        </p:attrNameLst>
                                      </p:cBhvr>
                                      <p:to>
                                        <p:strVal val="visible"/>
                                      </p:to>
                                    </p:set>
                                    <p:animEffect transition="in" filter="fade">
                                      <p:cBhvr>
                                        <p:cTn id="216" dur="500"/>
                                        <p:tgtEl>
                                          <p:spTgt spid="284"/>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61"/>
                                        </p:tgtEl>
                                        <p:attrNameLst>
                                          <p:attrName>style.visibility</p:attrName>
                                        </p:attrNameLst>
                                      </p:cBhvr>
                                      <p:to>
                                        <p:strVal val="visible"/>
                                      </p:to>
                                    </p:set>
                                    <p:animEffect transition="in" filter="fade">
                                      <p:cBhvr>
                                        <p:cTn id="219" dur="500"/>
                                        <p:tgtEl>
                                          <p:spTgt spid="161"/>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278"/>
                                        </p:tgtEl>
                                        <p:attrNameLst>
                                          <p:attrName>style.visibility</p:attrName>
                                        </p:attrNameLst>
                                      </p:cBhvr>
                                      <p:to>
                                        <p:strVal val="visible"/>
                                      </p:to>
                                    </p:set>
                                    <p:animEffect transition="in" filter="fade">
                                      <p:cBhvr>
                                        <p:cTn id="222" dur="500"/>
                                        <p:tgtEl>
                                          <p:spTgt spid="278"/>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273"/>
                                        </p:tgtEl>
                                        <p:attrNameLst>
                                          <p:attrName>style.visibility</p:attrName>
                                        </p:attrNameLst>
                                      </p:cBhvr>
                                      <p:to>
                                        <p:strVal val="visible"/>
                                      </p:to>
                                    </p:set>
                                    <p:animEffect transition="in" filter="fade">
                                      <p:cBhvr>
                                        <p:cTn id="225" dur="500"/>
                                        <p:tgtEl>
                                          <p:spTgt spid="273"/>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274"/>
                                        </p:tgtEl>
                                        <p:attrNameLst>
                                          <p:attrName>style.visibility</p:attrName>
                                        </p:attrNameLst>
                                      </p:cBhvr>
                                      <p:to>
                                        <p:strVal val="visible"/>
                                      </p:to>
                                    </p:set>
                                    <p:animEffect transition="in" filter="fade">
                                      <p:cBhvr>
                                        <p:cTn id="228" dur="500"/>
                                        <p:tgtEl>
                                          <p:spTgt spid="274"/>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275"/>
                                        </p:tgtEl>
                                        <p:attrNameLst>
                                          <p:attrName>style.visibility</p:attrName>
                                        </p:attrNameLst>
                                      </p:cBhvr>
                                      <p:to>
                                        <p:strVal val="visible"/>
                                      </p:to>
                                    </p:set>
                                    <p:animEffect transition="in" filter="fade">
                                      <p:cBhvr>
                                        <p:cTn id="231" dur="500"/>
                                        <p:tgtEl>
                                          <p:spTgt spid="275"/>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276"/>
                                        </p:tgtEl>
                                        <p:attrNameLst>
                                          <p:attrName>style.visibility</p:attrName>
                                        </p:attrNameLst>
                                      </p:cBhvr>
                                      <p:to>
                                        <p:strVal val="visible"/>
                                      </p:to>
                                    </p:set>
                                    <p:animEffect transition="in" filter="fade">
                                      <p:cBhvr>
                                        <p:cTn id="234" dur="500"/>
                                        <p:tgtEl>
                                          <p:spTgt spid="276"/>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277"/>
                                        </p:tgtEl>
                                        <p:attrNameLst>
                                          <p:attrName>style.visibility</p:attrName>
                                        </p:attrNameLst>
                                      </p:cBhvr>
                                      <p:to>
                                        <p:strVal val="visible"/>
                                      </p:to>
                                    </p:set>
                                    <p:animEffect transition="in" filter="fade">
                                      <p:cBhvr>
                                        <p:cTn id="237" dur="500"/>
                                        <p:tgtEl>
                                          <p:spTgt spid="277"/>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279"/>
                                        </p:tgtEl>
                                        <p:attrNameLst>
                                          <p:attrName>style.visibility</p:attrName>
                                        </p:attrNameLst>
                                      </p:cBhvr>
                                      <p:to>
                                        <p:strVal val="visible"/>
                                      </p:to>
                                    </p:set>
                                    <p:animEffect transition="in" filter="fade">
                                      <p:cBhvr>
                                        <p:cTn id="240" dur="500"/>
                                        <p:tgtEl>
                                          <p:spTgt spid="279"/>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280"/>
                                        </p:tgtEl>
                                        <p:attrNameLst>
                                          <p:attrName>style.visibility</p:attrName>
                                        </p:attrNameLst>
                                      </p:cBhvr>
                                      <p:to>
                                        <p:strVal val="visible"/>
                                      </p:to>
                                    </p:set>
                                    <p:animEffect transition="in" filter="fade">
                                      <p:cBhvr>
                                        <p:cTn id="243" dur="500"/>
                                        <p:tgtEl>
                                          <p:spTgt spid="280"/>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281"/>
                                        </p:tgtEl>
                                        <p:attrNameLst>
                                          <p:attrName>style.visibility</p:attrName>
                                        </p:attrNameLst>
                                      </p:cBhvr>
                                      <p:to>
                                        <p:strVal val="visible"/>
                                      </p:to>
                                    </p:set>
                                    <p:animEffect transition="in" filter="fade">
                                      <p:cBhvr>
                                        <p:cTn id="246" dur="500"/>
                                        <p:tgtEl>
                                          <p:spTgt spid="281"/>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282"/>
                                        </p:tgtEl>
                                        <p:attrNameLst>
                                          <p:attrName>style.visibility</p:attrName>
                                        </p:attrNameLst>
                                      </p:cBhvr>
                                      <p:to>
                                        <p:strVal val="visible"/>
                                      </p:to>
                                    </p:set>
                                    <p:animEffect transition="in" filter="fade">
                                      <p:cBhvr>
                                        <p:cTn id="249" dur="500"/>
                                        <p:tgtEl>
                                          <p:spTgt spid="282"/>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283"/>
                                        </p:tgtEl>
                                        <p:attrNameLst>
                                          <p:attrName>style.visibility</p:attrName>
                                        </p:attrNameLst>
                                      </p:cBhvr>
                                      <p:to>
                                        <p:strVal val="visible"/>
                                      </p:to>
                                    </p:set>
                                    <p:animEffect transition="in" filter="fade">
                                      <p:cBhvr>
                                        <p:cTn id="252" dur="500"/>
                                        <p:tgtEl>
                                          <p:spTgt spid="283"/>
                                        </p:tgtEl>
                                      </p:cBhvr>
                                    </p:animEffect>
                                  </p:childTnLst>
                                </p:cTn>
                              </p:par>
                              <p:par>
                                <p:cTn id="253" presetID="10" presetClass="entr" presetSubtype="0" fill="hold" nodeType="withEffect">
                                  <p:stCondLst>
                                    <p:cond delay="0"/>
                                  </p:stCondLst>
                                  <p:childTnLst>
                                    <p:set>
                                      <p:cBhvr>
                                        <p:cTn id="254" dur="1" fill="hold">
                                          <p:stCondLst>
                                            <p:cond delay="0"/>
                                          </p:stCondLst>
                                        </p:cTn>
                                        <p:tgtEl>
                                          <p:spTgt spid="286"/>
                                        </p:tgtEl>
                                        <p:attrNameLst>
                                          <p:attrName>style.visibility</p:attrName>
                                        </p:attrNameLst>
                                      </p:cBhvr>
                                      <p:to>
                                        <p:strVal val="visible"/>
                                      </p:to>
                                    </p:set>
                                    <p:animEffect transition="in" filter="fade">
                                      <p:cBhvr>
                                        <p:cTn id="255" dur="500"/>
                                        <p:tgtEl>
                                          <p:spTgt spid="286"/>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224"/>
                                        </p:tgtEl>
                                        <p:attrNameLst>
                                          <p:attrName>style.visibility</p:attrName>
                                        </p:attrNameLst>
                                      </p:cBhvr>
                                      <p:to>
                                        <p:strVal val="visible"/>
                                      </p:to>
                                    </p:set>
                                    <p:animEffect transition="in" filter="fade">
                                      <p:cBhvr>
                                        <p:cTn id="258" dur="500"/>
                                        <p:tgtEl>
                                          <p:spTgt spid="224"/>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232"/>
                                        </p:tgtEl>
                                        <p:attrNameLst>
                                          <p:attrName>style.visibility</p:attrName>
                                        </p:attrNameLst>
                                      </p:cBhvr>
                                      <p:to>
                                        <p:strVal val="visible"/>
                                      </p:to>
                                    </p:set>
                                    <p:animEffect transition="in" filter="fade">
                                      <p:cBhvr>
                                        <p:cTn id="261" dur="500"/>
                                        <p:tgtEl>
                                          <p:spTgt spid="232"/>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228"/>
                                        </p:tgtEl>
                                        <p:attrNameLst>
                                          <p:attrName>style.visibility</p:attrName>
                                        </p:attrNameLst>
                                      </p:cBhvr>
                                      <p:to>
                                        <p:strVal val="visible"/>
                                      </p:to>
                                    </p:set>
                                    <p:animEffect transition="in" filter="fade">
                                      <p:cBhvr>
                                        <p:cTn id="264" dur="500"/>
                                        <p:tgtEl>
                                          <p:spTgt spid="228"/>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227"/>
                                        </p:tgtEl>
                                        <p:attrNameLst>
                                          <p:attrName>style.visibility</p:attrName>
                                        </p:attrNameLst>
                                      </p:cBhvr>
                                      <p:to>
                                        <p:strVal val="visible"/>
                                      </p:to>
                                    </p:set>
                                    <p:animEffect transition="in" filter="fade">
                                      <p:cBhvr>
                                        <p:cTn id="267" dur="500"/>
                                        <p:tgtEl>
                                          <p:spTgt spid="227"/>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213"/>
                                        </p:tgtEl>
                                        <p:attrNameLst>
                                          <p:attrName>style.visibility</p:attrName>
                                        </p:attrNameLst>
                                      </p:cBhvr>
                                      <p:to>
                                        <p:strVal val="visible"/>
                                      </p:to>
                                    </p:set>
                                    <p:animEffect transition="in" filter="fade">
                                      <p:cBhvr>
                                        <p:cTn id="270"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119" grpId="0" animBg="1"/>
      <p:bldP spid="183" grpId="0" animBg="1"/>
      <p:bldP spid="184" grpId="0" animBg="1"/>
      <p:bldP spid="185" grpId="0" animBg="1"/>
      <p:bldP spid="186" grpId="0" animBg="1"/>
      <p:bldP spid="187" grpId="0" animBg="1"/>
      <p:bldP spid="189" grpId="0" animBg="1"/>
      <p:bldP spid="190" grpId="0" animBg="1"/>
      <p:bldP spid="192" grpId="0" animBg="1"/>
      <p:bldP spid="193" grpId="0" animBg="1"/>
      <p:bldP spid="195" grpId="0" animBg="1"/>
      <p:bldP spid="196" grpId="0" animBg="1"/>
      <p:bldP spid="198" grpId="0" animBg="1"/>
      <p:bldP spid="199" grpId="0" animBg="1"/>
      <p:bldP spid="201" grpId="0" animBg="1"/>
      <p:bldP spid="202" grpId="0" animBg="1"/>
      <p:bldP spid="204" grpId="0" animBg="1"/>
      <p:bldP spid="205" grpId="0" animBg="1"/>
      <p:bldP spid="207" grpId="0" animBg="1"/>
      <p:bldP spid="209" grpId="0" animBg="1"/>
      <p:bldP spid="210" grpId="0" animBg="1"/>
      <p:bldP spid="211"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5" grpId="0" animBg="1"/>
      <p:bldP spid="226" grpId="0" animBg="1"/>
      <p:bldP spid="229" grpId="0" animBg="1"/>
      <p:bldP spid="230" grpId="0" animBg="1"/>
      <p:bldP spid="231" grpId="0" animBg="1"/>
      <p:bldP spid="255" grpId="0" animBg="1"/>
      <p:bldP spid="257" grpId="0" animBg="1"/>
      <p:bldP spid="258" grpId="0" animBg="1"/>
      <p:bldP spid="260" grpId="0" animBg="1"/>
      <p:bldP spid="261" grpId="0" animBg="1"/>
      <p:bldP spid="262" grpId="0" animBg="1"/>
      <p:bldP spid="263" grpId="0" animBg="1"/>
      <p:bldP spid="265" grpId="0" animBg="1"/>
      <p:bldP spid="267" grpId="0" animBg="1"/>
      <p:bldP spid="268"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154" grpId="0"/>
      <p:bldP spid="155" grpId="0"/>
      <p:bldP spid="161" grpId="0"/>
      <p:bldP spid="162" grpId="0" animBg="1"/>
      <p:bldP spid="256" grpId="0" animBg="1"/>
      <p:bldP spid="259" grpId="0" animBg="1"/>
      <p:bldP spid="266" grpId="0" animBg="1"/>
      <p:bldP spid="188" grpId="0" animBg="1"/>
      <p:bldP spid="191" grpId="0" animBg="1"/>
      <p:bldP spid="194" grpId="0" animBg="1"/>
      <p:bldP spid="197" grpId="0" animBg="1"/>
      <p:bldP spid="200" grpId="0" animBg="1"/>
      <p:bldP spid="203" grpId="0" animBg="1"/>
      <p:bldP spid="206" grpId="0" animBg="1"/>
      <p:bldP spid="208" grpId="0"/>
      <p:bldP spid="212" grpId="0"/>
      <p:bldP spid="224" grpId="0"/>
      <p:bldP spid="213" grpId="0"/>
      <p:bldP spid="227" grpId="0"/>
      <p:bldP spid="228" grpId="0"/>
      <p:bldP spid="23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36512" y="1700813"/>
            <a:ext cx="1244244" cy="430887"/>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Tahoma"/>
                <a:ea typeface="ＭＳ Ｐゴシック" charset="-128"/>
                <a:cs typeface="+mn-cs"/>
              </a:rPr>
              <a:t>Stage 1</a:t>
            </a:r>
          </a:p>
        </p:txBody>
      </p:sp>
      <p:sp>
        <p:nvSpPr>
          <p:cNvPr id="55" name="TextBox 54"/>
          <p:cNvSpPr txBox="1"/>
          <p:nvPr/>
        </p:nvSpPr>
        <p:spPr>
          <a:xfrm>
            <a:off x="-36512" y="3356997"/>
            <a:ext cx="1244244" cy="430887"/>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Tahoma"/>
                <a:ea typeface="ＭＳ Ｐゴシック" charset="-128"/>
                <a:cs typeface="+mn-cs"/>
              </a:rPr>
              <a:t>Stage 2</a:t>
            </a:r>
          </a:p>
        </p:txBody>
      </p:sp>
      <p:sp>
        <p:nvSpPr>
          <p:cNvPr id="2" name="Title 1"/>
          <p:cNvSpPr>
            <a:spLocks noGrp="1"/>
          </p:cNvSpPr>
          <p:nvPr>
            <p:ph type="title"/>
          </p:nvPr>
        </p:nvSpPr>
        <p:spPr/>
        <p:txBody>
          <a:bodyPr/>
          <a:lstStyle/>
          <a:p>
            <a:r>
              <a:rPr lang="en-US" dirty="0"/>
              <a:t>SMS: Staged Memory Scheduling</a:t>
            </a:r>
          </a:p>
        </p:txBody>
      </p:sp>
      <p:sp>
        <p:nvSpPr>
          <p:cNvPr id="4" name="Slide Number Placeholder 3"/>
          <p:cNvSpPr>
            <a:spLocks noGrp="1"/>
          </p:cNvSpPr>
          <p:nvPr>
            <p:ph type="sldNum" sz="quarter" idx="11"/>
          </p:nvPr>
        </p:nvSpPr>
        <p:spPr>
          <a:xfrm>
            <a:off x="6553200" y="6212160"/>
            <a:ext cx="2133600" cy="4572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108</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120" name="TextBox 119"/>
          <p:cNvSpPr txBox="1"/>
          <p:nvPr/>
        </p:nvSpPr>
        <p:spPr>
          <a:xfrm>
            <a:off x="1383540" y="908721"/>
            <a:ext cx="1100228" cy="461665"/>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128"/>
                <a:cs typeface="+mn-cs"/>
              </a:rPr>
              <a:t>Core 1</a:t>
            </a:r>
          </a:p>
        </p:txBody>
      </p:sp>
      <p:sp>
        <p:nvSpPr>
          <p:cNvPr id="121" name="TextBox 120"/>
          <p:cNvSpPr txBox="1"/>
          <p:nvPr/>
        </p:nvSpPr>
        <p:spPr>
          <a:xfrm>
            <a:off x="2865002" y="908721"/>
            <a:ext cx="1100228" cy="461665"/>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128"/>
                <a:cs typeface="+mn-cs"/>
              </a:rPr>
              <a:t>Core 2</a:t>
            </a:r>
          </a:p>
        </p:txBody>
      </p:sp>
      <p:sp>
        <p:nvSpPr>
          <p:cNvPr id="122" name="TextBox 121"/>
          <p:cNvSpPr txBox="1"/>
          <p:nvPr/>
        </p:nvSpPr>
        <p:spPr>
          <a:xfrm>
            <a:off x="4346465" y="908721"/>
            <a:ext cx="1100228" cy="461665"/>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128"/>
                <a:cs typeface="+mn-cs"/>
              </a:rPr>
              <a:t>Core 3</a:t>
            </a:r>
          </a:p>
        </p:txBody>
      </p:sp>
      <p:sp>
        <p:nvSpPr>
          <p:cNvPr id="123" name="TextBox 122"/>
          <p:cNvSpPr txBox="1"/>
          <p:nvPr/>
        </p:nvSpPr>
        <p:spPr>
          <a:xfrm>
            <a:off x="5760590" y="908721"/>
            <a:ext cx="1100228" cy="461665"/>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128"/>
                <a:cs typeface="+mn-cs"/>
              </a:rPr>
              <a:t>Core 4</a:t>
            </a:r>
          </a:p>
        </p:txBody>
      </p:sp>
      <p:sp>
        <p:nvSpPr>
          <p:cNvPr id="124" name="Down Arrow 123"/>
          <p:cNvSpPr/>
          <p:nvPr/>
        </p:nvSpPr>
        <p:spPr>
          <a:xfrm>
            <a:off x="1748249" y="141277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5" name="Down Arrow 124"/>
          <p:cNvSpPr/>
          <p:nvPr/>
        </p:nvSpPr>
        <p:spPr>
          <a:xfrm>
            <a:off x="3260417" y="141277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6" name="Down Arrow 125"/>
          <p:cNvSpPr/>
          <p:nvPr/>
        </p:nvSpPr>
        <p:spPr>
          <a:xfrm>
            <a:off x="4700577" y="141277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7" name="Down Arrow 126"/>
          <p:cNvSpPr/>
          <p:nvPr/>
        </p:nvSpPr>
        <p:spPr>
          <a:xfrm>
            <a:off x="6140737" y="141277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8" name="Down Arrow 127"/>
          <p:cNvSpPr/>
          <p:nvPr/>
        </p:nvSpPr>
        <p:spPr>
          <a:xfrm>
            <a:off x="3719947" y="5517232"/>
            <a:ext cx="128965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9" name="TextBox 128"/>
          <p:cNvSpPr txBox="1"/>
          <p:nvPr/>
        </p:nvSpPr>
        <p:spPr>
          <a:xfrm>
            <a:off x="2627784" y="5867980"/>
            <a:ext cx="3456384" cy="373659"/>
          </a:xfrm>
          <a:prstGeom prst="rect">
            <a:avLst/>
          </a:prstGeom>
          <a:noFill/>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To DRAM</a:t>
            </a:r>
          </a:p>
        </p:txBody>
      </p:sp>
      <p:sp>
        <p:nvSpPr>
          <p:cNvPr id="165" name="TextBox 164"/>
          <p:cNvSpPr txBox="1"/>
          <p:nvPr/>
        </p:nvSpPr>
        <p:spPr>
          <a:xfrm>
            <a:off x="7216189" y="908721"/>
            <a:ext cx="1100228" cy="461665"/>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128"/>
                <a:cs typeface="+mn-cs"/>
              </a:rPr>
              <a:t>GPU</a:t>
            </a:r>
          </a:p>
        </p:txBody>
      </p:sp>
      <p:sp>
        <p:nvSpPr>
          <p:cNvPr id="166" name="Down Arrow 165"/>
          <p:cNvSpPr/>
          <p:nvPr/>
        </p:nvSpPr>
        <p:spPr>
          <a:xfrm>
            <a:off x="7504220" y="1412776"/>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0" name="Rectangle 189"/>
          <p:cNvSpPr/>
          <p:nvPr/>
        </p:nvSpPr>
        <p:spPr>
          <a:xfrm>
            <a:off x="2699792" y="342900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3" name="Rectangle 192"/>
          <p:cNvSpPr/>
          <p:nvPr/>
        </p:nvSpPr>
        <p:spPr>
          <a:xfrm>
            <a:off x="3635896" y="342900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6" name="Rectangle 195"/>
          <p:cNvSpPr/>
          <p:nvPr/>
        </p:nvSpPr>
        <p:spPr>
          <a:xfrm>
            <a:off x="4572000" y="3429000"/>
            <a:ext cx="936104" cy="3600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0" name="TextBox 209"/>
          <p:cNvSpPr txBox="1"/>
          <p:nvPr/>
        </p:nvSpPr>
        <p:spPr>
          <a:xfrm>
            <a:off x="3635896" y="3419708"/>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23" name="TextBox 222"/>
          <p:cNvSpPr txBox="1"/>
          <p:nvPr/>
        </p:nvSpPr>
        <p:spPr>
          <a:xfrm>
            <a:off x="4572000" y="3429001"/>
            <a:ext cx="936104" cy="373659"/>
          </a:xfrm>
          <a:prstGeom prst="rect">
            <a:avLst/>
          </a:prstGeom>
          <a:solidFill>
            <a:srgbClr val="A61A9F"/>
          </a:solidFill>
          <a:ln w="22225">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Tahoma"/>
                <a:ea typeface="ＭＳ Ｐゴシック" charset="-128"/>
                <a:cs typeface="+mn-cs"/>
              </a:rPr>
              <a:t>Req</a:t>
            </a:r>
            <a:endParaRPr kumimoji="0" lang="en-US" sz="1800" b="0" i="0" u="none" strike="noStrike" kern="1200" cap="none" spc="0" normalizeH="0" baseline="0" noProof="0" dirty="0">
              <a:ln>
                <a:noFill/>
              </a:ln>
              <a:solidFill>
                <a:srgbClr val="FFFFFF"/>
              </a:solidFill>
              <a:effectLst/>
              <a:uLnTx/>
              <a:uFillTx/>
              <a:latin typeface="Tahoma"/>
              <a:ea typeface="ＭＳ Ｐゴシック" charset="-128"/>
              <a:cs typeface="+mn-cs"/>
            </a:endParaRPr>
          </a:p>
        </p:txBody>
      </p:sp>
      <p:sp>
        <p:nvSpPr>
          <p:cNvPr id="255" name="Rectangle 254"/>
          <p:cNvSpPr/>
          <p:nvPr/>
        </p:nvSpPr>
        <p:spPr bwMode="auto">
          <a:xfrm>
            <a:off x="1311537" y="1861188"/>
            <a:ext cx="1131291" cy="9991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56" name="Rectangle 255"/>
          <p:cNvSpPr/>
          <p:nvPr/>
        </p:nvSpPr>
        <p:spPr bwMode="auto">
          <a:xfrm>
            <a:off x="2792642" y="1861188"/>
            <a:ext cx="1131291" cy="9991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57" name="Rectangle 256"/>
          <p:cNvSpPr/>
          <p:nvPr/>
        </p:nvSpPr>
        <p:spPr bwMode="auto">
          <a:xfrm>
            <a:off x="4287938" y="1861188"/>
            <a:ext cx="1131291" cy="9991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58" name="Rectangle 257"/>
          <p:cNvSpPr/>
          <p:nvPr/>
        </p:nvSpPr>
        <p:spPr bwMode="auto">
          <a:xfrm>
            <a:off x="5702062" y="1881916"/>
            <a:ext cx="1131291" cy="9991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59" name="Rectangle 258"/>
          <p:cNvSpPr/>
          <p:nvPr/>
        </p:nvSpPr>
        <p:spPr>
          <a:xfrm>
            <a:off x="2913839" y="2143594"/>
            <a:ext cx="875410" cy="263366"/>
          </a:xfrm>
          <a:prstGeom prst="rect">
            <a:avLst/>
          </a:prstGeom>
          <a:solidFill>
            <a:srgbClr val="00B0F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0" name="Rectangle 259"/>
          <p:cNvSpPr/>
          <p:nvPr/>
        </p:nvSpPr>
        <p:spPr>
          <a:xfrm>
            <a:off x="4409136" y="2512305"/>
            <a:ext cx="875410" cy="263366"/>
          </a:xfrm>
          <a:prstGeom prst="rect">
            <a:avLst/>
          </a:prstGeom>
          <a:solidFill>
            <a:srgbClr val="FF5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1" name="Rectangle 260"/>
          <p:cNvSpPr/>
          <p:nvPr/>
        </p:nvSpPr>
        <p:spPr>
          <a:xfrm>
            <a:off x="4409136" y="2143594"/>
            <a:ext cx="875410" cy="263366"/>
          </a:xfrm>
          <a:prstGeom prst="rect">
            <a:avLst/>
          </a:prstGeom>
          <a:solidFill>
            <a:srgbClr val="FF5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2" name="Rectangle 261"/>
          <p:cNvSpPr/>
          <p:nvPr/>
        </p:nvSpPr>
        <p:spPr>
          <a:xfrm>
            <a:off x="5823260" y="2512305"/>
            <a:ext cx="875410" cy="263366"/>
          </a:xfrm>
          <a:prstGeom prst="rect">
            <a:avLst/>
          </a:prstGeom>
          <a:solidFill>
            <a:srgbClr val="92D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3" name="Rectangle 262"/>
          <p:cNvSpPr/>
          <p:nvPr/>
        </p:nvSpPr>
        <p:spPr>
          <a:xfrm>
            <a:off x="5823260" y="2157523"/>
            <a:ext cx="875410" cy="263366"/>
          </a:xfrm>
          <a:prstGeom prst="rect">
            <a:avLst/>
          </a:prstGeom>
          <a:solidFill>
            <a:srgbClr val="92D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5" name="Rectangle 264"/>
          <p:cNvSpPr/>
          <p:nvPr/>
        </p:nvSpPr>
        <p:spPr>
          <a:xfrm>
            <a:off x="1446210" y="2512305"/>
            <a:ext cx="875410" cy="263366"/>
          </a:xfrm>
          <a:prstGeom prst="rect">
            <a:avLst/>
          </a:prstGeom>
          <a:solidFill>
            <a:schemeClr val="accent1">
              <a:lumMod val="60000"/>
              <a:lumOff val="40000"/>
            </a:schemeClr>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6" name="Rectangle 265"/>
          <p:cNvSpPr/>
          <p:nvPr/>
        </p:nvSpPr>
        <p:spPr>
          <a:xfrm>
            <a:off x="2913839" y="2512305"/>
            <a:ext cx="875410" cy="263366"/>
          </a:xfrm>
          <a:prstGeom prst="rect">
            <a:avLst/>
          </a:prstGeom>
          <a:solidFill>
            <a:srgbClr val="00B0F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7" name="Rectangle 266"/>
          <p:cNvSpPr/>
          <p:nvPr/>
        </p:nvSpPr>
        <p:spPr bwMode="auto">
          <a:xfrm>
            <a:off x="7072177" y="1844824"/>
            <a:ext cx="1131291" cy="9991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68" name="Rectangle 267"/>
          <p:cNvSpPr/>
          <p:nvPr/>
        </p:nvSpPr>
        <p:spPr>
          <a:xfrm>
            <a:off x="7206850" y="2495942"/>
            <a:ext cx="875410" cy="263366"/>
          </a:xfrm>
          <a:prstGeom prst="rect">
            <a:avLst/>
          </a:prstGeom>
          <a:solidFill>
            <a:srgbClr val="A61A9F"/>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0" name="TextBox 269"/>
          <p:cNvSpPr txBox="1"/>
          <p:nvPr/>
        </p:nvSpPr>
        <p:spPr>
          <a:xfrm>
            <a:off x="1897828" y="3265820"/>
            <a:ext cx="5050441" cy="523220"/>
          </a:xfrm>
          <a:prstGeom prst="rect">
            <a:avLst/>
          </a:prstGeom>
          <a:solidFill>
            <a:schemeClr val="tx2">
              <a:lumMod val="60000"/>
              <a:lumOff val="40000"/>
            </a:schemeClr>
          </a:solidFill>
          <a:ln w="38100">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ＭＳ Ｐゴシック" charset="-128"/>
                <a:cs typeface="+mn-cs"/>
              </a:rPr>
              <a:t>Batch Scheduler</a:t>
            </a:r>
          </a:p>
        </p:txBody>
      </p:sp>
      <p:sp>
        <p:nvSpPr>
          <p:cNvPr id="271" name="Down Arrow 270"/>
          <p:cNvSpPr/>
          <p:nvPr/>
        </p:nvSpPr>
        <p:spPr>
          <a:xfrm>
            <a:off x="3714394" y="2924950"/>
            <a:ext cx="1289654" cy="2160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2" name="Rectangle 271"/>
          <p:cNvSpPr/>
          <p:nvPr/>
        </p:nvSpPr>
        <p:spPr>
          <a:xfrm>
            <a:off x="7204874" y="2132856"/>
            <a:ext cx="875410" cy="263366"/>
          </a:xfrm>
          <a:prstGeom prst="rect">
            <a:avLst/>
          </a:prstGeom>
          <a:solidFill>
            <a:srgbClr val="A61A9F"/>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3" name="Rectangle 272"/>
          <p:cNvSpPr/>
          <p:nvPr/>
        </p:nvSpPr>
        <p:spPr bwMode="auto">
          <a:xfrm>
            <a:off x="5960994" y="4160860"/>
            <a:ext cx="1131291" cy="12623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74" name="Rectangle 273"/>
          <p:cNvSpPr/>
          <p:nvPr/>
        </p:nvSpPr>
        <p:spPr bwMode="auto">
          <a:xfrm>
            <a:off x="4546870" y="4149085"/>
            <a:ext cx="1131291" cy="12623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75" name="Rectangle 274"/>
          <p:cNvSpPr/>
          <p:nvPr/>
        </p:nvSpPr>
        <p:spPr bwMode="auto">
          <a:xfrm>
            <a:off x="3065408" y="4149085"/>
            <a:ext cx="1131291" cy="12623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76" name="Rectangle 275"/>
          <p:cNvSpPr/>
          <p:nvPr/>
        </p:nvSpPr>
        <p:spPr bwMode="auto">
          <a:xfrm>
            <a:off x="1570469" y="4149085"/>
            <a:ext cx="1131291" cy="1262301"/>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277" name="Rectangle 276"/>
          <p:cNvSpPr/>
          <p:nvPr/>
        </p:nvSpPr>
        <p:spPr>
          <a:xfrm>
            <a:off x="1705142" y="5063396"/>
            <a:ext cx="875410" cy="263366"/>
          </a:xfrm>
          <a:prstGeom prst="rect">
            <a:avLst/>
          </a:prstGeom>
          <a:solidFill>
            <a:schemeClr val="accent1">
              <a:lumMod val="60000"/>
              <a:lumOff val="40000"/>
            </a:schemeClr>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8" name="Rectangle 277"/>
          <p:cNvSpPr/>
          <p:nvPr/>
        </p:nvSpPr>
        <p:spPr>
          <a:xfrm>
            <a:off x="1705142" y="4317019"/>
            <a:ext cx="875410" cy="263366"/>
          </a:xfrm>
          <a:prstGeom prst="rect">
            <a:avLst/>
          </a:prstGeom>
          <a:solidFill>
            <a:srgbClr val="00B0F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9" name="Rectangle 278"/>
          <p:cNvSpPr/>
          <p:nvPr/>
        </p:nvSpPr>
        <p:spPr>
          <a:xfrm>
            <a:off x="1705142" y="4685732"/>
            <a:ext cx="875410" cy="263366"/>
          </a:xfrm>
          <a:prstGeom prst="rect">
            <a:avLst/>
          </a:prstGeom>
          <a:solidFill>
            <a:srgbClr val="00B0F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0" name="Rectangle 279"/>
          <p:cNvSpPr/>
          <p:nvPr/>
        </p:nvSpPr>
        <p:spPr>
          <a:xfrm>
            <a:off x="4668068" y="5063396"/>
            <a:ext cx="875410" cy="263366"/>
          </a:xfrm>
          <a:prstGeom prst="rect">
            <a:avLst/>
          </a:prstGeom>
          <a:solidFill>
            <a:srgbClr val="FF5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1" name="Rectangle 280"/>
          <p:cNvSpPr/>
          <p:nvPr/>
        </p:nvSpPr>
        <p:spPr>
          <a:xfrm>
            <a:off x="4668068" y="4685732"/>
            <a:ext cx="875410" cy="263366"/>
          </a:xfrm>
          <a:prstGeom prst="rect">
            <a:avLst/>
          </a:prstGeom>
          <a:solidFill>
            <a:srgbClr val="FF5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2" name="Rectangle 281"/>
          <p:cNvSpPr/>
          <p:nvPr/>
        </p:nvSpPr>
        <p:spPr>
          <a:xfrm>
            <a:off x="3186605" y="5054445"/>
            <a:ext cx="875410" cy="263366"/>
          </a:xfrm>
          <a:prstGeom prst="rect">
            <a:avLst/>
          </a:prstGeom>
          <a:solidFill>
            <a:srgbClr val="A61A9F"/>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3" name="Rectangle 282"/>
          <p:cNvSpPr/>
          <p:nvPr/>
        </p:nvSpPr>
        <p:spPr>
          <a:xfrm>
            <a:off x="3186605" y="4682116"/>
            <a:ext cx="875410" cy="263366"/>
          </a:xfrm>
          <a:prstGeom prst="rect">
            <a:avLst/>
          </a:prstGeom>
          <a:solidFill>
            <a:srgbClr val="92D05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4" name="Down Arrow 283"/>
          <p:cNvSpPr/>
          <p:nvPr/>
        </p:nvSpPr>
        <p:spPr>
          <a:xfrm>
            <a:off x="3714394" y="3820399"/>
            <a:ext cx="1289654" cy="2566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285" name="Straight Connector 284"/>
          <p:cNvCxnSpPr/>
          <p:nvPr/>
        </p:nvCxnSpPr>
        <p:spPr>
          <a:xfrm>
            <a:off x="251520" y="3068960"/>
            <a:ext cx="835292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251520" y="3933056"/>
            <a:ext cx="835292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0" y="2276873"/>
            <a:ext cx="1403648" cy="654986"/>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mn-cs"/>
              </a:rPr>
              <a:t>Batch Formation</a:t>
            </a:r>
          </a:p>
        </p:txBody>
      </p:sp>
      <p:sp>
        <p:nvSpPr>
          <p:cNvPr id="59" name="TextBox 58"/>
          <p:cNvSpPr txBox="1"/>
          <p:nvPr/>
        </p:nvSpPr>
        <p:spPr>
          <a:xfrm>
            <a:off x="-36512" y="4582294"/>
            <a:ext cx="1244244" cy="430887"/>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Tahoma"/>
                <a:ea typeface="ＭＳ Ｐゴシック" charset="-128"/>
                <a:cs typeface="+mn-cs"/>
              </a:rPr>
              <a:t>Stage 3</a:t>
            </a:r>
          </a:p>
        </p:txBody>
      </p:sp>
      <p:sp>
        <p:nvSpPr>
          <p:cNvPr id="60" name="TextBox 59"/>
          <p:cNvSpPr txBox="1"/>
          <p:nvPr/>
        </p:nvSpPr>
        <p:spPr>
          <a:xfrm>
            <a:off x="0" y="5085189"/>
            <a:ext cx="1440160" cy="936313"/>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mn-cs"/>
              </a:rPr>
              <a:t>DRAM Command Scheduler</a:t>
            </a:r>
          </a:p>
        </p:txBody>
      </p:sp>
      <p:sp>
        <p:nvSpPr>
          <p:cNvPr id="57" name="TextBox 56"/>
          <p:cNvSpPr txBox="1"/>
          <p:nvPr/>
        </p:nvSpPr>
        <p:spPr>
          <a:xfrm>
            <a:off x="1724896" y="5361704"/>
            <a:ext cx="895765" cy="373659"/>
          </a:xfrm>
          <a:prstGeom prst="rect">
            <a:avLst/>
          </a:prstGeom>
          <a:noFill/>
        </p:spPr>
        <p:txBody>
          <a:bodyPr wrap="non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1</a:t>
            </a:r>
          </a:p>
        </p:txBody>
      </p:sp>
      <p:sp>
        <p:nvSpPr>
          <p:cNvPr id="58" name="TextBox 57"/>
          <p:cNvSpPr txBox="1"/>
          <p:nvPr/>
        </p:nvSpPr>
        <p:spPr>
          <a:xfrm>
            <a:off x="3186562" y="5347848"/>
            <a:ext cx="895765" cy="373659"/>
          </a:xfrm>
          <a:prstGeom prst="rect">
            <a:avLst/>
          </a:prstGeom>
          <a:noFill/>
        </p:spPr>
        <p:txBody>
          <a:bodyPr wrap="non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2</a:t>
            </a:r>
          </a:p>
        </p:txBody>
      </p:sp>
      <p:sp>
        <p:nvSpPr>
          <p:cNvPr id="61" name="TextBox 60"/>
          <p:cNvSpPr txBox="1"/>
          <p:nvPr/>
        </p:nvSpPr>
        <p:spPr>
          <a:xfrm>
            <a:off x="4696722" y="5361704"/>
            <a:ext cx="895765" cy="373659"/>
          </a:xfrm>
          <a:prstGeom prst="rect">
            <a:avLst/>
          </a:prstGeom>
          <a:noFill/>
        </p:spPr>
        <p:txBody>
          <a:bodyPr wrap="non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3</a:t>
            </a:r>
          </a:p>
        </p:txBody>
      </p:sp>
      <p:sp>
        <p:nvSpPr>
          <p:cNvPr id="62" name="TextBox 61"/>
          <p:cNvSpPr txBox="1"/>
          <p:nvPr/>
        </p:nvSpPr>
        <p:spPr>
          <a:xfrm>
            <a:off x="6089112" y="5361704"/>
            <a:ext cx="896998" cy="373659"/>
          </a:xfrm>
          <a:prstGeom prst="rect">
            <a:avLst/>
          </a:prstGeom>
          <a:noFill/>
        </p:spPr>
        <p:txBody>
          <a:bodyPr wrap="non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4</a:t>
            </a:r>
          </a:p>
        </p:txBody>
      </p:sp>
      <p:sp>
        <p:nvSpPr>
          <p:cNvPr id="155" name="Rectangle 154"/>
          <p:cNvSpPr/>
          <p:nvPr/>
        </p:nvSpPr>
        <p:spPr>
          <a:xfrm>
            <a:off x="0" y="3068960"/>
            <a:ext cx="8748464" cy="3096344"/>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190497245"/>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 name="Table 103"/>
          <p:cNvGraphicFramePr>
            <a:graphicFrameLocks noGrp="1"/>
          </p:cNvGraphicFramePr>
          <p:nvPr/>
        </p:nvGraphicFramePr>
        <p:xfrm>
          <a:off x="6199908" y="3994728"/>
          <a:ext cx="2653146" cy="1645920"/>
        </p:xfrm>
        <a:graphic>
          <a:graphicData uri="http://schemas.openxmlformats.org/drawingml/2006/table">
            <a:tbl>
              <a:tblPr firstRow="1" bandRow="1">
                <a:tableStyleId>{5C22544A-7EE6-4342-B048-85BDC9FD1C3A}</a:tableStyleId>
              </a:tblPr>
              <a:tblGrid>
                <a:gridCol w="2653146">
                  <a:extLst>
                    <a:ext uri="{9D8B030D-6E8A-4147-A177-3AD203B41FA5}">
                      <a16:colId xmlns:a16="http://schemas.microsoft.com/office/drawing/2014/main" val="20000"/>
                    </a:ext>
                  </a:extLst>
                </a:gridCol>
              </a:tblGrid>
              <a:tr h="1188720">
                <a:tc>
                  <a:txBody>
                    <a:bodyPr/>
                    <a:lstStyle/>
                    <a:p>
                      <a:pPr algn="ctr"/>
                      <a:r>
                        <a:rPr lang="en-US" sz="2400" dirty="0"/>
                        <a:t>Current Batch</a:t>
                      </a:r>
                    </a:p>
                    <a:p>
                      <a:pPr algn="ctr"/>
                      <a:r>
                        <a:rPr lang="en-US" sz="2400" dirty="0"/>
                        <a:t>Scheduling Policy</a:t>
                      </a:r>
                    </a:p>
                  </a:txBody>
                  <a:tcPr/>
                </a:tc>
                <a:extLst>
                  <a:ext uri="{0D108BD9-81ED-4DB2-BD59-A6C34878D82A}">
                    <a16:rowId xmlns:a16="http://schemas.microsoft.com/office/drawing/2014/main" val="10000"/>
                  </a:ext>
                </a:extLst>
              </a:tr>
              <a:tr h="457200">
                <a:tc>
                  <a:txBody>
                    <a:bodyPr/>
                    <a:lstStyle/>
                    <a:p>
                      <a:pPr algn="ctr"/>
                      <a:r>
                        <a:rPr lang="en-US" sz="2400" b="1" dirty="0">
                          <a:solidFill>
                            <a:srgbClr val="FF0000"/>
                          </a:solidFill>
                        </a:rPr>
                        <a:t>SJF</a:t>
                      </a:r>
                    </a:p>
                  </a:txBody>
                  <a:tcPr/>
                </a:tc>
                <a:extLst>
                  <a:ext uri="{0D108BD9-81ED-4DB2-BD59-A6C34878D82A}">
                    <a16:rowId xmlns:a16="http://schemas.microsoft.com/office/drawing/2014/main" val="10001"/>
                  </a:ext>
                </a:extLst>
              </a:tr>
            </a:tbl>
          </a:graphicData>
        </a:graphic>
      </p:graphicFrame>
      <p:graphicFrame>
        <p:nvGraphicFramePr>
          <p:cNvPr id="105" name="Table 104"/>
          <p:cNvGraphicFramePr>
            <a:graphicFrameLocks noGrp="1"/>
          </p:cNvGraphicFramePr>
          <p:nvPr/>
        </p:nvGraphicFramePr>
        <p:xfrm>
          <a:off x="6200339" y="3987368"/>
          <a:ext cx="2653146" cy="1645920"/>
        </p:xfrm>
        <a:graphic>
          <a:graphicData uri="http://schemas.openxmlformats.org/drawingml/2006/table">
            <a:tbl>
              <a:tblPr firstRow="1" bandRow="1">
                <a:tableStyleId>{5C22544A-7EE6-4342-B048-85BDC9FD1C3A}</a:tableStyleId>
              </a:tblPr>
              <a:tblGrid>
                <a:gridCol w="2653146">
                  <a:extLst>
                    <a:ext uri="{9D8B030D-6E8A-4147-A177-3AD203B41FA5}">
                      <a16:colId xmlns:a16="http://schemas.microsoft.com/office/drawing/2014/main" val="20000"/>
                    </a:ext>
                  </a:extLst>
                </a:gridCol>
              </a:tblGrid>
              <a:tr h="1188720">
                <a:tc>
                  <a:txBody>
                    <a:bodyPr/>
                    <a:lstStyle/>
                    <a:p>
                      <a:pPr algn="ctr"/>
                      <a:r>
                        <a:rPr lang="en-US" sz="2400" dirty="0"/>
                        <a:t>Current Batch</a:t>
                      </a:r>
                    </a:p>
                    <a:p>
                      <a:pPr algn="ctr"/>
                      <a:r>
                        <a:rPr lang="en-US" sz="2400" dirty="0"/>
                        <a:t>Scheduling Policy</a:t>
                      </a:r>
                    </a:p>
                  </a:txBody>
                  <a:tcPr/>
                </a:tc>
                <a:extLst>
                  <a:ext uri="{0D108BD9-81ED-4DB2-BD59-A6C34878D82A}">
                    <a16:rowId xmlns:a16="http://schemas.microsoft.com/office/drawing/2014/main" val="10000"/>
                  </a:ext>
                </a:extLst>
              </a:tr>
              <a:tr h="457200">
                <a:tc>
                  <a:txBody>
                    <a:bodyPr/>
                    <a:lstStyle/>
                    <a:p>
                      <a:pPr algn="ctr"/>
                      <a:r>
                        <a:rPr lang="en-US" sz="2400" b="1" dirty="0">
                          <a:solidFill>
                            <a:srgbClr val="FF0000"/>
                          </a:solidFill>
                        </a:rPr>
                        <a:t>RR</a:t>
                      </a:r>
                    </a:p>
                  </a:txBody>
                  <a:tcPr/>
                </a:tc>
                <a:extLst>
                  <a:ext uri="{0D108BD9-81ED-4DB2-BD59-A6C34878D82A}">
                    <a16:rowId xmlns:a16="http://schemas.microsoft.com/office/drawing/2014/main" val="10001"/>
                  </a:ext>
                </a:extLst>
              </a:tr>
            </a:tbl>
          </a:graphicData>
        </a:graphic>
      </p:graphicFrame>
      <p:sp>
        <p:nvSpPr>
          <p:cNvPr id="85" name="TextBox 84"/>
          <p:cNvSpPr txBox="1"/>
          <p:nvPr/>
        </p:nvSpPr>
        <p:spPr>
          <a:xfrm>
            <a:off x="1839826" y="3212976"/>
            <a:ext cx="5050441" cy="523220"/>
          </a:xfrm>
          <a:prstGeom prst="rect">
            <a:avLst/>
          </a:prstGeom>
          <a:solidFill>
            <a:schemeClr val="tx2">
              <a:lumMod val="60000"/>
              <a:lumOff val="40000"/>
            </a:schemeClr>
          </a:solidFill>
          <a:ln w="38100">
            <a:solidFill>
              <a:schemeClr val="tx1"/>
            </a:solidFill>
          </a:ln>
        </p:spPr>
        <p:txBody>
          <a:bodyPr wrap="square" lIns="91416" tIns="45709" rIns="91416" bIns="45709" rtlCol="0">
            <a:spAutoFit/>
          </a:bodyP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ＭＳ Ｐゴシック" charset="-128"/>
                <a:cs typeface="+mn-cs"/>
              </a:rPr>
              <a:t>Batch Scheduler</a:t>
            </a:r>
          </a:p>
        </p:txBody>
      </p:sp>
      <p:grpSp>
        <p:nvGrpSpPr>
          <p:cNvPr id="10" name="Group 9"/>
          <p:cNvGrpSpPr/>
          <p:nvPr/>
        </p:nvGrpSpPr>
        <p:grpSpPr>
          <a:xfrm>
            <a:off x="2634928" y="4005073"/>
            <a:ext cx="3532620" cy="1937073"/>
            <a:chOff x="2634927" y="4005064"/>
            <a:chExt cx="3532620" cy="1937073"/>
          </a:xfrm>
        </p:grpSpPr>
        <p:sp>
          <p:nvSpPr>
            <p:cNvPr id="86" name="Rectangle 85"/>
            <p:cNvSpPr/>
            <p:nvPr/>
          </p:nvSpPr>
          <p:spPr bwMode="auto">
            <a:xfrm>
              <a:off x="2719797" y="4005064"/>
              <a:ext cx="674533" cy="1410462"/>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87" name="Rectangle 86"/>
            <p:cNvSpPr/>
            <p:nvPr/>
          </p:nvSpPr>
          <p:spPr bwMode="auto">
            <a:xfrm>
              <a:off x="3611130" y="4009336"/>
              <a:ext cx="674533" cy="1410462"/>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88" name="Rectangle 87"/>
            <p:cNvSpPr/>
            <p:nvPr/>
          </p:nvSpPr>
          <p:spPr bwMode="auto">
            <a:xfrm>
              <a:off x="4494454" y="4009336"/>
              <a:ext cx="674533" cy="1410462"/>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89" name="Rectangle 88"/>
            <p:cNvSpPr/>
            <p:nvPr/>
          </p:nvSpPr>
          <p:spPr bwMode="auto">
            <a:xfrm>
              <a:off x="5337627" y="4010099"/>
              <a:ext cx="674533" cy="1410462"/>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600" tIns="45714" rIns="228600" bIns="45714"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90" name="TextBox 89"/>
            <p:cNvSpPr txBox="1"/>
            <p:nvPr/>
          </p:nvSpPr>
          <p:spPr>
            <a:xfrm>
              <a:off x="2634927" y="5570656"/>
              <a:ext cx="928694" cy="369332"/>
            </a:xfrm>
            <a:prstGeom prst="rect">
              <a:avLst/>
            </a:prstGeom>
            <a:noFill/>
          </p:spPr>
          <p:txBody>
            <a:bodyPr wrap="square"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1</a:t>
              </a:r>
            </a:p>
          </p:txBody>
        </p:sp>
        <p:sp>
          <p:nvSpPr>
            <p:cNvPr id="91" name="TextBox 90"/>
            <p:cNvSpPr txBox="1"/>
            <p:nvPr/>
          </p:nvSpPr>
          <p:spPr>
            <a:xfrm>
              <a:off x="3508547" y="5572805"/>
              <a:ext cx="928694" cy="369332"/>
            </a:xfrm>
            <a:prstGeom prst="rect">
              <a:avLst/>
            </a:prstGeom>
            <a:noFill/>
          </p:spPr>
          <p:txBody>
            <a:bodyPr wrap="square"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2</a:t>
              </a:r>
            </a:p>
          </p:txBody>
        </p:sp>
        <p:sp>
          <p:nvSpPr>
            <p:cNvPr id="92" name="TextBox 91"/>
            <p:cNvSpPr txBox="1"/>
            <p:nvPr/>
          </p:nvSpPr>
          <p:spPr>
            <a:xfrm>
              <a:off x="4397031" y="5570656"/>
              <a:ext cx="928694" cy="369332"/>
            </a:xfrm>
            <a:prstGeom prst="rect">
              <a:avLst/>
            </a:prstGeom>
            <a:noFill/>
          </p:spPr>
          <p:txBody>
            <a:bodyPr wrap="square"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3</a:t>
              </a:r>
            </a:p>
          </p:txBody>
        </p:sp>
        <p:sp>
          <p:nvSpPr>
            <p:cNvPr id="93" name="TextBox 92"/>
            <p:cNvSpPr txBox="1"/>
            <p:nvPr/>
          </p:nvSpPr>
          <p:spPr>
            <a:xfrm>
              <a:off x="5238853" y="5568043"/>
              <a:ext cx="928694" cy="369332"/>
            </a:xfrm>
            <a:prstGeom prst="rect">
              <a:avLst/>
            </a:prstGeom>
            <a:noFill/>
          </p:spPr>
          <p:txBody>
            <a:bodyPr wrap="square"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Bank 4</a:t>
              </a:r>
            </a:p>
          </p:txBody>
        </p:sp>
      </p:grpSp>
      <p:sp>
        <p:nvSpPr>
          <p:cNvPr id="2" name="Title 1"/>
          <p:cNvSpPr>
            <a:spLocks noGrp="1"/>
          </p:cNvSpPr>
          <p:nvPr>
            <p:ph type="title"/>
          </p:nvPr>
        </p:nvSpPr>
        <p:spPr/>
        <p:txBody>
          <a:bodyPr/>
          <a:lstStyle/>
          <a:p>
            <a:pPr lvl="1"/>
            <a:r>
              <a:rPr lang="en-US" dirty="0"/>
              <a:t>Putting Everything Together</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109</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sp>
        <p:nvSpPr>
          <p:cNvPr id="60" name="TextBox 59"/>
          <p:cNvSpPr txBox="1"/>
          <p:nvPr/>
        </p:nvSpPr>
        <p:spPr>
          <a:xfrm>
            <a:off x="2203146" y="971437"/>
            <a:ext cx="928694" cy="373659"/>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Core 1</a:t>
            </a:r>
          </a:p>
        </p:txBody>
      </p:sp>
      <p:sp>
        <p:nvSpPr>
          <p:cNvPr id="61" name="TextBox 60"/>
          <p:cNvSpPr txBox="1"/>
          <p:nvPr/>
        </p:nvSpPr>
        <p:spPr>
          <a:xfrm>
            <a:off x="3067242" y="980729"/>
            <a:ext cx="928694" cy="373659"/>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Core 2</a:t>
            </a:r>
          </a:p>
        </p:txBody>
      </p:sp>
      <p:sp>
        <p:nvSpPr>
          <p:cNvPr id="62" name="TextBox 61"/>
          <p:cNvSpPr txBox="1"/>
          <p:nvPr/>
        </p:nvSpPr>
        <p:spPr>
          <a:xfrm>
            <a:off x="4003347" y="971437"/>
            <a:ext cx="928694" cy="373659"/>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Core 3</a:t>
            </a:r>
          </a:p>
        </p:txBody>
      </p:sp>
      <p:sp>
        <p:nvSpPr>
          <p:cNvPr id="63" name="TextBox 62"/>
          <p:cNvSpPr txBox="1"/>
          <p:nvPr/>
        </p:nvSpPr>
        <p:spPr>
          <a:xfrm>
            <a:off x="4867442" y="980729"/>
            <a:ext cx="928694" cy="373659"/>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Core 4</a:t>
            </a:r>
          </a:p>
        </p:txBody>
      </p:sp>
      <p:sp>
        <p:nvSpPr>
          <p:cNvPr id="59" name="Rectangle 58"/>
          <p:cNvSpPr/>
          <p:nvPr/>
        </p:nvSpPr>
        <p:spPr bwMode="auto">
          <a:xfrm>
            <a:off x="2287749" y="1582218"/>
            <a:ext cx="674533" cy="1410462"/>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64" name="Down Arrow 63"/>
          <p:cNvSpPr/>
          <p:nvPr/>
        </p:nvSpPr>
        <p:spPr>
          <a:xfrm>
            <a:off x="3447939" y="1273845"/>
            <a:ext cx="121414" cy="2312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5" name="Down Arrow 64"/>
          <p:cNvSpPr/>
          <p:nvPr/>
        </p:nvSpPr>
        <p:spPr>
          <a:xfrm>
            <a:off x="2557568" y="1273845"/>
            <a:ext cx="121414" cy="2312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6" name="Down Arrow 65"/>
          <p:cNvSpPr/>
          <p:nvPr/>
        </p:nvSpPr>
        <p:spPr>
          <a:xfrm>
            <a:off x="4338312" y="1273845"/>
            <a:ext cx="121414" cy="2312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7" name="Down Arrow 66"/>
          <p:cNvSpPr/>
          <p:nvPr/>
        </p:nvSpPr>
        <p:spPr>
          <a:xfrm>
            <a:off x="5188211" y="1273845"/>
            <a:ext cx="121414" cy="2312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8" name="Rectangle 67"/>
          <p:cNvSpPr/>
          <p:nvPr/>
        </p:nvSpPr>
        <p:spPr bwMode="auto">
          <a:xfrm>
            <a:off x="3179083" y="1586490"/>
            <a:ext cx="674533" cy="1410462"/>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69" name="Rectangle 68"/>
          <p:cNvSpPr/>
          <p:nvPr/>
        </p:nvSpPr>
        <p:spPr bwMode="auto">
          <a:xfrm>
            <a:off x="4062407" y="1586490"/>
            <a:ext cx="674533" cy="1410462"/>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70" name="Rectangle 69"/>
          <p:cNvSpPr/>
          <p:nvPr/>
        </p:nvSpPr>
        <p:spPr bwMode="auto">
          <a:xfrm>
            <a:off x="4932042" y="1589634"/>
            <a:ext cx="674533" cy="1410462"/>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74" name="Rectangle 73"/>
          <p:cNvSpPr/>
          <p:nvPr/>
        </p:nvSpPr>
        <p:spPr>
          <a:xfrm>
            <a:off x="3251350" y="2111152"/>
            <a:ext cx="521964" cy="191208"/>
          </a:xfrm>
          <a:prstGeom prst="rect">
            <a:avLst/>
          </a:prstGeom>
          <a:solidFill>
            <a:schemeClr val="accent1">
              <a:lumMod val="50000"/>
            </a:schemeClr>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78" name="Rectangle 77"/>
          <p:cNvSpPr/>
          <p:nvPr/>
        </p:nvSpPr>
        <p:spPr>
          <a:xfrm>
            <a:off x="5004048" y="2729711"/>
            <a:ext cx="521964" cy="191208"/>
          </a:xfrm>
          <a:prstGeom prst="rect">
            <a:avLst/>
          </a:prstGeom>
          <a:solidFill>
            <a:srgbClr val="A61A9F"/>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79" name="Rectangle 78"/>
          <p:cNvSpPr/>
          <p:nvPr/>
        </p:nvSpPr>
        <p:spPr>
          <a:xfrm>
            <a:off x="4134674" y="2095912"/>
            <a:ext cx="521964" cy="191208"/>
          </a:xfrm>
          <a:prstGeom prst="rect">
            <a:avLst/>
          </a:prstGeom>
          <a:solidFill>
            <a:srgbClr val="663D63"/>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cxnSp>
        <p:nvCxnSpPr>
          <p:cNvPr id="80" name="Straight Connector 79"/>
          <p:cNvCxnSpPr/>
          <p:nvPr/>
        </p:nvCxnSpPr>
        <p:spPr>
          <a:xfrm>
            <a:off x="3171048" y="2391698"/>
            <a:ext cx="68256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054372" y="2391698"/>
            <a:ext cx="68256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279714" y="2391698"/>
            <a:ext cx="68256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51520" y="3861048"/>
            <a:ext cx="835292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51520" y="3140968"/>
            <a:ext cx="835292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23529" y="1412781"/>
            <a:ext cx="2232248" cy="1384995"/>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ＭＳ Ｐゴシック" charset="-128"/>
                <a:cs typeface="+mn-cs"/>
              </a:rPr>
              <a:t>Stage 1:</a:t>
            </a:r>
          </a:p>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ＭＳ Ｐゴシック" charset="-128"/>
                <a:cs typeface="+mn-cs"/>
              </a:rPr>
              <a:t>Batch </a:t>
            </a:r>
          </a:p>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ＭＳ Ｐゴシック" charset="-128"/>
                <a:cs typeface="+mn-cs"/>
              </a:rPr>
              <a:t>Formation</a:t>
            </a:r>
          </a:p>
        </p:txBody>
      </p:sp>
      <p:sp>
        <p:nvSpPr>
          <p:cNvPr id="43" name="TextBox 42"/>
          <p:cNvSpPr txBox="1"/>
          <p:nvPr/>
        </p:nvSpPr>
        <p:spPr>
          <a:xfrm>
            <a:off x="323529" y="4149080"/>
            <a:ext cx="2232248" cy="1815882"/>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ＭＳ Ｐゴシック" charset="-128"/>
                <a:cs typeface="+mn-cs"/>
              </a:rPr>
              <a:t>Stage 3: DRAM Command Scheduler</a:t>
            </a:r>
          </a:p>
        </p:txBody>
      </p:sp>
      <p:sp>
        <p:nvSpPr>
          <p:cNvPr id="44" name="Rectangle 43"/>
          <p:cNvSpPr/>
          <p:nvPr/>
        </p:nvSpPr>
        <p:spPr bwMode="auto">
          <a:xfrm>
            <a:off x="5796136" y="1586490"/>
            <a:ext cx="674533" cy="1410462"/>
          </a:xfrm>
          <a:prstGeom prst="rect">
            <a:avLst/>
          </a:prstGeom>
          <a:solidFill>
            <a:schemeClr val="bg1">
              <a:lumMod val="85000"/>
            </a:schemeClr>
          </a:solidFill>
          <a:ln w="25400" algn="ctr">
            <a:solidFill>
              <a:schemeClr val="tx1"/>
            </a:solidFill>
            <a:round/>
            <a:headEnd/>
            <a:tailEnd/>
          </a:ln>
          <a:effectLst>
            <a:outerShdw blurRad="50800" dist="38100" dir="5400000" algn="t" rotWithShape="0">
              <a:prstClr val="black">
                <a:alpha val="40000"/>
              </a:prstClr>
            </a:outerShdw>
          </a:effectLst>
        </p:spPr>
        <p:txBody>
          <a:bodyPr lIns="228541" tIns="45702" rIns="228541" bIns="45702" rtlCol="0" anchor="ctr"/>
          <a:lstStyle/>
          <a:p>
            <a:pPr marL="1588" marR="0" lvl="0" indent="-1588" algn="ctr" defTabSz="912948"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Arial" charset="0"/>
            </a:endParaRPr>
          </a:p>
        </p:txBody>
      </p:sp>
      <p:sp>
        <p:nvSpPr>
          <p:cNvPr id="45" name="TextBox 44"/>
          <p:cNvSpPr txBox="1"/>
          <p:nvPr/>
        </p:nvSpPr>
        <p:spPr>
          <a:xfrm>
            <a:off x="5803546" y="980729"/>
            <a:ext cx="928694" cy="373659"/>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GPU</a:t>
            </a:r>
          </a:p>
        </p:txBody>
      </p:sp>
      <p:sp>
        <p:nvSpPr>
          <p:cNvPr id="46" name="Down Arrow 45"/>
          <p:cNvSpPr/>
          <p:nvPr/>
        </p:nvSpPr>
        <p:spPr>
          <a:xfrm>
            <a:off x="6071784" y="1273845"/>
            <a:ext cx="121414" cy="2312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6" name="Rectangle 55"/>
          <p:cNvSpPr/>
          <p:nvPr/>
        </p:nvSpPr>
        <p:spPr>
          <a:xfrm>
            <a:off x="3257948" y="2492896"/>
            <a:ext cx="521964" cy="432048"/>
          </a:xfrm>
          <a:prstGeom prst="rect">
            <a:avLst/>
          </a:prstGeom>
          <a:solidFill>
            <a:srgbClr val="FFC00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7" name="Rectangle 56"/>
          <p:cNvSpPr/>
          <p:nvPr/>
        </p:nvSpPr>
        <p:spPr>
          <a:xfrm>
            <a:off x="2360016" y="2492896"/>
            <a:ext cx="521964" cy="432048"/>
          </a:xfrm>
          <a:prstGeom prst="rect">
            <a:avLst/>
          </a:prstGeom>
          <a:solidFill>
            <a:srgbClr val="0070C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58" name="Rectangle 57"/>
          <p:cNvSpPr/>
          <p:nvPr/>
        </p:nvSpPr>
        <p:spPr>
          <a:xfrm>
            <a:off x="4139953" y="2492896"/>
            <a:ext cx="521964" cy="432048"/>
          </a:xfrm>
          <a:prstGeom prst="rect">
            <a:avLst/>
          </a:prstGeom>
          <a:solidFill>
            <a:srgbClr val="FF000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96" name="Rectangle 95"/>
          <p:cNvSpPr/>
          <p:nvPr/>
        </p:nvSpPr>
        <p:spPr>
          <a:xfrm>
            <a:off x="5868145" y="1988840"/>
            <a:ext cx="521964" cy="936104"/>
          </a:xfrm>
          <a:prstGeom prst="rect">
            <a:avLst/>
          </a:prstGeom>
          <a:solidFill>
            <a:schemeClr val="tx2">
              <a:lumMod val="60000"/>
              <a:lumOff val="40000"/>
            </a:schemeClr>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 </a:t>
            </a:r>
          </a:p>
        </p:txBody>
      </p:sp>
      <p:cxnSp>
        <p:nvCxnSpPr>
          <p:cNvPr id="97" name="Straight Connector 96"/>
          <p:cNvCxnSpPr/>
          <p:nvPr/>
        </p:nvCxnSpPr>
        <p:spPr>
          <a:xfrm>
            <a:off x="4932040" y="2639293"/>
            <a:ext cx="68256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4572000" y="4869160"/>
            <a:ext cx="521964" cy="432048"/>
          </a:xfrm>
          <a:prstGeom prst="rect">
            <a:avLst/>
          </a:prstGeom>
          <a:solidFill>
            <a:srgbClr val="FFC00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9" name="Rectangle 98"/>
          <p:cNvSpPr/>
          <p:nvPr/>
        </p:nvSpPr>
        <p:spPr>
          <a:xfrm>
            <a:off x="3689996" y="5110000"/>
            <a:ext cx="521964" cy="191208"/>
          </a:xfrm>
          <a:prstGeom prst="rect">
            <a:avLst/>
          </a:prstGeom>
          <a:solidFill>
            <a:srgbClr val="A61A9F"/>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100" name="Rectangle 99"/>
          <p:cNvSpPr/>
          <p:nvPr/>
        </p:nvSpPr>
        <p:spPr>
          <a:xfrm>
            <a:off x="3689996" y="4581128"/>
            <a:ext cx="521964" cy="432048"/>
          </a:xfrm>
          <a:prstGeom prst="rect">
            <a:avLst/>
          </a:prstGeom>
          <a:solidFill>
            <a:srgbClr val="FF0000"/>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cxnSp>
        <p:nvCxnSpPr>
          <p:cNvPr id="101" name="Straight Connector 100"/>
          <p:cNvCxnSpPr/>
          <p:nvPr/>
        </p:nvCxnSpPr>
        <p:spPr>
          <a:xfrm>
            <a:off x="3169352" y="2636912"/>
            <a:ext cx="68256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067945" y="2636912"/>
            <a:ext cx="68256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23529" y="3212976"/>
            <a:ext cx="2232248" cy="523220"/>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ＭＳ Ｐゴシック" charset="-128"/>
                <a:cs typeface="+mn-cs"/>
              </a:rPr>
              <a:t>Stage 2:</a:t>
            </a:r>
          </a:p>
        </p:txBody>
      </p:sp>
      <p:cxnSp>
        <p:nvCxnSpPr>
          <p:cNvPr id="82" name="Straight Connector 81"/>
          <p:cNvCxnSpPr/>
          <p:nvPr/>
        </p:nvCxnSpPr>
        <p:spPr>
          <a:xfrm>
            <a:off x="5796137" y="1916832"/>
            <a:ext cx="68256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5001890" y="1263907"/>
            <a:ext cx="521964" cy="191208"/>
          </a:xfrm>
          <a:prstGeom prst="rect">
            <a:avLst/>
          </a:prstGeom>
          <a:solidFill>
            <a:srgbClr val="A61A9F"/>
          </a:solidFill>
          <a:ln>
            <a:solidFill>
              <a:schemeClr val="tx1"/>
            </a:solidFill>
            <a:beve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432552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500"/>
                                        <p:tgtEl>
                                          <p:spTgt spid="9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fade">
                                      <p:cBhvr>
                                        <p:cTn id="20" dur="500"/>
                                        <p:tgtEl>
                                          <p:spTgt spid="9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4.44444E-6 -0.00255 L -0.14652 0.34421 " pathEditMode="relative" rAng="0" ptsTypes="AA">
                                      <p:cBhvr>
                                        <p:cTn id="30" dur="1000" fill="hold"/>
                                        <p:tgtEl>
                                          <p:spTgt spid="78"/>
                                        </p:tgtEl>
                                        <p:attrNameLst>
                                          <p:attrName>ppt_x</p:attrName>
                                          <p:attrName>ppt_y</p:attrName>
                                        </p:attrNameLst>
                                      </p:cBhvr>
                                      <p:rCtr x="-73" y="173"/>
                                    </p:animMotion>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500"/>
                                        <p:tgtEl>
                                          <p:spTgt spid="78"/>
                                        </p:tgtEl>
                                      </p:cBhvr>
                                    </p:animEffect>
                                    <p:set>
                                      <p:cBhvr>
                                        <p:cTn id="34" dur="1" fill="hold">
                                          <p:stCondLst>
                                            <p:cond delay="499"/>
                                          </p:stCondLst>
                                        </p:cTn>
                                        <p:tgtEl>
                                          <p:spTgt spid="7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3" presetClass="exit" presetSubtype="10" fill="hold" nodeType="withEffect">
                                  <p:stCondLst>
                                    <p:cond delay="0"/>
                                  </p:stCondLst>
                                  <p:childTnLst>
                                    <p:animEffect transition="out" filter="blinds(horizontal)">
                                      <p:cBhvr>
                                        <p:cTn id="38" dur="500"/>
                                        <p:tgtEl>
                                          <p:spTgt spid="97"/>
                                        </p:tgtEl>
                                      </p:cBhvr>
                                    </p:animEffect>
                                    <p:set>
                                      <p:cBhvr>
                                        <p:cTn id="39" dur="1" fill="hold">
                                          <p:stCondLst>
                                            <p:cond delay="499"/>
                                          </p:stCondLst>
                                        </p:cTn>
                                        <p:tgtEl>
                                          <p:spTgt spid="9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blinds(horizontal)">
                                      <p:cBhvr>
                                        <p:cTn id="44" dur="500"/>
                                        <p:tgtEl>
                                          <p:spTgt spid="105"/>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0" nodeType="clickEffect">
                                  <p:stCondLst>
                                    <p:cond delay="0"/>
                                  </p:stCondLst>
                                  <p:childTnLst>
                                    <p:animMotion origin="layout" path="M 2.22222E-6 -4.07407E-6 L 0.14739 0.34676 " pathEditMode="relative" rAng="0" ptsTypes="AA">
                                      <p:cBhvr>
                                        <p:cTn id="48" dur="1000" fill="hold"/>
                                        <p:tgtEl>
                                          <p:spTgt spid="56"/>
                                        </p:tgtEl>
                                        <p:attrNameLst>
                                          <p:attrName>ppt_x</p:attrName>
                                          <p:attrName>ppt_y</p:attrName>
                                        </p:attrNameLst>
                                      </p:cBhvr>
                                      <p:rCtr x="7361" y="17338"/>
                                    </p:animMotion>
                                  </p:childTnLst>
                                </p:cTn>
                              </p:par>
                            </p:childTnLst>
                          </p:cTn>
                        </p:par>
                        <p:par>
                          <p:cTn id="49" fill="hold">
                            <p:stCondLst>
                              <p:cond delay="1000"/>
                            </p:stCondLst>
                            <p:childTnLst>
                              <p:par>
                                <p:cTn id="50" presetID="10" presetClass="exit" presetSubtype="0" fill="hold" grpId="1" nodeType="afterEffect">
                                  <p:stCondLst>
                                    <p:cond delay="0"/>
                                  </p:stCondLst>
                                  <p:childTnLst>
                                    <p:animEffect transition="out" filter="fade">
                                      <p:cBhvr>
                                        <p:cTn id="51" dur="500"/>
                                        <p:tgtEl>
                                          <p:spTgt spid="56"/>
                                        </p:tgtEl>
                                      </p:cBhvr>
                                    </p:animEffect>
                                    <p:set>
                                      <p:cBhvr>
                                        <p:cTn id="52" dur="1" fill="hold">
                                          <p:stCondLst>
                                            <p:cond delay="499"/>
                                          </p:stCondLst>
                                        </p:cTn>
                                        <p:tgtEl>
                                          <p:spTgt spid="56"/>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animEffect transition="in" filter="fade">
                                      <p:cBhvr>
                                        <p:cTn id="55" dur="500"/>
                                        <p:tgtEl>
                                          <p:spTgt spid="98"/>
                                        </p:tgtEl>
                                      </p:cBhvr>
                                    </p:animEffect>
                                  </p:childTnLst>
                                </p:cTn>
                              </p:par>
                            </p:childTnLst>
                          </p:cTn>
                        </p:par>
                        <p:par>
                          <p:cTn id="56" fill="hold">
                            <p:stCondLst>
                              <p:cond delay="1500"/>
                            </p:stCondLst>
                            <p:childTnLst>
                              <p:par>
                                <p:cTn id="57" presetID="42" presetClass="path" presetSubtype="0" accel="50000" decel="50000" fill="hold" grpId="0" nodeType="afterEffect">
                                  <p:stCondLst>
                                    <p:cond delay="0"/>
                                  </p:stCondLst>
                                  <p:childTnLst>
                                    <p:animMotion origin="layout" path="M 2.22222E-6 -2.96296E-6 L 2.22222E-6 0.08959 " pathEditMode="relative" rAng="0" ptsTypes="AA">
                                      <p:cBhvr>
                                        <p:cTn id="58" dur="1000" fill="hold"/>
                                        <p:tgtEl>
                                          <p:spTgt spid="74"/>
                                        </p:tgtEl>
                                        <p:attrNameLst>
                                          <p:attrName>ppt_x</p:attrName>
                                          <p:attrName>ppt_y</p:attrName>
                                        </p:attrNameLst>
                                      </p:cBhvr>
                                      <p:rCtr x="0" y="45"/>
                                    </p:animMotion>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fade">
                                      <p:cBhvr>
                                        <p:cTn id="62" dur="500"/>
                                        <p:tgtEl>
                                          <p:spTgt spid="101"/>
                                        </p:tgtEl>
                                      </p:cBhvr>
                                    </p:animEffect>
                                  </p:childTnLst>
                                </p:cTn>
                              </p:par>
                              <p:par>
                                <p:cTn id="63" presetID="10" presetClass="exit" presetSubtype="0" fill="hold" nodeType="withEffect">
                                  <p:stCondLst>
                                    <p:cond delay="0"/>
                                  </p:stCondLst>
                                  <p:childTnLst>
                                    <p:animEffect transition="out" filter="fade">
                                      <p:cBhvr>
                                        <p:cTn id="64" dur="500"/>
                                        <p:tgtEl>
                                          <p:spTgt spid="80"/>
                                        </p:tgtEl>
                                      </p:cBhvr>
                                    </p:animEffect>
                                    <p:set>
                                      <p:cBhvr>
                                        <p:cTn id="65" dur="1" fill="hold">
                                          <p:stCondLst>
                                            <p:cond delay="499"/>
                                          </p:stCondLst>
                                        </p:cTn>
                                        <p:tgtEl>
                                          <p:spTgt spid="8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3"/>
                                        </p:tgtEl>
                                        <p:attrNameLst>
                                          <p:attrName>style.visibility</p:attrName>
                                        </p:attrNameLst>
                                      </p:cBhvr>
                                      <p:to>
                                        <p:strVal val="visible"/>
                                      </p:to>
                                    </p:set>
                                  </p:childTnLst>
                                </p:cTn>
                              </p:par>
                              <p:par>
                                <p:cTn id="70" presetID="42" presetClass="path" presetSubtype="0" accel="50000" decel="50000" fill="hold" nodeType="withEffect">
                                  <p:stCondLst>
                                    <p:cond delay="0"/>
                                  </p:stCondLst>
                                  <p:childTnLst>
                                    <p:animMotion origin="layout" path="M 0.00017 -0.00416 L 0.00017 0.21135 " pathEditMode="relative" rAng="0" ptsTypes="AA">
                                      <p:cBhvr>
                                        <p:cTn id="71" dur="1000" fill="hold"/>
                                        <p:tgtEl>
                                          <p:spTgt spid="103"/>
                                        </p:tgtEl>
                                        <p:attrNameLst>
                                          <p:attrName>ppt_x</p:attrName>
                                          <p:attrName>ppt_y</p:attrName>
                                        </p:attrNameLst>
                                      </p:cBhvr>
                                      <p:rCtr x="0" y="108"/>
                                    </p:animMotion>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97"/>
                                        </p:tgtEl>
                                        <p:attrNameLst>
                                          <p:attrName>style.visibility</p:attrName>
                                        </p:attrNameLst>
                                      </p:cBhvr>
                                      <p:to>
                                        <p:strVal val="visible"/>
                                      </p:to>
                                    </p:set>
                                    <p:animEffect transition="in" filter="fade">
                                      <p:cBhvr>
                                        <p:cTn id="75" dur="500"/>
                                        <p:tgtEl>
                                          <p:spTgt spid="97"/>
                                        </p:tgtEl>
                                      </p:cBhvr>
                                    </p:animEffect>
                                  </p:childTnLst>
                                </p:cTn>
                              </p:par>
                            </p:childTnLst>
                          </p:cTn>
                        </p:par>
                        <p:par>
                          <p:cTn id="76" fill="hold">
                            <p:stCondLst>
                              <p:cond delay="1500"/>
                            </p:stCondLst>
                            <p:childTnLst>
                              <p:par>
                                <p:cTn id="77" presetID="42" presetClass="path" presetSubtype="0" accel="50000" decel="50000" fill="hold" grpId="0" nodeType="afterEffect">
                                  <p:stCondLst>
                                    <p:cond delay="0"/>
                                  </p:stCondLst>
                                  <p:childTnLst>
                                    <p:animMotion origin="layout" path="M 8.33333E-7 7.40741E-7 L -0.05156 0.30463 " pathEditMode="relative" rAng="0" ptsTypes="AA">
                                      <p:cBhvr>
                                        <p:cTn id="78" dur="1000" fill="hold"/>
                                        <p:tgtEl>
                                          <p:spTgt spid="58"/>
                                        </p:tgtEl>
                                        <p:attrNameLst>
                                          <p:attrName>ppt_x</p:attrName>
                                          <p:attrName>ppt_y</p:attrName>
                                        </p:attrNameLst>
                                      </p:cBhvr>
                                      <p:rCtr x="-2587" y="15231"/>
                                    </p:animMotion>
                                  </p:childTnLst>
                                </p:cTn>
                              </p:par>
                            </p:childTnLst>
                          </p:cTn>
                        </p:par>
                        <p:par>
                          <p:cTn id="79" fill="hold">
                            <p:stCondLst>
                              <p:cond delay="2500"/>
                            </p:stCondLst>
                            <p:childTnLst>
                              <p:par>
                                <p:cTn id="80" presetID="10" presetClass="exit" presetSubtype="0" fill="hold" grpId="1" nodeType="afterEffect">
                                  <p:stCondLst>
                                    <p:cond delay="0"/>
                                  </p:stCondLst>
                                  <p:childTnLst>
                                    <p:animEffect transition="out" filter="fade">
                                      <p:cBhvr>
                                        <p:cTn id="81" dur="500"/>
                                        <p:tgtEl>
                                          <p:spTgt spid="58"/>
                                        </p:tgtEl>
                                      </p:cBhvr>
                                    </p:animEffect>
                                    <p:set>
                                      <p:cBhvr>
                                        <p:cTn id="82" dur="1" fill="hold">
                                          <p:stCondLst>
                                            <p:cond delay="499"/>
                                          </p:stCondLst>
                                        </p:cTn>
                                        <p:tgtEl>
                                          <p:spTgt spid="58"/>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childTnLst>
                                </p:cTn>
                              </p:par>
                            </p:childTnLst>
                          </p:cTn>
                        </p:par>
                        <p:par>
                          <p:cTn id="85" fill="hold">
                            <p:stCondLst>
                              <p:cond delay="3000"/>
                            </p:stCondLst>
                            <p:childTnLst>
                              <p:par>
                                <p:cTn id="86" presetID="42" presetClass="path" presetSubtype="0" accel="50000" decel="50000" fill="hold" grpId="0" nodeType="afterEffect">
                                  <p:stCondLst>
                                    <p:cond delay="0"/>
                                  </p:stCondLst>
                                  <p:childTnLst>
                                    <p:animMotion origin="layout" path="M 8.33333E-7 -2.96296E-6 L 8.33333E-7 0.09167 " pathEditMode="relative" rAng="0" ptsTypes="AA">
                                      <p:cBhvr>
                                        <p:cTn id="87" dur="1000" fill="hold"/>
                                        <p:tgtEl>
                                          <p:spTgt spid="79"/>
                                        </p:tgtEl>
                                        <p:attrNameLst>
                                          <p:attrName>ppt_x</p:attrName>
                                          <p:attrName>ppt_y</p:attrName>
                                        </p:attrNameLst>
                                      </p:cBhvr>
                                      <p:rCtr x="0" y="46"/>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02"/>
                                        </p:tgtEl>
                                        <p:attrNameLst>
                                          <p:attrName>style.visibility</p:attrName>
                                        </p:attrNameLst>
                                      </p:cBhvr>
                                      <p:to>
                                        <p:strVal val="visible"/>
                                      </p:to>
                                    </p:set>
                                    <p:animEffect transition="in" filter="fade">
                                      <p:cBhvr>
                                        <p:cTn id="91" dur="500"/>
                                        <p:tgtEl>
                                          <p:spTgt spid="102"/>
                                        </p:tgtEl>
                                      </p:cBhvr>
                                    </p:animEffect>
                                  </p:childTnLst>
                                </p:cTn>
                              </p:par>
                              <p:par>
                                <p:cTn id="92" presetID="10" presetClass="exit" presetSubtype="0" fill="hold" nodeType="withEffect">
                                  <p:stCondLst>
                                    <p:cond delay="0"/>
                                  </p:stCondLst>
                                  <p:childTnLst>
                                    <p:animEffect transition="out" filter="fade">
                                      <p:cBhvr>
                                        <p:cTn id="93" dur="500"/>
                                        <p:tgtEl>
                                          <p:spTgt spid="81"/>
                                        </p:tgtEl>
                                      </p:cBhvr>
                                    </p:animEffect>
                                    <p:set>
                                      <p:cBhvr>
                                        <p:cTn id="94" dur="1" fill="hold">
                                          <p:stCondLst>
                                            <p:cond delay="499"/>
                                          </p:stCondLst>
                                        </p:cTn>
                                        <p:tgtEl>
                                          <p:spTgt spid="8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3" presetClass="exit" presetSubtype="10" fill="hold" grpId="0" nodeType="clickEffect">
                                  <p:stCondLst>
                                    <p:cond delay="0"/>
                                  </p:stCondLst>
                                  <p:childTnLst>
                                    <p:animEffect transition="out" filter="blinds(horizontal)">
                                      <p:cBhvr>
                                        <p:cTn id="98" dur="500"/>
                                        <p:tgtEl>
                                          <p:spTgt spid="99"/>
                                        </p:tgtEl>
                                      </p:cBhvr>
                                    </p:animEffect>
                                    <p:set>
                                      <p:cBhvr>
                                        <p:cTn id="99" dur="1" fill="hold">
                                          <p:stCondLst>
                                            <p:cond delay="499"/>
                                          </p:stCondLst>
                                        </p:cTn>
                                        <p:tgtEl>
                                          <p:spTgt spid="99"/>
                                        </p:tgtEl>
                                        <p:attrNameLst>
                                          <p:attrName>style.visibility</p:attrName>
                                        </p:attrNameLst>
                                      </p:cBhvr>
                                      <p:to>
                                        <p:strVal val="hidden"/>
                                      </p:to>
                                    </p:set>
                                  </p:childTnLst>
                                </p:cTn>
                              </p:par>
                            </p:childTnLst>
                          </p:cTn>
                        </p:par>
                        <p:par>
                          <p:cTn id="100" fill="hold">
                            <p:stCondLst>
                              <p:cond delay="500"/>
                            </p:stCondLst>
                            <p:childTnLst>
                              <p:par>
                                <p:cTn id="101" presetID="42" presetClass="path" presetSubtype="0" accel="50000" decel="50000" fill="hold" grpId="1" nodeType="afterEffect">
                                  <p:stCondLst>
                                    <p:cond delay="0"/>
                                  </p:stCondLst>
                                  <p:childTnLst>
                                    <p:animMotion origin="layout" path="M 3.33333E-6 2.96296E-6 L 3.33333E-6 0.0419 " pathEditMode="relative" rAng="0" ptsTypes="AA">
                                      <p:cBhvr>
                                        <p:cTn id="102" dur="2000" fill="hold"/>
                                        <p:tgtEl>
                                          <p:spTgt spid="100"/>
                                        </p:tgtEl>
                                        <p:attrNameLst>
                                          <p:attrName>ppt_x</p:attrName>
                                          <p:attrName>ppt_y</p:attrName>
                                        </p:attrNameLst>
                                      </p:cBhvr>
                                      <p:rCtr x="0" y="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74" grpId="0" animBg="1"/>
      <p:bldP spid="78" grpId="0" animBg="1"/>
      <p:bldP spid="79" grpId="0" animBg="1"/>
      <p:bldP spid="43" grpId="0"/>
      <p:bldP spid="56" grpId="0" animBg="1"/>
      <p:bldP spid="56" grpId="1" animBg="1"/>
      <p:bldP spid="58" grpId="0" animBg="1"/>
      <p:bldP spid="58" grpId="1" animBg="1"/>
      <p:bldP spid="98" grpId="0" animBg="1"/>
      <p:bldP spid="99" grpId="0" animBg="1"/>
      <p:bldP spid="100" grpId="0" animBg="1"/>
      <p:bldP spid="100" grpId="1" animBg="1"/>
      <p:bldP spid="77" grpId="0"/>
      <p:bldP spid="1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ounded Rectangle 97"/>
          <p:cNvSpPr>
            <a:spLocks noChangeArrowheads="1"/>
          </p:cNvSpPr>
          <p:nvPr/>
        </p:nvSpPr>
        <p:spPr bwMode="auto">
          <a:xfrm>
            <a:off x="2160589" y="3714750"/>
            <a:ext cx="4530725" cy="2457450"/>
          </a:xfrm>
          <a:prstGeom prst="roundRect">
            <a:avLst>
              <a:gd name="adj" fmla="val 16667"/>
            </a:avLst>
          </a:prstGeom>
          <a:solidFill>
            <a:srgbClr val="9999FF">
              <a:alpha val="25098"/>
            </a:srgbClr>
          </a:solidFill>
          <a:ln w="9525">
            <a:solidFill>
              <a:schemeClr val="tx1"/>
            </a:solidFill>
            <a:round/>
            <a:headEnd/>
            <a:tailEnd/>
          </a:ln>
        </p:spPr>
        <p:txBody>
          <a:bodyPr wrap="none" lIns="91402" tIns="45702" rIns="91402" bIns="45702" anchor="ctr"/>
          <a:lstStyle/>
          <a:p>
            <a:pPr marL="380847" marR="0" lvl="0" indent="-380847" algn="ctr"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15"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990322" indent="-35990322"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011" eaLnBrk="0" fontAlgn="base" hangingPunct="0">
              <a:spcBef>
                <a:spcPct val="0"/>
              </a:spcBef>
              <a:spcAft>
                <a:spcPct val="0"/>
              </a:spcAft>
              <a:defRPr sz="2400">
                <a:solidFill>
                  <a:schemeClr val="tx1"/>
                </a:solidFill>
                <a:latin typeface="Arial" charset="0"/>
                <a:ea typeface="Arial" charset="0"/>
                <a:cs typeface="Arial" charset="0"/>
              </a:defRPr>
            </a:lvl6pPr>
            <a:lvl7pPr marL="914024" eaLnBrk="0" fontAlgn="base" hangingPunct="0">
              <a:spcBef>
                <a:spcPct val="0"/>
              </a:spcBef>
              <a:spcAft>
                <a:spcPct val="0"/>
              </a:spcAft>
              <a:defRPr sz="2400">
                <a:solidFill>
                  <a:schemeClr val="tx1"/>
                </a:solidFill>
                <a:latin typeface="Arial" charset="0"/>
                <a:ea typeface="Arial" charset="0"/>
                <a:cs typeface="Arial" charset="0"/>
              </a:defRPr>
            </a:lvl7pPr>
            <a:lvl8pPr marL="1371040" eaLnBrk="0" fontAlgn="base" hangingPunct="0">
              <a:spcBef>
                <a:spcPct val="0"/>
              </a:spcBef>
              <a:spcAft>
                <a:spcPct val="0"/>
              </a:spcAft>
              <a:defRPr sz="2400">
                <a:solidFill>
                  <a:schemeClr val="tx1"/>
                </a:solidFill>
                <a:latin typeface="Arial" charset="0"/>
                <a:ea typeface="Arial" charset="0"/>
                <a:cs typeface="Arial" charset="0"/>
              </a:defRPr>
            </a:lvl8pPr>
            <a:lvl9pPr marL="1828052"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566710-32D8-A440-B174-3B4AD7F78FE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38916" name="Rectangle 2"/>
          <p:cNvSpPr>
            <a:spLocks noGrp="1" noChangeArrowheads="1"/>
          </p:cNvSpPr>
          <p:nvPr>
            <p:ph type="title"/>
          </p:nvPr>
        </p:nvSpPr>
        <p:spPr/>
        <p:txBody>
          <a:bodyPr/>
          <a:lstStyle/>
          <a:p>
            <a:r>
              <a:rPr lang="en-US" dirty="0">
                <a:latin typeface="Garamond" charset="0"/>
                <a:ea typeface="ＭＳ Ｐゴシック" charset="0"/>
                <a:cs typeface="ＭＳ Ｐゴシック" charset="0"/>
              </a:rPr>
              <a:t>Uncontrolled Interference: An Example</a:t>
            </a:r>
          </a:p>
        </p:txBody>
      </p:sp>
      <p:sp>
        <p:nvSpPr>
          <p:cNvPr id="432133" name="Rectangle 5"/>
          <p:cNvSpPr>
            <a:spLocks noChangeArrowheads="1"/>
          </p:cNvSpPr>
          <p:nvPr/>
        </p:nvSpPr>
        <p:spPr bwMode="auto">
          <a:xfrm>
            <a:off x="2786063" y="1257300"/>
            <a:ext cx="1555750" cy="8080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32134" name="Text Box 6"/>
          <p:cNvSpPr txBox="1">
            <a:spLocks noChangeArrowheads="1"/>
          </p:cNvSpPr>
          <p:nvPr/>
        </p:nvSpPr>
        <p:spPr bwMode="auto">
          <a:xfrm>
            <a:off x="3117850" y="1485900"/>
            <a:ext cx="956801"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CORE 1</a:t>
            </a:r>
          </a:p>
        </p:txBody>
      </p:sp>
      <p:sp>
        <p:nvSpPr>
          <p:cNvPr id="38919" name="Text Box 8"/>
          <p:cNvSpPr txBox="1">
            <a:spLocks noChangeArrowheads="1"/>
          </p:cNvSpPr>
          <p:nvPr/>
        </p:nvSpPr>
        <p:spPr bwMode="auto">
          <a:xfrm>
            <a:off x="4702175" y="1485900"/>
            <a:ext cx="956801"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CORE 2</a:t>
            </a:r>
          </a:p>
        </p:txBody>
      </p:sp>
      <p:sp>
        <p:nvSpPr>
          <p:cNvPr id="38920" name="Text Box 14"/>
          <p:cNvSpPr txBox="1">
            <a:spLocks noChangeArrowheads="1"/>
          </p:cNvSpPr>
          <p:nvPr/>
        </p:nvSpPr>
        <p:spPr bwMode="auto">
          <a:xfrm>
            <a:off x="3143251" y="2425708"/>
            <a:ext cx="910624" cy="62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    </a:t>
            </a: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L2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CACHE</a:t>
            </a:r>
          </a:p>
        </p:txBody>
      </p:sp>
      <p:sp>
        <p:nvSpPr>
          <p:cNvPr id="38921" name="Text Box 16"/>
          <p:cNvSpPr txBox="1">
            <a:spLocks noChangeArrowheads="1"/>
          </p:cNvSpPr>
          <p:nvPr/>
        </p:nvSpPr>
        <p:spPr bwMode="auto">
          <a:xfrm>
            <a:off x="4714876" y="2427296"/>
            <a:ext cx="910624" cy="62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    </a:t>
            </a: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L2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CACHE</a:t>
            </a:r>
          </a:p>
        </p:txBody>
      </p:sp>
      <p:sp>
        <p:nvSpPr>
          <p:cNvPr id="38922" name="Line 20"/>
          <p:cNvSpPr>
            <a:spLocks noChangeShapeType="1"/>
          </p:cNvSpPr>
          <p:nvPr/>
        </p:nvSpPr>
        <p:spPr bwMode="auto">
          <a:xfrm>
            <a:off x="3573463" y="2055821"/>
            <a:ext cx="0"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23" name="Line 21"/>
          <p:cNvSpPr>
            <a:spLocks noChangeShapeType="1"/>
          </p:cNvSpPr>
          <p:nvPr/>
        </p:nvSpPr>
        <p:spPr bwMode="auto">
          <a:xfrm>
            <a:off x="5146675" y="2055821"/>
            <a:ext cx="0" cy="2873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24" name="Rectangle 23"/>
          <p:cNvSpPr>
            <a:spLocks noChangeArrowheads="1"/>
          </p:cNvSpPr>
          <p:nvPr/>
        </p:nvSpPr>
        <p:spPr bwMode="auto">
          <a:xfrm>
            <a:off x="2786063" y="3829050"/>
            <a:ext cx="3168650" cy="635000"/>
          </a:xfrm>
          <a:prstGeom prst="rect">
            <a:avLst/>
          </a:prstGeom>
          <a:solidFill>
            <a:schemeClr val="bg1"/>
          </a:solidFill>
          <a:ln w="9525">
            <a:solidFill>
              <a:schemeClr val="tx1"/>
            </a:solidFill>
            <a:miter lim="800000"/>
            <a:headEnd/>
            <a:tailEnd/>
          </a:ln>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25" name="Text Box 24"/>
          <p:cNvSpPr txBox="1">
            <a:spLocks noChangeArrowheads="1"/>
          </p:cNvSpPr>
          <p:nvPr/>
        </p:nvSpPr>
        <p:spPr bwMode="auto">
          <a:xfrm>
            <a:off x="2759076" y="4002089"/>
            <a:ext cx="3253669"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DRAM MEMORY CONTROLLER</a:t>
            </a:r>
          </a:p>
        </p:txBody>
      </p:sp>
      <p:sp>
        <p:nvSpPr>
          <p:cNvPr id="62" name="Rectangle 61"/>
          <p:cNvSpPr>
            <a:spLocks noChangeArrowheads="1"/>
          </p:cNvSpPr>
          <p:nvPr/>
        </p:nvSpPr>
        <p:spPr bwMode="auto">
          <a:xfrm>
            <a:off x="2614613" y="5200650"/>
            <a:ext cx="800100" cy="876300"/>
          </a:xfrm>
          <a:prstGeom prst="rect">
            <a:avLst/>
          </a:prstGeom>
          <a:solidFill>
            <a:schemeClr val="bg1"/>
          </a:solidFill>
          <a:ln w="9525">
            <a:solidFill>
              <a:schemeClr val="tx1"/>
            </a:solidFill>
            <a:round/>
            <a:headEnd/>
            <a:tailEnd/>
          </a:ln>
        </p:spPr>
        <p:txBody>
          <a:bodyPr wrap="none" lIns="91402" tIns="45702" rIns="91402" bIns="45702" anchor="ctr"/>
          <a:lstStyle/>
          <a:p>
            <a:pPr marL="380847" marR="0" lvl="0" indent="-380847"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DRAM </a:t>
            </a:r>
          </a:p>
          <a:p>
            <a:pPr marL="380847" marR="0" lvl="0" indent="-380847"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63" name="Rectangle 62"/>
          <p:cNvSpPr>
            <a:spLocks noChangeArrowheads="1"/>
          </p:cNvSpPr>
          <p:nvPr/>
        </p:nvSpPr>
        <p:spPr bwMode="auto">
          <a:xfrm>
            <a:off x="3529013" y="5200650"/>
            <a:ext cx="762000" cy="876300"/>
          </a:xfrm>
          <a:prstGeom prst="rect">
            <a:avLst/>
          </a:prstGeom>
          <a:solidFill>
            <a:schemeClr val="bg1"/>
          </a:solidFill>
          <a:ln w="9525">
            <a:solidFill>
              <a:schemeClr val="tx1"/>
            </a:solidFill>
            <a:round/>
            <a:headEnd/>
            <a:tailEnd/>
          </a:ln>
        </p:spPr>
        <p:txBody>
          <a:bodyPr wrap="none" lIns="91402" tIns="45702" rIns="91402" bIns="45702" anchor="ctr"/>
          <a:lstStyle/>
          <a:p>
            <a:pPr marL="380847" marR="0" lvl="0" indent="-380847"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DRAM </a:t>
            </a:r>
          </a:p>
          <a:p>
            <a:pPr marL="380847" marR="0" lvl="0" indent="-380847"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64" name="Rectangle 63"/>
          <p:cNvSpPr>
            <a:spLocks noChangeArrowheads="1"/>
          </p:cNvSpPr>
          <p:nvPr/>
        </p:nvSpPr>
        <p:spPr bwMode="auto">
          <a:xfrm>
            <a:off x="4405313" y="5200650"/>
            <a:ext cx="800100" cy="876300"/>
          </a:xfrm>
          <a:prstGeom prst="rect">
            <a:avLst/>
          </a:prstGeom>
          <a:solidFill>
            <a:schemeClr val="bg1"/>
          </a:solidFill>
          <a:ln w="9525">
            <a:solidFill>
              <a:schemeClr val="tx1"/>
            </a:solidFill>
            <a:round/>
            <a:headEnd/>
            <a:tailEnd/>
          </a:ln>
        </p:spPr>
        <p:txBody>
          <a:bodyPr wrap="none" lIns="91402" tIns="45702" rIns="91402" bIns="45702" anchor="ctr"/>
          <a:lstStyle/>
          <a:p>
            <a:pPr marL="380847" marR="0" lvl="0" indent="-380847"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DRAM </a:t>
            </a:r>
          </a:p>
          <a:p>
            <a:pPr marL="380847" marR="0" lvl="0" indent="-380847"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2</a:t>
            </a:r>
          </a:p>
        </p:txBody>
      </p:sp>
      <p:sp>
        <p:nvSpPr>
          <p:cNvPr id="38929" name="Line 40"/>
          <p:cNvSpPr>
            <a:spLocks noChangeShapeType="1"/>
          </p:cNvSpPr>
          <p:nvPr/>
        </p:nvSpPr>
        <p:spPr bwMode="auto">
          <a:xfrm>
            <a:off x="2946400" y="4867275"/>
            <a:ext cx="277177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30" name="Line 43"/>
          <p:cNvSpPr>
            <a:spLocks noChangeShapeType="1"/>
          </p:cNvSpPr>
          <p:nvPr/>
        </p:nvSpPr>
        <p:spPr bwMode="auto">
          <a:xfrm>
            <a:off x="2946400"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31" name="Line 44"/>
          <p:cNvSpPr>
            <a:spLocks noChangeShapeType="1"/>
          </p:cNvSpPr>
          <p:nvPr/>
        </p:nvSpPr>
        <p:spPr bwMode="auto">
          <a:xfrm>
            <a:off x="3925888"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32" name="Line 45"/>
          <p:cNvSpPr>
            <a:spLocks noChangeShapeType="1"/>
          </p:cNvSpPr>
          <p:nvPr/>
        </p:nvSpPr>
        <p:spPr bwMode="auto">
          <a:xfrm>
            <a:off x="4789488"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33" name="Line 48"/>
          <p:cNvSpPr>
            <a:spLocks noChangeShapeType="1"/>
          </p:cNvSpPr>
          <p:nvPr/>
        </p:nvSpPr>
        <p:spPr bwMode="auto">
          <a:xfrm flipV="1">
            <a:off x="4341813" y="4464051"/>
            <a:ext cx="0"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34" name="Text Box 50"/>
          <p:cNvSpPr txBox="1">
            <a:spLocks noChangeArrowheads="1"/>
          </p:cNvSpPr>
          <p:nvPr/>
        </p:nvSpPr>
        <p:spPr bwMode="auto">
          <a:xfrm>
            <a:off x="6737352" y="3613150"/>
            <a:ext cx="1878051" cy="654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Shared DRAM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Memory System</a:t>
            </a:r>
          </a:p>
        </p:txBody>
      </p:sp>
      <p:sp>
        <p:nvSpPr>
          <p:cNvPr id="38935" name="Rounded Rectangle 97"/>
          <p:cNvSpPr>
            <a:spLocks noChangeArrowheads="1"/>
          </p:cNvSpPr>
          <p:nvPr/>
        </p:nvSpPr>
        <p:spPr bwMode="auto">
          <a:xfrm>
            <a:off x="2493971" y="1143000"/>
            <a:ext cx="3760787" cy="3543300"/>
          </a:xfrm>
          <a:prstGeom prst="roundRect">
            <a:avLst>
              <a:gd name="adj" fmla="val 16667"/>
            </a:avLst>
          </a:prstGeom>
          <a:noFill/>
          <a:ln w="25400">
            <a:solidFill>
              <a:srgbClr val="008000"/>
            </a:solidFill>
            <a:round/>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380847" marR="0" lvl="0" indent="-380847" algn="ctr" defTabSz="914400" rtl="0" eaLnBrk="1" fontAlgn="base" latinLnBrk="0" hangingPunct="1">
              <a:lnSpc>
                <a:spcPct val="100000"/>
              </a:lnSpc>
              <a:spcBef>
                <a:spcPct val="20000"/>
              </a:spcBef>
              <a:spcAft>
                <a:spcPct val="0"/>
              </a:spcAft>
              <a:buClrTx/>
              <a:buSzTx/>
              <a:buFontTx/>
              <a:buChar char="•"/>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36" name="Text Box 52"/>
          <p:cNvSpPr txBox="1">
            <a:spLocks noChangeArrowheads="1"/>
          </p:cNvSpPr>
          <p:nvPr/>
        </p:nvSpPr>
        <p:spPr bwMode="auto">
          <a:xfrm>
            <a:off x="6350000" y="1412875"/>
            <a:ext cx="1265854" cy="654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B812F"/>
                </a:solidFill>
                <a:effectLst/>
                <a:uLnTx/>
                <a:uFillTx/>
                <a:latin typeface="Arial" charset="0"/>
                <a:ea typeface="ＭＳ Ｐゴシック" charset="0"/>
                <a:cs typeface="Arial" charset="0"/>
              </a:rPr>
              <a:t>Multi-Core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B812F"/>
                </a:solidFill>
                <a:effectLst/>
                <a:uLnTx/>
                <a:uFillTx/>
                <a:latin typeface="Arial" charset="0"/>
                <a:ea typeface="ＭＳ Ｐゴシック" charset="0"/>
                <a:cs typeface="Arial" charset="0"/>
              </a:rPr>
              <a:t>Chip</a:t>
            </a:r>
          </a:p>
        </p:txBody>
      </p:sp>
      <p:sp>
        <p:nvSpPr>
          <p:cNvPr id="38937" name="Line 54"/>
          <p:cNvSpPr>
            <a:spLocks noChangeShapeType="1"/>
          </p:cNvSpPr>
          <p:nvPr/>
        </p:nvSpPr>
        <p:spPr bwMode="auto">
          <a:xfrm>
            <a:off x="1230313" y="3371851"/>
            <a:ext cx="1555750" cy="633413"/>
          </a:xfrm>
          <a:prstGeom prst="line">
            <a:avLst/>
          </a:prstGeom>
          <a:noFill/>
          <a:ln w="50800">
            <a:solidFill>
              <a:srgbClr val="FF0000"/>
            </a:solidFill>
            <a:round/>
            <a:headEnd/>
            <a:tailEnd type="stealth" w="lg" len="lg"/>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38" name="Text Box 55"/>
          <p:cNvSpPr txBox="1">
            <a:spLocks noChangeArrowheads="1"/>
          </p:cNvSpPr>
          <p:nvPr/>
        </p:nvSpPr>
        <p:spPr bwMode="auto">
          <a:xfrm>
            <a:off x="366714" y="3005139"/>
            <a:ext cx="126631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unfairness</a:t>
            </a:r>
          </a:p>
        </p:txBody>
      </p:sp>
      <p:sp>
        <p:nvSpPr>
          <p:cNvPr id="38939" name="Rectangle 56"/>
          <p:cNvSpPr>
            <a:spLocks noChangeArrowheads="1"/>
          </p:cNvSpPr>
          <p:nvPr/>
        </p:nvSpPr>
        <p:spPr bwMode="auto">
          <a:xfrm>
            <a:off x="2786063" y="3829050"/>
            <a:ext cx="3168650" cy="635000"/>
          </a:xfrm>
          <a:prstGeom prst="rect">
            <a:avLst/>
          </a:prstGeom>
          <a:noFill/>
          <a:ln w="508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40" name="Rectangle 11"/>
          <p:cNvSpPr>
            <a:spLocks noChangeArrowheads="1"/>
          </p:cNvSpPr>
          <p:nvPr/>
        </p:nvSpPr>
        <p:spPr bwMode="auto">
          <a:xfrm>
            <a:off x="2686052" y="3376613"/>
            <a:ext cx="3465513" cy="228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41" name="Text Box 6"/>
          <p:cNvSpPr txBox="1">
            <a:spLocks noChangeArrowheads="1"/>
          </p:cNvSpPr>
          <p:nvPr/>
        </p:nvSpPr>
        <p:spPr bwMode="auto">
          <a:xfrm>
            <a:off x="3505200" y="3319465"/>
            <a:ext cx="1828480"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INTERCONNECT</a:t>
            </a:r>
          </a:p>
        </p:txBody>
      </p:sp>
      <p:cxnSp>
        <p:nvCxnSpPr>
          <p:cNvPr id="38942" name="Straight Arrow Connector 53"/>
          <p:cNvCxnSpPr>
            <a:cxnSpLocks noChangeShapeType="1"/>
          </p:cNvCxnSpPr>
          <p:nvPr/>
        </p:nvCxnSpPr>
        <p:spPr bwMode="auto">
          <a:xfrm rot="5400000">
            <a:off x="3466307" y="3256764"/>
            <a:ext cx="228600" cy="15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38943" name="Straight Arrow Connector 54"/>
          <p:cNvCxnSpPr>
            <a:cxnSpLocks noChangeShapeType="1"/>
          </p:cNvCxnSpPr>
          <p:nvPr/>
        </p:nvCxnSpPr>
        <p:spPr bwMode="auto">
          <a:xfrm rot="5400000">
            <a:off x="5052219" y="3256756"/>
            <a:ext cx="228600" cy="15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38944" name="Straight Arrow Connector 57"/>
          <p:cNvCxnSpPr>
            <a:cxnSpLocks noChangeShapeType="1"/>
          </p:cNvCxnSpPr>
          <p:nvPr/>
        </p:nvCxnSpPr>
        <p:spPr bwMode="auto">
          <a:xfrm rot="5400000">
            <a:off x="3458369" y="3713956"/>
            <a:ext cx="228600" cy="15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38945" name="Straight Arrow Connector 58"/>
          <p:cNvCxnSpPr>
            <a:cxnSpLocks noChangeShapeType="1"/>
          </p:cNvCxnSpPr>
          <p:nvPr/>
        </p:nvCxnSpPr>
        <p:spPr bwMode="auto">
          <a:xfrm rot="5400000">
            <a:off x="5053807" y="3713964"/>
            <a:ext cx="228600" cy="15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66" name="Rectangle 5"/>
          <p:cNvSpPr>
            <a:spLocks noChangeArrowheads="1"/>
          </p:cNvSpPr>
          <p:nvPr/>
        </p:nvSpPr>
        <p:spPr bwMode="auto">
          <a:xfrm>
            <a:off x="4398963" y="1257300"/>
            <a:ext cx="1555750" cy="8080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47" name="Rectangle 5"/>
          <p:cNvSpPr>
            <a:spLocks noChangeArrowheads="1"/>
          </p:cNvSpPr>
          <p:nvPr/>
        </p:nvSpPr>
        <p:spPr bwMode="auto">
          <a:xfrm>
            <a:off x="2801938" y="2344738"/>
            <a:ext cx="1555750" cy="80803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48" name="Rectangle 5"/>
          <p:cNvSpPr>
            <a:spLocks noChangeArrowheads="1"/>
          </p:cNvSpPr>
          <p:nvPr/>
        </p:nvSpPr>
        <p:spPr bwMode="auto">
          <a:xfrm>
            <a:off x="4398963" y="2344738"/>
            <a:ext cx="1555750" cy="80803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69" name="Text Box 8"/>
          <p:cNvSpPr txBox="1">
            <a:spLocks noChangeArrowheads="1"/>
          </p:cNvSpPr>
          <p:nvPr/>
        </p:nvSpPr>
        <p:spPr bwMode="auto">
          <a:xfrm>
            <a:off x="3163890" y="1485900"/>
            <a:ext cx="811741" cy="338554"/>
          </a:xfrm>
          <a:prstGeom prst="rect">
            <a:avLst/>
          </a:prstGeom>
          <a:solidFill>
            <a:srgbClr val="0000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charset="0"/>
                <a:ea typeface="ＭＳ Ｐゴシック" charset="0"/>
                <a:cs typeface="Arial" charset="0"/>
              </a:rPr>
              <a:t>stream</a:t>
            </a:r>
          </a:p>
        </p:txBody>
      </p:sp>
      <p:sp>
        <p:nvSpPr>
          <p:cNvPr id="70" name="Text Box 8"/>
          <p:cNvSpPr txBox="1">
            <a:spLocks noChangeArrowheads="1"/>
          </p:cNvSpPr>
          <p:nvPr/>
        </p:nvSpPr>
        <p:spPr bwMode="auto">
          <a:xfrm>
            <a:off x="4716017" y="1468438"/>
            <a:ext cx="880369" cy="338554"/>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charset="0"/>
                <a:ea typeface="ＭＳ Ｐゴシック" charset="0"/>
                <a:cs typeface="Arial" charset="0"/>
              </a:rPr>
              <a:t>random</a:t>
            </a:r>
          </a:p>
        </p:txBody>
      </p:sp>
      <p:sp>
        <p:nvSpPr>
          <p:cNvPr id="71" name="Rectangle 70"/>
          <p:cNvSpPr>
            <a:spLocks noChangeArrowheads="1"/>
          </p:cNvSpPr>
          <p:nvPr/>
        </p:nvSpPr>
        <p:spPr bwMode="auto">
          <a:xfrm>
            <a:off x="5334000" y="5200650"/>
            <a:ext cx="800100" cy="876300"/>
          </a:xfrm>
          <a:prstGeom prst="rect">
            <a:avLst/>
          </a:prstGeom>
          <a:solidFill>
            <a:schemeClr val="bg1"/>
          </a:solidFill>
          <a:ln w="9525">
            <a:solidFill>
              <a:schemeClr val="tx1"/>
            </a:solidFill>
            <a:round/>
            <a:headEnd/>
            <a:tailEnd/>
          </a:ln>
        </p:spPr>
        <p:txBody>
          <a:bodyPr wrap="none" lIns="91402" tIns="45702" rIns="91402" bIns="45702" anchor="ctr"/>
          <a:lstStyle/>
          <a:p>
            <a:pPr marL="380847" marR="0" lvl="0" indent="-380847"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DRAM </a:t>
            </a:r>
          </a:p>
          <a:p>
            <a:pPr marL="380847" marR="0" lvl="0" indent="-380847" algn="ctr"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a:t>
            </a:r>
          </a:p>
        </p:txBody>
      </p:sp>
      <p:sp>
        <p:nvSpPr>
          <p:cNvPr id="38952" name="Line 45"/>
          <p:cNvSpPr>
            <a:spLocks noChangeShapeType="1"/>
          </p:cNvSpPr>
          <p:nvPr/>
        </p:nvSpPr>
        <p:spPr bwMode="auto">
          <a:xfrm>
            <a:off x="5718175" y="486727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grpSp>
        <p:nvGrpSpPr>
          <p:cNvPr id="2" name="Group 107"/>
          <p:cNvGrpSpPr>
            <a:grpSpLocks/>
          </p:cNvGrpSpPr>
          <p:nvPr/>
        </p:nvGrpSpPr>
        <p:grpSpPr bwMode="auto">
          <a:xfrm>
            <a:off x="3505200" y="1257302"/>
            <a:ext cx="176213" cy="779463"/>
            <a:chOff x="536864" y="1524322"/>
            <a:chExt cx="176645" cy="778674"/>
          </a:xfrm>
        </p:grpSpPr>
        <p:sp>
          <p:nvSpPr>
            <p:cNvPr id="38975" name="Rectangle 102"/>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76" name="Rectangle 103"/>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77" name="Rectangle 104"/>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78" name="Rectangle 105"/>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grpSp>
      <p:grpSp>
        <p:nvGrpSpPr>
          <p:cNvPr id="3" name="Group 119"/>
          <p:cNvGrpSpPr>
            <a:grpSpLocks/>
          </p:cNvGrpSpPr>
          <p:nvPr/>
        </p:nvGrpSpPr>
        <p:grpSpPr bwMode="auto">
          <a:xfrm>
            <a:off x="3702052" y="1255721"/>
            <a:ext cx="176213" cy="777875"/>
            <a:chOff x="536864" y="1524322"/>
            <a:chExt cx="176645" cy="778674"/>
          </a:xfrm>
        </p:grpSpPr>
        <p:sp>
          <p:nvSpPr>
            <p:cNvPr id="38971" name="Rectangle 120"/>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72" name="Rectangle 121"/>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73" name="Rectangle 122"/>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74" name="Rectangle 123"/>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grpSp>
      <p:grpSp>
        <p:nvGrpSpPr>
          <p:cNvPr id="4" name="Group 124"/>
          <p:cNvGrpSpPr>
            <a:grpSpLocks/>
          </p:cNvGrpSpPr>
          <p:nvPr/>
        </p:nvGrpSpPr>
        <p:grpSpPr bwMode="auto">
          <a:xfrm>
            <a:off x="3906839" y="1262063"/>
            <a:ext cx="176212" cy="779462"/>
            <a:chOff x="536864" y="1524322"/>
            <a:chExt cx="176645" cy="778674"/>
          </a:xfrm>
        </p:grpSpPr>
        <p:sp>
          <p:nvSpPr>
            <p:cNvPr id="38967" name="Rectangle 125"/>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68" name="Rectangle 126"/>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69" name="Rectangle 127"/>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70" name="Rectangle 128"/>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grpSp>
      <p:grpSp>
        <p:nvGrpSpPr>
          <p:cNvPr id="5" name="Group 129"/>
          <p:cNvGrpSpPr>
            <a:grpSpLocks/>
          </p:cNvGrpSpPr>
          <p:nvPr/>
        </p:nvGrpSpPr>
        <p:grpSpPr bwMode="auto">
          <a:xfrm>
            <a:off x="3303588" y="1262063"/>
            <a:ext cx="176212" cy="779462"/>
            <a:chOff x="536864" y="1524322"/>
            <a:chExt cx="176645" cy="778674"/>
          </a:xfrm>
        </p:grpSpPr>
        <p:sp>
          <p:nvSpPr>
            <p:cNvPr id="38963" name="Rectangle 130"/>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64" name="Rectangle 131"/>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65" name="Rectangle 132"/>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66" name="Rectangle 133"/>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grpSp>
      <p:grpSp>
        <p:nvGrpSpPr>
          <p:cNvPr id="6" name="Group 124"/>
          <p:cNvGrpSpPr>
            <a:grpSpLocks/>
          </p:cNvGrpSpPr>
          <p:nvPr/>
        </p:nvGrpSpPr>
        <p:grpSpPr bwMode="auto">
          <a:xfrm>
            <a:off x="4111625" y="1262063"/>
            <a:ext cx="176213" cy="779462"/>
            <a:chOff x="536864" y="1524322"/>
            <a:chExt cx="176645" cy="778674"/>
          </a:xfrm>
        </p:grpSpPr>
        <p:sp>
          <p:nvSpPr>
            <p:cNvPr id="38959" name="Rectangle 72"/>
            <p:cNvSpPr>
              <a:spLocks noChangeArrowheads="1"/>
            </p:cNvSpPr>
            <p:nvPr/>
          </p:nvSpPr>
          <p:spPr bwMode="auto">
            <a:xfrm>
              <a:off x="536864" y="1524322"/>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60" name="Rectangle 73"/>
            <p:cNvSpPr>
              <a:spLocks noChangeArrowheads="1"/>
            </p:cNvSpPr>
            <p:nvPr/>
          </p:nvSpPr>
          <p:spPr bwMode="auto">
            <a:xfrm>
              <a:off x="536864" y="1726339"/>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61" name="Rectangle 74"/>
            <p:cNvSpPr>
              <a:spLocks noChangeArrowheads="1"/>
            </p:cNvSpPr>
            <p:nvPr/>
          </p:nvSpPr>
          <p:spPr bwMode="auto">
            <a:xfrm>
              <a:off x="536864" y="1931907"/>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8962" name="Rectangle 75"/>
            <p:cNvSpPr>
              <a:spLocks noChangeArrowheads="1"/>
            </p:cNvSpPr>
            <p:nvPr/>
          </p:nvSpPr>
          <p:spPr bwMode="auto">
            <a:xfrm>
              <a:off x="536864" y="2132390"/>
              <a:ext cx="176645" cy="170606"/>
            </a:xfrm>
            <a:prstGeom prst="rect">
              <a:avLst/>
            </a:prstGeom>
            <a:solidFill>
              <a:srgbClr val="0000FF"/>
            </a:solid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grpSp>
      <p:grpSp>
        <p:nvGrpSpPr>
          <p:cNvPr id="67" name="Group 124"/>
          <p:cNvGrpSpPr>
            <a:grpSpLocks/>
          </p:cNvGrpSpPr>
          <p:nvPr/>
        </p:nvGrpSpPr>
        <p:grpSpPr bwMode="auto">
          <a:xfrm>
            <a:off x="5076056" y="1268760"/>
            <a:ext cx="176213" cy="779462"/>
            <a:chOff x="536864" y="1524322"/>
            <a:chExt cx="176645" cy="778674"/>
          </a:xfrm>
          <a:solidFill>
            <a:srgbClr val="FF0000"/>
          </a:solidFill>
        </p:grpSpPr>
        <p:sp>
          <p:nvSpPr>
            <p:cNvPr id="68" name="Rectangle 72"/>
            <p:cNvSpPr>
              <a:spLocks noChangeArrowheads="1"/>
            </p:cNvSpPr>
            <p:nvPr/>
          </p:nvSpPr>
          <p:spPr bwMode="auto">
            <a:xfrm>
              <a:off x="536864" y="1524322"/>
              <a:ext cx="176645" cy="170606"/>
            </a:xfrm>
            <a:prstGeom prst="rect">
              <a:avLst/>
            </a:prstGeom>
            <a:grp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solidFill>
                    <a:srgbClr val="FF0000"/>
                  </a:solidFill>
                </a:ln>
                <a:solidFill>
                  <a:srgbClr val="FF0000"/>
                </a:solidFill>
                <a:effectLst/>
                <a:uLnTx/>
                <a:uFillTx/>
                <a:latin typeface="Arial" charset="0"/>
                <a:ea typeface="ＭＳ Ｐゴシック" charset="0"/>
                <a:cs typeface="Arial" charset="0"/>
              </a:endParaRPr>
            </a:p>
          </p:txBody>
        </p:sp>
        <p:sp>
          <p:nvSpPr>
            <p:cNvPr id="72" name="Rectangle 73"/>
            <p:cNvSpPr>
              <a:spLocks noChangeArrowheads="1"/>
            </p:cNvSpPr>
            <p:nvPr/>
          </p:nvSpPr>
          <p:spPr bwMode="auto">
            <a:xfrm>
              <a:off x="536864" y="1726339"/>
              <a:ext cx="176645" cy="170606"/>
            </a:xfrm>
            <a:prstGeom prst="rect">
              <a:avLst/>
            </a:prstGeom>
            <a:grp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solidFill>
                    <a:srgbClr val="FF0000"/>
                  </a:solidFill>
                </a:ln>
                <a:solidFill>
                  <a:srgbClr val="FF0000"/>
                </a:solidFill>
                <a:effectLst/>
                <a:uLnTx/>
                <a:uFillTx/>
                <a:latin typeface="Arial" charset="0"/>
                <a:ea typeface="ＭＳ Ｐゴシック" charset="0"/>
                <a:cs typeface="Arial" charset="0"/>
              </a:endParaRPr>
            </a:p>
          </p:txBody>
        </p:sp>
        <p:sp>
          <p:nvSpPr>
            <p:cNvPr id="73" name="Rectangle 74"/>
            <p:cNvSpPr>
              <a:spLocks noChangeArrowheads="1"/>
            </p:cNvSpPr>
            <p:nvPr/>
          </p:nvSpPr>
          <p:spPr bwMode="auto">
            <a:xfrm>
              <a:off x="536864" y="1931907"/>
              <a:ext cx="176645" cy="170606"/>
            </a:xfrm>
            <a:prstGeom prst="rect">
              <a:avLst/>
            </a:prstGeom>
            <a:grp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solidFill>
                    <a:srgbClr val="FF0000"/>
                  </a:solidFill>
                </a:ln>
                <a:solidFill>
                  <a:srgbClr val="FF0000"/>
                </a:solidFill>
                <a:effectLst/>
                <a:uLnTx/>
                <a:uFillTx/>
                <a:latin typeface="Arial" charset="0"/>
                <a:ea typeface="ＭＳ Ｐゴシック" charset="0"/>
                <a:cs typeface="Arial" charset="0"/>
              </a:endParaRPr>
            </a:p>
          </p:txBody>
        </p:sp>
        <p:sp>
          <p:nvSpPr>
            <p:cNvPr id="74" name="Rectangle 75"/>
            <p:cNvSpPr>
              <a:spLocks noChangeArrowheads="1"/>
            </p:cNvSpPr>
            <p:nvPr/>
          </p:nvSpPr>
          <p:spPr bwMode="auto">
            <a:xfrm>
              <a:off x="536864" y="2132390"/>
              <a:ext cx="176645" cy="170606"/>
            </a:xfrm>
            <a:prstGeom prst="rect">
              <a:avLst/>
            </a:prstGeom>
            <a:grpFill/>
            <a:ln w="9525">
              <a:solidFill>
                <a:schemeClr val="tx1"/>
              </a:solid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solidFill>
                    <a:srgbClr val="FF0000"/>
                  </a:solidFill>
                </a:ln>
                <a:solidFill>
                  <a:srgbClr val="FF0000"/>
                </a:solidFill>
                <a:effectLst/>
                <a:uLnTx/>
                <a:uFillTx/>
                <a:latin typeface="Arial" charset="0"/>
                <a:ea typeface="ＭＳ Ｐゴシック" charset="0"/>
                <a:cs typeface="Arial" charset="0"/>
              </a:endParaRPr>
            </a:p>
          </p:txBody>
        </p:sp>
      </p:grpSp>
    </p:spTree>
    <p:extLst>
      <p:ext uri="{BB962C8B-B14F-4D97-AF65-F5344CB8AC3E}">
        <p14:creationId xmlns:p14="http://schemas.microsoft.com/office/powerpoint/2010/main" val="1379976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mph" presetSubtype="2" fill="hold" nodeType="clickEffect">
                                  <p:stCondLst>
                                    <p:cond delay="0"/>
                                  </p:stCondLst>
                                  <p:childTnLst>
                                    <p:animClr clrSpc="rgb" dir="cw">
                                      <p:cBhvr>
                                        <p:cTn id="6" dur="500" fill="hold"/>
                                        <p:tgtEl>
                                          <p:spTgt spid="432133"/>
                                        </p:tgtEl>
                                        <p:attrNameLst>
                                          <p:attrName>fillcolor</p:attrName>
                                        </p:attrNameLst>
                                      </p:cBhvr>
                                      <p:to>
                                        <a:srgbClr val="0000FF"/>
                                      </p:to>
                                    </p:animClr>
                                    <p:set>
                                      <p:cBhvr>
                                        <p:cTn id="7" dur="500" fill="hold"/>
                                        <p:tgtEl>
                                          <p:spTgt spid="432133"/>
                                        </p:tgtEl>
                                        <p:attrNameLst>
                                          <p:attrName>fill.type</p:attrName>
                                        </p:attrNameLst>
                                      </p:cBhvr>
                                      <p:to>
                                        <p:strVal val="solid"/>
                                      </p:to>
                                    </p:set>
                                    <p:set>
                                      <p:cBhvr>
                                        <p:cTn id="8" dur="500" fill="hold"/>
                                        <p:tgtEl>
                                          <p:spTgt spid="432133"/>
                                        </p:tgtEl>
                                        <p:attrNameLst>
                                          <p:attrName>fill.on</p:attrName>
                                        </p:attrNameLst>
                                      </p:cBhvr>
                                      <p:to>
                                        <p:strVal val="true"/>
                                      </p:to>
                                    </p:set>
                                  </p:childTnLst>
                                </p:cTn>
                              </p:par>
                              <p:par>
                                <p:cTn id="9" presetID="1" presetClass="exit" presetSubtype="0" fill="hold" grpId="0" nodeType="withEffect">
                                  <p:stCondLst>
                                    <p:cond delay="0"/>
                                  </p:stCondLst>
                                  <p:childTnLst>
                                    <p:set>
                                      <p:cBhvr>
                                        <p:cTn id="10" dur="1" fill="hold">
                                          <p:stCondLst>
                                            <p:cond delay="0"/>
                                          </p:stCondLst>
                                        </p:cTn>
                                        <p:tgtEl>
                                          <p:spTgt spid="432134"/>
                                        </p:tgtEl>
                                        <p:attrNameLst>
                                          <p:attrName>style.visibility</p:attrName>
                                        </p:attrNameLst>
                                      </p:cBhvr>
                                      <p:to>
                                        <p:strVal val="hidden"/>
                                      </p:to>
                                    </p:set>
                                  </p:childTnLst>
                                </p:cTn>
                              </p:par>
                              <p:par>
                                <p:cTn id="11" presetID="3" presetClass="entr" presetSubtype="1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blinds(horizontal)">
                                      <p:cBhvr>
                                        <p:cTn id="13" dur="500"/>
                                        <p:tgtEl>
                                          <p:spTgt spid="6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blinds(horizontal)">
                                      <p:cBhvr>
                                        <p:cTn id="16" dur="500"/>
                                        <p:tgtEl>
                                          <p:spTgt spid="70"/>
                                        </p:tgtEl>
                                      </p:cBhvr>
                                    </p:animEffect>
                                  </p:childTnLst>
                                </p:cTn>
                              </p:par>
                              <p:par>
                                <p:cTn id="17" presetID="1" presetClass="emph" presetSubtype="2" fill="hold" nodeType="withEffect">
                                  <p:stCondLst>
                                    <p:cond delay="0"/>
                                  </p:stCondLst>
                                  <p:childTnLst>
                                    <p:animClr clrSpc="rgb" dir="cw">
                                      <p:cBhvr>
                                        <p:cTn id="18" dur="500" fill="hold"/>
                                        <p:tgtEl>
                                          <p:spTgt spid="66"/>
                                        </p:tgtEl>
                                        <p:attrNameLst>
                                          <p:attrName>fillcolor</p:attrName>
                                        </p:attrNameLst>
                                      </p:cBhvr>
                                      <p:to>
                                        <a:srgbClr val="FF0000"/>
                                      </p:to>
                                    </p:animClr>
                                    <p:set>
                                      <p:cBhvr>
                                        <p:cTn id="19" dur="500" fill="hold"/>
                                        <p:tgtEl>
                                          <p:spTgt spid="66"/>
                                        </p:tgtEl>
                                        <p:attrNameLst>
                                          <p:attrName>fill.type</p:attrName>
                                        </p:attrNameLst>
                                      </p:cBhvr>
                                      <p:to>
                                        <p:strVal val="solid"/>
                                      </p:to>
                                    </p:set>
                                    <p:set>
                                      <p:cBhvr>
                                        <p:cTn id="20" dur="500" fill="hold"/>
                                        <p:tgtEl>
                                          <p:spTgt spid="66"/>
                                        </p:tgtEl>
                                        <p:attrNameLst>
                                          <p:attrName>fill.on</p:attrName>
                                        </p:attrNameLst>
                                      </p:cBhvr>
                                      <p:to>
                                        <p:strVal val="tru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42" presetClass="path" presetSubtype="0" accel="50000" decel="50000" fill="hold" nodeType="withEffect">
                                  <p:stCondLst>
                                    <p:cond delay="0"/>
                                  </p:stCondLst>
                                  <p:childTnLst>
                                    <p:animMotion origin="layout" path="M -1.94444E-6 3.7037E-6 L -1.94444E-6 0.36597 " pathEditMode="relative" rAng="0" ptsTypes="AA">
                                      <p:cBhvr>
                                        <p:cTn id="26" dur="1000" fill="hold"/>
                                        <p:tgtEl>
                                          <p:spTgt spid="2"/>
                                        </p:tgtEl>
                                        <p:attrNameLst>
                                          <p:attrName>ppt_x</p:attrName>
                                          <p:attrName>ppt_y</p:attrName>
                                        </p:attrNameLst>
                                      </p:cBhvr>
                                      <p:rCtr x="0" y="18300"/>
                                    </p:animMotion>
                                  </p:childTnLst>
                                </p:cTn>
                              </p:par>
                              <p:par>
                                <p:cTn id="27" presetID="1" presetClass="entr" presetSubtype="0" fill="hold"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42" presetClass="path" presetSubtype="0" accel="50000" decel="50000" fill="hold" nodeType="withEffect">
                                  <p:stCondLst>
                                    <p:cond delay="0"/>
                                  </p:stCondLst>
                                  <p:childTnLst>
                                    <p:animMotion origin="layout" path="M -1.94444E-6 3.7037E-6 L -1.94444E-6 0.36597 " pathEditMode="relative" rAng="0" ptsTypes="AA">
                                      <p:cBhvr>
                                        <p:cTn id="30" dur="1000" fill="hold"/>
                                        <p:tgtEl>
                                          <p:spTgt spid="67"/>
                                        </p:tgtEl>
                                        <p:attrNameLst>
                                          <p:attrName>ppt_x</p:attrName>
                                          <p:attrName>ppt_y</p:attrName>
                                        </p:attrNameLst>
                                      </p:cBhvr>
                                      <p:rCtr x="0" y="18300"/>
                                    </p:animMotion>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63"/>
                                        </p:tgtEl>
                                        <p:attrNameLst>
                                          <p:attrName>fillcolor</p:attrName>
                                        </p:attrNameLst>
                                      </p:cBhvr>
                                      <p:to>
                                        <a:srgbClr val="0000FF"/>
                                      </p:to>
                                    </p:animClr>
                                    <p:set>
                                      <p:cBhvr>
                                        <p:cTn id="35" dur="500" fill="hold"/>
                                        <p:tgtEl>
                                          <p:spTgt spid="63"/>
                                        </p:tgtEl>
                                        <p:attrNameLst>
                                          <p:attrName>fill.type</p:attrName>
                                        </p:attrNameLst>
                                      </p:cBhvr>
                                      <p:to>
                                        <p:strVal val="solid"/>
                                      </p:to>
                                    </p:set>
                                    <p:set>
                                      <p:cBhvr>
                                        <p:cTn id="36" dur="500" fill="hold"/>
                                        <p:tgtEl>
                                          <p:spTgt spid="63"/>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62"/>
                                        </p:tgtEl>
                                        <p:attrNameLst>
                                          <p:attrName>fillcolor</p:attrName>
                                        </p:attrNameLst>
                                      </p:cBhvr>
                                      <p:to>
                                        <a:srgbClr val="0000FF"/>
                                      </p:to>
                                    </p:animClr>
                                    <p:set>
                                      <p:cBhvr>
                                        <p:cTn id="39" dur="500" fill="hold"/>
                                        <p:tgtEl>
                                          <p:spTgt spid="62"/>
                                        </p:tgtEl>
                                        <p:attrNameLst>
                                          <p:attrName>fill.type</p:attrName>
                                        </p:attrNameLst>
                                      </p:cBhvr>
                                      <p:to>
                                        <p:strVal val="solid"/>
                                      </p:to>
                                    </p:set>
                                    <p:set>
                                      <p:cBhvr>
                                        <p:cTn id="40" dur="500" fill="hold"/>
                                        <p:tgtEl>
                                          <p:spTgt spid="62"/>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64"/>
                                        </p:tgtEl>
                                        <p:attrNameLst>
                                          <p:attrName>fillcolor</p:attrName>
                                        </p:attrNameLst>
                                      </p:cBhvr>
                                      <p:to>
                                        <a:srgbClr val="0000FF"/>
                                      </p:to>
                                    </p:animClr>
                                    <p:set>
                                      <p:cBhvr>
                                        <p:cTn id="43" dur="500" fill="hold"/>
                                        <p:tgtEl>
                                          <p:spTgt spid="64"/>
                                        </p:tgtEl>
                                        <p:attrNameLst>
                                          <p:attrName>fill.type</p:attrName>
                                        </p:attrNameLst>
                                      </p:cBhvr>
                                      <p:to>
                                        <p:strVal val="solid"/>
                                      </p:to>
                                    </p:set>
                                    <p:set>
                                      <p:cBhvr>
                                        <p:cTn id="44" dur="500" fill="hold"/>
                                        <p:tgtEl>
                                          <p:spTgt spid="64"/>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71"/>
                                        </p:tgtEl>
                                        <p:attrNameLst>
                                          <p:attrName>fillcolor</p:attrName>
                                        </p:attrNameLst>
                                      </p:cBhvr>
                                      <p:to>
                                        <a:srgbClr val="0000FF"/>
                                      </p:to>
                                    </p:animClr>
                                    <p:set>
                                      <p:cBhvr>
                                        <p:cTn id="47" dur="500" fill="hold"/>
                                        <p:tgtEl>
                                          <p:spTgt spid="71"/>
                                        </p:tgtEl>
                                        <p:attrNameLst>
                                          <p:attrName>fill.type</p:attrName>
                                        </p:attrNameLst>
                                      </p:cBhvr>
                                      <p:to>
                                        <p:strVal val="solid"/>
                                      </p:to>
                                    </p:set>
                                    <p:set>
                                      <p:cBhvr>
                                        <p:cTn id="48" dur="500" fill="hold"/>
                                        <p:tgtEl>
                                          <p:spTgt spid="71"/>
                                        </p:tgtEl>
                                        <p:attrNameLst>
                                          <p:attrName>fill.on</p:attrName>
                                        </p:attrNameLst>
                                      </p:cBhvr>
                                      <p:to>
                                        <p:strVal val="true"/>
                                      </p:to>
                                    </p:set>
                                  </p:childTnLst>
                                </p:cTn>
                              </p:par>
                              <p:par>
                                <p:cTn id="49" presetID="3" presetClass="exit" presetSubtype="10" fill="hold" nodeType="withEffect">
                                  <p:stCondLst>
                                    <p:cond delay="0"/>
                                  </p:stCondLst>
                                  <p:childTnLst>
                                    <p:animEffect transition="out" filter="blinds(horizontal)">
                                      <p:cBhvr>
                                        <p:cTn id="50" dur="500"/>
                                        <p:tgtEl>
                                          <p:spTgt spid="2"/>
                                        </p:tgtEl>
                                      </p:cBhvr>
                                    </p:animEffect>
                                    <p:set>
                                      <p:cBhvr>
                                        <p:cTn id="51" dur="1" fill="hold">
                                          <p:stCondLst>
                                            <p:cond delay="499"/>
                                          </p:stCondLst>
                                        </p:cTn>
                                        <p:tgtEl>
                                          <p:spTgt spid="2"/>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childTnLst>
                                </p:cTn>
                              </p:par>
                              <p:par>
                                <p:cTn id="54" presetID="42" presetClass="path" presetSubtype="0" accel="50000" decel="50000" fill="hold" nodeType="withEffect">
                                  <p:stCondLst>
                                    <p:cond delay="0"/>
                                  </p:stCondLst>
                                  <p:childTnLst>
                                    <p:animMotion origin="layout" path="M -1.94444E-6 3.7037E-6 L -1.94444E-6 0.36597 " pathEditMode="relative" rAng="0" ptsTypes="AA">
                                      <p:cBhvr>
                                        <p:cTn id="55" dur="1000" fill="hold"/>
                                        <p:tgtEl>
                                          <p:spTgt spid="3"/>
                                        </p:tgtEl>
                                        <p:attrNameLst>
                                          <p:attrName>ppt_x</p:attrName>
                                          <p:attrName>ppt_y</p:attrName>
                                        </p:attrNameLst>
                                      </p:cBhvr>
                                      <p:rCtr x="0" y="18300"/>
                                    </p:animMotion>
                                  </p:childTnLst>
                                </p:cTn>
                              </p:par>
                            </p:childTnLst>
                          </p:cTn>
                        </p:par>
                      </p:childTnLst>
                    </p:cTn>
                  </p:par>
                  <p:par>
                    <p:cTn id="56" fill="hold">
                      <p:stCondLst>
                        <p:cond delay="indefinite"/>
                      </p:stCondLst>
                      <p:childTnLst>
                        <p:par>
                          <p:cTn id="57" fill="hold">
                            <p:stCondLst>
                              <p:cond delay="0"/>
                            </p:stCondLst>
                            <p:childTnLst>
                              <p:par>
                                <p:cTn id="58" presetID="1" presetClass="emph" presetSubtype="2" fill="hold" nodeType="clickEffect">
                                  <p:stCondLst>
                                    <p:cond delay="0"/>
                                  </p:stCondLst>
                                  <p:childTnLst>
                                    <p:animClr clrSpc="rgb" dir="cw">
                                      <p:cBhvr>
                                        <p:cTn id="59" dur="500" fill="hold"/>
                                        <p:tgtEl>
                                          <p:spTgt spid="62"/>
                                        </p:tgtEl>
                                        <p:attrNameLst>
                                          <p:attrName>fillcolor</p:attrName>
                                        </p:attrNameLst>
                                      </p:cBhvr>
                                      <p:to>
                                        <a:schemeClr val="bg1"/>
                                      </p:to>
                                    </p:animClr>
                                    <p:set>
                                      <p:cBhvr>
                                        <p:cTn id="60" dur="500" fill="hold"/>
                                        <p:tgtEl>
                                          <p:spTgt spid="62"/>
                                        </p:tgtEl>
                                        <p:attrNameLst>
                                          <p:attrName>fill.type</p:attrName>
                                        </p:attrNameLst>
                                      </p:cBhvr>
                                      <p:to>
                                        <p:strVal val="solid"/>
                                      </p:to>
                                    </p:set>
                                    <p:set>
                                      <p:cBhvr>
                                        <p:cTn id="61" dur="500" fill="hold"/>
                                        <p:tgtEl>
                                          <p:spTgt spid="62"/>
                                        </p:tgtEl>
                                        <p:attrNameLst>
                                          <p:attrName>fill.on</p:attrName>
                                        </p:attrNameLst>
                                      </p:cBhvr>
                                      <p:to>
                                        <p:strVal val="true"/>
                                      </p:to>
                                    </p:set>
                                  </p:childTnLst>
                                </p:cTn>
                              </p:par>
                              <p:par>
                                <p:cTn id="62" presetID="1" presetClass="emph" presetSubtype="2" fill="hold" nodeType="withEffect">
                                  <p:stCondLst>
                                    <p:cond delay="0"/>
                                  </p:stCondLst>
                                  <p:childTnLst>
                                    <p:animClr clrSpc="rgb" dir="cw">
                                      <p:cBhvr>
                                        <p:cTn id="63" dur="500" fill="hold"/>
                                        <p:tgtEl>
                                          <p:spTgt spid="63"/>
                                        </p:tgtEl>
                                        <p:attrNameLst>
                                          <p:attrName>fillcolor</p:attrName>
                                        </p:attrNameLst>
                                      </p:cBhvr>
                                      <p:to>
                                        <a:schemeClr val="bg1"/>
                                      </p:to>
                                    </p:animClr>
                                    <p:set>
                                      <p:cBhvr>
                                        <p:cTn id="64" dur="500" fill="hold"/>
                                        <p:tgtEl>
                                          <p:spTgt spid="63"/>
                                        </p:tgtEl>
                                        <p:attrNameLst>
                                          <p:attrName>fill.type</p:attrName>
                                        </p:attrNameLst>
                                      </p:cBhvr>
                                      <p:to>
                                        <p:strVal val="solid"/>
                                      </p:to>
                                    </p:set>
                                    <p:set>
                                      <p:cBhvr>
                                        <p:cTn id="65" dur="500" fill="hold"/>
                                        <p:tgtEl>
                                          <p:spTgt spid="63"/>
                                        </p:tgtEl>
                                        <p:attrNameLst>
                                          <p:attrName>fill.on</p:attrName>
                                        </p:attrNameLst>
                                      </p:cBhvr>
                                      <p:to>
                                        <p:strVal val="true"/>
                                      </p:to>
                                    </p:set>
                                  </p:childTnLst>
                                </p:cTn>
                              </p:par>
                              <p:par>
                                <p:cTn id="66" presetID="1" presetClass="emph" presetSubtype="2" fill="hold" nodeType="withEffect">
                                  <p:stCondLst>
                                    <p:cond delay="0"/>
                                  </p:stCondLst>
                                  <p:childTnLst>
                                    <p:animClr clrSpc="rgb" dir="cw">
                                      <p:cBhvr>
                                        <p:cTn id="67" dur="500" fill="hold"/>
                                        <p:tgtEl>
                                          <p:spTgt spid="64"/>
                                        </p:tgtEl>
                                        <p:attrNameLst>
                                          <p:attrName>fillcolor</p:attrName>
                                        </p:attrNameLst>
                                      </p:cBhvr>
                                      <p:to>
                                        <a:schemeClr val="bg1"/>
                                      </p:to>
                                    </p:animClr>
                                    <p:set>
                                      <p:cBhvr>
                                        <p:cTn id="68" dur="500" fill="hold"/>
                                        <p:tgtEl>
                                          <p:spTgt spid="64"/>
                                        </p:tgtEl>
                                        <p:attrNameLst>
                                          <p:attrName>fill.type</p:attrName>
                                        </p:attrNameLst>
                                      </p:cBhvr>
                                      <p:to>
                                        <p:strVal val="solid"/>
                                      </p:to>
                                    </p:set>
                                    <p:set>
                                      <p:cBhvr>
                                        <p:cTn id="69" dur="500" fill="hold"/>
                                        <p:tgtEl>
                                          <p:spTgt spid="64"/>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500" fill="hold"/>
                                        <p:tgtEl>
                                          <p:spTgt spid="71"/>
                                        </p:tgtEl>
                                        <p:attrNameLst>
                                          <p:attrName>fillcolor</p:attrName>
                                        </p:attrNameLst>
                                      </p:cBhvr>
                                      <p:to>
                                        <a:schemeClr val="bg1"/>
                                      </p:to>
                                    </p:animClr>
                                    <p:set>
                                      <p:cBhvr>
                                        <p:cTn id="72" dur="500" fill="hold"/>
                                        <p:tgtEl>
                                          <p:spTgt spid="71"/>
                                        </p:tgtEl>
                                        <p:attrNameLst>
                                          <p:attrName>fill.type</p:attrName>
                                        </p:attrNameLst>
                                      </p:cBhvr>
                                      <p:to>
                                        <p:strVal val="solid"/>
                                      </p:to>
                                    </p:set>
                                    <p:set>
                                      <p:cBhvr>
                                        <p:cTn id="73" dur="500" fill="hold"/>
                                        <p:tgtEl>
                                          <p:spTgt spid="71"/>
                                        </p:tgtEl>
                                        <p:attrNameLst>
                                          <p:attrName>fill.on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3" presetClass="exit" presetSubtype="10" fill="hold" nodeType="clickEffect">
                                  <p:stCondLst>
                                    <p:cond delay="0"/>
                                  </p:stCondLst>
                                  <p:childTnLst>
                                    <p:animEffect transition="out" filter="blinds(horizontal)">
                                      <p:cBhvr>
                                        <p:cTn id="77" dur="500"/>
                                        <p:tgtEl>
                                          <p:spTgt spid="3"/>
                                        </p:tgtEl>
                                      </p:cBhvr>
                                    </p:animEffect>
                                    <p:set>
                                      <p:cBhvr>
                                        <p:cTn id="78" dur="1" fill="hold">
                                          <p:stCondLst>
                                            <p:cond delay="499"/>
                                          </p:stCondLst>
                                        </p:cTn>
                                        <p:tgtEl>
                                          <p:spTgt spid="3"/>
                                        </p:tgtEl>
                                        <p:attrNameLst>
                                          <p:attrName>style.visibility</p:attrName>
                                        </p:attrNameLst>
                                      </p:cBhvr>
                                      <p:to>
                                        <p:strVal val="hidden"/>
                                      </p:to>
                                    </p:set>
                                  </p:childTnLst>
                                </p:cTn>
                              </p:par>
                              <p:par>
                                <p:cTn id="79" presetID="1" presetClass="emph" presetSubtype="2" fill="hold" nodeType="withEffect">
                                  <p:stCondLst>
                                    <p:cond delay="0"/>
                                  </p:stCondLst>
                                  <p:childTnLst>
                                    <p:animClr clrSpc="rgb" dir="cw">
                                      <p:cBhvr>
                                        <p:cTn id="80" dur="500" fill="hold"/>
                                        <p:tgtEl>
                                          <p:spTgt spid="62"/>
                                        </p:tgtEl>
                                        <p:attrNameLst>
                                          <p:attrName>fillcolor</p:attrName>
                                        </p:attrNameLst>
                                      </p:cBhvr>
                                      <p:to>
                                        <a:srgbClr val="0000FF"/>
                                      </p:to>
                                    </p:animClr>
                                    <p:set>
                                      <p:cBhvr>
                                        <p:cTn id="81" dur="500" fill="hold"/>
                                        <p:tgtEl>
                                          <p:spTgt spid="62"/>
                                        </p:tgtEl>
                                        <p:attrNameLst>
                                          <p:attrName>fill.type</p:attrName>
                                        </p:attrNameLst>
                                      </p:cBhvr>
                                      <p:to>
                                        <p:strVal val="solid"/>
                                      </p:to>
                                    </p:set>
                                    <p:set>
                                      <p:cBhvr>
                                        <p:cTn id="82" dur="500" fill="hold"/>
                                        <p:tgtEl>
                                          <p:spTgt spid="62"/>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63"/>
                                        </p:tgtEl>
                                        <p:attrNameLst>
                                          <p:attrName>fillcolor</p:attrName>
                                        </p:attrNameLst>
                                      </p:cBhvr>
                                      <p:to>
                                        <a:srgbClr val="0000FF"/>
                                      </p:to>
                                    </p:animClr>
                                    <p:set>
                                      <p:cBhvr>
                                        <p:cTn id="85" dur="500" fill="hold"/>
                                        <p:tgtEl>
                                          <p:spTgt spid="63"/>
                                        </p:tgtEl>
                                        <p:attrNameLst>
                                          <p:attrName>fill.type</p:attrName>
                                        </p:attrNameLst>
                                      </p:cBhvr>
                                      <p:to>
                                        <p:strVal val="solid"/>
                                      </p:to>
                                    </p:set>
                                    <p:set>
                                      <p:cBhvr>
                                        <p:cTn id="86" dur="500" fill="hold"/>
                                        <p:tgtEl>
                                          <p:spTgt spid="63"/>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500" fill="hold"/>
                                        <p:tgtEl>
                                          <p:spTgt spid="64"/>
                                        </p:tgtEl>
                                        <p:attrNameLst>
                                          <p:attrName>fillcolor</p:attrName>
                                        </p:attrNameLst>
                                      </p:cBhvr>
                                      <p:to>
                                        <a:srgbClr val="0000FF"/>
                                      </p:to>
                                    </p:animClr>
                                    <p:set>
                                      <p:cBhvr>
                                        <p:cTn id="89" dur="500" fill="hold"/>
                                        <p:tgtEl>
                                          <p:spTgt spid="64"/>
                                        </p:tgtEl>
                                        <p:attrNameLst>
                                          <p:attrName>fill.type</p:attrName>
                                        </p:attrNameLst>
                                      </p:cBhvr>
                                      <p:to>
                                        <p:strVal val="solid"/>
                                      </p:to>
                                    </p:set>
                                    <p:set>
                                      <p:cBhvr>
                                        <p:cTn id="90" dur="500" fill="hold"/>
                                        <p:tgtEl>
                                          <p:spTgt spid="64"/>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500" fill="hold"/>
                                        <p:tgtEl>
                                          <p:spTgt spid="71"/>
                                        </p:tgtEl>
                                        <p:attrNameLst>
                                          <p:attrName>fillcolor</p:attrName>
                                        </p:attrNameLst>
                                      </p:cBhvr>
                                      <p:to>
                                        <a:srgbClr val="0000FF"/>
                                      </p:to>
                                    </p:animClr>
                                    <p:set>
                                      <p:cBhvr>
                                        <p:cTn id="93" dur="500" fill="hold"/>
                                        <p:tgtEl>
                                          <p:spTgt spid="71"/>
                                        </p:tgtEl>
                                        <p:attrNameLst>
                                          <p:attrName>fill.type</p:attrName>
                                        </p:attrNameLst>
                                      </p:cBhvr>
                                      <p:to>
                                        <p:strVal val="solid"/>
                                      </p:to>
                                    </p:set>
                                    <p:set>
                                      <p:cBhvr>
                                        <p:cTn id="94" dur="500" fill="hold"/>
                                        <p:tgtEl>
                                          <p:spTgt spid="71"/>
                                        </p:tgtEl>
                                        <p:attrNameLst>
                                          <p:attrName>fill.on</p:attrName>
                                        </p:attrNameLst>
                                      </p:cBhvr>
                                      <p:to>
                                        <p:strVal val="true"/>
                                      </p:to>
                                    </p:set>
                                  </p:childTnLst>
                                </p:cTn>
                              </p:par>
                              <p:par>
                                <p:cTn id="95" presetID="1" presetClass="entr" presetSubtype="0" fill="hold" nodeType="withEffect">
                                  <p:stCondLst>
                                    <p:cond delay="0"/>
                                  </p:stCondLst>
                                  <p:childTnLst>
                                    <p:set>
                                      <p:cBhvr>
                                        <p:cTn id="96" dur="1" fill="hold">
                                          <p:stCondLst>
                                            <p:cond delay="0"/>
                                          </p:stCondLst>
                                        </p:cTn>
                                        <p:tgtEl>
                                          <p:spTgt spid="4"/>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1.94444E-6 3.7037E-6 L -1.94444E-6 0.36597 " pathEditMode="relative" rAng="0" ptsTypes="AA">
                                      <p:cBhvr>
                                        <p:cTn id="98" dur="1000" fill="hold"/>
                                        <p:tgtEl>
                                          <p:spTgt spid="4"/>
                                        </p:tgtEl>
                                        <p:attrNameLst>
                                          <p:attrName>ppt_x</p:attrName>
                                          <p:attrName>ppt_y</p:attrName>
                                        </p:attrNameLst>
                                      </p:cBhvr>
                                      <p:rCtr x="0" y="18300"/>
                                    </p:animMotion>
                                  </p:childTnLst>
                                </p:cTn>
                              </p:par>
                            </p:childTnLst>
                          </p:cTn>
                        </p:par>
                      </p:childTnLst>
                    </p:cTn>
                  </p:par>
                  <p:par>
                    <p:cTn id="99" fill="hold">
                      <p:stCondLst>
                        <p:cond delay="indefinite"/>
                      </p:stCondLst>
                      <p:childTnLst>
                        <p:par>
                          <p:cTn id="100" fill="hold">
                            <p:stCondLst>
                              <p:cond delay="0"/>
                            </p:stCondLst>
                            <p:childTnLst>
                              <p:par>
                                <p:cTn id="101" presetID="1" presetClass="emph" presetSubtype="2" fill="hold" nodeType="clickEffect">
                                  <p:stCondLst>
                                    <p:cond delay="0"/>
                                  </p:stCondLst>
                                  <p:childTnLst>
                                    <p:animClr clrSpc="rgb" dir="cw">
                                      <p:cBhvr>
                                        <p:cTn id="102" dur="500" fill="hold"/>
                                        <p:tgtEl>
                                          <p:spTgt spid="62"/>
                                        </p:tgtEl>
                                        <p:attrNameLst>
                                          <p:attrName>fillcolor</p:attrName>
                                        </p:attrNameLst>
                                      </p:cBhvr>
                                      <p:to>
                                        <a:schemeClr val="bg1"/>
                                      </p:to>
                                    </p:animClr>
                                    <p:set>
                                      <p:cBhvr>
                                        <p:cTn id="103" dur="500" fill="hold"/>
                                        <p:tgtEl>
                                          <p:spTgt spid="62"/>
                                        </p:tgtEl>
                                        <p:attrNameLst>
                                          <p:attrName>fill.type</p:attrName>
                                        </p:attrNameLst>
                                      </p:cBhvr>
                                      <p:to>
                                        <p:strVal val="solid"/>
                                      </p:to>
                                    </p:set>
                                    <p:set>
                                      <p:cBhvr>
                                        <p:cTn id="104" dur="500" fill="hold"/>
                                        <p:tgtEl>
                                          <p:spTgt spid="62"/>
                                        </p:tgtEl>
                                        <p:attrNameLst>
                                          <p:attrName>fill.on</p:attrName>
                                        </p:attrNameLst>
                                      </p:cBhvr>
                                      <p:to>
                                        <p:strVal val="true"/>
                                      </p:to>
                                    </p:set>
                                  </p:childTnLst>
                                </p:cTn>
                              </p:par>
                              <p:par>
                                <p:cTn id="105" presetID="1" presetClass="emph" presetSubtype="2" fill="hold" nodeType="withEffect">
                                  <p:stCondLst>
                                    <p:cond delay="0"/>
                                  </p:stCondLst>
                                  <p:childTnLst>
                                    <p:animClr clrSpc="rgb" dir="cw">
                                      <p:cBhvr>
                                        <p:cTn id="106" dur="500" fill="hold"/>
                                        <p:tgtEl>
                                          <p:spTgt spid="63"/>
                                        </p:tgtEl>
                                        <p:attrNameLst>
                                          <p:attrName>fillcolor</p:attrName>
                                        </p:attrNameLst>
                                      </p:cBhvr>
                                      <p:to>
                                        <a:schemeClr val="bg1"/>
                                      </p:to>
                                    </p:animClr>
                                    <p:set>
                                      <p:cBhvr>
                                        <p:cTn id="107" dur="500" fill="hold"/>
                                        <p:tgtEl>
                                          <p:spTgt spid="63"/>
                                        </p:tgtEl>
                                        <p:attrNameLst>
                                          <p:attrName>fill.type</p:attrName>
                                        </p:attrNameLst>
                                      </p:cBhvr>
                                      <p:to>
                                        <p:strVal val="solid"/>
                                      </p:to>
                                    </p:set>
                                    <p:set>
                                      <p:cBhvr>
                                        <p:cTn id="108" dur="500" fill="hold"/>
                                        <p:tgtEl>
                                          <p:spTgt spid="63"/>
                                        </p:tgtEl>
                                        <p:attrNameLst>
                                          <p:attrName>fill.on</p:attrName>
                                        </p:attrNameLst>
                                      </p:cBhvr>
                                      <p:to>
                                        <p:strVal val="true"/>
                                      </p:to>
                                    </p:set>
                                  </p:childTnLst>
                                </p:cTn>
                              </p:par>
                              <p:par>
                                <p:cTn id="109" presetID="1" presetClass="emph" presetSubtype="2" fill="hold" nodeType="withEffect">
                                  <p:stCondLst>
                                    <p:cond delay="0"/>
                                  </p:stCondLst>
                                  <p:childTnLst>
                                    <p:animClr clrSpc="rgb" dir="cw">
                                      <p:cBhvr>
                                        <p:cTn id="110" dur="500" fill="hold"/>
                                        <p:tgtEl>
                                          <p:spTgt spid="64"/>
                                        </p:tgtEl>
                                        <p:attrNameLst>
                                          <p:attrName>fillcolor</p:attrName>
                                        </p:attrNameLst>
                                      </p:cBhvr>
                                      <p:to>
                                        <a:schemeClr val="bg1"/>
                                      </p:to>
                                    </p:animClr>
                                    <p:set>
                                      <p:cBhvr>
                                        <p:cTn id="111" dur="500" fill="hold"/>
                                        <p:tgtEl>
                                          <p:spTgt spid="64"/>
                                        </p:tgtEl>
                                        <p:attrNameLst>
                                          <p:attrName>fill.type</p:attrName>
                                        </p:attrNameLst>
                                      </p:cBhvr>
                                      <p:to>
                                        <p:strVal val="solid"/>
                                      </p:to>
                                    </p:set>
                                    <p:set>
                                      <p:cBhvr>
                                        <p:cTn id="112" dur="500" fill="hold"/>
                                        <p:tgtEl>
                                          <p:spTgt spid="64"/>
                                        </p:tgtEl>
                                        <p:attrNameLst>
                                          <p:attrName>fill.on</p:attrName>
                                        </p:attrNameLst>
                                      </p:cBhvr>
                                      <p:to>
                                        <p:strVal val="true"/>
                                      </p:to>
                                    </p:set>
                                  </p:childTnLst>
                                </p:cTn>
                              </p:par>
                              <p:par>
                                <p:cTn id="113" presetID="1" presetClass="emph" presetSubtype="2" fill="hold" nodeType="withEffect">
                                  <p:stCondLst>
                                    <p:cond delay="0"/>
                                  </p:stCondLst>
                                  <p:childTnLst>
                                    <p:animClr clrSpc="rgb" dir="cw">
                                      <p:cBhvr>
                                        <p:cTn id="114" dur="500" fill="hold"/>
                                        <p:tgtEl>
                                          <p:spTgt spid="71"/>
                                        </p:tgtEl>
                                        <p:attrNameLst>
                                          <p:attrName>fillcolor</p:attrName>
                                        </p:attrNameLst>
                                      </p:cBhvr>
                                      <p:to>
                                        <a:schemeClr val="bg1"/>
                                      </p:to>
                                    </p:animClr>
                                    <p:set>
                                      <p:cBhvr>
                                        <p:cTn id="115" dur="500" fill="hold"/>
                                        <p:tgtEl>
                                          <p:spTgt spid="71"/>
                                        </p:tgtEl>
                                        <p:attrNameLst>
                                          <p:attrName>fill.type</p:attrName>
                                        </p:attrNameLst>
                                      </p:cBhvr>
                                      <p:to>
                                        <p:strVal val="solid"/>
                                      </p:to>
                                    </p:set>
                                    <p:set>
                                      <p:cBhvr>
                                        <p:cTn id="116" dur="500" fill="hold"/>
                                        <p:tgtEl>
                                          <p:spTgt spid="71"/>
                                        </p:tgtEl>
                                        <p:attrNameLst>
                                          <p:attrName>fill.on</p:attrName>
                                        </p:attrNameLst>
                                      </p:cBhvr>
                                      <p:to>
                                        <p:strVal val="true"/>
                                      </p:to>
                                    </p:set>
                                  </p:childTnLst>
                                </p:cTn>
                              </p:par>
                            </p:childTnLst>
                          </p:cTn>
                        </p:par>
                      </p:childTnLst>
                    </p:cTn>
                  </p:par>
                  <p:par>
                    <p:cTn id="117" fill="hold">
                      <p:stCondLst>
                        <p:cond delay="indefinite"/>
                      </p:stCondLst>
                      <p:childTnLst>
                        <p:par>
                          <p:cTn id="118" fill="hold">
                            <p:stCondLst>
                              <p:cond delay="0"/>
                            </p:stCondLst>
                            <p:childTnLst>
                              <p:par>
                                <p:cTn id="119" presetID="3" presetClass="exit" presetSubtype="10" fill="hold" nodeType="clickEffect">
                                  <p:stCondLst>
                                    <p:cond delay="0"/>
                                  </p:stCondLst>
                                  <p:childTnLst>
                                    <p:animEffect transition="out" filter="blinds(horizontal)">
                                      <p:cBhvr>
                                        <p:cTn id="120" dur="500"/>
                                        <p:tgtEl>
                                          <p:spTgt spid="4"/>
                                        </p:tgtEl>
                                      </p:cBhvr>
                                    </p:animEffect>
                                    <p:set>
                                      <p:cBhvr>
                                        <p:cTn id="121" dur="1" fill="hold">
                                          <p:stCondLst>
                                            <p:cond delay="499"/>
                                          </p:stCondLst>
                                        </p:cTn>
                                        <p:tgtEl>
                                          <p:spTgt spid="4"/>
                                        </p:tgtEl>
                                        <p:attrNameLst>
                                          <p:attrName>style.visibility</p:attrName>
                                        </p:attrNameLst>
                                      </p:cBhvr>
                                      <p:to>
                                        <p:strVal val="hidden"/>
                                      </p:to>
                                    </p:set>
                                  </p:childTnLst>
                                </p:cTn>
                              </p:par>
                              <p:par>
                                <p:cTn id="122" presetID="1" presetClass="emph" presetSubtype="2" fill="hold" nodeType="withEffect">
                                  <p:stCondLst>
                                    <p:cond delay="0"/>
                                  </p:stCondLst>
                                  <p:childTnLst>
                                    <p:animClr clrSpc="rgb" dir="cw">
                                      <p:cBhvr>
                                        <p:cTn id="123" dur="500" fill="hold"/>
                                        <p:tgtEl>
                                          <p:spTgt spid="62"/>
                                        </p:tgtEl>
                                        <p:attrNameLst>
                                          <p:attrName>fillcolor</p:attrName>
                                        </p:attrNameLst>
                                      </p:cBhvr>
                                      <p:to>
                                        <a:srgbClr val="0000FF"/>
                                      </p:to>
                                    </p:animClr>
                                    <p:set>
                                      <p:cBhvr>
                                        <p:cTn id="124" dur="500" fill="hold"/>
                                        <p:tgtEl>
                                          <p:spTgt spid="62"/>
                                        </p:tgtEl>
                                        <p:attrNameLst>
                                          <p:attrName>fill.type</p:attrName>
                                        </p:attrNameLst>
                                      </p:cBhvr>
                                      <p:to>
                                        <p:strVal val="solid"/>
                                      </p:to>
                                    </p:set>
                                    <p:set>
                                      <p:cBhvr>
                                        <p:cTn id="125" dur="500" fill="hold"/>
                                        <p:tgtEl>
                                          <p:spTgt spid="62"/>
                                        </p:tgtEl>
                                        <p:attrNameLst>
                                          <p:attrName>fill.on</p:attrName>
                                        </p:attrNameLst>
                                      </p:cBhvr>
                                      <p:to>
                                        <p:strVal val="true"/>
                                      </p:to>
                                    </p:set>
                                  </p:childTnLst>
                                </p:cTn>
                              </p:par>
                              <p:par>
                                <p:cTn id="126" presetID="1" presetClass="emph" presetSubtype="2" fill="hold" nodeType="withEffect">
                                  <p:stCondLst>
                                    <p:cond delay="0"/>
                                  </p:stCondLst>
                                  <p:childTnLst>
                                    <p:animClr clrSpc="rgb" dir="cw">
                                      <p:cBhvr>
                                        <p:cTn id="127" dur="500" fill="hold"/>
                                        <p:tgtEl>
                                          <p:spTgt spid="63"/>
                                        </p:tgtEl>
                                        <p:attrNameLst>
                                          <p:attrName>fillcolor</p:attrName>
                                        </p:attrNameLst>
                                      </p:cBhvr>
                                      <p:to>
                                        <a:srgbClr val="0000FF"/>
                                      </p:to>
                                    </p:animClr>
                                    <p:set>
                                      <p:cBhvr>
                                        <p:cTn id="128" dur="500" fill="hold"/>
                                        <p:tgtEl>
                                          <p:spTgt spid="63"/>
                                        </p:tgtEl>
                                        <p:attrNameLst>
                                          <p:attrName>fill.type</p:attrName>
                                        </p:attrNameLst>
                                      </p:cBhvr>
                                      <p:to>
                                        <p:strVal val="solid"/>
                                      </p:to>
                                    </p:set>
                                    <p:set>
                                      <p:cBhvr>
                                        <p:cTn id="129" dur="500" fill="hold"/>
                                        <p:tgtEl>
                                          <p:spTgt spid="63"/>
                                        </p:tgtEl>
                                        <p:attrNameLst>
                                          <p:attrName>fill.on</p:attrName>
                                        </p:attrNameLst>
                                      </p:cBhvr>
                                      <p:to>
                                        <p:strVal val="true"/>
                                      </p:to>
                                    </p:set>
                                  </p:childTnLst>
                                </p:cTn>
                              </p:par>
                              <p:par>
                                <p:cTn id="130" presetID="1" presetClass="emph" presetSubtype="2" fill="hold" nodeType="withEffect">
                                  <p:stCondLst>
                                    <p:cond delay="0"/>
                                  </p:stCondLst>
                                  <p:childTnLst>
                                    <p:animClr clrSpc="rgb" dir="cw">
                                      <p:cBhvr>
                                        <p:cTn id="131" dur="500" fill="hold"/>
                                        <p:tgtEl>
                                          <p:spTgt spid="64"/>
                                        </p:tgtEl>
                                        <p:attrNameLst>
                                          <p:attrName>fillcolor</p:attrName>
                                        </p:attrNameLst>
                                      </p:cBhvr>
                                      <p:to>
                                        <a:srgbClr val="0000FF"/>
                                      </p:to>
                                    </p:animClr>
                                    <p:set>
                                      <p:cBhvr>
                                        <p:cTn id="132" dur="500" fill="hold"/>
                                        <p:tgtEl>
                                          <p:spTgt spid="64"/>
                                        </p:tgtEl>
                                        <p:attrNameLst>
                                          <p:attrName>fill.type</p:attrName>
                                        </p:attrNameLst>
                                      </p:cBhvr>
                                      <p:to>
                                        <p:strVal val="solid"/>
                                      </p:to>
                                    </p:set>
                                    <p:set>
                                      <p:cBhvr>
                                        <p:cTn id="133" dur="500" fill="hold"/>
                                        <p:tgtEl>
                                          <p:spTgt spid="64"/>
                                        </p:tgtEl>
                                        <p:attrNameLst>
                                          <p:attrName>fill.on</p:attrName>
                                        </p:attrNameLst>
                                      </p:cBhvr>
                                      <p:to>
                                        <p:strVal val="true"/>
                                      </p:to>
                                    </p:set>
                                  </p:childTnLst>
                                </p:cTn>
                              </p:par>
                              <p:par>
                                <p:cTn id="134" presetID="1" presetClass="emph" presetSubtype="2" fill="hold" nodeType="withEffect">
                                  <p:stCondLst>
                                    <p:cond delay="0"/>
                                  </p:stCondLst>
                                  <p:childTnLst>
                                    <p:animClr clrSpc="rgb" dir="cw">
                                      <p:cBhvr>
                                        <p:cTn id="135" dur="500" fill="hold"/>
                                        <p:tgtEl>
                                          <p:spTgt spid="71"/>
                                        </p:tgtEl>
                                        <p:attrNameLst>
                                          <p:attrName>fillcolor</p:attrName>
                                        </p:attrNameLst>
                                      </p:cBhvr>
                                      <p:to>
                                        <a:srgbClr val="0000FF"/>
                                      </p:to>
                                    </p:animClr>
                                    <p:set>
                                      <p:cBhvr>
                                        <p:cTn id="136" dur="500" fill="hold"/>
                                        <p:tgtEl>
                                          <p:spTgt spid="71"/>
                                        </p:tgtEl>
                                        <p:attrNameLst>
                                          <p:attrName>fill.type</p:attrName>
                                        </p:attrNameLst>
                                      </p:cBhvr>
                                      <p:to>
                                        <p:strVal val="solid"/>
                                      </p:to>
                                    </p:set>
                                    <p:set>
                                      <p:cBhvr>
                                        <p:cTn id="137" dur="500" fill="hold"/>
                                        <p:tgtEl>
                                          <p:spTgt spid="71"/>
                                        </p:tgtEl>
                                        <p:attrNameLst>
                                          <p:attrName>fill.on</p:attrName>
                                        </p:attrNameLst>
                                      </p:cBhvr>
                                      <p:to>
                                        <p:strVal val="true"/>
                                      </p:to>
                                    </p:set>
                                  </p:childTnLst>
                                </p:cTn>
                              </p:par>
                              <p:par>
                                <p:cTn id="138" presetID="1" presetClass="entr" presetSubtype="0" fill="hold" nodeType="withEffect">
                                  <p:stCondLst>
                                    <p:cond delay="0"/>
                                  </p:stCondLst>
                                  <p:childTnLst>
                                    <p:set>
                                      <p:cBhvr>
                                        <p:cTn id="139" dur="1" fill="hold">
                                          <p:stCondLst>
                                            <p:cond delay="0"/>
                                          </p:stCondLst>
                                        </p:cTn>
                                        <p:tgtEl>
                                          <p:spTgt spid="6"/>
                                        </p:tgtEl>
                                        <p:attrNameLst>
                                          <p:attrName>style.visibility</p:attrName>
                                        </p:attrNameLst>
                                      </p:cBhvr>
                                      <p:to>
                                        <p:strVal val="visible"/>
                                      </p:to>
                                    </p:set>
                                  </p:childTnLst>
                                </p:cTn>
                              </p:par>
                              <p:par>
                                <p:cTn id="140" presetID="42" presetClass="path" presetSubtype="0" accel="50000" decel="50000" fill="hold" nodeType="withEffect">
                                  <p:stCondLst>
                                    <p:cond delay="0"/>
                                  </p:stCondLst>
                                  <p:childTnLst>
                                    <p:animMotion origin="layout" path="M -1.94444E-6 3.7037E-6 L -1.94444E-6 0.36597 " pathEditMode="relative" rAng="0" ptsTypes="AA">
                                      <p:cBhvr>
                                        <p:cTn id="141" dur="1000" fill="hold"/>
                                        <p:tgtEl>
                                          <p:spTgt spid="6"/>
                                        </p:tgtEl>
                                        <p:attrNameLst>
                                          <p:attrName>ppt_x</p:attrName>
                                          <p:attrName>ppt_y</p:attrName>
                                        </p:attrNameLst>
                                      </p:cBhvr>
                                      <p:rCtr x="0" y="18300"/>
                                    </p:animMotion>
                                  </p:childTnLst>
                                </p:cTn>
                              </p:par>
                            </p:childTnLst>
                          </p:cTn>
                        </p:par>
                      </p:childTnLst>
                    </p:cTn>
                  </p:par>
                  <p:par>
                    <p:cTn id="142" fill="hold">
                      <p:stCondLst>
                        <p:cond delay="indefinite"/>
                      </p:stCondLst>
                      <p:childTnLst>
                        <p:par>
                          <p:cTn id="143" fill="hold">
                            <p:stCondLst>
                              <p:cond delay="0"/>
                            </p:stCondLst>
                            <p:childTnLst>
                              <p:par>
                                <p:cTn id="144" presetID="1" presetClass="emph" presetSubtype="2" fill="hold" nodeType="clickEffect">
                                  <p:stCondLst>
                                    <p:cond delay="0"/>
                                  </p:stCondLst>
                                  <p:childTnLst>
                                    <p:animClr clrSpc="rgb" dir="cw">
                                      <p:cBhvr>
                                        <p:cTn id="145" dur="500" fill="hold"/>
                                        <p:tgtEl>
                                          <p:spTgt spid="62"/>
                                        </p:tgtEl>
                                        <p:attrNameLst>
                                          <p:attrName>fillcolor</p:attrName>
                                        </p:attrNameLst>
                                      </p:cBhvr>
                                      <p:to>
                                        <a:schemeClr val="bg1"/>
                                      </p:to>
                                    </p:animClr>
                                    <p:set>
                                      <p:cBhvr>
                                        <p:cTn id="146" dur="500" fill="hold"/>
                                        <p:tgtEl>
                                          <p:spTgt spid="62"/>
                                        </p:tgtEl>
                                        <p:attrNameLst>
                                          <p:attrName>fill.type</p:attrName>
                                        </p:attrNameLst>
                                      </p:cBhvr>
                                      <p:to>
                                        <p:strVal val="solid"/>
                                      </p:to>
                                    </p:set>
                                    <p:set>
                                      <p:cBhvr>
                                        <p:cTn id="147" dur="500" fill="hold"/>
                                        <p:tgtEl>
                                          <p:spTgt spid="62"/>
                                        </p:tgtEl>
                                        <p:attrNameLst>
                                          <p:attrName>fill.on</p:attrName>
                                        </p:attrNameLst>
                                      </p:cBhvr>
                                      <p:to>
                                        <p:strVal val="true"/>
                                      </p:to>
                                    </p:set>
                                  </p:childTnLst>
                                </p:cTn>
                              </p:par>
                              <p:par>
                                <p:cTn id="148" presetID="1" presetClass="emph" presetSubtype="2" fill="hold" nodeType="withEffect">
                                  <p:stCondLst>
                                    <p:cond delay="0"/>
                                  </p:stCondLst>
                                  <p:childTnLst>
                                    <p:animClr clrSpc="rgb" dir="cw">
                                      <p:cBhvr>
                                        <p:cTn id="149" dur="500" fill="hold"/>
                                        <p:tgtEl>
                                          <p:spTgt spid="63"/>
                                        </p:tgtEl>
                                        <p:attrNameLst>
                                          <p:attrName>fillcolor</p:attrName>
                                        </p:attrNameLst>
                                      </p:cBhvr>
                                      <p:to>
                                        <a:schemeClr val="bg1"/>
                                      </p:to>
                                    </p:animClr>
                                    <p:set>
                                      <p:cBhvr>
                                        <p:cTn id="150" dur="500" fill="hold"/>
                                        <p:tgtEl>
                                          <p:spTgt spid="63"/>
                                        </p:tgtEl>
                                        <p:attrNameLst>
                                          <p:attrName>fill.type</p:attrName>
                                        </p:attrNameLst>
                                      </p:cBhvr>
                                      <p:to>
                                        <p:strVal val="solid"/>
                                      </p:to>
                                    </p:set>
                                    <p:set>
                                      <p:cBhvr>
                                        <p:cTn id="151" dur="500" fill="hold"/>
                                        <p:tgtEl>
                                          <p:spTgt spid="63"/>
                                        </p:tgtEl>
                                        <p:attrNameLst>
                                          <p:attrName>fill.on</p:attrName>
                                        </p:attrNameLst>
                                      </p:cBhvr>
                                      <p:to>
                                        <p:strVal val="true"/>
                                      </p:to>
                                    </p:set>
                                  </p:childTnLst>
                                </p:cTn>
                              </p:par>
                              <p:par>
                                <p:cTn id="152" presetID="1" presetClass="emph" presetSubtype="2" fill="hold" nodeType="withEffect">
                                  <p:stCondLst>
                                    <p:cond delay="0"/>
                                  </p:stCondLst>
                                  <p:childTnLst>
                                    <p:animClr clrSpc="rgb" dir="cw">
                                      <p:cBhvr>
                                        <p:cTn id="153" dur="500" fill="hold"/>
                                        <p:tgtEl>
                                          <p:spTgt spid="64"/>
                                        </p:tgtEl>
                                        <p:attrNameLst>
                                          <p:attrName>fillcolor</p:attrName>
                                        </p:attrNameLst>
                                      </p:cBhvr>
                                      <p:to>
                                        <a:schemeClr val="bg1"/>
                                      </p:to>
                                    </p:animClr>
                                    <p:set>
                                      <p:cBhvr>
                                        <p:cTn id="154" dur="500" fill="hold"/>
                                        <p:tgtEl>
                                          <p:spTgt spid="64"/>
                                        </p:tgtEl>
                                        <p:attrNameLst>
                                          <p:attrName>fill.type</p:attrName>
                                        </p:attrNameLst>
                                      </p:cBhvr>
                                      <p:to>
                                        <p:strVal val="solid"/>
                                      </p:to>
                                    </p:set>
                                    <p:set>
                                      <p:cBhvr>
                                        <p:cTn id="155" dur="500" fill="hold"/>
                                        <p:tgtEl>
                                          <p:spTgt spid="64"/>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500" fill="hold"/>
                                        <p:tgtEl>
                                          <p:spTgt spid="71"/>
                                        </p:tgtEl>
                                        <p:attrNameLst>
                                          <p:attrName>fillcolor</p:attrName>
                                        </p:attrNameLst>
                                      </p:cBhvr>
                                      <p:to>
                                        <a:schemeClr val="bg1"/>
                                      </p:to>
                                    </p:animClr>
                                    <p:set>
                                      <p:cBhvr>
                                        <p:cTn id="158" dur="500" fill="hold"/>
                                        <p:tgtEl>
                                          <p:spTgt spid="71"/>
                                        </p:tgtEl>
                                        <p:attrNameLst>
                                          <p:attrName>fill.type</p:attrName>
                                        </p:attrNameLst>
                                      </p:cBhvr>
                                      <p:to>
                                        <p:strVal val="solid"/>
                                      </p:to>
                                    </p:set>
                                    <p:set>
                                      <p:cBhvr>
                                        <p:cTn id="159" dur="500" fill="hold"/>
                                        <p:tgtEl>
                                          <p:spTgt spid="71"/>
                                        </p:tgtEl>
                                        <p:attrNameLst>
                                          <p:attrName>fill.on</p:attrName>
                                        </p:attrNameLst>
                                      </p:cBhvr>
                                      <p:to>
                                        <p:strVal val="true"/>
                                      </p:to>
                                    </p:set>
                                  </p:childTnLst>
                                </p:cTn>
                              </p:par>
                            </p:childTnLst>
                          </p:cTn>
                        </p:par>
                      </p:childTnLst>
                    </p:cTn>
                  </p:par>
                  <p:par>
                    <p:cTn id="160" fill="hold">
                      <p:stCondLst>
                        <p:cond delay="indefinite"/>
                      </p:stCondLst>
                      <p:childTnLst>
                        <p:par>
                          <p:cTn id="161" fill="hold">
                            <p:stCondLst>
                              <p:cond delay="0"/>
                            </p:stCondLst>
                            <p:childTnLst>
                              <p:par>
                                <p:cTn id="162" presetID="3" presetClass="exit" presetSubtype="10" fill="hold" nodeType="clickEffect">
                                  <p:stCondLst>
                                    <p:cond delay="0"/>
                                  </p:stCondLst>
                                  <p:childTnLst>
                                    <p:animEffect transition="out" filter="blinds(horizontal)">
                                      <p:cBhvr>
                                        <p:cTn id="163" dur="500"/>
                                        <p:tgtEl>
                                          <p:spTgt spid="6"/>
                                        </p:tgtEl>
                                      </p:cBhvr>
                                    </p:animEffect>
                                    <p:set>
                                      <p:cBhvr>
                                        <p:cTn id="164" dur="1" fill="hold">
                                          <p:stCondLst>
                                            <p:cond delay="499"/>
                                          </p:stCondLst>
                                        </p:cTn>
                                        <p:tgtEl>
                                          <p:spTgt spid="6"/>
                                        </p:tgtEl>
                                        <p:attrNameLst>
                                          <p:attrName>style.visibility</p:attrName>
                                        </p:attrNameLst>
                                      </p:cBhvr>
                                      <p:to>
                                        <p:strVal val="hidden"/>
                                      </p:to>
                                    </p:set>
                                  </p:childTnLst>
                                </p:cTn>
                              </p:par>
                              <p:par>
                                <p:cTn id="165" presetID="1" presetClass="emph" presetSubtype="2" fill="hold" grpId="0" nodeType="withEffect">
                                  <p:stCondLst>
                                    <p:cond delay="0"/>
                                  </p:stCondLst>
                                  <p:childTnLst>
                                    <p:animClr clrSpc="rgb" dir="cw">
                                      <p:cBhvr>
                                        <p:cTn id="166" dur="500" fill="hold"/>
                                        <p:tgtEl>
                                          <p:spTgt spid="62"/>
                                        </p:tgtEl>
                                        <p:attrNameLst>
                                          <p:attrName>fillcolor</p:attrName>
                                        </p:attrNameLst>
                                      </p:cBhvr>
                                      <p:to>
                                        <a:srgbClr val="0033CC"/>
                                      </p:to>
                                    </p:animClr>
                                    <p:set>
                                      <p:cBhvr>
                                        <p:cTn id="167" dur="500" fill="hold"/>
                                        <p:tgtEl>
                                          <p:spTgt spid="62"/>
                                        </p:tgtEl>
                                        <p:attrNameLst>
                                          <p:attrName>fill.type</p:attrName>
                                        </p:attrNameLst>
                                      </p:cBhvr>
                                      <p:to>
                                        <p:strVal val="solid"/>
                                      </p:to>
                                    </p:set>
                                    <p:set>
                                      <p:cBhvr>
                                        <p:cTn id="168" dur="500" fill="hold"/>
                                        <p:tgtEl>
                                          <p:spTgt spid="62"/>
                                        </p:tgtEl>
                                        <p:attrNameLst>
                                          <p:attrName>fill.on</p:attrName>
                                        </p:attrNameLst>
                                      </p:cBhvr>
                                      <p:to>
                                        <p:strVal val="true"/>
                                      </p:to>
                                    </p:set>
                                  </p:childTnLst>
                                </p:cTn>
                              </p:par>
                              <p:par>
                                <p:cTn id="169" presetID="1" presetClass="emph" presetSubtype="2" fill="hold" grpId="0" nodeType="withEffect">
                                  <p:stCondLst>
                                    <p:cond delay="0"/>
                                  </p:stCondLst>
                                  <p:childTnLst>
                                    <p:animClr clrSpc="rgb" dir="cw">
                                      <p:cBhvr>
                                        <p:cTn id="170" dur="500" fill="hold"/>
                                        <p:tgtEl>
                                          <p:spTgt spid="63"/>
                                        </p:tgtEl>
                                        <p:attrNameLst>
                                          <p:attrName>fillcolor</p:attrName>
                                        </p:attrNameLst>
                                      </p:cBhvr>
                                      <p:to>
                                        <a:srgbClr val="0000FF"/>
                                      </p:to>
                                    </p:animClr>
                                    <p:set>
                                      <p:cBhvr>
                                        <p:cTn id="171" dur="500" fill="hold"/>
                                        <p:tgtEl>
                                          <p:spTgt spid="63"/>
                                        </p:tgtEl>
                                        <p:attrNameLst>
                                          <p:attrName>fill.type</p:attrName>
                                        </p:attrNameLst>
                                      </p:cBhvr>
                                      <p:to>
                                        <p:strVal val="solid"/>
                                      </p:to>
                                    </p:set>
                                    <p:set>
                                      <p:cBhvr>
                                        <p:cTn id="172" dur="500" fill="hold"/>
                                        <p:tgtEl>
                                          <p:spTgt spid="63"/>
                                        </p:tgtEl>
                                        <p:attrNameLst>
                                          <p:attrName>fill.on</p:attrName>
                                        </p:attrNameLst>
                                      </p:cBhvr>
                                      <p:to>
                                        <p:strVal val="true"/>
                                      </p:to>
                                    </p:set>
                                  </p:childTnLst>
                                </p:cTn>
                              </p:par>
                              <p:par>
                                <p:cTn id="173" presetID="1" presetClass="emph" presetSubtype="2" fill="hold" grpId="0" nodeType="withEffect">
                                  <p:stCondLst>
                                    <p:cond delay="0"/>
                                  </p:stCondLst>
                                  <p:childTnLst>
                                    <p:animClr clrSpc="rgb" dir="cw">
                                      <p:cBhvr>
                                        <p:cTn id="174" dur="500" fill="hold"/>
                                        <p:tgtEl>
                                          <p:spTgt spid="64"/>
                                        </p:tgtEl>
                                        <p:attrNameLst>
                                          <p:attrName>fillcolor</p:attrName>
                                        </p:attrNameLst>
                                      </p:cBhvr>
                                      <p:to>
                                        <a:srgbClr val="0033CC"/>
                                      </p:to>
                                    </p:animClr>
                                    <p:set>
                                      <p:cBhvr>
                                        <p:cTn id="175" dur="500" fill="hold"/>
                                        <p:tgtEl>
                                          <p:spTgt spid="64"/>
                                        </p:tgtEl>
                                        <p:attrNameLst>
                                          <p:attrName>fill.type</p:attrName>
                                        </p:attrNameLst>
                                      </p:cBhvr>
                                      <p:to>
                                        <p:strVal val="solid"/>
                                      </p:to>
                                    </p:set>
                                    <p:set>
                                      <p:cBhvr>
                                        <p:cTn id="176" dur="500" fill="hold"/>
                                        <p:tgtEl>
                                          <p:spTgt spid="64"/>
                                        </p:tgtEl>
                                        <p:attrNameLst>
                                          <p:attrName>fill.on</p:attrName>
                                        </p:attrNameLst>
                                      </p:cBhvr>
                                      <p:to>
                                        <p:strVal val="true"/>
                                      </p:to>
                                    </p:set>
                                  </p:childTnLst>
                                </p:cTn>
                              </p:par>
                              <p:par>
                                <p:cTn id="177" presetID="1" presetClass="emph" presetSubtype="2" fill="hold" grpId="0" nodeType="withEffect">
                                  <p:stCondLst>
                                    <p:cond delay="0"/>
                                  </p:stCondLst>
                                  <p:childTnLst>
                                    <p:animClr clrSpc="rgb" dir="cw">
                                      <p:cBhvr>
                                        <p:cTn id="178" dur="500" fill="hold"/>
                                        <p:tgtEl>
                                          <p:spTgt spid="71"/>
                                        </p:tgtEl>
                                        <p:attrNameLst>
                                          <p:attrName>fillcolor</p:attrName>
                                        </p:attrNameLst>
                                      </p:cBhvr>
                                      <p:to>
                                        <a:srgbClr val="0033CC"/>
                                      </p:to>
                                    </p:animClr>
                                    <p:set>
                                      <p:cBhvr>
                                        <p:cTn id="179" dur="500" fill="hold"/>
                                        <p:tgtEl>
                                          <p:spTgt spid="71"/>
                                        </p:tgtEl>
                                        <p:attrNameLst>
                                          <p:attrName>fill.type</p:attrName>
                                        </p:attrNameLst>
                                      </p:cBhvr>
                                      <p:to>
                                        <p:strVal val="solid"/>
                                      </p:to>
                                    </p:set>
                                    <p:set>
                                      <p:cBhvr>
                                        <p:cTn id="180" dur="500" fill="hold"/>
                                        <p:tgtEl>
                                          <p:spTgt spid="71"/>
                                        </p:tgtEl>
                                        <p:attrNameLst>
                                          <p:attrName>fill.on</p:attrName>
                                        </p:attrNameLst>
                                      </p:cBhvr>
                                      <p:to>
                                        <p:strVal val="true"/>
                                      </p:to>
                                    </p:set>
                                  </p:childTnLst>
                                </p:cTn>
                              </p:par>
                              <p:par>
                                <p:cTn id="181" presetID="1" presetClass="entr" presetSubtype="0" fill="hold" nodeType="withEffect">
                                  <p:stCondLst>
                                    <p:cond delay="0"/>
                                  </p:stCondLst>
                                  <p:childTnLst>
                                    <p:set>
                                      <p:cBhvr>
                                        <p:cTn id="182" dur="1" fill="hold">
                                          <p:stCondLst>
                                            <p:cond delay="0"/>
                                          </p:stCondLst>
                                        </p:cTn>
                                        <p:tgtEl>
                                          <p:spTgt spid="5"/>
                                        </p:tgtEl>
                                        <p:attrNameLst>
                                          <p:attrName>style.visibility</p:attrName>
                                        </p:attrNameLst>
                                      </p:cBhvr>
                                      <p:to>
                                        <p:strVal val="visible"/>
                                      </p:to>
                                    </p:set>
                                  </p:childTnLst>
                                </p:cTn>
                              </p:par>
                              <p:par>
                                <p:cTn id="183" presetID="42" presetClass="path" presetSubtype="0" accel="50000" decel="50000" fill="hold" nodeType="withEffect">
                                  <p:stCondLst>
                                    <p:cond delay="0"/>
                                  </p:stCondLst>
                                  <p:childTnLst>
                                    <p:animMotion origin="layout" path="M -1.94444E-6 3.7037E-6 L -1.94444E-6 0.36597 " pathEditMode="relative" rAng="0" ptsTypes="AA">
                                      <p:cBhvr>
                                        <p:cTn id="184" dur="1000" fill="hold"/>
                                        <p:tgtEl>
                                          <p:spTgt spid="5"/>
                                        </p:tgtEl>
                                        <p:attrNameLst>
                                          <p:attrName>ppt_x</p:attrName>
                                          <p:attrName>ppt_y</p:attrName>
                                        </p:attrNameLst>
                                      </p:cBhvr>
                                      <p:rCtr x="0" y="18300"/>
                                    </p:animMotion>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nodeType="clickEffect">
                                  <p:stCondLst>
                                    <p:cond delay="0"/>
                                  </p:stCondLst>
                                  <p:childTnLst>
                                    <p:set>
                                      <p:cBhvr>
                                        <p:cTn id="18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4" grpId="0"/>
      <p:bldP spid="62" grpId="0" animBg="1"/>
      <p:bldP spid="63" grpId="0" animBg="1"/>
      <p:bldP spid="64" grpId="0" animBg="1"/>
      <p:bldP spid="69" grpId="0" animBg="1"/>
      <p:bldP spid="70" grpId="0" animBg="1"/>
      <p:bldP spid="7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a:t>
            </a:r>
          </a:p>
        </p:txBody>
      </p:sp>
      <p:sp>
        <p:nvSpPr>
          <p:cNvPr id="3" name="Content Placeholder 2"/>
          <p:cNvSpPr>
            <a:spLocks noGrp="1"/>
          </p:cNvSpPr>
          <p:nvPr>
            <p:ph idx="1"/>
          </p:nvPr>
        </p:nvSpPr>
        <p:spPr/>
        <p:txBody>
          <a:bodyPr/>
          <a:lstStyle/>
          <a:p>
            <a:r>
              <a:rPr lang="en-US" dirty="0"/>
              <a:t>Compared to a row hit first scheduler, SMS consumes*</a:t>
            </a:r>
          </a:p>
          <a:p>
            <a:pPr lvl="1"/>
            <a:r>
              <a:rPr lang="en-US" dirty="0"/>
              <a:t>66% </a:t>
            </a:r>
            <a:r>
              <a:rPr lang="en-US" dirty="0">
                <a:solidFill>
                  <a:srgbClr val="0000FF"/>
                </a:solidFill>
              </a:rPr>
              <a:t>less area</a:t>
            </a:r>
          </a:p>
          <a:p>
            <a:pPr lvl="1"/>
            <a:r>
              <a:rPr lang="en-US" dirty="0"/>
              <a:t>46% </a:t>
            </a:r>
            <a:r>
              <a:rPr lang="en-US" dirty="0">
                <a:solidFill>
                  <a:srgbClr val="0000FF"/>
                </a:solidFill>
              </a:rPr>
              <a:t>less static power</a:t>
            </a:r>
          </a:p>
          <a:p>
            <a:pPr lvl="1"/>
            <a:endParaRPr lang="en-US" dirty="0"/>
          </a:p>
          <a:p>
            <a:pPr lvl="1"/>
            <a:endParaRPr lang="en-US" dirty="0"/>
          </a:p>
          <a:p>
            <a:r>
              <a:rPr lang="en-US" dirty="0"/>
              <a:t>Reduction comes from:</a:t>
            </a:r>
          </a:p>
          <a:p>
            <a:pPr lvl="1"/>
            <a:r>
              <a:rPr lang="en-US" dirty="0">
                <a:solidFill>
                  <a:srgbClr val="FF0000"/>
                </a:solidFill>
              </a:rPr>
              <a:t>Monolithic scheduler </a:t>
            </a:r>
            <a:r>
              <a:rPr lang="en-US" dirty="0">
                <a:solidFill>
                  <a:srgbClr val="FF0000"/>
                </a:solidFill>
                <a:sym typeface="Wingdings" pitchFamily="2" charset="2"/>
              </a:rPr>
              <a:t> stages of simpler schedulers</a:t>
            </a:r>
          </a:p>
          <a:p>
            <a:pPr lvl="1"/>
            <a:r>
              <a:rPr lang="en-US" dirty="0">
                <a:solidFill>
                  <a:srgbClr val="0000FF"/>
                </a:solidFill>
                <a:sym typeface="Wingdings" pitchFamily="2" charset="2"/>
              </a:rPr>
              <a:t>Each stage has a simpler scheduler </a:t>
            </a:r>
            <a:r>
              <a:rPr lang="en-US" dirty="0">
                <a:sym typeface="Wingdings" pitchFamily="2" charset="2"/>
              </a:rPr>
              <a:t>(considers fewer properties at a time to make the scheduling decision)</a:t>
            </a:r>
          </a:p>
          <a:p>
            <a:pPr lvl="1"/>
            <a:r>
              <a:rPr lang="en-US" dirty="0">
                <a:solidFill>
                  <a:srgbClr val="0000FF"/>
                </a:solidFill>
                <a:sym typeface="Wingdings" pitchFamily="2" charset="2"/>
              </a:rPr>
              <a:t>Each stage has simpler buffers </a:t>
            </a:r>
            <a:r>
              <a:rPr lang="en-US" dirty="0">
                <a:sym typeface="Wingdings" pitchFamily="2" charset="2"/>
              </a:rPr>
              <a:t>(FIFO instead of out-of-order)</a:t>
            </a:r>
          </a:p>
          <a:p>
            <a:pPr lvl="1"/>
            <a:r>
              <a:rPr lang="en-US" dirty="0">
                <a:solidFill>
                  <a:srgbClr val="0000FF"/>
                </a:solidFill>
                <a:sym typeface="Wingdings" pitchFamily="2" charset="2"/>
              </a:rPr>
              <a:t>Each stage has a portion of the total buffer size </a:t>
            </a:r>
            <a:r>
              <a:rPr lang="en-US" dirty="0">
                <a:sym typeface="Wingdings" pitchFamily="2" charset="2"/>
              </a:rPr>
              <a:t>(buffering is distributed across stages)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110</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5" name="TextBox 4"/>
          <p:cNvSpPr txBox="1"/>
          <p:nvPr/>
        </p:nvSpPr>
        <p:spPr>
          <a:xfrm>
            <a:off x="1691680" y="6439717"/>
            <a:ext cx="6264696" cy="373659"/>
          </a:xfrm>
          <a:prstGeom prst="rect">
            <a:avLst/>
          </a:prstGeom>
          <a:no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ＭＳ Ｐゴシック" charset="-128"/>
                <a:cs typeface="+mn-cs"/>
              </a:rPr>
              <a:t>* Based on a Verilog model using 180nm library</a:t>
            </a:r>
          </a:p>
        </p:txBody>
      </p:sp>
    </p:spTree>
    <p:extLst>
      <p:ext uri="{BB962C8B-B14F-4D97-AF65-F5344CB8AC3E}">
        <p14:creationId xmlns:p14="http://schemas.microsoft.com/office/powerpoint/2010/main" val="13663627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Different GPU Weights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graphicFrame>
        <p:nvGraphicFramePr>
          <p:cNvPr id="8" name="Chart 7"/>
          <p:cNvGraphicFramePr>
            <a:graphicFrameLocks/>
          </p:cNvGraphicFramePr>
          <p:nvPr/>
        </p:nvGraphicFramePr>
        <p:xfrm>
          <a:off x="323529" y="980728"/>
          <a:ext cx="7992888" cy="424815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2473036" y="1517927"/>
            <a:ext cx="2327563" cy="830997"/>
          </a:xfrm>
          <a:prstGeom prst="rect">
            <a:avLst/>
          </a:prstGeom>
          <a:solidFill>
            <a:schemeClr val="bg1"/>
          </a:solid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ＭＳ Ｐゴシック" charset="-128"/>
                <a:cs typeface="+mn-cs"/>
              </a:rPr>
              <a:t>Best Previous </a:t>
            </a:r>
          </a:p>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ＭＳ Ｐゴシック" charset="-128"/>
                <a:cs typeface="+mn-cs"/>
              </a:rPr>
              <a:t>Scheduler</a:t>
            </a:r>
          </a:p>
        </p:txBody>
      </p:sp>
      <p:sp>
        <p:nvSpPr>
          <p:cNvPr id="6" name="Right Brace 5"/>
          <p:cNvSpPr/>
          <p:nvPr/>
        </p:nvSpPr>
        <p:spPr>
          <a:xfrm rot="5400000">
            <a:off x="3210792" y="1776845"/>
            <a:ext cx="415634" cy="3719945"/>
          </a:xfrm>
          <a:prstGeom prst="rightBrace">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7" name="Right Brace 6"/>
          <p:cNvSpPr/>
          <p:nvPr/>
        </p:nvSpPr>
        <p:spPr>
          <a:xfrm rot="5400000">
            <a:off x="6422024" y="2507017"/>
            <a:ext cx="421698" cy="2251384"/>
          </a:xfrm>
          <a:prstGeom prst="rightBrace">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9" name="Right Brace 8"/>
          <p:cNvSpPr/>
          <p:nvPr/>
        </p:nvSpPr>
        <p:spPr>
          <a:xfrm rot="5400000">
            <a:off x="5179434" y="3521007"/>
            <a:ext cx="426892" cy="228601"/>
          </a:xfrm>
          <a:prstGeom prst="rightBrace">
            <a:avLst/>
          </a:prstGeom>
          <a:ln w="317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 name="TextBox 9"/>
          <p:cNvSpPr txBox="1"/>
          <p:nvPr/>
        </p:nvSpPr>
        <p:spPr>
          <a:xfrm>
            <a:off x="2951018" y="3803075"/>
            <a:ext cx="1003801" cy="400110"/>
          </a:xfrm>
          <a:prstGeom prst="rect">
            <a:avLst/>
          </a:prstGeom>
          <a:noFill/>
        </p:spPr>
        <p:txBody>
          <a:bodyPr wrap="non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ＭＳ Ｐゴシック" charset="-128"/>
                <a:cs typeface="+mn-cs"/>
              </a:rPr>
              <a:t>ATLAS</a:t>
            </a:r>
          </a:p>
        </p:txBody>
      </p:sp>
      <p:sp>
        <p:nvSpPr>
          <p:cNvPr id="11" name="TextBox 10"/>
          <p:cNvSpPr txBox="1"/>
          <p:nvPr/>
        </p:nvSpPr>
        <p:spPr>
          <a:xfrm>
            <a:off x="5056926" y="3789218"/>
            <a:ext cx="742511" cy="400110"/>
          </a:xfrm>
          <a:prstGeom prst="rect">
            <a:avLst/>
          </a:prstGeom>
          <a:noFill/>
        </p:spPr>
        <p:txBody>
          <a:bodyPr wrap="non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ＭＳ Ｐゴシック" charset="-128"/>
                <a:cs typeface="+mn-cs"/>
              </a:rPr>
              <a:t>TCM</a:t>
            </a:r>
          </a:p>
        </p:txBody>
      </p:sp>
      <p:sp>
        <p:nvSpPr>
          <p:cNvPr id="12" name="TextBox 9"/>
          <p:cNvSpPr txBox="1"/>
          <p:nvPr/>
        </p:nvSpPr>
        <p:spPr>
          <a:xfrm>
            <a:off x="6040023" y="3790054"/>
            <a:ext cx="1261884" cy="400110"/>
          </a:xfrm>
          <a:prstGeom prst="rect">
            <a:avLst/>
          </a:prstGeom>
          <a:noFill/>
        </p:spPr>
        <p:txBody>
          <a:bodyPr wrap="none" lIns="91416" tIns="45709" rIns="91416" bIns="45709"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FR-FCFS</a:t>
            </a:r>
          </a:p>
        </p:txBody>
      </p:sp>
      <p:sp>
        <p:nvSpPr>
          <p:cNvPr id="13" name="Rectangle 12"/>
          <p:cNvSpPr/>
          <p:nvPr/>
        </p:nvSpPr>
        <p:spPr>
          <a:xfrm>
            <a:off x="2127380" y="1791483"/>
            <a:ext cx="335902" cy="54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17" name="Straight Connector 16"/>
          <p:cNvCxnSpPr/>
          <p:nvPr/>
        </p:nvCxnSpPr>
        <p:spPr>
          <a:xfrm>
            <a:off x="2152648" y="1814523"/>
            <a:ext cx="26193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760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p:bldP spid="11" grpId="0"/>
      <p:bldP spid="1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228600" y="908720"/>
            <a:ext cx="8610600" cy="533968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At every GPU weight, SMS outperforms the best previous scheduling algorithm for that weight</a:t>
            </a:r>
          </a:p>
        </p:txBody>
      </p:sp>
      <p:sp>
        <p:nvSpPr>
          <p:cNvPr id="2" name="Title 1"/>
          <p:cNvSpPr>
            <a:spLocks noGrp="1"/>
          </p:cNvSpPr>
          <p:nvPr>
            <p:ph type="title"/>
          </p:nvPr>
        </p:nvSpPr>
        <p:spPr/>
        <p:txBody>
          <a:bodyPr/>
          <a:lstStyle/>
          <a:p>
            <a:r>
              <a:rPr lang="en-US" dirty="0"/>
              <a:t>Performance at Different GPU Weights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112</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graphicFrame>
        <p:nvGraphicFramePr>
          <p:cNvPr id="8" name="Chart 7"/>
          <p:cNvGraphicFramePr>
            <a:graphicFrameLocks/>
          </p:cNvGraphicFramePr>
          <p:nvPr/>
        </p:nvGraphicFramePr>
        <p:xfrm>
          <a:off x="323529" y="980728"/>
          <a:ext cx="7992888" cy="424815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a:xfrm>
            <a:off x="2043113" y="1620015"/>
            <a:ext cx="429695" cy="54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12" name="Straight Connector 11"/>
          <p:cNvCxnSpPr/>
          <p:nvPr/>
        </p:nvCxnSpPr>
        <p:spPr>
          <a:xfrm>
            <a:off x="2152648" y="1814523"/>
            <a:ext cx="261938"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414611" y="2110588"/>
            <a:ext cx="429695" cy="54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TextBox 8"/>
          <p:cNvSpPr txBox="1"/>
          <p:nvPr/>
        </p:nvSpPr>
        <p:spPr>
          <a:xfrm>
            <a:off x="2476503" y="2251365"/>
            <a:ext cx="2327563" cy="461665"/>
          </a:xfrm>
          <a:prstGeom prst="rect">
            <a:avLst/>
          </a:prstGeom>
          <a:solidFill>
            <a:schemeClr val="bg1"/>
          </a:solid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ＭＳ Ｐゴシック" charset="-128"/>
                <a:cs typeface="+mn-cs"/>
              </a:rPr>
              <a:t>SMS</a:t>
            </a:r>
          </a:p>
        </p:txBody>
      </p:sp>
      <p:sp>
        <p:nvSpPr>
          <p:cNvPr id="10" name="TextBox 9"/>
          <p:cNvSpPr txBox="1"/>
          <p:nvPr/>
        </p:nvSpPr>
        <p:spPr>
          <a:xfrm>
            <a:off x="2473036" y="1517927"/>
            <a:ext cx="2327563" cy="830997"/>
          </a:xfrm>
          <a:prstGeom prst="rect">
            <a:avLst/>
          </a:prstGeom>
          <a:solidFill>
            <a:schemeClr val="bg1"/>
          </a:solidFill>
        </p:spPr>
        <p:txBody>
          <a:bodyPr wrap="square" lIns="91416" tIns="45709" rIns="91416" bIns="45709" rtlCol="0">
            <a:spAutoFit/>
          </a:bodyPr>
          <a:lstStyle/>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ＭＳ Ｐゴシック" charset="-128"/>
                <a:cs typeface="+mn-cs"/>
              </a:rPr>
              <a:t>Best Previous </a:t>
            </a:r>
          </a:p>
          <a:p>
            <a:pPr marL="0" marR="0" lvl="0" indent="0" algn="l" defTabSz="914165"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ＭＳ Ｐゴシック" charset="-128"/>
                <a:cs typeface="+mn-cs"/>
              </a:rPr>
              <a:t>Scheduler</a:t>
            </a:r>
          </a:p>
        </p:txBody>
      </p:sp>
      <p:sp>
        <p:nvSpPr>
          <p:cNvPr id="14" name="Rectangle 13"/>
          <p:cNvSpPr/>
          <p:nvPr/>
        </p:nvSpPr>
        <p:spPr>
          <a:xfrm>
            <a:off x="1933575" y="2053478"/>
            <a:ext cx="215406" cy="54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17818614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SMS</a:t>
            </a:r>
          </a:p>
        </p:txBody>
      </p:sp>
      <p:sp>
        <p:nvSpPr>
          <p:cNvPr id="3" name="Content Placeholder 2"/>
          <p:cNvSpPr>
            <a:spLocks noGrp="1"/>
          </p:cNvSpPr>
          <p:nvPr>
            <p:ph idx="1"/>
          </p:nvPr>
        </p:nvSpPr>
        <p:spPr/>
        <p:txBody>
          <a:bodyPr/>
          <a:lstStyle/>
          <a:p>
            <a:r>
              <a:rPr lang="en-US" sz="2200" dirty="0" err="1"/>
              <a:t>Rachata</a:t>
            </a:r>
            <a:r>
              <a:rPr lang="en-US" sz="2200" dirty="0"/>
              <a:t> </a:t>
            </a:r>
            <a:r>
              <a:rPr lang="en-US" sz="2200" dirty="0" err="1"/>
              <a:t>Ausavarungnirun</a:t>
            </a:r>
            <a:r>
              <a:rPr lang="en-US" sz="2200" dirty="0"/>
              <a:t>, Kevin Chang, Lavanya Subramanian, Gabriel </a:t>
            </a:r>
            <a:r>
              <a:rPr lang="en-US" sz="2200" dirty="0" err="1"/>
              <a:t>Loh</a:t>
            </a:r>
            <a:r>
              <a:rPr lang="en-US" sz="2200" dirty="0"/>
              <a:t>, and Onur Mutlu,</a:t>
            </a:r>
            <a:br>
              <a:rPr lang="en-US" sz="2200" dirty="0"/>
            </a:br>
            <a:r>
              <a:rPr lang="en-US" sz="2200" b="1" dirty="0">
                <a:hlinkClick r:id="rId2"/>
              </a:rPr>
              <a:t>"Staged Memory Scheduling: Achieving High Performance and Scalability in Heterogeneous Systems"</a:t>
            </a:r>
            <a:br>
              <a:rPr lang="en-US" sz="2200" dirty="0"/>
            </a:br>
            <a:r>
              <a:rPr lang="en-US" sz="2200" i="1" dirty="0"/>
              <a:t>Proceedings of the </a:t>
            </a:r>
            <a:r>
              <a:rPr lang="en-US" sz="2200" i="1" dirty="0">
                <a:hlinkClick r:id="rId3"/>
              </a:rPr>
              <a:t>39th International Symposium on Computer Architecture</a:t>
            </a:r>
            <a:r>
              <a:rPr lang="en-US" sz="2200" i="1" dirty="0"/>
              <a:t> (</a:t>
            </a:r>
            <a:r>
              <a:rPr lang="en-US" sz="2200" b="1" i="1" dirty="0"/>
              <a:t>ISCA</a:t>
            </a:r>
            <a:r>
              <a:rPr lang="en-US" sz="2200" i="1" dirty="0"/>
              <a:t>)</a:t>
            </a:r>
            <a:r>
              <a:rPr lang="en-US" sz="2200" dirty="0"/>
              <a:t>, Portland, OR, June 2012. </a:t>
            </a:r>
            <a:r>
              <a:rPr lang="en-US" sz="2200" dirty="0">
                <a:hlinkClick r:id="rId4"/>
              </a:rPr>
              <a:t>Slides (pptx)</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113</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0" y="4157202"/>
            <a:ext cx="9144000" cy="1720070"/>
          </a:xfrm>
          <a:prstGeom prst="rect">
            <a:avLst/>
          </a:prstGeom>
        </p:spPr>
      </p:pic>
    </p:spTree>
    <p:extLst>
      <p:ext uri="{BB962C8B-B14F-4D97-AF65-F5344CB8AC3E}">
        <p14:creationId xmlns:p14="http://schemas.microsoft.com/office/powerpoint/2010/main" val="187957893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68760"/>
            <a:ext cx="7924800" cy="1752600"/>
          </a:xfrm>
        </p:spPr>
        <p:txBody>
          <a:bodyPr/>
          <a:lstStyle/>
          <a:p>
            <a:r>
              <a:rPr lang="en-US" sz="4000" dirty="0"/>
              <a:t>DASH Memory Scheduler</a:t>
            </a:r>
            <a:br>
              <a:rPr lang="en-US" sz="4000" dirty="0"/>
            </a:br>
            <a:r>
              <a:rPr lang="en-US" sz="4000" dirty="0"/>
              <a:t>	</a:t>
            </a:r>
            <a:r>
              <a:rPr lang="en-US" sz="3000" b="1" dirty="0"/>
              <a:t>[TACO 2016]</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114</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379025444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SoC Architectures</a:t>
            </a:r>
          </a:p>
        </p:txBody>
      </p:sp>
      <p:sp>
        <p:nvSpPr>
          <p:cNvPr id="3" name="Content Placeholder 2"/>
          <p:cNvSpPr>
            <a:spLocks noGrp="1"/>
          </p:cNvSpPr>
          <p:nvPr>
            <p:ph idx="1"/>
          </p:nvPr>
        </p:nvSpPr>
        <p:spPr>
          <a:xfrm>
            <a:off x="228600" y="4077072"/>
            <a:ext cx="8610600" cy="986115"/>
          </a:xfrm>
        </p:spPr>
        <p:txBody>
          <a:bodyPr/>
          <a:lstStyle/>
          <a:p>
            <a:r>
              <a:rPr lang="en-US" dirty="0"/>
              <a:t>Heterogeneous agents: CPUs and HWAs </a:t>
            </a:r>
          </a:p>
          <a:p>
            <a:pPr lvl="1"/>
            <a:r>
              <a:rPr lang="en-US" dirty="0"/>
              <a:t>HWA : Hardware Accelerator</a:t>
            </a:r>
          </a:p>
          <a:p>
            <a:r>
              <a:rPr lang="en-US" dirty="0"/>
              <a:t>Main memory is shared by CPUs and HWAs </a:t>
            </a:r>
            <a:r>
              <a:rPr lang="en-US" dirty="0">
                <a:sym typeface="Wingdings" pitchFamily="2" charset="2"/>
              </a:rPr>
              <a:t> Interference</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2AE0C9-F7C4-4547-82DB-A8816991FA84}"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5" name="Rectangle 4"/>
          <p:cNvSpPr/>
          <p:nvPr/>
        </p:nvSpPr>
        <p:spPr>
          <a:xfrm>
            <a:off x="602127" y="1052736"/>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6" name="Rectangle 5"/>
          <p:cNvSpPr/>
          <p:nvPr/>
        </p:nvSpPr>
        <p:spPr>
          <a:xfrm>
            <a:off x="1766045" y="1052736"/>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7" name="Rectangle 6"/>
          <p:cNvSpPr/>
          <p:nvPr/>
        </p:nvSpPr>
        <p:spPr>
          <a:xfrm>
            <a:off x="2910540" y="1052736"/>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8" name="Rectangle 7"/>
          <p:cNvSpPr/>
          <p:nvPr/>
        </p:nvSpPr>
        <p:spPr>
          <a:xfrm>
            <a:off x="4049059" y="1052736"/>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9" name="Rectangle 8"/>
          <p:cNvSpPr/>
          <p:nvPr/>
        </p:nvSpPr>
        <p:spPr>
          <a:xfrm>
            <a:off x="602127" y="2053790"/>
            <a:ext cx="4473391" cy="37353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Shared Cache</a:t>
            </a:r>
          </a:p>
        </p:txBody>
      </p:sp>
      <p:sp>
        <p:nvSpPr>
          <p:cNvPr id="10" name="Rectangle 9"/>
          <p:cNvSpPr/>
          <p:nvPr/>
        </p:nvSpPr>
        <p:spPr>
          <a:xfrm>
            <a:off x="5283203" y="1829675"/>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HWA</a:t>
            </a:r>
          </a:p>
        </p:txBody>
      </p:sp>
      <p:sp>
        <p:nvSpPr>
          <p:cNvPr id="11" name="Rectangle 10"/>
          <p:cNvSpPr/>
          <p:nvPr/>
        </p:nvSpPr>
        <p:spPr>
          <a:xfrm>
            <a:off x="6413497" y="1829675"/>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HWA</a:t>
            </a:r>
          </a:p>
        </p:txBody>
      </p:sp>
      <p:sp>
        <p:nvSpPr>
          <p:cNvPr id="12" name="Rectangle 11"/>
          <p:cNvSpPr/>
          <p:nvPr/>
        </p:nvSpPr>
        <p:spPr>
          <a:xfrm>
            <a:off x="7567702" y="1829675"/>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HWA</a:t>
            </a:r>
          </a:p>
        </p:txBody>
      </p:sp>
      <p:sp>
        <p:nvSpPr>
          <p:cNvPr id="13" name="Rectangle 12"/>
          <p:cNvSpPr/>
          <p:nvPr/>
        </p:nvSpPr>
        <p:spPr>
          <a:xfrm>
            <a:off x="602125" y="2845675"/>
            <a:ext cx="7992034" cy="37352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DRAM Controller</a:t>
            </a:r>
          </a:p>
        </p:txBody>
      </p:sp>
      <p:sp>
        <p:nvSpPr>
          <p:cNvPr id="14" name="Rectangle 13"/>
          <p:cNvSpPr/>
          <p:nvPr/>
        </p:nvSpPr>
        <p:spPr>
          <a:xfrm>
            <a:off x="2290474" y="3601101"/>
            <a:ext cx="4681076" cy="373529"/>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DRAM</a:t>
            </a:r>
          </a:p>
        </p:txBody>
      </p:sp>
      <p:cxnSp>
        <p:nvCxnSpPr>
          <p:cNvPr id="16" name="Straight Arrow Connector 15"/>
          <p:cNvCxnSpPr>
            <a:stCxn id="5" idx="2"/>
          </p:cNvCxnSpPr>
          <p:nvPr/>
        </p:nvCxnSpPr>
        <p:spPr>
          <a:xfrm>
            <a:off x="1115355" y="1650383"/>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280314" y="1650383"/>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408074" y="1650383"/>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545994" y="1650383"/>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910538" y="2427322"/>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785818" y="2442266"/>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926725" y="2442266"/>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8095125" y="2442266"/>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678378" y="3219204"/>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68036" y="5367352"/>
            <a:ext cx="8002255"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Tahoma"/>
                <a:ea typeface=""/>
                <a:cs typeface="+mn-cs"/>
              </a:rPr>
              <a:t>How to schedule memory requests from CPUs and HWAs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Tahoma"/>
                <a:ea typeface=""/>
                <a:cs typeface="+mn-cs"/>
              </a:rPr>
              <a:t>to mitigate interference? </a:t>
            </a:r>
          </a:p>
        </p:txBody>
      </p:sp>
      <p:sp>
        <p:nvSpPr>
          <p:cNvPr id="28" name="Rectangle 27"/>
          <p:cNvSpPr/>
          <p:nvPr/>
        </p:nvSpPr>
        <p:spPr>
          <a:xfrm>
            <a:off x="179512" y="2636958"/>
            <a:ext cx="8712968" cy="7920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custDataLst>
      <p:tags r:id="rId1"/>
    </p:custDataLst>
    <p:extLst>
      <p:ext uri="{BB962C8B-B14F-4D97-AF65-F5344CB8AC3E}">
        <p14:creationId xmlns:p14="http://schemas.microsoft.com/office/powerpoint/2010/main" val="3177695528"/>
      </p:ext>
    </p:extLst>
  </p:cSld>
  <p:clrMapOvr>
    <a:masterClrMapping/>
  </p:clrMapOvr>
  <p:transition advTm="2554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 Scheduler: Executive Summary</a:t>
            </a:r>
          </a:p>
        </p:txBody>
      </p:sp>
      <p:sp>
        <p:nvSpPr>
          <p:cNvPr id="3" name="Content Placeholder 2"/>
          <p:cNvSpPr>
            <a:spLocks noGrp="1"/>
          </p:cNvSpPr>
          <p:nvPr>
            <p:ph idx="1"/>
          </p:nvPr>
        </p:nvSpPr>
        <p:spPr>
          <a:xfrm>
            <a:off x="228600" y="900553"/>
            <a:ext cx="8807896" cy="5509213"/>
          </a:xfrm>
        </p:spPr>
        <p:txBody>
          <a:bodyPr/>
          <a:lstStyle/>
          <a:p>
            <a:r>
              <a:rPr lang="en-US" sz="2000" u="sng" dirty="0"/>
              <a:t>Problem</a:t>
            </a:r>
            <a:r>
              <a:rPr lang="en-US" sz="2000" dirty="0"/>
              <a:t>: Hardware accelerators (HWAs) and CPUs share the same memory subsystem and interfere with each other in main memory</a:t>
            </a:r>
          </a:p>
          <a:p>
            <a:r>
              <a:rPr lang="en-US" sz="2000" u="sng" dirty="0"/>
              <a:t>Goal</a:t>
            </a:r>
            <a:r>
              <a:rPr lang="en-US" sz="2000" dirty="0"/>
              <a:t>: Design a memory scheduler that improves CPU performance while meeting HWAs’ deadlines</a:t>
            </a:r>
          </a:p>
          <a:p>
            <a:r>
              <a:rPr lang="en-US" sz="2000" u="sng" dirty="0"/>
              <a:t>Challenge</a:t>
            </a:r>
            <a:r>
              <a:rPr lang="en-US" sz="2000" dirty="0"/>
              <a:t>: Different HWAs have different memory access characteristics and different deadlines, which current schedulers do not smoothly handle</a:t>
            </a:r>
          </a:p>
          <a:p>
            <a:pPr lvl="1"/>
            <a:r>
              <a:rPr lang="en-US" sz="1800" dirty="0">
                <a:solidFill>
                  <a:srgbClr val="FF0000"/>
                </a:solidFill>
              </a:rPr>
              <a:t>Memory-intensive and long-deadline HWAs significantly degrade CPU performance </a:t>
            </a:r>
            <a:r>
              <a:rPr lang="en-US" sz="1800" i="1" dirty="0">
                <a:solidFill>
                  <a:srgbClr val="FF0000"/>
                </a:solidFill>
              </a:rPr>
              <a:t>when they become high priority </a:t>
            </a:r>
            <a:r>
              <a:rPr lang="en-US" sz="1800" dirty="0">
                <a:solidFill>
                  <a:srgbClr val="FF0000"/>
                </a:solidFill>
              </a:rPr>
              <a:t>(due to slow progress)</a:t>
            </a:r>
          </a:p>
          <a:p>
            <a:pPr lvl="1"/>
            <a:r>
              <a:rPr lang="en-US" sz="1800" dirty="0">
                <a:solidFill>
                  <a:srgbClr val="FF0000"/>
                </a:solidFill>
              </a:rPr>
              <a:t>Short-deadline HWAs sometimes miss their deadlines </a:t>
            </a:r>
            <a:r>
              <a:rPr lang="en-US" sz="1800" i="1" dirty="0">
                <a:solidFill>
                  <a:srgbClr val="FF0000"/>
                </a:solidFill>
              </a:rPr>
              <a:t>despite high priority</a:t>
            </a:r>
          </a:p>
          <a:p>
            <a:r>
              <a:rPr lang="en-US" sz="2000" u="sng" dirty="0">
                <a:solidFill>
                  <a:srgbClr val="0000FF"/>
                </a:solidFill>
              </a:rPr>
              <a:t>Solution</a:t>
            </a:r>
            <a:r>
              <a:rPr lang="en-US" sz="2000" dirty="0">
                <a:solidFill>
                  <a:srgbClr val="0000FF"/>
                </a:solidFill>
              </a:rPr>
              <a:t>: DASH Memory Scheduler </a:t>
            </a:r>
          </a:p>
          <a:p>
            <a:pPr lvl="1"/>
            <a:r>
              <a:rPr lang="en-US" sz="1800" dirty="0">
                <a:solidFill>
                  <a:srgbClr val="0000FF"/>
                </a:solidFill>
              </a:rPr>
              <a:t>Prioritize HWAs over CPU anytime when the HWA is not making good progress</a:t>
            </a:r>
          </a:p>
          <a:p>
            <a:pPr lvl="1"/>
            <a:r>
              <a:rPr lang="en-US" sz="1800" dirty="0">
                <a:solidFill>
                  <a:srgbClr val="0000FF"/>
                </a:solidFill>
              </a:rPr>
              <a:t>Application-aware scheduling for CPUs and HWAs</a:t>
            </a:r>
            <a:endParaRPr lang="en-US" sz="1800" i="1" dirty="0">
              <a:solidFill>
                <a:srgbClr val="0000FF"/>
              </a:solidFill>
            </a:endParaRPr>
          </a:p>
          <a:p>
            <a:r>
              <a:rPr lang="en-US" sz="2000" u="sng" dirty="0"/>
              <a:t>Key Results:</a:t>
            </a:r>
            <a:r>
              <a:rPr lang="en-US" sz="2000" dirty="0"/>
              <a:t> </a:t>
            </a:r>
          </a:p>
          <a:p>
            <a:pPr marL="344487" lvl="1" indent="0">
              <a:buNone/>
            </a:pPr>
            <a:r>
              <a:rPr lang="en-US" altLang="ja-JP" sz="2000" dirty="0"/>
              <a:t>1) Improves CPU performance for a wide variety of workloads by 9.5% </a:t>
            </a:r>
          </a:p>
          <a:p>
            <a:pPr marL="344487" lvl="1" indent="0">
              <a:buNone/>
            </a:pPr>
            <a:r>
              <a:rPr lang="en-US" altLang="ja-JP" sz="2000" dirty="0"/>
              <a:t>2) Meets 100% deadline met ratio for HWAs</a:t>
            </a:r>
          </a:p>
          <a:p>
            <a:r>
              <a:rPr lang="en-US" sz="2000" dirty="0"/>
              <a:t>DASH source code freely available on our </a:t>
            </a:r>
            <a:r>
              <a:rPr lang="en-US" sz="2000" dirty="0" err="1"/>
              <a:t>GitHub</a:t>
            </a:r>
            <a:endParaRPr lang="en-US" sz="20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2AE0C9-F7C4-4547-82DB-A8816991FA84}"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custDataLst>
      <p:tags r:id="rId1"/>
    </p:custDataLst>
    <p:extLst>
      <p:ext uri="{BB962C8B-B14F-4D97-AF65-F5344CB8AC3E}">
        <p14:creationId xmlns:p14="http://schemas.microsoft.com/office/powerpoint/2010/main" val="3458045394"/>
      </p:ext>
    </p:extLst>
  </p:cSld>
  <p:clrMapOvr>
    <a:masterClrMapping/>
  </p:clrMapOvr>
  <p:transition advTm="7251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Our Scheduler (DASH)</a:t>
            </a:r>
          </a:p>
        </p:txBody>
      </p:sp>
      <p:sp>
        <p:nvSpPr>
          <p:cNvPr id="3" name="Content Placeholder 2"/>
          <p:cNvSpPr>
            <a:spLocks noGrp="1"/>
          </p:cNvSpPr>
          <p:nvPr>
            <p:ph idx="1"/>
          </p:nvPr>
        </p:nvSpPr>
        <p:spPr/>
        <p:txBody>
          <a:bodyPr>
            <a:normAutofit fontScale="92500"/>
          </a:bodyPr>
          <a:lstStyle/>
          <a:p>
            <a:r>
              <a:rPr lang="en-US" dirty="0">
                <a:solidFill>
                  <a:srgbClr val="C00000"/>
                </a:solidFill>
              </a:rPr>
              <a:t>Goal:</a:t>
            </a:r>
            <a:r>
              <a:rPr lang="en-US" dirty="0"/>
              <a:t> Design a memory scheduler that </a:t>
            </a:r>
          </a:p>
          <a:p>
            <a:pPr lvl="1"/>
            <a:r>
              <a:rPr lang="en-US" dirty="0"/>
              <a:t>Meets GPU/accelerators’ frame rates/deadlines </a:t>
            </a:r>
            <a:r>
              <a:rPr lang="en-US" i="1" dirty="0"/>
              <a:t>and</a:t>
            </a:r>
          </a:p>
          <a:p>
            <a:pPr lvl="1"/>
            <a:r>
              <a:rPr lang="en-US" dirty="0"/>
              <a:t>Achieves high CPU performance</a:t>
            </a:r>
          </a:p>
          <a:p>
            <a:pPr lvl="1"/>
            <a:endParaRPr lang="en-US" dirty="0"/>
          </a:p>
          <a:p>
            <a:r>
              <a:rPr lang="en-US" dirty="0">
                <a:solidFill>
                  <a:srgbClr val="C00000"/>
                </a:solidFill>
              </a:rPr>
              <a:t>Basic Idea:</a:t>
            </a:r>
          </a:p>
          <a:p>
            <a:pPr lvl="1"/>
            <a:r>
              <a:rPr lang="en-US" i="1" dirty="0"/>
              <a:t>Different CPU applications and hardware accelerators have different memory requirements</a:t>
            </a:r>
          </a:p>
          <a:p>
            <a:pPr lvl="1"/>
            <a:r>
              <a:rPr lang="en-US" dirty="0"/>
              <a:t>Track progress of different agents and prioritize accordingly</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117</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34785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t>Key Observation:</a:t>
            </a:r>
            <a:br>
              <a:rPr lang="en-US" dirty="0"/>
            </a:br>
            <a:r>
              <a:rPr lang="en-US" dirty="0"/>
              <a:t>Distribute Priority for Accelerators</a:t>
            </a:r>
          </a:p>
        </p:txBody>
      </p:sp>
      <p:sp>
        <p:nvSpPr>
          <p:cNvPr id="3" name="Content Placeholder 2"/>
          <p:cNvSpPr>
            <a:spLocks noGrp="1"/>
          </p:cNvSpPr>
          <p:nvPr>
            <p:ph idx="1"/>
          </p:nvPr>
        </p:nvSpPr>
        <p:spPr/>
        <p:txBody>
          <a:bodyPr>
            <a:normAutofit/>
          </a:bodyPr>
          <a:lstStyle/>
          <a:p>
            <a:r>
              <a:rPr lang="en-US" sz="3000" dirty="0"/>
              <a:t>GPU/accelerators need priority to meet deadlines</a:t>
            </a:r>
          </a:p>
          <a:p>
            <a:r>
              <a:rPr lang="en-US" sz="3000" dirty="0"/>
              <a:t>Worst case prioritization not always the best</a:t>
            </a:r>
          </a:p>
          <a:p>
            <a:r>
              <a:rPr lang="en-US" sz="3000" dirty="0"/>
              <a:t>Prioritize when they are </a:t>
            </a:r>
            <a:r>
              <a:rPr lang="en-US" sz="3000" b="1" dirty="0"/>
              <a:t>not</a:t>
            </a:r>
            <a:r>
              <a:rPr lang="en-US" sz="3000" dirty="0"/>
              <a:t> on track to meet a deadline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118</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TextBox 4"/>
          <p:cNvSpPr txBox="1"/>
          <p:nvPr/>
        </p:nvSpPr>
        <p:spPr>
          <a:xfrm>
            <a:off x="0" y="4648200"/>
            <a:ext cx="91440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Calibri"/>
                <a:ea typeface=""/>
                <a:cs typeface="+mn-cs"/>
              </a:rPr>
              <a:t>Distributing priority over time mitigates impact of accelerators on CPU cores’ requests</a:t>
            </a:r>
          </a:p>
        </p:txBody>
      </p:sp>
    </p:spTree>
    <p:extLst>
      <p:ext uri="{BB962C8B-B14F-4D97-AF65-F5344CB8AC3E}">
        <p14:creationId xmlns:p14="http://schemas.microsoft.com/office/powerpoint/2010/main" val="123626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t>Key Observation: </a:t>
            </a:r>
            <a:br>
              <a:rPr lang="en-US" dirty="0"/>
            </a:br>
            <a:r>
              <a:rPr lang="en-US" dirty="0"/>
              <a:t>Not All Accelerators are Equal</a:t>
            </a:r>
          </a:p>
        </p:txBody>
      </p:sp>
      <p:sp>
        <p:nvSpPr>
          <p:cNvPr id="3" name="Content Placeholder 2"/>
          <p:cNvSpPr>
            <a:spLocks noGrp="1"/>
          </p:cNvSpPr>
          <p:nvPr>
            <p:ph idx="1"/>
          </p:nvPr>
        </p:nvSpPr>
        <p:spPr>
          <a:xfrm>
            <a:off x="457200" y="1600201"/>
            <a:ext cx="8229600" cy="2514600"/>
          </a:xfrm>
        </p:spPr>
        <p:txBody>
          <a:bodyPr/>
          <a:lstStyle/>
          <a:p>
            <a:r>
              <a:rPr lang="en-US" b="1" dirty="0"/>
              <a:t>Long-deadline </a:t>
            </a:r>
            <a:r>
              <a:rPr lang="en-US" dirty="0"/>
              <a:t>accelerators are more likely to </a:t>
            </a:r>
            <a:r>
              <a:rPr lang="en-US" b="1" dirty="0"/>
              <a:t>meet</a:t>
            </a:r>
            <a:r>
              <a:rPr lang="en-US" dirty="0"/>
              <a:t> their deadlines</a:t>
            </a:r>
          </a:p>
          <a:p>
            <a:r>
              <a:rPr lang="en-US" b="1" dirty="0"/>
              <a:t>Short-deadline </a:t>
            </a:r>
            <a:r>
              <a:rPr lang="en-US" dirty="0"/>
              <a:t>accelerators are more likely to </a:t>
            </a:r>
            <a:r>
              <a:rPr lang="en-US" b="1" dirty="0"/>
              <a:t>miss</a:t>
            </a:r>
            <a:r>
              <a:rPr lang="en-US" dirty="0"/>
              <a:t> their deadlines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119</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6" name="TextBox 5"/>
          <p:cNvSpPr txBox="1"/>
          <p:nvPr/>
        </p:nvSpPr>
        <p:spPr>
          <a:xfrm>
            <a:off x="609600" y="4648200"/>
            <a:ext cx="79248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Calibri"/>
                <a:ea typeface=""/>
                <a:cs typeface="+mn-cs"/>
              </a:rPr>
              <a:t>Schedule short-deadline accelerators based on worst-case memory access time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1" u="none" strike="noStrike" kern="1200" cap="none" spc="0" normalizeH="0" baseline="0" noProof="0" dirty="0">
              <a:ln>
                <a:noFill/>
              </a:ln>
              <a:solidFill>
                <a:srgbClr val="C00000"/>
              </a:solidFill>
              <a:effectLst/>
              <a:uLnTx/>
              <a:uFillTx/>
              <a:latin typeface="Calibri"/>
              <a:ea typeface=""/>
              <a:cs typeface="+mn-cs"/>
            </a:endParaRPr>
          </a:p>
        </p:txBody>
      </p:sp>
    </p:spTree>
    <p:extLst>
      <p:ext uri="{BB962C8B-B14F-4D97-AF65-F5344CB8AC3E}">
        <p14:creationId xmlns:p14="http://schemas.microsoft.com/office/powerpoint/2010/main" val="22737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4789820" y="1196760"/>
            <a:ext cx="3483429" cy="2061621"/>
          </a:xfrm>
          <a:prstGeom prst="rect">
            <a:avLst/>
          </a:prstGeom>
          <a:noFill/>
          <a:ln w="19050">
            <a:solidFill>
              <a:srgbClr val="FF0000"/>
            </a:solidFill>
          </a:ln>
        </p:spPr>
        <p:txBody>
          <a:bodyPr wrap="square" lIns="91402" tIns="45702" rIns="91402" bIns="4570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initialize large arrays A, 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for (j=0; j&lt;N; j++)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index = rand();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A[index] = B[index];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a:t>
            </a:r>
          </a:p>
        </p:txBody>
      </p:sp>
      <p:sp>
        <p:nvSpPr>
          <p:cNvPr id="9" name="Slide Number Placeholder 4"/>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28F238-5339-4CA5-9644-0825015C47CC}"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25603" name="Rectangle 2"/>
          <p:cNvSpPr>
            <a:spLocks noGrp="1" noChangeArrowheads="1"/>
          </p:cNvSpPr>
          <p:nvPr>
            <p:ph type="title"/>
          </p:nvPr>
        </p:nvSpPr>
        <p:spPr/>
        <p:txBody>
          <a:bodyPr/>
          <a:lstStyle/>
          <a:p>
            <a:r>
              <a:rPr lang="en-US" dirty="0"/>
              <a:t>A Memory Performance Hog</a:t>
            </a:r>
          </a:p>
        </p:txBody>
      </p:sp>
      <p:sp>
        <p:nvSpPr>
          <p:cNvPr id="25605" name="Text Box 5"/>
          <p:cNvSpPr txBox="1">
            <a:spLocks noChangeArrowheads="1"/>
          </p:cNvSpPr>
          <p:nvPr/>
        </p:nvSpPr>
        <p:spPr bwMode="auto">
          <a:xfrm>
            <a:off x="1576478" y="3654157"/>
            <a:ext cx="1258887" cy="396875"/>
          </a:xfrm>
          <a:prstGeom prst="rect">
            <a:avLst/>
          </a:prstGeom>
          <a:noFill/>
          <a:ln w="9525">
            <a:noFill/>
            <a:miter lim="800000"/>
            <a:headEnd/>
            <a:tailEnd/>
          </a:ln>
        </p:spPr>
        <p:txBody>
          <a:bodyPr wrap="none" lIns="91402" tIns="45702" rIns="91402" bIns="4570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3399"/>
                </a:solidFill>
                <a:effectLst/>
                <a:uLnTx/>
                <a:uFillTx/>
                <a:latin typeface="Tahoma"/>
                <a:ea typeface=""/>
                <a:cs typeface="+mn-cs"/>
              </a:rPr>
              <a:t>STREAM</a:t>
            </a:r>
          </a:p>
        </p:txBody>
      </p:sp>
      <p:sp>
        <p:nvSpPr>
          <p:cNvPr id="25606" name="Text Box 6"/>
          <p:cNvSpPr txBox="1">
            <a:spLocks noChangeArrowheads="1"/>
          </p:cNvSpPr>
          <p:nvPr/>
        </p:nvSpPr>
        <p:spPr bwMode="auto">
          <a:xfrm>
            <a:off x="143060" y="4172094"/>
            <a:ext cx="4792295" cy="936313"/>
          </a:xfrm>
          <a:prstGeom prst="rect">
            <a:avLst/>
          </a:prstGeom>
          <a:noFill/>
          <a:ln w="9525">
            <a:noFill/>
            <a:miter lim="800000"/>
            <a:headEnd/>
            <a:tailEnd/>
          </a:ln>
        </p:spPr>
        <p:txBody>
          <a:bodyPr wrap="none" lIns="91402" tIns="45702" rIns="91402" bIns="45702">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Sequential memory access </a:t>
            </a:r>
          </a:p>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Very high row buffer locality (96% hit rate)</a:t>
            </a:r>
          </a:p>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Memory intensive</a:t>
            </a:r>
          </a:p>
        </p:txBody>
      </p:sp>
      <p:sp>
        <p:nvSpPr>
          <p:cNvPr id="11" name="Rectangle 8"/>
          <p:cNvSpPr>
            <a:spLocks noChangeArrowheads="1"/>
          </p:cNvSpPr>
          <p:nvPr/>
        </p:nvSpPr>
        <p:spPr bwMode="auto">
          <a:xfrm>
            <a:off x="5119025" y="2079296"/>
            <a:ext cx="1662776" cy="253104"/>
          </a:xfrm>
          <a:prstGeom prst="rect">
            <a:avLst/>
          </a:prstGeom>
          <a:noFill/>
          <a:ln w="38100">
            <a:solidFill>
              <a:srgbClr val="FF0000"/>
            </a:solidFill>
            <a:miter lim="800000"/>
            <a:headEnd/>
            <a:tailEnd/>
          </a:ln>
        </p:spPr>
        <p:txBody>
          <a:bodyPr wrap="none" lIns="91402" tIns="45702" rIns="91402" bIns="4570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3" name="Text Box 6"/>
          <p:cNvSpPr txBox="1">
            <a:spLocks noChangeArrowheads="1"/>
          </p:cNvSpPr>
          <p:nvPr/>
        </p:nvSpPr>
        <p:spPr bwMode="auto">
          <a:xfrm>
            <a:off x="5882984" y="3654157"/>
            <a:ext cx="1364867" cy="400105"/>
          </a:xfrm>
          <a:prstGeom prst="rect">
            <a:avLst/>
          </a:prstGeom>
          <a:noFill/>
          <a:ln w="9525">
            <a:noFill/>
            <a:miter lim="800000"/>
            <a:headEnd/>
            <a:tailEnd/>
          </a:ln>
        </p:spPr>
        <p:txBody>
          <a:bodyPr wrap="none" lIns="91402" tIns="45702" rIns="91402" bIns="4570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ahoma"/>
                <a:ea typeface=""/>
                <a:cs typeface="+mn-cs"/>
              </a:rPr>
              <a:t>RANDOM</a:t>
            </a:r>
          </a:p>
        </p:txBody>
      </p:sp>
      <p:sp>
        <p:nvSpPr>
          <p:cNvPr id="14" name="Text Box 7"/>
          <p:cNvSpPr txBox="1">
            <a:spLocks noChangeArrowheads="1"/>
          </p:cNvSpPr>
          <p:nvPr/>
        </p:nvSpPr>
        <p:spPr bwMode="auto">
          <a:xfrm>
            <a:off x="4694495" y="4171689"/>
            <a:ext cx="4575889" cy="936313"/>
          </a:xfrm>
          <a:prstGeom prst="rect">
            <a:avLst/>
          </a:prstGeom>
          <a:noFill/>
          <a:ln w="9525">
            <a:noFill/>
            <a:miter lim="800000"/>
            <a:headEnd/>
            <a:tailEnd/>
          </a:ln>
        </p:spPr>
        <p:txBody>
          <a:bodyPr wrap="none" lIns="91402" tIns="45702" rIns="91402" bIns="45702">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Random memory access</a:t>
            </a:r>
          </a:p>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Very low row buffer locality (3% hit rate)</a:t>
            </a:r>
          </a:p>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Similarly memory intensive</a:t>
            </a:r>
          </a:p>
        </p:txBody>
      </p:sp>
      <p:sp>
        <p:nvSpPr>
          <p:cNvPr id="18" name="Rectangle 8"/>
          <p:cNvSpPr>
            <a:spLocks noChangeArrowheads="1"/>
          </p:cNvSpPr>
          <p:nvPr/>
        </p:nvSpPr>
        <p:spPr bwMode="auto">
          <a:xfrm>
            <a:off x="878107" y="2079296"/>
            <a:ext cx="2011680" cy="253104"/>
          </a:xfrm>
          <a:prstGeom prst="rect">
            <a:avLst/>
          </a:prstGeom>
          <a:noFill/>
          <a:ln w="38100">
            <a:solidFill>
              <a:srgbClr val="003399"/>
            </a:solidFill>
            <a:miter lim="800000"/>
            <a:headEnd/>
            <a:tailEnd/>
          </a:ln>
        </p:spPr>
        <p:txBody>
          <a:bodyPr wrap="none" lIns="91402" tIns="45702" rIns="91402" bIns="4570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5" name="TextBox 14"/>
          <p:cNvSpPr txBox="1"/>
          <p:nvPr/>
        </p:nvSpPr>
        <p:spPr>
          <a:xfrm>
            <a:off x="566056" y="1196763"/>
            <a:ext cx="3483429" cy="2061621"/>
          </a:xfrm>
          <a:prstGeom prst="rect">
            <a:avLst/>
          </a:prstGeom>
          <a:noFill/>
          <a:ln w="19050">
            <a:solidFill>
              <a:srgbClr val="003399"/>
            </a:solidFill>
          </a:ln>
        </p:spPr>
        <p:txBody>
          <a:bodyPr wrap="square" lIns="91402" tIns="45702" rIns="91402" bIns="4570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initialize large arrays A, 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for (j=0; j&lt;N; j++)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index = j*</a:t>
            </a:r>
            <a:r>
              <a:rPr kumimoji="0" lang="en-US" sz="1800" b="0" i="0" u="none" strike="noStrike" kern="1200" cap="none" spc="0" normalizeH="0" baseline="0" noProof="0" dirty="0" err="1">
                <a:ln>
                  <a:noFill/>
                </a:ln>
                <a:solidFill>
                  <a:srgbClr val="000000"/>
                </a:solidFill>
                <a:effectLst/>
                <a:uLnTx/>
                <a:uFillTx/>
                <a:latin typeface="Tahoma"/>
                <a:ea typeface=""/>
                <a:cs typeface="+mn-cs"/>
              </a:rPr>
              <a:t>linesize</a:t>
            </a:r>
            <a:r>
              <a:rPr kumimoji="0" lang="en-US" sz="1800" b="0" i="0" u="none" strike="noStrike" kern="1200" cap="none" spc="0" normalizeH="0" baseline="0" noProof="0" dirty="0">
                <a:ln>
                  <a:noFill/>
                </a:ln>
                <a:solidFill>
                  <a:srgbClr val="000000"/>
                </a:solidFill>
                <a:effectLst/>
                <a:uLnTx/>
                <a:uFillTx/>
                <a:latin typeface="Tahoma"/>
                <a:ea typeface=""/>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A[index] = B[index];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a:t>
            </a:r>
          </a:p>
        </p:txBody>
      </p:sp>
      <p:sp>
        <p:nvSpPr>
          <p:cNvPr id="20" name="Text Box 5"/>
          <p:cNvSpPr txBox="1">
            <a:spLocks noChangeArrowheads="1"/>
          </p:cNvSpPr>
          <p:nvPr/>
        </p:nvSpPr>
        <p:spPr bwMode="auto">
          <a:xfrm>
            <a:off x="2889794" y="2057525"/>
            <a:ext cx="1238415" cy="341198"/>
          </a:xfrm>
          <a:prstGeom prst="rect">
            <a:avLst/>
          </a:prstGeom>
          <a:noFill/>
          <a:ln w="9525">
            <a:noFill/>
            <a:miter lim="800000"/>
            <a:headEnd/>
            <a:tailEnd/>
          </a:ln>
        </p:spPr>
        <p:txBody>
          <a:bodyPr wrap="none" lIns="91402" tIns="45702" rIns="91402" bIns="4570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3399"/>
                </a:solidFill>
                <a:effectLst/>
                <a:uLnTx/>
                <a:uFillTx/>
                <a:latin typeface="Tahoma"/>
                <a:ea typeface=""/>
                <a:cs typeface="+mn-cs"/>
              </a:rPr>
              <a:t>streaming</a:t>
            </a:r>
          </a:p>
        </p:txBody>
      </p:sp>
      <p:sp>
        <p:nvSpPr>
          <p:cNvPr id="21" name="Text Box 6"/>
          <p:cNvSpPr txBox="1">
            <a:spLocks noChangeArrowheads="1"/>
          </p:cNvSpPr>
          <p:nvPr/>
        </p:nvSpPr>
        <p:spPr bwMode="auto">
          <a:xfrm>
            <a:off x="6845737" y="2050399"/>
            <a:ext cx="987787" cy="341198"/>
          </a:xfrm>
          <a:prstGeom prst="rect">
            <a:avLst/>
          </a:prstGeom>
          <a:noFill/>
          <a:ln w="9525">
            <a:noFill/>
            <a:miter lim="800000"/>
            <a:headEnd/>
            <a:tailEnd/>
          </a:ln>
        </p:spPr>
        <p:txBody>
          <a:bodyPr wrap="none" lIns="91402" tIns="45702" rIns="91402" bIns="4570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Tahoma"/>
                <a:ea typeface=""/>
                <a:cs typeface="+mn-cs"/>
              </a:rPr>
              <a:t>random</a:t>
            </a:r>
          </a:p>
        </p:txBody>
      </p:sp>
      <p:sp>
        <p:nvSpPr>
          <p:cNvPr id="17" name="TextBox 16"/>
          <p:cNvSpPr txBox="1"/>
          <p:nvPr/>
        </p:nvSpPr>
        <p:spPr>
          <a:xfrm>
            <a:off x="233416" y="5791616"/>
            <a:ext cx="8682780" cy="661720"/>
          </a:xfrm>
          <a:prstGeom prst="rect">
            <a:avLst/>
          </a:prstGeom>
          <a:noFill/>
        </p:spPr>
        <p:txBody>
          <a:bodyPr wrap="none" lIns="91402" tIns="45702" rIns="91402" bIns="45702" rtlCol="0">
            <a:spAutoFit/>
          </a:bodyPr>
          <a:lstStyle/>
          <a:p>
            <a:pPr marL="0" marR="0" lvl="0" indent="0" algn="l" defTabSz="914400" rtl="0" eaLnBrk="0" fontAlgn="base" latinLnBrk="0" hangingPunct="0">
              <a:lnSpc>
                <a:spcPct val="100000"/>
              </a:lnSpc>
              <a:spcBef>
                <a:spcPct val="20000"/>
              </a:spcBef>
              <a:spcAft>
                <a:spcPct val="0"/>
              </a:spcAft>
              <a:buClr>
                <a:srgbClr val="CC9900"/>
              </a:buClr>
              <a:buSzPct val="65000"/>
              <a:buFontTx/>
              <a:buNone/>
              <a:tabLst/>
              <a:defRPr/>
            </a:pPr>
            <a:r>
              <a:rPr kumimoji="0" lang="en-US" sz="1900" b="0" i="0" u="none" strike="noStrike" kern="0" cap="none" spc="0" normalizeH="0" baseline="0" noProof="0" dirty="0" err="1">
                <a:ln>
                  <a:noFill/>
                </a:ln>
                <a:solidFill>
                  <a:srgbClr val="000000"/>
                </a:solidFill>
                <a:effectLst/>
                <a:uLnTx/>
                <a:uFillTx/>
                <a:latin typeface="Tahoma" charset="0"/>
                <a:ea typeface="ＭＳ Ｐゴシック" charset="0"/>
                <a:cs typeface="ＭＳ Ｐゴシック" charset="0"/>
              </a:rPr>
              <a:t>Moscibroda</a:t>
            </a:r>
            <a:r>
              <a:rPr kumimoji="0" 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 and Mutlu, </a:t>
            </a:r>
            <a:r>
              <a:rPr kumimoji="0" lang="ja-JP" alt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900" b="0" i="0" u="none" strike="noStrike" kern="0" cap="none" spc="0" normalizeH="0" baseline="0" noProof="0" dirty="0">
                <a:ln>
                  <a:noFill/>
                </a:ln>
                <a:solidFill>
                  <a:srgbClr val="0000FF"/>
                </a:solidFill>
                <a:effectLst/>
                <a:uLnTx/>
                <a:uFillTx/>
                <a:latin typeface="Tahoma" charset="0"/>
                <a:ea typeface="ＭＳ Ｐゴシック" charset="0"/>
                <a:cs typeface="ＭＳ Ｐゴシック" charset="0"/>
              </a:rPr>
              <a:t>Memory Performance Attacks</a:t>
            </a:r>
            <a:r>
              <a:rPr kumimoji="0" 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ja-JP" alt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 USENIX Security 2007.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2296821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animBg="1"/>
      <p:bldP spid="13" grpId="0"/>
      <p:bldP spid="14" grpId="0"/>
      <p:bldP spid="18" grpId="0" animBg="1"/>
      <p:bldP spid="20" grpId="0"/>
      <p:bldP spid="2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t>Key Observation: </a:t>
            </a:r>
            <a:br>
              <a:rPr lang="en-US" dirty="0"/>
            </a:br>
            <a:r>
              <a:rPr lang="en-US" dirty="0"/>
              <a:t>Not All CPU cores are Equal</a:t>
            </a:r>
          </a:p>
        </p:txBody>
      </p:sp>
      <p:sp>
        <p:nvSpPr>
          <p:cNvPr id="3" name="Content Placeholder 2"/>
          <p:cNvSpPr>
            <a:spLocks noGrp="1"/>
          </p:cNvSpPr>
          <p:nvPr>
            <p:ph idx="1"/>
          </p:nvPr>
        </p:nvSpPr>
        <p:spPr/>
        <p:txBody>
          <a:bodyPr/>
          <a:lstStyle/>
          <a:p>
            <a:r>
              <a:rPr lang="en-US" b="1" dirty="0"/>
              <a:t>Memory-intensive </a:t>
            </a:r>
            <a:r>
              <a:rPr lang="en-US" dirty="0"/>
              <a:t>cores</a:t>
            </a:r>
            <a:r>
              <a:rPr lang="en-US" b="1" dirty="0"/>
              <a:t> </a:t>
            </a:r>
            <a:r>
              <a:rPr lang="en-US" dirty="0"/>
              <a:t>are much </a:t>
            </a:r>
            <a:r>
              <a:rPr lang="en-US" b="1" dirty="0"/>
              <a:t>less vulnerable</a:t>
            </a:r>
            <a:r>
              <a:rPr lang="en-US" dirty="0"/>
              <a:t> to interference</a:t>
            </a:r>
          </a:p>
          <a:p>
            <a:r>
              <a:rPr lang="en-US" b="1" dirty="0"/>
              <a:t>Memory non-intensive </a:t>
            </a:r>
            <a:r>
              <a:rPr lang="en-US" dirty="0"/>
              <a:t>cores</a:t>
            </a:r>
            <a:r>
              <a:rPr lang="en-US" b="1" dirty="0"/>
              <a:t> </a:t>
            </a:r>
            <a:r>
              <a:rPr lang="en-US" dirty="0"/>
              <a:t>are much </a:t>
            </a:r>
            <a:r>
              <a:rPr lang="en-US" b="1" dirty="0"/>
              <a:t>more vulnerable</a:t>
            </a:r>
            <a:r>
              <a:rPr lang="en-US" dirty="0"/>
              <a:t> to interference</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120</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TextBox 4"/>
          <p:cNvSpPr txBox="1"/>
          <p:nvPr/>
        </p:nvSpPr>
        <p:spPr>
          <a:xfrm>
            <a:off x="0" y="4648200"/>
            <a:ext cx="9144000" cy="16927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1" u="none" strike="noStrike" kern="1200" cap="none" spc="0" normalizeH="0" baseline="0" noProof="0" dirty="0">
                <a:ln>
                  <a:noFill/>
                </a:ln>
                <a:solidFill>
                  <a:srgbClr val="C00000"/>
                </a:solidFill>
                <a:effectLst/>
                <a:uLnTx/>
                <a:uFillTx/>
                <a:latin typeface="Calibri"/>
                <a:ea typeface=""/>
                <a:cs typeface="+mn-cs"/>
              </a:rPr>
              <a:t>Prioritize accelerators over memory-intensive cores to ensure accelerators do not become urgent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1" u="none" strike="noStrike" kern="1200" cap="none" spc="0" normalizeH="0" baseline="0" noProof="0" dirty="0">
              <a:ln>
                <a:noFill/>
              </a:ln>
              <a:solidFill>
                <a:srgbClr val="C00000"/>
              </a:solidFill>
              <a:effectLst/>
              <a:uLnTx/>
              <a:uFillTx/>
              <a:latin typeface="Calibri"/>
              <a:ea typeface=""/>
              <a:cs typeface="+mn-cs"/>
            </a:endParaRPr>
          </a:p>
        </p:txBody>
      </p:sp>
    </p:spTree>
    <p:extLst>
      <p:ext uri="{BB962C8B-B14F-4D97-AF65-F5344CB8AC3E}">
        <p14:creationId xmlns:p14="http://schemas.microsoft.com/office/powerpoint/2010/main" val="12136896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DASH Summary: </a:t>
            </a:r>
            <a:br>
              <a:rPr lang="en-US" dirty="0"/>
            </a:br>
            <a:r>
              <a:rPr lang="en-US" dirty="0"/>
              <a:t>Key Ideas and Results</a:t>
            </a:r>
          </a:p>
        </p:txBody>
      </p:sp>
      <p:sp>
        <p:nvSpPr>
          <p:cNvPr id="3" name="Content Placeholder 2"/>
          <p:cNvSpPr>
            <a:spLocks noGrp="1"/>
          </p:cNvSpPr>
          <p:nvPr>
            <p:ph idx="1"/>
          </p:nvPr>
        </p:nvSpPr>
        <p:spPr/>
        <p:txBody>
          <a:bodyPr>
            <a:normAutofit/>
          </a:bodyPr>
          <a:lstStyle/>
          <a:p>
            <a:r>
              <a:rPr lang="en-US" i="1" dirty="0"/>
              <a:t>Distribute priority for HWAs</a:t>
            </a:r>
          </a:p>
          <a:p>
            <a:r>
              <a:rPr lang="en-US" i="1" dirty="0"/>
              <a:t>Prioritize HWAs over memory-intensive CPU cores even when not urgent</a:t>
            </a:r>
          </a:p>
          <a:p>
            <a:r>
              <a:rPr lang="en-US" i="1" dirty="0"/>
              <a:t>Prioritize short-deadline-period HWAs based on worst case estimates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121</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TextBox 4"/>
          <p:cNvSpPr txBox="1"/>
          <p:nvPr/>
        </p:nvSpPr>
        <p:spPr>
          <a:xfrm>
            <a:off x="0" y="4648200"/>
            <a:ext cx="91440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Calibri"/>
                <a:ea typeface=""/>
                <a:cs typeface="+mn-cs"/>
              </a:rPr>
              <a:t>Improves CPU performance by 7-21%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Calibri"/>
                <a:ea typeface=""/>
                <a:cs typeface="+mn-cs"/>
              </a:rPr>
              <a:t>Meets (almost) 100% of deadlines for HWAs</a:t>
            </a:r>
          </a:p>
        </p:txBody>
      </p:sp>
    </p:spTree>
    <p:extLst>
      <p:ext uri="{BB962C8B-B14F-4D97-AF65-F5344CB8AC3E}">
        <p14:creationId xmlns:p14="http://schemas.microsoft.com/office/powerpoint/2010/main" val="33396997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 Scheduling Policy</a:t>
            </a:r>
          </a:p>
        </p:txBody>
      </p:sp>
      <p:sp>
        <p:nvSpPr>
          <p:cNvPr id="3" name="Content Placeholder 2"/>
          <p:cNvSpPr>
            <a:spLocks noGrp="1"/>
          </p:cNvSpPr>
          <p:nvPr>
            <p:ph idx="1"/>
          </p:nvPr>
        </p:nvSpPr>
        <p:spPr>
          <a:xfrm>
            <a:off x="228600" y="1124744"/>
            <a:ext cx="8915400" cy="5123656"/>
          </a:xfrm>
        </p:spPr>
        <p:txBody>
          <a:bodyPr/>
          <a:lstStyle/>
          <a:p>
            <a:r>
              <a:rPr lang="en-US" dirty="0"/>
              <a:t>DASH scheduling policy </a:t>
            </a:r>
          </a:p>
          <a:p>
            <a:pPr marL="344487" lvl="1" indent="0">
              <a:buNone/>
            </a:pPr>
            <a:r>
              <a:rPr lang="en-US" dirty="0">
                <a:solidFill>
                  <a:srgbClr val="008000"/>
                </a:solidFill>
              </a:rPr>
              <a:t>1. Short-deadline-period HWAs with high priority</a:t>
            </a:r>
          </a:p>
          <a:p>
            <a:pPr marL="344487" lvl="1" indent="0">
              <a:buNone/>
            </a:pPr>
            <a:r>
              <a:rPr lang="en-US" dirty="0">
                <a:solidFill>
                  <a:srgbClr val="C00000"/>
                </a:solidFill>
              </a:rPr>
              <a:t>2. Long-deadline-period HWAs with high priority</a:t>
            </a:r>
          </a:p>
          <a:p>
            <a:pPr marL="344487" lvl="1" indent="0">
              <a:buNone/>
            </a:pPr>
            <a:r>
              <a:rPr lang="en-US" dirty="0"/>
              <a:t>3. Memory non-intensive CPU applications</a:t>
            </a:r>
          </a:p>
          <a:p>
            <a:pPr marL="344487" lvl="1" indent="0">
              <a:buNone/>
            </a:pPr>
            <a:r>
              <a:rPr lang="en-US" dirty="0">
                <a:solidFill>
                  <a:srgbClr val="0000FF"/>
                </a:solidFill>
              </a:rPr>
              <a:t>4. Long-deadline-period HWAs with low priority</a:t>
            </a:r>
          </a:p>
          <a:p>
            <a:pPr marL="344487" lvl="1" indent="0">
              <a:buNone/>
            </a:pPr>
            <a:r>
              <a:rPr lang="en-US" dirty="0">
                <a:solidFill>
                  <a:srgbClr val="0000FF"/>
                </a:solidFill>
              </a:rPr>
              <a:t>5. Memory-intensive CPU applications</a:t>
            </a:r>
          </a:p>
          <a:p>
            <a:pPr marL="344487" lvl="1" indent="0">
              <a:buNone/>
            </a:pPr>
            <a:r>
              <a:rPr lang="en-US" dirty="0"/>
              <a:t>6. Short-deadline-period HWAs with low priority</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2AE0C9-F7C4-4547-82DB-A8816991FA84}"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122</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5" name="Right Brace 4"/>
          <p:cNvSpPr/>
          <p:nvPr/>
        </p:nvSpPr>
        <p:spPr>
          <a:xfrm>
            <a:off x="6588225" y="2852936"/>
            <a:ext cx="72008" cy="720080"/>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 name="TextBox 5"/>
          <p:cNvSpPr txBox="1"/>
          <p:nvPr/>
        </p:nvSpPr>
        <p:spPr>
          <a:xfrm>
            <a:off x="6660233" y="2924944"/>
            <a:ext cx="2023311"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66FF"/>
                </a:solidFill>
                <a:effectLst/>
                <a:uLnTx/>
                <a:uFillTx/>
                <a:latin typeface="Tahoma"/>
                <a:ea typeface=""/>
                <a:cs typeface="+mn-cs"/>
              </a:rPr>
              <a:t>Switch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66FF"/>
                </a:solidFill>
                <a:effectLst/>
                <a:uLnTx/>
                <a:uFillTx/>
                <a:latin typeface="Tahoma"/>
                <a:ea typeface=""/>
                <a:cs typeface="+mn-cs"/>
              </a:rPr>
              <a:t>probabilistically</a:t>
            </a:r>
          </a:p>
        </p:txBody>
      </p:sp>
    </p:spTree>
    <p:extLst>
      <p:ext uri="{BB962C8B-B14F-4D97-AF65-F5344CB8AC3E}">
        <p14:creationId xmlns:p14="http://schemas.microsoft.com/office/powerpoint/2010/main" val="3361052117"/>
      </p:ext>
    </p:extLst>
  </p:cSld>
  <p:clrMapOvr>
    <a:masterClrMapping/>
  </p:clrMapOvr>
  <p:transition advTm="11864"/>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DASH</a:t>
            </a:r>
          </a:p>
        </p:txBody>
      </p:sp>
      <p:sp>
        <p:nvSpPr>
          <p:cNvPr id="3" name="Content Placeholder 2"/>
          <p:cNvSpPr>
            <a:spLocks noGrp="1"/>
          </p:cNvSpPr>
          <p:nvPr>
            <p:ph idx="1"/>
          </p:nvPr>
        </p:nvSpPr>
        <p:spPr/>
        <p:txBody>
          <a:bodyPr/>
          <a:lstStyle/>
          <a:p>
            <a:r>
              <a:rPr lang="en-US" sz="2100" dirty="0"/>
              <a:t>Hiroyuki </a:t>
            </a:r>
            <a:r>
              <a:rPr lang="en-US" sz="2100" dirty="0" err="1"/>
              <a:t>Usui</a:t>
            </a:r>
            <a:r>
              <a:rPr lang="en-US" sz="2100" dirty="0"/>
              <a:t>, </a:t>
            </a:r>
            <a:r>
              <a:rPr lang="en-US" sz="2100" dirty="0" err="1"/>
              <a:t>Lavanya</a:t>
            </a:r>
            <a:r>
              <a:rPr lang="en-US" sz="2100" dirty="0"/>
              <a:t> Subramanian, Kevin Kai-Wei Chang, and </a:t>
            </a:r>
            <a:r>
              <a:rPr lang="en-US" sz="2100" dirty="0" err="1"/>
              <a:t>Onur</a:t>
            </a:r>
            <a:r>
              <a:rPr lang="en-US" sz="2100" dirty="0"/>
              <a:t> </a:t>
            </a:r>
            <a:r>
              <a:rPr lang="en-US" sz="2100" dirty="0" err="1"/>
              <a:t>Mutlu</a:t>
            </a:r>
            <a:r>
              <a:rPr lang="en-US" sz="2100" dirty="0"/>
              <a:t>,</a:t>
            </a:r>
            <a:br>
              <a:rPr lang="en-US" sz="2100" dirty="0"/>
            </a:br>
            <a:r>
              <a:rPr lang="en-US" sz="2100" b="1" dirty="0">
                <a:hlinkClick r:id="rId2"/>
              </a:rPr>
              <a:t>"DASH: Deadline-Aware High-Performance Memory Scheduler for Heterogeneous Systems with Hardware Accelerators"</a:t>
            </a:r>
            <a:r>
              <a:rPr lang="en-US" sz="2100" dirty="0"/>
              <a:t> </a:t>
            </a:r>
            <a:br>
              <a:rPr lang="en-US" sz="2100" dirty="0"/>
            </a:br>
            <a:r>
              <a:rPr lang="en-US" sz="2100" i="1" dirty="0">
                <a:hlinkClick r:id="rId3"/>
              </a:rPr>
              <a:t>ACM Transactions on Architecture and Code Optimization</a:t>
            </a:r>
            <a:r>
              <a:rPr lang="en-US" sz="2100" i="1" dirty="0"/>
              <a:t> (</a:t>
            </a:r>
            <a:r>
              <a:rPr lang="en-US" sz="2100" b="1" i="1" dirty="0"/>
              <a:t>TACO</a:t>
            </a:r>
            <a:r>
              <a:rPr lang="en-US" sz="2100" i="1" dirty="0"/>
              <a:t>)</a:t>
            </a:r>
            <a:r>
              <a:rPr lang="en-US" sz="2100" dirty="0"/>
              <a:t>, Vol. 12, January 2016. </a:t>
            </a:r>
            <a:br>
              <a:rPr lang="en-US" sz="2100" dirty="0"/>
            </a:br>
            <a:r>
              <a:rPr lang="en-US" sz="2100" dirty="0"/>
              <a:t>Presented at the </a:t>
            </a:r>
            <a:r>
              <a:rPr lang="en-US" sz="2100" dirty="0">
                <a:hlinkClick r:id="rId4"/>
              </a:rPr>
              <a:t>11th HiPEAC Conference</a:t>
            </a:r>
            <a:r>
              <a:rPr lang="en-US" sz="2100" dirty="0"/>
              <a:t>, Prague, Czech Republic, January 2016. </a:t>
            </a:r>
            <a:br>
              <a:rPr lang="en-US" sz="2100" dirty="0"/>
            </a:br>
            <a:r>
              <a:rPr lang="en-US" sz="2100" dirty="0"/>
              <a:t>[</a:t>
            </a:r>
            <a:r>
              <a:rPr lang="en-US" sz="2100" dirty="0">
                <a:hlinkClick r:id="rId5"/>
              </a:rPr>
              <a:t>Slides (pptx)</a:t>
            </a:r>
            <a:r>
              <a:rPr lang="en-US" sz="2100" dirty="0"/>
              <a:t> </a:t>
            </a:r>
            <a:r>
              <a:rPr lang="en-US" sz="2100" dirty="0">
                <a:hlinkClick r:id="rId6"/>
              </a:rPr>
              <a:t>(pdf)</a:t>
            </a:r>
            <a:r>
              <a:rPr lang="en-US" sz="2100" dirty="0"/>
              <a:t>] </a:t>
            </a:r>
            <a:br>
              <a:rPr lang="en-US" sz="2100" dirty="0"/>
            </a:br>
            <a:r>
              <a:rPr lang="en-US" sz="2100" dirty="0"/>
              <a:t>[</a:t>
            </a:r>
            <a:r>
              <a:rPr lang="en-US" sz="2100" dirty="0">
                <a:hlinkClick r:id="rId7"/>
              </a:rPr>
              <a:t>Source Code</a:t>
            </a:r>
            <a:r>
              <a:rPr lang="en-US" sz="21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8"/>
          <a:stretch>
            <a:fillRect/>
          </a:stretch>
        </p:blipFill>
        <p:spPr>
          <a:xfrm>
            <a:off x="0" y="4810273"/>
            <a:ext cx="9144000" cy="1643063"/>
          </a:xfrm>
          <a:prstGeom prst="rect">
            <a:avLst/>
          </a:prstGeom>
        </p:spPr>
      </p:pic>
    </p:spTree>
    <p:extLst>
      <p:ext uri="{BB962C8B-B14F-4D97-AF65-F5344CB8AC3E}">
        <p14:creationId xmlns:p14="http://schemas.microsoft.com/office/powerpoint/2010/main" val="2120298519"/>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Predictable Performance: </a:t>
            </a:r>
            <a:br>
              <a:rPr lang="en-US" sz="4400" dirty="0"/>
            </a:br>
            <a:r>
              <a:rPr lang="en-US" sz="4400" dirty="0"/>
              <a:t>Strong Memory Service Guarantees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341D3D9-3FE8-4025-BF66-8DAB1ABB951F}" type="slidenum">
              <a:rPr kumimoji="0" lang="en-US" altLang="en-US" sz="12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124</a:t>
            </a:fld>
            <a:endParaRPr kumimoji="0" lang="en-US" altLang="en-US" sz="12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293116855"/>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sz="3400" dirty="0"/>
              <a:t>Goal: Predictable Performance in Complex Systems</a:t>
            </a:r>
          </a:p>
        </p:txBody>
      </p:sp>
      <p:sp>
        <p:nvSpPr>
          <p:cNvPr id="3" name="Content Placeholder 2"/>
          <p:cNvSpPr>
            <a:spLocks noGrp="1"/>
          </p:cNvSpPr>
          <p:nvPr>
            <p:ph idx="1"/>
          </p:nvPr>
        </p:nvSpPr>
        <p:spPr>
          <a:xfrm>
            <a:off x="228600" y="4377767"/>
            <a:ext cx="8610600" cy="986115"/>
          </a:xfrm>
        </p:spPr>
        <p:txBody>
          <a:bodyPr/>
          <a:lstStyle/>
          <a:p>
            <a:r>
              <a:rPr lang="en-US" dirty="0"/>
              <a:t>Heterogeneous agents: CPUs, GPUs, and HWAs </a:t>
            </a:r>
          </a:p>
          <a:p>
            <a:r>
              <a:rPr lang="en-US" dirty="0"/>
              <a:t>Main memory interference between CPUs, GPUs, HWAs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2AE0C9-F7C4-4547-82DB-A8816991FA84}"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125</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5" name="Rectangle 4"/>
          <p:cNvSpPr/>
          <p:nvPr/>
        </p:nvSpPr>
        <p:spPr>
          <a:xfrm>
            <a:off x="602125"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6" name="Rectangle 5"/>
          <p:cNvSpPr/>
          <p:nvPr/>
        </p:nvSpPr>
        <p:spPr>
          <a:xfrm>
            <a:off x="1766043"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7" name="Rectangle 6"/>
          <p:cNvSpPr/>
          <p:nvPr/>
        </p:nvSpPr>
        <p:spPr>
          <a:xfrm>
            <a:off x="2910538"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8" name="Rectangle 7"/>
          <p:cNvSpPr/>
          <p:nvPr/>
        </p:nvSpPr>
        <p:spPr>
          <a:xfrm>
            <a:off x="4049057"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9" name="Rectangle 8"/>
          <p:cNvSpPr/>
          <p:nvPr/>
        </p:nvSpPr>
        <p:spPr>
          <a:xfrm>
            <a:off x="602125" y="2241176"/>
            <a:ext cx="4473391" cy="37353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Shared Cache</a:t>
            </a:r>
          </a:p>
        </p:txBody>
      </p:sp>
      <p:sp>
        <p:nvSpPr>
          <p:cNvPr id="10" name="Rectangle 9"/>
          <p:cNvSpPr/>
          <p:nvPr/>
        </p:nvSpPr>
        <p:spPr>
          <a:xfrm>
            <a:off x="5283201" y="1268761"/>
            <a:ext cx="1026459" cy="134594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GPU</a:t>
            </a:r>
          </a:p>
        </p:txBody>
      </p:sp>
      <p:sp>
        <p:nvSpPr>
          <p:cNvPr id="11" name="Rectangle 10"/>
          <p:cNvSpPr/>
          <p:nvPr/>
        </p:nvSpPr>
        <p:spPr>
          <a:xfrm>
            <a:off x="6413495" y="2017059"/>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HWA</a:t>
            </a:r>
          </a:p>
        </p:txBody>
      </p:sp>
      <p:sp>
        <p:nvSpPr>
          <p:cNvPr id="12" name="Rectangle 11"/>
          <p:cNvSpPr/>
          <p:nvPr/>
        </p:nvSpPr>
        <p:spPr>
          <a:xfrm>
            <a:off x="7567700" y="2017059"/>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HWA</a:t>
            </a:r>
          </a:p>
        </p:txBody>
      </p:sp>
      <p:sp>
        <p:nvSpPr>
          <p:cNvPr id="13" name="Rectangle 12"/>
          <p:cNvSpPr/>
          <p:nvPr/>
        </p:nvSpPr>
        <p:spPr>
          <a:xfrm>
            <a:off x="602125" y="3033059"/>
            <a:ext cx="7992034" cy="37352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DRAM and Hybrid Memory Controllers</a:t>
            </a:r>
          </a:p>
        </p:txBody>
      </p:sp>
      <p:sp>
        <p:nvSpPr>
          <p:cNvPr id="14" name="Rectangle 13"/>
          <p:cNvSpPr/>
          <p:nvPr/>
        </p:nvSpPr>
        <p:spPr>
          <a:xfrm>
            <a:off x="2290474" y="3788485"/>
            <a:ext cx="4681076" cy="373529"/>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DRAM and Hybrid Memories</a:t>
            </a:r>
          </a:p>
        </p:txBody>
      </p:sp>
      <p:cxnSp>
        <p:nvCxnSpPr>
          <p:cNvPr id="16" name="Straight Arrow Connector 15"/>
          <p:cNvCxnSpPr>
            <a:stCxn id="5" idx="2"/>
          </p:cNvCxnSpPr>
          <p:nvPr/>
        </p:nvCxnSpPr>
        <p:spPr>
          <a:xfrm>
            <a:off x="1115355"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28031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40807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54599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910538" y="2614706"/>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785818"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926725"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8095125"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678378" y="3406588"/>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66544" y="5367350"/>
            <a:ext cx="8605240"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Tahoma"/>
                <a:ea typeface=""/>
                <a:cs typeface="+mn-cs"/>
              </a:rPr>
              <a:t>How to allocate resources to heterogeneous agents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Tahoma"/>
                <a:ea typeface=""/>
                <a:cs typeface="+mn-cs"/>
              </a:rPr>
              <a:t>to mitigate interference and provide predictable performance? </a:t>
            </a:r>
          </a:p>
        </p:txBody>
      </p:sp>
      <p:sp>
        <p:nvSpPr>
          <p:cNvPr id="28" name="Rectangle 27"/>
          <p:cNvSpPr/>
          <p:nvPr/>
        </p:nvSpPr>
        <p:spPr>
          <a:xfrm>
            <a:off x="179512" y="2824344"/>
            <a:ext cx="8712968" cy="7920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627149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Strong Memory Service Guarantees</a:t>
            </a:r>
          </a:p>
        </p:txBody>
      </p:sp>
      <p:sp>
        <p:nvSpPr>
          <p:cNvPr id="3" name="Content Placeholder 2"/>
          <p:cNvSpPr>
            <a:spLocks noGrp="1"/>
          </p:cNvSpPr>
          <p:nvPr>
            <p:ph idx="1"/>
          </p:nvPr>
        </p:nvSpPr>
        <p:spPr/>
        <p:txBody>
          <a:bodyPr/>
          <a:lstStyle/>
          <a:p>
            <a:r>
              <a:rPr lang="en-US" dirty="0"/>
              <a:t>Goal: </a:t>
            </a:r>
            <a:r>
              <a:rPr lang="en-US" dirty="0">
                <a:solidFill>
                  <a:srgbClr val="0000FF"/>
                </a:solidFill>
              </a:rPr>
              <a:t>Satisfy performance/SLA requirements </a:t>
            </a:r>
            <a:r>
              <a:rPr lang="en-US" dirty="0"/>
              <a:t>in the presence of shared main memory, heterogeneous agents, and hybrid memory/storage</a:t>
            </a:r>
          </a:p>
          <a:p>
            <a:endParaRPr lang="en-US" sz="1400" dirty="0"/>
          </a:p>
          <a:p>
            <a:r>
              <a:rPr lang="en-US" dirty="0"/>
              <a:t>Approach: </a:t>
            </a:r>
          </a:p>
          <a:p>
            <a:pPr lvl="1"/>
            <a:r>
              <a:rPr lang="en-US" dirty="0"/>
              <a:t>Develop techniques/models to accurately </a:t>
            </a:r>
            <a:r>
              <a:rPr lang="en-US" dirty="0">
                <a:solidFill>
                  <a:srgbClr val="FF0000"/>
                </a:solidFill>
              </a:rPr>
              <a:t>estimate</a:t>
            </a:r>
            <a:r>
              <a:rPr lang="en-US" dirty="0"/>
              <a:t> the </a:t>
            </a:r>
            <a:r>
              <a:rPr lang="en-US" dirty="0">
                <a:solidFill>
                  <a:srgbClr val="FF0000"/>
                </a:solidFill>
              </a:rPr>
              <a:t>performance loss</a:t>
            </a:r>
            <a:r>
              <a:rPr lang="en-US" dirty="0"/>
              <a:t> of an application/agent in the presence of resource sharing</a:t>
            </a:r>
          </a:p>
          <a:p>
            <a:pPr lvl="1"/>
            <a:r>
              <a:rPr lang="en-US" dirty="0"/>
              <a:t>Develop mechanisms (hardware and software) to </a:t>
            </a:r>
            <a:r>
              <a:rPr lang="en-US" dirty="0">
                <a:solidFill>
                  <a:srgbClr val="FF0000"/>
                </a:solidFill>
              </a:rPr>
              <a:t>enable</a:t>
            </a:r>
            <a:r>
              <a:rPr lang="en-US" dirty="0"/>
              <a:t> the </a:t>
            </a:r>
            <a:r>
              <a:rPr lang="en-US" dirty="0">
                <a:solidFill>
                  <a:srgbClr val="FF0000"/>
                </a:solidFill>
              </a:rPr>
              <a:t>resource partitioning/prioritization</a:t>
            </a:r>
            <a:r>
              <a:rPr lang="en-US" dirty="0"/>
              <a:t> needed to achieve the required performance levels for all applications</a:t>
            </a:r>
          </a:p>
          <a:p>
            <a:pPr lvl="1"/>
            <a:r>
              <a:rPr lang="en-US" dirty="0"/>
              <a:t>All the while providing </a:t>
            </a:r>
            <a:r>
              <a:rPr lang="en-US" dirty="0">
                <a:solidFill>
                  <a:srgbClr val="FF0000"/>
                </a:solidFill>
              </a:rPr>
              <a:t>high system performance </a:t>
            </a:r>
          </a:p>
          <a:p>
            <a:endParaRPr lang="en-US" sz="1400" dirty="0">
              <a:solidFill>
                <a:srgbClr val="FF0000"/>
              </a:solidFill>
            </a:endParaRPr>
          </a:p>
          <a:p>
            <a:r>
              <a:rPr lang="en-US" sz="1600" dirty="0"/>
              <a:t>Subramanian et al., “</a:t>
            </a:r>
            <a:r>
              <a:rPr lang="en-US" sz="1600" dirty="0">
                <a:solidFill>
                  <a:srgbClr val="0000FF"/>
                </a:solidFill>
              </a:rPr>
              <a:t>MISE: Providing Performance Predictability and Improving Fairness in Shared Main Memory Systems</a:t>
            </a:r>
            <a:r>
              <a:rPr lang="en-US" sz="1600" dirty="0"/>
              <a:t>,” HPCA 2013.</a:t>
            </a:r>
          </a:p>
          <a:p>
            <a:r>
              <a:rPr lang="en-US" sz="1600" dirty="0"/>
              <a:t>Subramanian et al., “</a:t>
            </a:r>
            <a:r>
              <a:rPr lang="en-US" sz="1600" dirty="0">
                <a:solidFill>
                  <a:srgbClr val="0000FF"/>
                </a:solidFill>
              </a:rPr>
              <a:t>The Application Slowdown Model</a:t>
            </a:r>
            <a:r>
              <a:rPr lang="en-US" sz="1600" dirty="0"/>
              <a:t>,” MICRO 2015.</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33621968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Predictable Performance Readings (I)</a:t>
            </a:r>
          </a:p>
        </p:txBody>
      </p:sp>
      <p:sp>
        <p:nvSpPr>
          <p:cNvPr id="3" name="Content Placeholder 2"/>
          <p:cNvSpPr>
            <a:spLocks noGrp="1"/>
          </p:cNvSpPr>
          <p:nvPr>
            <p:ph idx="1"/>
          </p:nvPr>
        </p:nvSpPr>
        <p:spPr>
          <a:xfrm>
            <a:off x="228600" y="1124744"/>
            <a:ext cx="8610600" cy="5123656"/>
          </a:xfrm>
        </p:spPr>
        <p:txBody>
          <a:bodyPr/>
          <a:lstStyle/>
          <a:p>
            <a:r>
              <a:rPr lang="en-US" sz="2200" dirty="0"/>
              <a:t>Eiman Ebrahimi, Chang </a:t>
            </a:r>
            <a:r>
              <a:rPr lang="en-US" sz="2200" dirty="0" err="1"/>
              <a:t>Joo</a:t>
            </a:r>
            <a:r>
              <a:rPr lang="en-US" sz="2200" dirty="0"/>
              <a:t> Lee, Onur Mutlu, and Yale N. </a:t>
            </a:r>
            <a:r>
              <a:rPr lang="en-US" sz="2200" dirty="0" err="1"/>
              <a:t>Patt</a:t>
            </a:r>
            <a:r>
              <a:rPr lang="en-US" sz="2200" dirty="0"/>
              <a:t>,</a:t>
            </a:r>
            <a:br>
              <a:rPr lang="en-US" sz="2200" dirty="0"/>
            </a:br>
            <a:r>
              <a:rPr lang="en-US" sz="2200" b="1" dirty="0">
                <a:hlinkClick r:id="rId2"/>
              </a:rPr>
              <a:t>"Fairness via Source Throttling: A Configurable and High-Performance Fairness Substrate for Multi-Core Memory Systems"</a:t>
            </a:r>
            <a:r>
              <a:rPr lang="en-US" sz="2200" dirty="0"/>
              <a:t> </a:t>
            </a:r>
            <a:br>
              <a:rPr lang="en-US" sz="2200" dirty="0"/>
            </a:br>
            <a:r>
              <a:rPr lang="en-US" sz="2200" i="1" dirty="0"/>
              <a:t>Proceedings of the </a:t>
            </a:r>
            <a:r>
              <a:rPr lang="en-US" sz="2200" i="1" dirty="0">
                <a:hlinkClick r:id="rId3"/>
              </a:rPr>
              <a:t>15th International Conference on Architectural Support for Programming Languages and Operating Systems</a:t>
            </a:r>
            <a:r>
              <a:rPr lang="en-US" sz="2200" i="1" dirty="0"/>
              <a:t> (</a:t>
            </a:r>
            <a:r>
              <a:rPr lang="en-US" sz="2200" b="1" i="1" dirty="0"/>
              <a:t>ASPLOS</a:t>
            </a:r>
            <a:r>
              <a:rPr lang="en-US" sz="2200" i="1" dirty="0"/>
              <a:t>)</a:t>
            </a:r>
            <a:r>
              <a:rPr lang="en-US" sz="2200" dirty="0"/>
              <a:t>, pages 335-346, Pittsburgh, PA, March 2010. </a:t>
            </a:r>
            <a:r>
              <a:rPr lang="en-US" sz="2200" dirty="0">
                <a:hlinkClick r:id="rId4"/>
              </a:rPr>
              <a:t>Slides (pdf)</a:t>
            </a:r>
            <a:endParaRPr lang="en-US" sz="22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127</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0" y="4221088"/>
            <a:ext cx="9144000" cy="2007909"/>
          </a:xfrm>
          <a:prstGeom prst="rect">
            <a:avLst/>
          </a:prstGeom>
        </p:spPr>
      </p:pic>
    </p:spTree>
    <p:extLst>
      <p:ext uri="{BB962C8B-B14F-4D97-AF65-F5344CB8AC3E}">
        <p14:creationId xmlns:p14="http://schemas.microsoft.com/office/powerpoint/2010/main" val="2019863888"/>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Predictable Performance Readings (II)</a:t>
            </a:r>
          </a:p>
        </p:txBody>
      </p:sp>
      <p:sp>
        <p:nvSpPr>
          <p:cNvPr id="3" name="Content Placeholder 2"/>
          <p:cNvSpPr>
            <a:spLocks noGrp="1"/>
          </p:cNvSpPr>
          <p:nvPr>
            <p:ph idx="1"/>
          </p:nvPr>
        </p:nvSpPr>
        <p:spPr/>
        <p:txBody>
          <a:bodyPr/>
          <a:lstStyle/>
          <a:p>
            <a:r>
              <a:rPr lang="en-US" sz="2200" dirty="0"/>
              <a:t>Lavanya Subramanian, Vivek Seshadri, Yoongu Kim, Ben </a:t>
            </a:r>
            <a:r>
              <a:rPr lang="en-US" sz="2200" dirty="0" err="1"/>
              <a:t>Jaiyen</a:t>
            </a:r>
            <a:r>
              <a:rPr lang="en-US" sz="2200" dirty="0"/>
              <a:t>, and Onur Mutlu,</a:t>
            </a:r>
            <a:br>
              <a:rPr lang="en-US" sz="2200" dirty="0"/>
            </a:br>
            <a:r>
              <a:rPr lang="en-US" sz="2200" b="1" dirty="0">
                <a:hlinkClick r:id="rId2"/>
              </a:rPr>
              <a:t>"MISE: Providing Performance Predictability and Improving Fairness in Shared Main Memory Systems"</a:t>
            </a:r>
            <a:r>
              <a:rPr lang="en-US" sz="2200" dirty="0"/>
              <a:t> </a:t>
            </a:r>
            <a:br>
              <a:rPr lang="en-US" sz="2200" dirty="0"/>
            </a:br>
            <a:r>
              <a:rPr lang="en-US" sz="2200" i="1" dirty="0"/>
              <a:t>Proceedings of the </a:t>
            </a:r>
            <a:r>
              <a:rPr lang="en-US" sz="2200" i="1" dirty="0">
                <a:hlinkClick r:id="rId3"/>
              </a:rPr>
              <a:t>19th International Symposium on High-Performance Computer Architecture</a:t>
            </a:r>
            <a:r>
              <a:rPr lang="en-US" sz="2200" i="1" dirty="0"/>
              <a:t> (</a:t>
            </a:r>
            <a:r>
              <a:rPr lang="en-US" sz="2200" b="1" i="1" dirty="0"/>
              <a:t>HPCA</a:t>
            </a:r>
            <a:r>
              <a:rPr lang="en-US" sz="2200" i="1" dirty="0"/>
              <a:t>)</a:t>
            </a:r>
            <a:r>
              <a:rPr lang="en-US" sz="2200" dirty="0"/>
              <a:t>, Shenzhen, China, February 2013. </a:t>
            </a:r>
            <a:r>
              <a:rPr lang="en-US" sz="2200" dirty="0">
                <a:hlinkClick r:id="rId4"/>
              </a:rPr>
              <a:t>Slides (pptx)</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36512" y="4260908"/>
            <a:ext cx="9144000" cy="1616364"/>
          </a:xfrm>
          <a:prstGeom prst="rect">
            <a:avLst/>
          </a:prstGeom>
        </p:spPr>
      </p:pic>
    </p:spTree>
    <p:extLst>
      <p:ext uri="{BB962C8B-B14F-4D97-AF65-F5344CB8AC3E}">
        <p14:creationId xmlns:p14="http://schemas.microsoft.com/office/powerpoint/2010/main" val="2845805523"/>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Predictable Performance Readings (III)</a:t>
            </a:r>
          </a:p>
        </p:txBody>
      </p:sp>
      <p:sp>
        <p:nvSpPr>
          <p:cNvPr id="3" name="Content Placeholder 2"/>
          <p:cNvSpPr>
            <a:spLocks noGrp="1"/>
          </p:cNvSpPr>
          <p:nvPr>
            <p:ph idx="1"/>
          </p:nvPr>
        </p:nvSpPr>
        <p:spPr/>
        <p:txBody>
          <a:bodyPr/>
          <a:lstStyle/>
          <a:p>
            <a:r>
              <a:rPr lang="en-US" sz="2000" dirty="0" err="1"/>
              <a:t>Lavanya</a:t>
            </a:r>
            <a:r>
              <a:rPr lang="en-US" sz="2000" dirty="0"/>
              <a:t> Subramanian, </a:t>
            </a:r>
            <a:r>
              <a:rPr lang="en-US" sz="2000" dirty="0" err="1"/>
              <a:t>Vivek</a:t>
            </a:r>
            <a:r>
              <a:rPr lang="en-US" sz="2000" dirty="0"/>
              <a:t> </a:t>
            </a:r>
            <a:r>
              <a:rPr lang="en-US" sz="2000" dirty="0" err="1"/>
              <a:t>Seshadri</a:t>
            </a:r>
            <a:r>
              <a:rPr lang="en-US" sz="2000" dirty="0"/>
              <a:t>, </a:t>
            </a:r>
            <a:r>
              <a:rPr lang="en-US" sz="2000" dirty="0" err="1"/>
              <a:t>Arnab</a:t>
            </a:r>
            <a:r>
              <a:rPr lang="en-US" sz="2000" dirty="0"/>
              <a:t> </a:t>
            </a:r>
            <a:r>
              <a:rPr lang="en-US" sz="2000" dirty="0" err="1"/>
              <a:t>Ghosh</a:t>
            </a:r>
            <a:r>
              <a:rPr lang="en-US" sz="2000" dirty="0"/>
              <a:t>, Samira Khan, and </a:t>
            </a:r>
            <a:r>
              <a:rPr lang="en-US" sz="2000" u="sng" dirty="0"/>
              <a:t>Onur Mutlu</a:t>
            </a:r>
            <a:r>
              <a:rPr lang="en-US" sz="2000" dirty="0"/>
              <a:t>,</a:t>
            </a:r>
            <a:br>
              <a:rPr lang="en-US" sz="2000" dirty="0"/>
            </a:br>
            <a:r>
              <a:rPr lang="en-US" sz="2000" b="1" dirty="0">
                <a:hlinkClick r:id="rId2"/>
              </a:rPr>
              <a:t>"The Application Slowdown Model: Quantifying and Controlling the Impact of Inter-Application Interference at Shared Caches and Main Memory"</a:t>
            </a:r>
            <a:br>
              <a:rPr lang="en-US" sz="2000" dirty="0"/>
            </a:br>
            <a:r>
              <a:rPr lang="en-US" sz="2000" i="1" dirty="0"/>
              <a:t>Proceedings of the </a:t>
            </a:r>
            <a:r>
              <a:rPr lang="en-US" sz="2000" i="1" dirty="0">
                <a:hlinkClick r:id="rId3"/>
              </a:rPr>
              <a:t>48th International Symposium on Microarchitecture</a:t>
            </a:r>
            <a:r>
              <a:rPr lang="en-US" sz="2000" i="1" dirty="0"/>
              <a:t> (</a:t>
            </a:r>
            <a:r>
              <a:rPr lang="en-US" sz="2000" b="1" i="1" dirty="0"/>
              <a:t>MICRO</a:t>
            </a:r>
            <a:r>
              <a:rPr lang="en-US" sz="2000" i="1" dirty="0"/>
              <a:t>)</a:t>
            </a:r>
            <a:r>
              <a:rPr lang="en-US" sz="2000" dirty="0"/>
              <a:t>, Waikiki, Hawaii, USA, December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Lightning Session Slides (pptx)</a:t>
            </a:r>
            <a:r>
              <a:rPr lang="en-US" sz="2000" dirty="0"/>
              <a:t> </a:t>
            </a:r>
            <a:r>
              <a:rPr lang="en-US" sz="2000" dirty="0">
                <a:hlinkClick r:id="rId7"/>
              </a:rPr>
              <a:t>(pdf)</a:t>
            </a:r>
            <a:r>
              <a:rPr lang="en-US" sz="2000" dirty="0"/>
              <a:t>] [</a:t>
            </a:r>
            <a:r>
              <a:rPr lang="en-US" sz="2000" dirty="0">
                <a:hlinkClick r:id="rId8"/>
              </a:rPr>
              <a:t>Poster (pptx)</a:t>
            </a:r>
            <a:r>
              <a:rPr lang="en-US" sz="2000" dirty="0"/>
              <a:t> </a:t>
            </a:r>
            <a:r>
              <a:rPr lang="en-US" sz="2000" dirty="0">
                <a:hlinkClick r:id="rId9"/>
              </a:rPr>
              <a:t>(pdf)</a:t>
            </a:r>
            <a:r>
              <a:rPr lang="en-US" sz="2000" dirty="0"/>
              <a:t>] </a:t>
            </a:r>
            <a:br>
              <a:rPr lang="en-US" sz="2000" dirty="0"/>
            </a:br>
            <a:r>
              <a:rPr lang="en-US" sz="2000" dirty="0"/>
              <a:t>[</a:t>
            </a:r>
            <a:r>
              <a:rPr lang="en-US" sz="2000" dirty="0">
                <a:hlinkClick r:id="rId10"/>
              </a:rPr>
              <a:t>Source Code</a:t>
            </a:r>
            <a:r>
              <a:rPr lang="en-US" sz="2000" dirty="0"/>
              <a:t>] </a:t>
            </a: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129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6" name="Picture 5"/>
          <p:cNvPicPr>
            <a:picLocks noChangeAspect="1"/>
          </p:cNvPicPr>
          <p:nvPr/>
        </p:nvPicPr>
        <p:blipFill>
          <a:blip r:embed="rId11"/>
          <a:stretch>
            <a:fillRect/>
          </a:stretch>
        </p:blipFill>
        <p:spPr>
          <a:xfrm>
            <a:off x="0" y="4581128"/>
            <a:ext cx="9144000" cy="1751171"/>
          </a:xfrm>
          <a:prstGeom prst="rect">
            <a:avLst/>
          </a:prstGeom>
        </p:spPr>
      </p:pic>
    </p:spTree>
    <p:extLst>
      <p:ext uri="{BB962C8B-B14F-4D97-AF65-F5344CB8AC3E}">
        <p14:creationId xmlns:p14="http://schemas.microsoft.com/office/powerpoint/2010/main" val="262822864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990322" indent="-35990322"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011" eaLnBrk="0" fontAlgn="base" hangingPunct="0">
              <a:spcBef>
                <a:spcPct val="0"/>
              </a:spcBef>
              <a:spcAft>
                <a:spcPct val="0"/>
              </a:spcAft>
              <a:defRPr sz="2400">
                <a:solidFill>
                  <a:schemeClr val="tx1"/>
                </a:solidFill>
                <a:latin typeface="Arial" charset="0"/>
                <a:ea typeface="Arial" charset="0"/>
                <a:cs typeface="Arial" charset="0"/>
              </a:defRPr>
            </a:lvl6pPr>
            <a:lvl7pPr marL="914024" eaLnBrk="0" fontAlgn="base" hangingPunct="0">
              <a:spcBef>
                <a:spcPct val="0"/>
              </a:spcBef>
              <a:spcAft>
                <a:spcPct val="0"/>
              </a:spcAft>
              <a:defRPr sz="2400">
                <a:solidFill>
                  <a:schemeClr val="tx1"/>
                </a:solidFill>
                <a:latin typeface="Arial" charset="0"/>
                <a:ea typeface="Arial" charset="0"/>
                <a:cs typeface="Arial" charset="0"/>
              </a:defRPr>
            </a:lvl7pPr>
            <a:lvl8pPr marL="1371040" eaLnBrk="0" fontAlgn="base" hangingPunct="0">
              <a:spcBef>
                <a:spcPct val="0"/>
              </a:spcBef>
              <a:spcAft>
                <a:spcPct val="0"/>
              </a:spcAft>
              <a:defRPr sz="2400">
                <a:solidFill>
                  <a:schemeClr val="tx1"/>
                </a:solidFill>
                <a:latin typeface="Arial" charset="0"/>
                <a:ea typeface="Arial" charset="0"/>
                <a:cs typeface="Arial" charset="0"/>
              </a:defRPr>
            </a:lvl8pPr>
            <a:lvl9pPr marL="1828052"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2B23F8-7296-874B-859C-8819F62A534C}"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45059" name="Rectangle 2"/>
          <p:cNvSpPr>
            <a:spLocks noGrp="1" noChangeArrowheads="1"/>
          </p:cNvSpPr>
          <p:nvPr>
            <p:ph type="title"/>
          </p:nvPr>
        </p:nvSpPr>
        <p:spPr/>
        <p:txBody>
          <a:bodyPr/>
          <a:lstStyle/>
          <a:p>
            <a:r>
              <a:rPr lang="en-US" dirty="0">
                <a:latin typeface="Garamond" charset="0"/>
                <a:ea typeface="ＭＳ Ｐゴシック" charset="0"/>
                <a:cs typeface="ＭＳ Ｐゴシック" charset="0"/>
              </a:rPr>
              <a:t>What Does the Memory Hog Do?</a:t>
            </a:r>
          </a:p>
        </p:txBody>
      </p:sp>
      <p:sp>
        <p:nvSpPr>
          <p:cNvPr id="45060" name="Rectangle 3"/>
          <p:cNvSpPr>
            <a:spLocks noChangeArrowheads="1"/>
          </p:cNvSpPr>
          <p:nvPr/>
        </p:nvSpPr>
        <p:spPr bwMode="auto">
          <a:xfrm>
            <a:off x="5319713" y="1124744"/>
            <a:ext cx="1612900" cy="22463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61" name="Line 4"/>
          <p:cNvSpPr>
            <a:spLocks noChangeShapeType="1"/>
          </p:cNvSpPr>
          <p:nvPr/>
        </p:nvSpPr>
        <p:spPr bwMode="auto">
          <a:xfrm>
            <a:off x="5319713" y="1413669"/>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62" name="Line 5"/>
          <p:cNvSpPr>
            <a:spLocks noChangeShapeType="1"/>
          </p:cNvSpPr>
          <p:nvPr/>
        </p:nvSpPr>
        <p:spPr bwMode="auto">
          <a:xfrm>
            <a:off x="5319713" y="1701006"/>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63" name="Line 6"/>
          <p:cNvSpPr>
            <a:spLocks noChangeShapeType="1"/>
          </p:cNvSpPr>
          <p:nvPr/>
        </p:nvSpPr>
        <p:spPr bwMode="auto">
          <a:xfrm>
            <a:off x="5319713" y="1989931"/>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64" name="Line 7"/>
          <p:cNvSpPr>
            <a:spLocks noChangeShapeType="1"/>
          </p:cNvSpPr>
          <p:nvPr/>
        </p:nvSpPr>
        <p:spPr bwMode="auto">
          <a:xfrm>
            <a:off x="5319713" y="2277269"/>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65" name="Line 8"/>
          <p:cNvSpPr>
            <a:spLocks noChangeShapeType="1"/>
          </p:cNvSpPr>
          <p:nvPr/>
        </p:nvSpPr>
        <p:spPr bwMode="auto">
          <a:xfrm>
            <a:off x="5319713" y="2564606"/>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66" name="Line 9"/>
          <p:cNvSpPr>
            <a:spLocks noChangeShapeType="1"/>
          </p:cNvSpPr>
          <p:nvPr/>
        </p:nvSpPr>
        <p:spPr bwMode="auto">
          <a:xfrm>
            <a:off x="5319713" y="2853531"/>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67" name="Rectangle 10"/>
          <p:cNvSpPr>
            <a:spLocks noChangeArrowheads="1"/>
          </p:cNvSpPr>
          <p:nvPr/>
        </p:nvSpPr>
        <p:spPr bwMode="auto">
          <a:xfrm>
            <a:off x="5319713" y="3947319"/>
            <a:ext cx="1612900" cy="2889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68" name="Line 11"/>
          <p:cNvSpPr>
            <a:spLocks noChangeShapeType="1"/>
          </p:cNvSpPr>
          <p:nvPr/>
        </p:nvSpPr>
        <p:spPr bwMode="auto">
          <a:xfrm>
            <a:off x="6126163" y="3371056"/>
            <a:ext cx="0" cy="57626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69" name="Text Box 12"/>
          <p:cNvSpPr txBox="1">
            <a:spLocks noChangeArrowheads="1"/>
          </p:cNvSpPr>
          <p:nvPr/>
        </p:nvSpPr>
        <p:spPr bwMode="auto">
          <a:xfrm>
            <a:off x="6886575" y="3890171"/>
            <a:ext cx="1340032"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CC0000"/>
                </a:solidFill>
                <a:effectLst/>
                <a:uLnTx/>
                <a:uFillTx/>
                <a:latin typeface="Arial" charset="0"/>
                <a:ea typeface="ＭＳ Ｐゴシック" charset="0"/>
                <a:cs typeface="Arial" charset="0"/>
              </a:rPr>
              <a:t>Row Buffer</a:t>
            </a:r>
          </a:p>
        </p:txBody>
      </p:sp>
      <p:sp>
        <p:nvSpPr>
          <p:cNvPr id="45070" name="Rectangle 14"/>
          <p:cNvSpPr>
            <a:spLocks noChangeArrowheads="1"/>
          </p:cNvSpPr>
          <p:nvPr/>
        </p:nvSpPr>
        <p:spPr bwMode="auto">
          <a:xfrm>
            <a:off x="4397375" y="1124744"/>
            <a:ext cx="461963" cy="22463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71" name="Text Box 15"/>
          <p:cNvSpPr txBox="1">
            <a:spLocks noChangeArrowheads="1"/>
          </p:cNvSpPr>
          <p:nvPr/>
        </p:nvSpPr>
        <p:spPr bwMode="auto">
          <a:xfrm rot="-5400000">
            <a:off x="3832201" y="2074565"/>
            <a:ext cx="1573265"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Row decoder</a:t>
            </a:r>
          </a:p>
        </p:txBody>
      </p:sp>
      <p:sp>
        <p:nvSpPr>
          <p:cNvPr id="45072" name="Text Box 17"/>
          <p:cNvSpPr txBox="1">
            <a:spLocks noChangeArrowheads="1"/>
          </p:cNvSpPr>
          <p:nvPr/>
        </p:nvSpPr>
        <p:spPr bwMode="auto">
          <a:xfrm>
            <a:off x="5391157" y="4560095"/>
            <a:ext cx="1501129"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mux</a:t>
            </a:r>
          </a:p>
        </p:txBody>
      </p:sp>
      <p:sp>
        <p:nvSpPr>
          <p:cNvPr id="45073" name="Line 18"/>
          <p:cNvSpPr>
            <a:spLocks noChangeShapeType="1"/>
          </p:cNvSpPr>
          <p:nvPr/>
        </p:nvSpPr>
        <p:spPr bwMode="auto">
          <a:xfrm>
            <a:off x="5549900" y="1124744"/>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74" name="Line 19"/>
          <p:cNvSpPr>
            <a:spLocks noChangeShapeType="1"/>
          </p:cNvSpPr>
          <p:nvPr/>
        </p:nvSpPr>
        <p:spPr bwMode="auto">
          <a:xfrm>
            <a:off x="5780088" y="1124744"/>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75" name="Line 20"/>
          <p:cNvSpPr>
            <a:spLocks noChangeShapeType="1"/>
          </p:cNvSpPr>
          <p:nvPr/>
        </p:nvSpPr>
        <p:spPr bwMode="auto">
          <a:xfrm>
            <a:off x="6011863" y="1124744"/>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76" name="Line 21"/>
          <p:cNvSpPr>
            <a:spLocks noChangeShapeType="1"/>
          </p:cNvSpPr>
          <p:nvPr/>
        </p:nvSpPr>
        <p:spPr bwMode="auto">
          <a:xfrm>
            <a:off x="6242050" y="1124744"/>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77" name="Line 22"/>
          <p:cNvSpPr>
            <a:spLocks noChangeShapeType="1"/>
          </p:cNvSpPr>
          <p:nvPr/>
        </p:nvSpPr>
        <p:spPr bwMode="auto">
          <a:xfrm>
            <a:off x="6472238" y="1124744"/>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78" name="Line 23"/>
          <p:cNvSpPr>
            <a:spLocks noChangeShapeType="1"/>
          </p:cNvSpPr>
          <p:nvPr/>
        </p:nvSpPr>
        <p:spPr bwMode="auto">
          <a:xfrm>
            <a:off x="6702425" y="1124744"/>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79" name="Line 24"/>
          <p:cNvSpPr>
            <a:spLocks noChangeShapeType="1"/>
          </p:cNvSpPr>
          <p:nvPr/>
        </p:nvSpPr>
        <p:spPr bwMode="auto">
          <a:xfrm>
            <a:off x="5319713" y="3118644"/>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80" name="Line 25"/>
          <p:cNvSpPr>
            <a:spLocks noChangeShapeType="1"/>
          </p:cNvSpPr>
          <p:nvPr/>
        </p:nvSpPr>
        <p:spPr bwMode="auto">
          <a:xfrm>
            <a:off x="4859339" y="2277269"/>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81" name="Line 26"/>
          <p:cNvSpPr>
            <a:spLocks noChangeShapeType="1"/>
          </p:cNvSpPr>
          <p:nvPr/>
        </p:nvSpPr>
        <p:spPr bwMode="auto">
          <a:xfrm>
            <a:off x="6126163" y="4236252"/>
            <a:ext cx="0" cy="28733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82" name="Line 27"/>
          <p:cNvSpPr>
            <a:spLocks noChangeShapeType="1"/>
          </p:cNvSpPr>
          <p:nvPr/>
        </p:nvSpPr>
        <p:spPr bwMode="auto">
          <a:xfrm>
            <a:off x="3763964" y="2277269"/>
            <a:ext cx="6334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83" name="Line 30"/>
          <p:cNvSpPr>
            <a:spLocks noChangeShapeType="1"/>
          </p:cNvSpPr>
          <p:nvPr/>
        </p:nvSpPr>
        <p:spPr bwMode="auto">
          <a:xfrm>
            <a:off x="4919665" y="4753769"/>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84" name="Line 31"/>
          <p:cNvSpPr>
            <a:spLocks noChangeShapeType="1"/>
          </p:cNvSpPr>
          <p:nvPr/>
        </p:nvSpPr>
        <p:spPr bwMode="auto">
          <a:xfrm>
            <a:off x="6126163" y="4944270"/>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85" name="Text Box 32"/>
          <p:cNvSpPr txBox="1">
            <a:spLocks noChangeArrowheads="1"/>
          </p:cNvSpPr>
          <p:nvPr/>
        </p:nvSpPr>
        <p:spPr bwMode="auto">
          <a:xfrm>
            <a:off x="5780088" y="5215731"/>
            <a:ext cx="67987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Data</a:t>
            </a:r>
          </a:p>
        </p:txBody>
      </p:sp>
      <p:sp>
        <p:nvSpPr>
          <p:cNvPr id="45086" name="Text Box 36"/>
          <p:cNvSpPr txBox="1">
            <a:spLocks noChangeArrowheads="1"/>
          </p:cNvSpPr>
          <p:nvPr/>
        </p:nvSpPr>
        <p:spPr bwMode="auto">
          <a:xfrm>
            <a:off x="5722938" y="3902870"/>
            <a:ext cx="849175"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Arial" charset="0"/>
              </a:rPr>
              <a:t>Row 0</a:t>
            </a:r>
          </a:p>
        </p:txBody>
      </p:sp>
      <p:sp>
        <p:nvSpPr>
          <p:cNvPr id="45087" name="Rectangle 56"/>
          <p:cNvSpPr>
            <a:spLocks noChangeArrowheads="1"/>
          </p:cNvSpPr>
          <p:nvPr/>
        </p:nvSpPr>
        <p:spPr bwMode="auto">
          <a:xfrm>
            <a:off x="654050" y="1354931"/>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88" name="Rectangle 57"/>
          <p:cNvSpPr>
            <a:spLocks noChangeArrowheads="1"/>
          </p:cNvSpPr>
          <p:nvPr/>
        </p:nvSpPr>
        <p:spPr bwMode="auto">
          <a:xfrm>
            <a:off x="654050" y="1758156"/>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89" name="Rectangle 58"/>
          <p:cNvSpPr>
            <a:spLocks noChangeArrowheads="1"/>
          </p:cNvSpPr>
          <p:nvPr/>
        </p:nvSpPr>
        <p:spPr bwMode="auto">
          <a:xfrm>
            <a:off x="654050" y="2161383"/>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90" name="Rectangle 59"/>
          <p:cNvSpPr>
            <a:spLocks noChangeArrowheads="1"/>
          </p:cNvSpPr>
          <p:nvPr/>
        </p:nvSpPr>
        <p:spPr bwMode="auto">
          <a:xfrm>
            <a:off x="654050" y="2564606"/>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91" name="Rectangle 60"/>
          <p:cNvSpPr>
            <a:spLocks noChangeArrowheads="1"/>
          </p:cNvSpPr>
          <p:nvPr/>
        </p:nvSpPr>
        <p:spPr bwMode="auto">
          <a:xfrm>
            <a:off x="654050" y="2967832"/>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92" name="Rectangle 61"/>
          <p:cNvSpPr>
            <a:spLocks noChangeArrowheads="1"/>
          </p:cNvSpPr>
          <p:nvPr/>
        </p:nvSpPr>
        <p:spPr bwMode="auto">
          <a:xfrm>
            <a:off x="654050" y="3371056"/>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77246" name="Text Box 62"/>
          <p:cNvSpPr txBox="1">
            <a:spLocks noChangeArrowheads="1"/>
          </p:cNvSpPr>
          <p:nvPr/>
        </p:nvSpPr>
        <p:spPr bwMode="auto">
          <a:xfrm>
            <a:off x="811220" y="3371058"/>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45094" name="Rectangle 64"/>
          <p:cNvSpPr>
            <a:spLocks noChangeArrowheads="1"/>
          </p:cNvSpPr>
          <p:nvPr/>
        </p:nvSpPr>
        <p:spPr bwMode="auto">
          <a:xfrm>
            <a:off x="5321300" y="3947319"/>
            <a:ext cx="1612900" cy="288925"/>
          </a:xfrm>
          <a:prstGeom prst="rect">
            <a:avLst/>
          </a:prstGeom>
          <a:solidFill>
            <a:srgbClr val="0000FF"/>
          </a:solidFill>
          <a:ln w="9525">
            <a:solidFill>
              <a:schemeClr val="tx1"/>
            </a:solidFill>
            <a:miter lim="800000"/>
            <a:headEnd/>
            <a:tailEnd/>
          </a:ln>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095" name="Text Box 65"/>
          <p:cNvSpPr txBox="1">
            <a:spLocks noChangeArrowheads="1"/>
          </p:cNvSpPr>
          <p:nvPr/>
        </p:nvSpPr>
        <p:spPr bwMode="auto">
          <a:xfrm>
            <a:off x="5699126" y="3901281"/>
            <a:ext cx="849175"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Arial" charset="0"/>
              </a:rPr>
              <a:t>Row 0</a:t>
            </a:r>
          </a:p>
        </p:txBody>
      </p:sp>
      <p:sp>
        <p:nvSpPr>
          <p:cNvPr id="477250" name="Text Box 66"/>
          <p:cNvSpPr txBox="1">
            <a:spLocks noChangeArrowheads="1"/>
          </p:cNvSpPr>
          <p:nvPr/>
        </p:nvSpPr>
        <p:spPr bwMode="auto">
          <a:xfrm>
            <a:off x="742951" y="3371058"/>
            <a:ext cx="138341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T1: Row 16</a:t>
            </a:r>
          </a:p>
        </p:txBody>
      </p:sp>
      <p:sp>
        <p:nvSpPr>
          <p:cNvPr id="477251" name="Text Box 67"/>
          <p:cNvSpPr txBox="1">
            <a:spLocks noChangeArrowheads="1"/>
          </p:cNvSpPr>
          <p:nvPr/>
        </p:nvSpPr>
        <p:spPr bwMode="auto">
          <a:xfrm>
            <a:off x="811220" y="3004346"/>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477252" name="Text Box 68"/>
          <p:cNvSpPr txBox="1">
            <a:spLocks noChangeArrowheads="1"/>
          </p:cNvSpPr>
          <p:nvPr/>
        </p:nvSpPr>
        <p:spPr bwMode="auto">
          <a:xfrm>
            <a:off x="712789" y="3004346"/>
            <a:ext cx="147900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T1: Row 111</a:t>
            </a:r>
          </a:p>
        </p:txBody>
      </p:sp>
      <p:sp>
        <p:nvSpPr>
          <p:cNvPr id="477255" name="Text Box 71"/>
          <p:cNvSpPr txBox="1">
            <a:spLocks noChangeArrowheads="1"/>
          </p:cNvSpPr>
          <p:nvPr/>
        </p:nvSpPr>
        <p:spPr bwMode="auto">
          <a:xfrm>
            <a:off x="811220" y="2623345"/>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477256" name="Text Box 72"/>
          <p:cNvSpPr txBox="1">
            <a:spLocks noChangeArrowheads="1"/>
          </p:cNvSpPr>
          <p:nvPr/>
        </p:nvSpPr>
        <p:spPr bwMode="auto">
          <a:xfrm>
            <a:off x="811220" y="2623345"/>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477257" name="Text Box 73"/>
          <p:cNvSpPr txBox="1">
            <a:spLocks noChangeArrowheads="1"/>
          </p:cNvSpPr>
          <p:nvPr/>
        </p:nvSpPr>
        <p:spPr bwMode="auto">
          <a:xfrm>
            <a:off x="827095" y="2623345"/>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T1: Row 5</a:t>
            </a:r>
          </a:p>
        </p:txBody>
      </p:sp>
      <p:sp>
        <p:nvSpPr>
          <p:cNvPr id="477258" name="Text Box 74"/>
          <p:cNvSpPr txBox="1">
            <a:spLocks noChangeArrowheads="1"/>
          </p:cNvSpPr>
          <p:nvPr/>
        </p:nvSpPr>
        <p:spPr bwMode="auto">
          <a:xfrm>
            <a:off x="827095" y="2220119"/>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477259" name="Text Box 75"/>
          <p:cNvSpPr txBox="1">
            <a:spLocks noChangeArrowheads="1"/>
          </p:cNvSpPr>
          <p:nvPr/>
        </p:nvSpPr>
        <p:spPr bwMode="auto">
          <a:xfrm>
            <a:off x="827095" y="2220119"/>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477260" name="Text Box 76"/>
          <p:cNvSpPr txBox="1">
            <a:spLocks noChangeArrowheads="1"/>
          </p:cNvSpPr>
          <p:nvPr/>
        </p:nvSpPr>
        <p:spPr bwMode="auto">
          <a:xfrm>
            <a:off x="827095" y="2220119"/>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477261" name="Text Box 77"/>
          <p:cNvSpPr txBox="1">
            <a:spLocks noChangeArrowheads="1"/>
          </p:cNvSpPr>
          <p:nvPr/>
        </p:nvSpPr>
        <p:spPr bwMode="auto">
          <a:xfrm>
            <a:off x="827095" y="2220119"/>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477262" name="Text Box 78"/>
          <p:cNvSpPr txBox="1">
            <a:spLocks noChangeArrowheads="1"/>
          </p:cNvSpPr>
          <p:nvPr/>
        </p:nvSpPr>
        <p:spPr bwMode="auto">
          <a:xfrm>
            <a:off x="827095" y="2220119"/>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477263" name="Rectangle 79"/>
          <p:cNvSpPr>
            <a:spLocks noChangeArrowheads="1"/>
          </p:cNvSpPr>
          <p:nvPr/>
        </p:nvSpPr>
        <p:spPr bwMode="auto">
          <a:xfrm>
            <a:off x="5321300" y="3947319"/>
            <a:ext cx="114300" cy="288925"/>
          </a:xfrm>
          <a:prstGeom prst="rect">
            <a:avLst/>
          </a:prstGeom>
          <a:solidFill>
            <a:srgbClr val="FF6600"/>
          </a:solidFill>
          <a:ln w="9525">
            <a:solidFill>
              <a:schemeClr val="tx1"/>
            </a:solidFill>
            <a:miter lim="800000"/>
            <a:headEnd/>
            <a:tailEnd/>
          </a:ln>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77264" name="Rectangle 80"/>
          <p:cNvSpPr>
            <a:spLocks noChangeArrowheads="1"/>
          </p:cNvSpPr>
          <p:nvPr/>
        </p:nvSpPr>
        <p:spPr bwMode="auto">
          <a:xfrm>
            <a:off x="5435600" y="3947319"/>
            <a:ext cx="114300" cy="288925"/>
          </a:xfrm>
          <a:prstGeom prst="rect">
            <a:avLst/>
          </a:prstGeom>
          <a:solidFill>
            <a:srgbClr val="FF6600"/>
          </a:solidFill>
          <a:ln w="9525">
            <a:solidFill>
              <a:schemeClr val="tx1"/>
            </a:solidFill>
            <a:miter lim="800000"/>
            <a:headEnd/>
            <a:tailEnd/>
          </a:ln>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77265" name="Rectangle 81"/>
          <p:cNvSpPr>
            <a:spLocks noChangeArrowheads="1"/>
          </p:cNvSpPr>
          <p:nvPr/>
        </p:nvSpPr>
        <p:spPr bwMode="auto">
          <a:xfrm>
            <a:off x="5551488" y="3947319"/>
            <a:ext cx="114300" cy="288925"/>
          </a:xfrm>
          <a:prstGeom prst="rect">
            <a:avLst/>
          </a:prstGeom>
          <a:solidFill>
            <a:srgbClr val="FF6600"/>
          </a:solidFill>
          <a:ln w="9525">
            <a:solidFill>
              <a:schemeClr val="tx1"/>
            </a:solidFill>
            <a:miter lim="800000"/>
            <a:headEnd/>
            <a:tailEnd/>
          </a:ln>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77266" name="Rectangle 82"/>
          <p:cNvSpPr>
            <a:spLocks noChangeArrowheads="1"/>
          </p:cNvSpPr>
          <p:nvPr/>
        </p:nvSpPr>
        <p:spPr bwMode="auto">
          <a:xfrm>
            <a:off x="5665788" y="3947319"/>
            <a:ext cx="114300" cy="288925"/>
          </a:xfrm>
          <a:prstGeom prst="rect">
            <a:avLst/>
          </a:prstGeom>
          <a:solidFill>
            <a:srgbClr val="FF6600"/>
          </a:solidFill>
          <a:ln w="9525">
            <a:solidFill>
              <a:schemeClr val="tx1"/>
            </a:solidFill>
            <a:miter lim="800000"/>
            <a:headEnd/>
            <a:tailEnd/>
          </a:ln>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77267" name="Rectangle 83"/>
          <p:cNvSpPr>
            <a:spLocks noChangeArrowheads="1"/>
          </p:cNvSpPr>
          <p:nvPr/>
        </p:nvSpPr>
        <p:spPr bwMode="auto">
          <a:xfrm>
            <a:off x="5781675" y="3947319"/>
            <a:ext cx="114300" cy="288925"/>
          </a:xfrm>
          <a:prstGeom prst="rect">
            <a:avLst/>
          </a:prstGeom>
          <a:solidFill>
            <a:srgbClr val="FF6600"/>
          </a:solidFill>
          <a:ln w="9525">
            <a:solidFill>
              <a:schemeClr val="tx1"/>
            </a:solidFill>
            <a:miter lim="800000"/>
            <a:headEnd/>
            <a:tailEnd/>
          </a:ln>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77268" name="Rectangle 84"/>
          <p:cNvSpPr>
            <a:spLocks noChangeArrowheads="1"/>
          </p:cNvSpPr>
          <p:nvPr/>
        </p:nvSpPr>
        <p:spPr bwMode="auto">
          <a:xfrm>
            <a:off x="5897563" y="3947319"/>
            <a:ext cx="114300" cy="288925"/>
          </a:xfrm>
          <a:prstGeom prst="rect">
            <a:avLst/>
          </a:prstGeom>
          <a:solidFill>
            <a:srgbClr val="FF6600"/>
          </a:solidFill>
          <a:ln w="9525">
            <a:solidFill>
              <a:schemeClr val="tx1"/>
            </a:solidFill>
            <a:miter lim="800000"/>
            <a:headEnd/>
            <a:tailEnd/>
          </a:ln>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77269" name="Rectangle 85"/>
          <p:cNvSpPr>
            <a:spLocks noChangeArrowheads="1"/>
          </p:cNvSpPr>
          <p:nvPr/>
        </p:nvSpPr>
        <p:spPr bwMode="auto">
          <a:xfrm>
            <a:off x="6011863" y="3947319"/>
            <a:ext cx="114300" cy="288925"/>
          </a:xfrm>
          <a:prstGeom prst="rect">
            <a:avLst/>
          </a:prstGeom>
          <a:solidFill>
            <a:srgbClr val="FF6600"/>
          </a:solidFill>
          <a:ln w="9525">
            <a:solidFill>
              <a:schemeClr val="tx1"/>
            </a:solidFill>
            <a:miter lim="800000"/>
            <a:headEnd/>
            <a:tailEnd/>
          </a:ln>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77270" name="Rectangle 86"/>
          <p:cNvSpPr>
            <a:spLocks noChangeArrowheads="1"/>
          </p:cNvSpPr>
          <p:nvPr/>
        </p:nvSpPr>
        <p:spPr bwMode="auto">
          <a:xfrm>
            <a:off x="6127750" y="3947319"/>
            <a:ext cx="114300" cy="288925"/>
          </a:xfrm>
          <a:prstGeom prst="rect">
            <a:avLst/>
          </a:prstGeom>
          <a:solidFill>
            <a:srgbClr val="FF6600"/>
          </a:solidFill>
          <a:ln w="9525">
            <a:solidFill>
              <a:schemeClr val="tx1"/>
            </a:solidFill>
            <a:miter lim="800000"/>
            <a:headEnd/>
            <a:tailEnd/>
          </a:ln>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77271" name="Rectangle 87"/>
          <p:cNvSpPr>
            <a:spLocks noChangeArrowheads="1"/>
          </p:cNvSpPr>
          <p:nvPr/>
        </p:nvSpPr>
        <p:spPr bwMode="auto">
          <a:xfrm>
            <a:off x="6242050" y="3947319"/>
            <a:ext cx="114300" cy="288925"/>
          </a:xfrm>
          <a:prstGeom prst="rect">
            <a:avLst/>
          </a:prstGeom>
          <a:solidFill>
            <a:srgbClr val="FF6600"/>
          </a:solidFill>
          <a:ln w="9525">
            <a:solidFill>
              <a:schemeClr val="tx1"/>
            </a:solidFill>
            <a:miter lim="800000"/>
            <a:headEnd/>
            <a:tailEnd/>
          </a:ln>
        </p:spPr>
        <p:txBody>
          <a:bodyPr wrap="none" lIns="91402" tIns="45702" rIns="91402" bIns="45702"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5116" name="Text Box 89"/>
          <p:cNvSpPr txBox="1">
            <a:spLocks noChangeArrowheads="1"/>
          </p:cNvSpPr>
          <p:nvPr/>
        </p:nvSpPr>
        <p:spPr bwMode="auto">
          <a:xfrm>
            <a:off x="179519" y="3796507"/>
            <a:ext cx="2656005"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Memory Request Buffer</a:t>
            </a:r>
          </a:p>
        </p:txBody>
      </p:sp>
      <p:sp>
        <p:nvSpPr>
          <p:cNvPr id="45117" name="Text Box 91"/>
          <p:cNvSpPr txBox="1">
            <a:spLocks noChangeArrowheads="1"/>
          </p:cNvSpPr>
          <p:nvPr/>
        </p:nvSpPr>
        <p:spPr bwMode="auto">
          <a:xfrm>
            <a:off x="423863" y="4949032"/>
            <a:ext cx="1565428"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STREAM</a:t>
            </a:r>
          </a:p>
        </p:txBody>
      </p:sp>
      <p:sp>
        <p:nvSpPr>
          <p:cNvPr id="45118" name="Text Box 92"/>
          <p:cNvSpPr txBox="1">
            <a:spLocks noChangeArrowheads="1"/>
          </p:cNvSpPr>
          <p:nvPr/>
        </p:nvSpPr>
        <p:spPr bwMode="auto">
          <a:xfrm>
            <a:off x="423864" y="5215731"/>
            <a:ext cx="1630448"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2" tIns="45702" rIns="91402" bIns="45702">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T1: RANDOM</a:t>
            </a:r>
          </a:p>
        </p:txBody>
      </p:sp>
      <p:sp>
        <p:nvSpPr>
          <p:cNvPr id="66" name="Trapezoid 65"/>
          <p:cNvSpPr/>
          <p:nvPr/>
        </p:nvSpPr>
        <p:spPr bwMode="auto">
          <a:xfrm rot="10800000">
            <a:off x="5314951" y="4507714"/>
            <a:ext cx="1617663" cy="422275"/>
          </a:xfrm>
          <a:prstGeom prst="trapezoid">
            <a:avLst/>
          </a:prstGeom>
          <a:noFill/>
          <a:ln w="9525" cap="flat" cmpd="sng" algn="ctr">
            <a:solidFill>
              <a:schemeClr val="tx1"/>
            </a:solidFill>
            <a:prstDash val="solid"/>
            <a:round/>
            <a:headEnd type="none" w="med" len="med"/>
            <a:tailEnd type="none" w="med" len="med"/>
          </a:ln>
          <a:effectLst/>
        </p:spPr>
        <p:txBody>
          <a:bodyPr lIns="91402" tIns="45702" rIns="91402" bIns="45702"/>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charset="0"/>
              <a:cs typeface="Arial" charset="0"/>
            </a:endParaRPr>
          </a:p>
        </p:txBody>
      </p:sp>
      <p:sp>
        <p:nvSpPr>
          <p:cNvPr id="477272" name="Rectangle 88"/>
          <p:cNvSpPr>
            <a:spLocks noChangeArrowheads="1"/>
          </p:cNvSpPr>
          <p:nvPr/>
        </p:nvSpPr>
        <p:spPr bwMode="auto">
          <a:xfrm>
            <a:off x="423863" y="4612489"/>
            <a:ext cx="7777162" cy="8921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02" tIns="45702" rIns="91402" bIns="45702">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Arial" charset="0"/>
                <a:ea typeface="ＭＳ Ｐゴシック" charset="0"/>
                <a:cs typeface="Arial" charset="0"/>
              </a:rPr>
              <a:t>Row size: 8KB, cache block size: 64B</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Arial" charset="0"/>
                <a:ea typeface="ＭＳ Ｐゴシック" charset="0"/>
                <a:cs typeface="Arial" charset="0"/>
                <a:sym typeface="Wingdings" charset="0"/>
              </a:rPr>
              <a:t>128 </a:t>
            </a:r>
            <a:r>
              <a:rPr kumimoji="0" lang="en-US" sz="2000" b="0" i="0" u="none" strike="noStrike" kern="1200" cap="none" spc="0" normalizeH="0" baseline="0" noProof="0" dirty="0">
                <a:ln>
                  <a:noFill/>
                </a:ln>
                <a:solidFill>
                  <a:srgbClr val="FF0000"/>
                </a:solidFill>
                <a:effectLst/>
                <a:uLnTx/>
                <a:uFillTx/>
                <a:latin typeface="Arial" charset="0"/>
                <a:ea typeface="ＭＳ Ｐゴシック" charset="0"/>
                <a:cs typeface="Arial" charset="0"/>
                <a:sym typeface="Wingdings" charset="0"/>
              </a:rPr>
              <a:t>(8KB/64B) </a:t>
            </a:r>
            <a:r>
              <a:rPr kumimoji="0" lang="en-US" sz="2800" b="0" i="0" u="none" strike="noStrike" kern="1200" cap="none" spc="0" normalizeH="0" baseline="0" noProof="0" dirty="0">
                <a:ln>
                  <a:noFill/>
                </a:ln>
                <a:solidFill>
                  <a:srgbClr val="FF0000"/>
                </a:solidFill>
                <a:effectLst/>
                <a:uLnTx/>
                <a:uFillTx/>
                <a:latin typeface="Arial" charset="0"/>
                <a:ea typeface="ＭＳ Ｐゴシック" charset="0"/>
                <a:cs typeface="Arial" charset="0"/>
                <a:sym typeface="Wingdings" charset="0"/>
              </a:rPr>
              <a:t>requests of T0 serviced before T1</a:t>
            </a:r>
          </a:p>
        </p:txBody>
      </p:sp>
      <p:sp>
        <p:nvSpPr>
          <p:cNvPr id="67" name="TextBox 66"/>
          <p:cNvSpPr txBox="1"/>
          <p:nvPr/>
        </p:nvSpPr>
        <p:spPr>
          <a:xfrm>
            <a:off x="233416" y="5791616"/>
            <a:ext cx="8682780" cy="661720"/>
          </a:xfrm>
          <a:prstGeom prst="rect">
            <a:avLst/>
          </a:prstGeom>
          <a:noFill/>
        </p:spPr>
        <p:txBody>
          <a:bodyPr wrap="none" lIns="91402" tIns="45702" rIns="91402" bIns="45702" rtlCol="0">
            <a:spAutoFit/>
          </a:bodyPr>
          <a:lstStyle/>
          <a:p>
            <a:pPr marL="0" marR="0" lvl="0" indent="0" algn="l" defTabSz="914400" rtl="0" eaLnBrk="0" fontAlgn="base" latinLnBrk="0" hangingPunct="0">
              <a:lnSpc>
                <a:spcPct val="100000"/>
              </a:lnSpc>
              <a:spcBef>
                <a:spcPct val="20000"/>
              </a:spcBef>
              <a:spcAft>
                <a:spcPct val="0"/>
              </a:spcAft>
              <a:buClr>
                <a:srgbClr val="CC9900"/>
              </a:buClr>
              <a:buSzPct val="65000"/>
              <a:buFontTx/>
              <a:buNone/>
              <a:tabLst/>
              <a:defRPr/>
            </a:pPr>
            <a:r>
              <a:rPr kumimoji="0" lang="en-US" sz="1900" b="0" i="0" u="none" strike="noStrike" kern="0" cap="none" spc="0" normalizeH="0" baseline="0" noProof="0" dirty="0" err="1">
                <a:ln>
                  <a:noFill/>
                </a:ln>
                <a:solidFill>
                  <a:srgbClr val="000000"/>
                </a:solidFill>
                <a:effectLst/>
                <a:uLnTx/>
                <a:uFillTx/>
                <a:latin typeface="Tahoma" charset="0"/>
                <a:ea typeface="ＭＳ Ｐゴシック" charset="0"/>
                <a:cs typeface="ＭＳ Ｐゴシック" charset="0"/>
              </a:rPr>
              <a:t>Moscibroda</a:t>
            </a:r>
            <a:r>
              <a:rPr kumimoji="0" 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 and Mutlu, </a:t>
            </a:r>
            <a:r>
              <a:rPr kumimoji="0" lang="ja-JP" alt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900" b="0" i="0" u="none" strike="noStrike" kern="0" cap="none" spc="0" normalizeH="0" baseline="0" noProof="0" dirty="0">
                <a:ln>
                  <a:noFill/>
                </a:ln>
                <a:solidFill>
                  <a:srgbClr val="0000FF"/>
                </a:solidFill>
                <a:effectLst/>
                <a:uLnTx/>
                <a:uFillTx/>
                <a:latin typeface="Tahoma" charset="0"/>
                <a:ea typeface="ＭＳ Ｐゴシック" charset="0"/>
                <a:cs typeface="ＭＳ Ｐゴシック" charset="0"/>
              </a:rPr>
              <a:t>Memory Performance Attacks</a:t>
            </a:r>
            <a:r>
              <a:rPr kumimoji="0" 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ja-JP" alt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 USENIX Security 2007.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custDataLst>
      <p:tags r:id="rId1"/>
    </p:custDataLst>
    <p:extLst>
      <p:ext uri="{BB962C8B-B14F-4D97-AF65-F5344CB8AC3E}">
        <p14:creationId xmlns:p14="http://schemas.microsoft.com/office/powerpoint/2010/main" val="998577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7344 0.03218 L 0.30642 0.175 " pathEditMode="relative" rAng="0" ptsTypes="AA">
                                      <p:cBhvr>
                                        <p:cTn id="6" dur="500" fill="hold"/>
                                        <p:tgtEl>
                                          <p:spTgt spid="477246"/>
                                        </p:tgtEl>
                                        <p:attrNameLst>
                                          <p:attrName>ppt_x</p:attrName>
                                          <p:attrName>ppt_y</p:attrName>
                                        </p:attrNameLst>
                                      </p:cBhvr>
                                      <p:rCtr x="11600" y="7100"/>
                                    </p:animMotion>
                                  </p:childTnLst>
                                </p:cTn>
                              </p:par>
                              <p:par>
                                <p:cTn id="7" presetID="1" presetClass="entr" presetSubtype="0" fill="hold" grpId="0" nodeType="withEffect">
                                  <p:stCondLst>
                                    <p:cond delay="0"/>
                                  </p:stCondLst>
                                  <p:childTnLst>
                                    <p:set>
                                      <p:cBhvr>
                                        <p:cTn id="8" dur="1" fill="hold">
                                          <p:stCondLst>
                                            <p:cond delay="0"/>
                                          </p:stCondLst>
                                        </p:cTn>
                                        <p:tgtEl>
                                          <p:spTgt spid="47726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77250"/>
                                        </p:tgtEl>
                                        <p:attrNameLst>
                                          <p:attrName>style.visibility</p:attrName>
                                        </p:attrNameLst>
                                      </p:cBhvr>
                                      <p:to>
                                        <p:strVal val="visible"/>
                                      </p:to>
                                    </p:set>
                                    <p:anim calcmode="lin" valueType="num">
                                      <p:cBhvr additive="base">
                                        <p:cTn id="13" dur="500" fill="hold"/>
                                        <p:tgtEl>
                                          <p:spTgt spid="477250"/>
                                        </p:tgtEl>
                                        <p:attrNameLst>
                                          <p:attrName>ppt_x</p:attrName>
                                        </p:attrNameLst>
                                      </p:cBhvr>
                                      <p:tavLst>
                                        <p:tav tm="0">
                                          <p:val>
                                            <p:strVal val="#ppt_x"/>
                                          </p:val>
                                        </p:tav>
                                        <p:tav tm="100000">
                                          <p:val>
                                            <p:strVal val="#ppt_x"/>
                                          </p:val>
                                        </p:tav>
                                      </p:tavLst>
                                    </p:anim>
                                    <p:anim calcmode="lin" valueType="num">
                                      <p:cBhvr additive="base">
                                        <p:cTn id="14" dur="500" fill="hold"/>
                                        <p:tgtEl>
                                          <p:spTgt spid="477250"/>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 fill="hold" grpId="1" nodeType="clickEffect">
                                  <p:stCondLst>
                                    <p:cond delay="0"/>
                                  </p:stCondLst>
                                  <p:childTnLst>
                                    <p:set>
                                      <p:cBhvr>
                                        <p:cTn id="18" dur="1" fill="hold">
                                          <p:stCondLst>
                                            <p:cond delay="0"/>
                                          </p:stCondLst>
                                        </p:cTn>
                                        <p:tgtEl>
                                          <p:spTgt spid="477251"/>
                                        </p:tgtEl>
                                        <p:attrNameLst>
                                          <p:attrName>style.visibility</p:attrName>
                                        </p:attrNameLst>
                                      </p:cBhvr>
                                      <p:to>
                                        <p:strVal val="visible"/>
                                      </p:to>
                                    </p:set>
                                    <p:anim calcmode="lin" valueType="num">
                                      <p:cBhvr additive="base">
                                        <p:cTn id="19" dur="500" fill="hold"/>
                                        <p:tgtEl>
                                          <p:spTgt spid="477251"/>
                                        </p:tgtEl>
                                        <p:attrNameLst>
                                          <p:attrName>ppt_x</p:attrName>
                                        </p:attrNameLst>
                                      </p:cBhvr>
                                      <p:tavLst>
                                        <p:tav tm="0">
                                          <p:val>
                                            <p:strVal val="#ppt_x"/>
                                          </p:val>
                                        </p:tav>
                                        <p:tav tm="100000">
                                          <p:val>
                                            <p:strVal val="#ppt_x"/>
                                          </p:val>
                                        </p:tav>
                                      </p:tavLst>
                                    </p:anim>
                                    <p:anim calcmode="lin" valueType="num">
                                      <p:cBhvr additive="base">
                                        <p:cTn id="20" dur="500" fill="hold"/>
                                        <p:tgtEl>
                                          <p:spTgt spid="477251"/>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77246"/>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7726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0" presetClass="path" presetSubtype="0" accel="50000" decel="50000" fill="hold" grpId="0" nodeType="clickEffect">
                                  <p:stCondLst>
                                    <p:cond delay="0"/>
                                  </p:stCondLst>
                                  <p:childTnLst>
                                    <p:animMotion origin="layout" path="M 0.07344 0.03217 L 0.30642 0.22847 " pathEditMode="relative" rAng="0" ptsTypes="AA">
                                      <p:cBhvr>
                                        <p:cTn id="30" dur="500" fill="hold"/>
                                        <p:tgtEl>
                                          <p:spTgt spid="477251"/>
                                        </p:tgtEl>
                                        <p:attrNameLst>
                                          <p:attrName>ppt_x</p:attrName>
                                          <p:attrName>ppt_y</p:attrName>
                                        </p:attrNameLst>
                                      </p:cBhvr>
                                      <p:rCtr x="11600" y="9800"/>
                                    </p:animMotion>
                                  </p:childTnLst>
                                </p:cTn>
                              </p:par>
                              <p:par>
                                <p:cTn id="31" presetID="1" presetClass="entr" presetSubtype="0" fill="hold" grpId="0" nodeType="withEffect">
                                  <p:stCondLst>
                                    <p:cond delay="0"/>
                                  </p:stCondLst>
                                  <p:childTnLst>
                                    <p:set>
                                      <p:cBhvr>
                                        <p:cTn id="32" dur="1" fill="hold">
                                          <p:stCondLst>
                                            <p:cond delay="0"/>
                                          </p:stCondLst>
                                        </p:cTn>
                                        <p:tgtEl>
                                          <p:spTgt spid="47726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477252"/>
                                        </p:tgtEl>
                                        <p:attrNameLst>
                                          <p:attrName>style.visibility</p:attrName>
                                        </p:attrNameLst>
                                      </p:cBhvr>
                                      <p:to>
                                        <p:strVal val="visible"/>
                                      </p:to>
                                    </p:set>
                                    <p:anim calcmode="lin" valueType="num">
                                      <p:cBhvr additive="base">
                                        <p:cTn id="37" dur="500" fill="hold"/>
                                        <p:tgtEl>
                                          <p:spTgt spid="477252"/>
                                        </p:tgtEl>
                                        <p:attrNameLst>
                                          <p:attrName>ppt_x</p:attrName>
                                        </p:attrNameLst>
                                      </p:cBhvr>
                                      <p:tavLst>
                                        <p:tav tm="0">
                                          <p:val>
                                            <p:strVal val="#ppt_x"/>
                                          </p:val>
                                        </p:tav>
                                        <p:tav tm="100000">
                                          <p:val>
                                            <p:strVal val="#ppt_x"/>
                                          </p:val>
                                        </p:tav>
                                      </p:tavLst>
                                    </p:anim>
                                    <p:anim calcmode="lin" valueType="num">
                                      <p:cBhvr additive="base">
                                        <p:cTn id="38" dur="500" fill="hold"/>
                                        <p:tgtEl>
                                          <p:spTgt spid="477252"/>
                                        </p:tgtEl>
                                        <p:attrNameLst>
                                          <p:attrName>ppt_y</p:attrName>
                                        </p:attrNameLst>
                                      </p:cBhvr>
                                      <p:tavLst>
                                        <p:tav tm="0">
                                          <p:val>
                                            <p:strVal val="0-#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1" fill="hold" grpId="1" nodeType="clickEffect">
                                  <p:stCondLst>
                                    <p:cond delay="0"/>
                                  </p:stCondLst>
                                  <p:childTnLst>
                                    <p:set>
                                      <p:cBhvr>
                                        <p:cTn id="42" dur="1" fill="hold">
                                          <p:stCondLst>
                                            <p:cond delay="0"/>
                                          </p:stCondLst>
                                        </p:cTn>
                                        <p:tgtEl>
                                          <p:spTgt spid="477255"/>
                                        </p:tgtEl>
                                        <p:attrNameLst>
                                          <p:attrName>style.visibility</p:attrName>
                                        </p:attrNameLst>
                                      </p:cBhvr>
                                      <p:to>
                                        <p:strVal val="visible"/>
                                      </p:to>
                                    </p:set>
                                    <p:anim calcmode="lin" valueType="num">
                                      <p:cBhvr additive="base">
                                        <p:cTn id="43" dur="500" fill="hold"/>
                                        <p:tgtEl>
                                          <p:spTgt spid="477255"/>
                                        </p:tgtEl>
                                        <p:attrNameLst>
                                          <p:attrName>ppt_x</p:attrName>
                                        </p:attrNameLst>
                                      </p:cBhvr>
                                      <p:tavLst>
                                        <p:tav tm="0">
                                          <p:val>
                                            <p:strVal val="#ppt_x"/>
                                          </p:val>
                                        </p:tav>
                                        <p:tav tm="100000">
                                          <p:val>
                                            <p:strVal val="#ppt_x"/>
                                          </p:val>
                                        </p:tav>
                                      </p:tavLst>
                                    </p:anim>
                                    <p:anim calcmode="lin" valueType="num">
                                      <p:cBhvr additive="base">
                                        <p:cTn id="44" dur="500" fill="hold"/>
                                        <p:tgtEl>
                                          <p:spTgt spid="477255"/>
                                        </p:tgtEl>
                                        <p:attrNameLst>
                                          <p:attrName>ppt_y</p:attrName>
                                        </p:attrNameLst>
                                      </p:cBhvr>
                                      <p:tavLst>
                                        <p:tav tm="0">
                                          <p:val>
                                            <p:strVal val="0-#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47725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77264"/>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0" presetClass="path" presetSubtype="0" accel="50000" decel="50000" fill="hold" grpId="0" nodeType="clickEffect">
                                  <p:stCondLst>
                                    <p:cond delay="0"/>
                                  </p:stCondLst>
                                  <p:childTnLst>
                                    <p:animMotion origin="layout" path="M 0.07344 0.03218 L 0.30642 0.28403 " pathEditMode="relative" rAng="0" ptsTypes="AA">
                                      <p:cBhvr>
                                        <p:cTn id="54" dur="500" fill="hold"/>
                                        <p:tgtEl>
                                          <p:spTgt spid="477255"/>
                                        </p:tgtEl>
                                        <p:attrNameLst>
                                          <p:attrName>ppt_x</p:attrName>
                                          <p:attrName>ppt_y</p:attrName>
                                        </p:attrNameLst>
                                      </p:cBhvr>
                                      <p:rCtr x="11600" y="12600"/>
                                    </p:animMotion>
                                  </p:childTnLst>
                                </p:cTn>
                              </p:par>
                              <p:par>
                                <p:cTn id="55" presetID="1" presetClass="entr" presetSubtype="0" fill="hold" grpId="0" nodeType="withEffect">
                                  <p:stCondLst>
                                    <p:cond delay="0"/>
                                  </p:stCondLst>
                                  <p:childTnLst>
                                    <p:set>
                                      <p:cBhvr>
                                        <p:cTn id="56" dur="1" fill="hold">
                                          <p:stCondLst>
                                            <p:cond delay="0"/>
                                          </p:stCondLst>
                                        </p:cTn>
                                        <p:tgtEl>
                                          <p:spTgt spid="47726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1" fill="hold" grpId="1" nodeType="clickEffect">
                                  <p:stCondLst>
                                    <p:cond delay="0"/>
                                  </p:stCondLst>
                                  <p:childTnLst>
                                    <p:set>
                                      <p:cBhvr>
                                        <p:cTn id="60" dur="1" fill="hold">
                                          <p:stCondLst>
                                            <p:cond delay="0"/>
                                          </p:stCondLst>
                                        </p:cTn>
                                        <p:tgtEl>
                                          <p:spTgt spid="477256"/>
                                        </p:tgtEl>
                                        <p:attrNameLst>
                                          <p:attrName>style.visibility</p:attrName>
                                        </p:attrNameLst>
                                      </p:cBhvr>
                                      <p:to>
                                        <p:strVal val="visible"/>
                                      </p:to>
                                    </p:set>
                                    <p:anim calcmode="lin" valueType="num">
                                      <p:cBhvr additive="base">
                                        <p:cTn id="61" dur="500" fill="hold"/>
                                        <p:tgtEl>
                                          <p:spTgt spid="477256"/>
                                        </p:tgtEl>
                                        <p:attrNameLst>
                                          <p:attrName>ppt_x</p:attrName>
                                        </p:attrNameLst>
                                      </p:cBhvr>
                                      <p:tavLst>
                                        <p:tav tm="0">
                                          <p:val>
                                            <p:strVal val="#ppt_x"/>
                                          </p:val>
                                        </p:tav>
                                        <p:tav tm="100000">
                                          <p:val>
                                            <p:strVal val="#ppt_x"/>
                                          </p:val>
                                        </p:tav>
                                      </p:tavLst>
                                    </p:anim>
                                    <p:anim calcmode="lin" valueType="num">
                                      <p:cBhvr additive="base">
                                        <p:cTn id="62" dur="500" fill="hold"/>
                                        <p:tgtEl>
                                          <p:spTgt spid="477256"/>
                                        </p:tgtEl>
                                        <p:attrNameLst>
                                          <p:attrName>ppt_y</p:attrName>
                                        </p:attrNameLst>
                                      </p:cBhvr>
                                      <p:tavLst>
                                        <p:tav tm="0">
                                          <p:val>
                                            <p:strVal val="0-#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2" nodeType="clickEffect">
                                  <p:stCondLst>
                                    <p:cond delay="0"/>
                                  </p:stCondLst>
                                  <p:childTnLst>
                                    <p:set>
                                      <p:cBhvr>
                                        <p:cTn id="66" dur="1" fill="hold">
                                          <p:stCondLst>
                                            <p:cond delay="0"/>
                                          </p:stCondLst>
                                        </p:cTn>
                                        <p:tgtEl>
                                          <p:spTgt spid="47725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477265"/>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0" presetClass="path" presetSubtype="0" accel="50000" decel="50000" fill="hold" grpId="0" nodeType="clickEffect">
                                  <p:stCondLst>
                                    <p:cond delay="0"/>
                                  </p:stCondLst>
                                  <p:childTnLst>
                                    <p:animMotion origin="layout" path="M 0.07344 0.03218 L 0.30642 0.28403 " pathEditMode="relative" rAng="0" ptsTypes="AA">
                                      <p:cBhvr>
                                        <p:cTn id="72" dur="500" fill="hold"/>
                                        <p:tgtEl>
                                          <p:spTgt spid="477256"/>
                                        </p:tgtEl>
                                        <p:attrNameLst>
                                          <p:attrName>ppt_x</p:attrName>
                                          <p:attrName>ppt_y</p:attrName>
                                        </p:attrNameLst>
                                      </p:cBhvr>
                                      <p:rCtr x="11600" y="12600"/>
                                    </p:animMotion>
                                  </p:childTnLst>
                                </p:cTn>
                              </p:par>
                              <p:par>
                                <p:cTn id="73" presetID="1" presetClass="entr" presetSubtype="0" fill="hold" grpId="0" nodeType="withEffect">
                                  <p:stCondLst>
                                    <p:cond delay="0"/>
                                  </p:stCondLst>
                                  <p:childTnLst>
                                    <p:set>
                                      <p:cBhvr>
                                        <p:cTn id="74" dur="1" fill="hold">
                                          <p:stCondLst>
                                            <p:cond delay="0"/>
                                          </p:stCondLst>
                                        </p:cTn>
                                        <p:tgtEl>
                                          <p:spTgt spid="47726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1" fill="hold" grpId="0" nodeType="clickEffect">
                                  <p:stCondLst>
                                    <p:cond delay="0"/>
                                  </p:stCondLst>
                                  <p:childTnLst>
                                    <p:set>
                                      <p:cBhvr>
                                        <p:cTn id="78" dur="1" fill="hold">
                                          <p:stCondLst>
                                            <p:cond delay="0"/>
                                          </p:stCondLst>
                                        </p:cTn>
                                        <p:tgtEl>
                                          <p:spTgt spid="477257"/>
                                        </p:tgtEl>
                                        <p:attrNameLst>
                                          <p:attrName>style.visibility</p:attrName>
                                        </p:attrNameLst>
                                      </p:cBhvr>
                                      <p:to>
                                        <p:strVal val="visible"/>
                                      </p:to>
                                    </p:set>
                                    <p:anim calcmode="lin" valueType="num">
                                      <p:cBhvr additive="base">
                                        <p:cTn id="79" dur="500" fill="hold"/>
                                        <p:tgtEl>
                                          <p:spTgt spid="477257"/>
                                        </p:tgtEl>
                                        <p:attrNameLst>
                                          <p:attrName>ppt_x</p:attrName>
                                        </p:attrNameLst>
                                      </p:cBhvr>
                                      <p:tavLst>
                                        <p:tav tm="0">
                                          <p:val>
                                            <p:strVal val="#ppt_x"/>
                                          </p:val>
                                        </p:tav>
                                        <p:tav tm="100000">
                                          <p:val>
                                            <p:strVal val="#ppt_x"/>
                                          </p:val>
                                        </p:tav>
                                      </p:tavLst>
                                    </p:anim>
                                    <p:anim calcmode="lin" valueType="num">
                                      <p:cBhvr additive="base">
                                        <p:cTn id="80" dur="500" fill="hold"/>
                                        <p:tgtEl>
                                          <p:spTgt spid="477257"/>
                                        </p:tgtEl>
                                        <p:attrNameLst>
                                          <p:attrName>ppt_y</p:attrName>
                                        </p:attrNameLst>
                                      </p:cBhvr>
                                      <p:tavLst>
                                        <p:tav tm="0">
                                          <p:val>
                                            <p:strVal val="0-#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1" fill="hold" grpId="1" nodeType="clickEffect">
                                  <p:stCondLst>
                                    <p:cond delay="0"/>
                                  </p:stCondLst>
                                  <p:childTnLst>
                                    <p:set>
                                      <p:cBhvr>
                                        <p:cTn id="84" dur="1" fill="hold">
                                          <p:stCondLst>
                                            <p:cond delay="0"/>
                                          </p:stCondLst>
                                        </p:cTn>
                                        <p:tgtEl>
                                          <p:spTgt spid="477258"/>
                                        </p:tgtEl>
                                        <p:attrNameLst>
                                          <p:attrName>style.visibility</p:attrName>
                                        </p:attrNameLst>
                                      </p:cBhvr>
                                      <p:to>
                                        <p:strVal val="visible"/>
                                      </p:to>
                                    </p:set>
                                    <p:anim calcmode="lin" valueType="num">
                                      <p:cBhvr additive="base">
                                        <p:cTn id="85" dur="500" fill="hold"/>
                                        <p:tgtEl>
                                          <p:spTgt spid="477258"/>
                                        </p:tgtEl>
                                        <p:attrNameLst>
                                          <p:attrName>ppt_x</p:attrName>
                                        </p:attrNameLst>
                                      </p:cBhvr>
                                      <p:tavLst>
                                        <p:tav tm="0">
                                          <p:val>
                                            <p:strVal val="#ppt_x"/>
                                          </p:val>
                                        </p:tav>
                                        <p:tav tm="100000">
                                          <p:val>
                                            <p:strVal val="#ppt_x"/>
                                          </p:val>
                                        </p:tav>
                                      </p:tavLst>
                                    </p:anim>
                                    <p:anim calcmode="lin" valueType="num">
                                      <p:cBhvr additive="base">
                                        <p:cTn id="86" dur="500" fill="hold"/>
                                        <p:tgtEl>
                                          <p:spTgt spid="477258"/>
                                        </p:tgtEl>
                                        <p:attrNameLst>
                                          <p:attrName>ppt_y</p:attrName>
                                        </p:attrNameLst>
                                      </p:cBhvr>
                                      <p:tavLst>
                                        <p:tav tm="0">
                                          <p:val>
                                            <p:strVal val="0-#ppt_h/2"/>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47725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477266"/>
                                        </p:tgtEl>
                                        <p:attrNameLst>
                                          <p:attrName>style.visibility</p:attrName>
                                        </p:attrNameLst>
                                      </p:cBhvr>
                                      <p:to>
                                        <p:strVal val="hidden"/>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0" presetClass="path" presetSubtype="0" accel="50000" decel="50000" fill="hold" grpId="0" nodeType="clickEffect">
                                  <p:stCondLst>
                                    <p:cond delay="0"/>
                                  </p:stCondLst>
                                  <p:childTnLst>
                                    <p:animMotion origin="layout" path="M 0.07343 0.03217 L 0.30468 0.34282 " pathEditMode="relative" rAng="0" ptsTypes="AA">
                                      <p:cBhvr>
                                        <p:cTn id="96" dur="500" fill="hold"/>
                                        <p:tgtEl>
                                          <p:spTgt spid="477258"/>
                                        </p:tgtEl>
                                        <p:attrNameLst>
                                          <p:attrName>ppt_x</p:attrName>
                                          <p:attrName>ppt_y</p:attrName>
                                        </p:attrNameLst>
                                      </p:cBhvr>
                                      <p:rCtr x="11600" y="15500"/>
                                    </p:animMotion>
                                  </p:childTnLst>
                                </p:cTn>
                              </p:par>
                              <p:par>
                                <p:cTn id="97" presetID="1" presetClass="entr" presetSubtype="0" fill="hold" grpId="0" nodeType="withEffect">
                                  <p:stCondLst>
                                    <p:cond delay="0"/>
                                  </p:stCondLst>
                                  <p:childTnLst>
                                    <p:set>
                                      <p:cBhvr>
                                        <p:cTn id="98" dur="1" fill="hold">
                                          <p:stCondLst>
                                            <p:cond delay="0"/>
                                          </p:stCondLst>
                                        </p:cTn>
                                        <p:tgtEl>
                                          <p:spTgt spid="477267"/>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1" fill="hold" grpId="1" nodeType="clickEffect">
                                  <p:stCondLst>
                                    <p:cond delay="0"/>
                                  </p:stCondLst>
                                  <p:childTnLst>
                                    <p:set>
                                      <p:cBhvr>
                                        <p:cTn id="102" dur="1" fill="hold">
                                          <p:stCondLst>
                                            <p:cond delay="0"/>
                                          </p:stCondLst>
                                        </p:cTn>
                                        <p:tgtEl>
                                          <p:spTgt spid="477259"/>
                                        </p:tgtEl>
                                        <p:attrNameLst>
                                          <p:attrName>style.visibility</p:attrName>
                                        </p:attrNameLst>
                                      </p:cBhvr>
                                      <p:to>
                                        <p:strVal val="visible"/>
                                      </p:to>
                                    </p:set>
                                    <p:anim calcmode="lin" valueType="num">
                                      <p:cBhvr additive="base">
                                        <p:cTn id="103" dur="500" fill="hold"/>
                                        <p:tgtEl>
                                          <p:spTgt spid="477259"/>
                                        </p:tgtEl>
                                        <p:attrNameLst>
                                          <p:attrName>ppt_x</p:attrName>
                                        </p:attrNameLst>
                                      </p:cBhvr>
                                      <p:tavLst>
                                        <p:tav tm="0">
                                          <p:val>
                                            <p:strVal val="#ppt_x"/>
                                          </p:val>
                                        </p:tav>
                                        <p:tav tm="100000">
                                          <p:val>
                                            <p:strVal val="#ppt_x"/>
                                          </p:val>
                                        </p:tav>
                                      </p:tavLst>
                                    </p:anim>
                                    <p:anim calcmode="lin" valueType="num">
                                      <p:cBhvr additive="base">
                                        <p:cTn id="104" dur="500" fill="hold"/>
                                        <p:tgtEl>
                                          <p:spTgt spid="477259"/>
                                        </p:tgtEl>
                                        <p:attrNameLst>
                                          <p:attrName>ppt_y</p:attrName>
                                        </p:attrNameLst>
                                      </p:cBhvr>
                                      <p:tavLst>
                                        <p:tav tm="0">
                                          <p:val>
                                            <p:strVal val="0-#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xit" presetSubtype="0" fill="hold" grpId="2" nodeType="clickEffect">
                                  <p:stCondLst>
                                    <p:cond delay="0"/>
                                  </p:stCondLst>
                                  <p:childTnLst>
                                    <p:set>
                                      <p:cBhvr>
                                        <p:cTn id="108" dur="1" fill="hold">
                                          <p:stCondLst>
                                            <p:cond delay="0"/>
                                          </p:stCondLst>
                                        </p:cTn>
                                        <p:tgtEl>
                                          <p:spTgt spid="477258"/>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477267"/>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0" presetClass="path" presetSubtype="0" accel="50000" decel="50000" fill="hold" grpId="0" nodeType="clickEffect">
                                  <p:stCondLst>
                                    <p:cond delay="0"/>
                                  </p:stCondLst>
                                  <p:childTnLst>
                                    <p:animMotion origin="layout" path="M 0.07343 0.03217 L 0.30468 0.34282 " pathEditMode="relative" rAng="0" ptsTypes="AA">
                                      <p:cBhvr>
                                        <p:cTn id="114" dur="500" fill="hold"/>
                                        <p:tgtEl>
                                          <p:spTgt spid="477259"/>
                                        </p:tgtEl>
                                        <p:attrNameLst>
                                          <p:attrName>ppt_x</p:attrName>
                                          <p:attrName>ppt_y</p:attrName>
                                        </p:attrNameLst>
                                      </p:cBhvr>
                                      <p:rCtr x="11600" y="15500"/>
                                    </p:animMotion>
                                  </p:childTnLst>
                                </p:cTn>
                              </p:par>
                              <p:par>
                                <p:cTn id="115" presetID="1" presetClass="entr" presetSubtype="0" fill="hold" grpId="0" nodeType="withEffect">
                                  <p:stCondLst>
                                    <p:cond delay="0"/>
                                  </p:stCondLst>
                                  <p:childTnLst>
                                    <p:set>
                                      <p:cBhvr>
                                        <p:cTn id="116" dur="1" fill="hold">
                                          <p:stCondLst>
                                            <p:cond delay="0"/>
                                          </p:stCondLst>
                                        </p:cTn>
                                        <p:tgtEl>
                                          <p:spTgt spid="477268"/>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1" fill="hold" grpId="1" nodeType="clickEffect">
                                  <p:stCondLst>
                                    <p:cond delay="0"/>
                                  </p:stCondLst>
                                  <p:childTnLst>
                                    <p:set>
                                      <p:cBhvr>
                                        <p:cTn id="120" dur="1" fill="hold">
                                          <p:stCondLst>
                                            <p:cond delay="0"/>
                                          </p:stCondLst>
                                        </p:cTn>
                                        <p:tgtEl>
                                          <p:spTgt spid="477260"/>
                                        </p:tgtEl>
                                        <p:attrNameLst>
                                          <p:attrName>style.visibility</p:attrName>
                                        </p:attrNameLst>
                                      </p:cBhvr>
                                      <p:to>
                                        <p:strVal val="visible"/>
                                      </p:to>
                                    </p:set>
                                    <p:anim calcmode="lin" valueType="num">
                                      <p:cBhvr additive="base">
                                        <p:cTn id="121" dur="500" fill="hold"/>
                                        <p:tgtEl>
                                          <p:spTgt spid="477260"/>
                                        </p:tgtEl>
                                        <p:attrNameLst>
                                          <p:attrName>ppt_x</p:attrName>
                                        </p:attrNameLst>
                                      </p:cBhvr>
                                      <p:tavLst>
                                        <p:tav tm="0">
                                          <p:val>
                                            <p:strVal val="#ppt_x"/>
                                          </p:val>
                                        </p:tav>
                                        <p:tav tm="100000">
                                          <p:val>
                                            <p:strVal val="#ppt_x"/>
                                          </p:val>
                                        </p:tav>
                                      </p:tavLst>
                                    </p:anim>
                                    <p:anim calcmode="lin" valueType="num">
                                      <p:cBhvr additive="base">
                                        <p:cTn id="122" dur="500" fill="hold"/>
                                        <p:tgtEl>
                                          <p:spTgt spid="477260"/>
                                        </p:tgtEl>
                                        <p:attrNameLst>
                                          <p:attrName>ppt_y</p:attrName>
                                        </p:attrNameLst>
                                      </p:cBhvr>
                                      <p:tavLst>
                                        <p:tav tm="0">
                                          <p:val>
                                            <p:strVal val="0-#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xit" presetSubtype="0" fill="hold" grpId="2" nodeType="clickEffect">
                                  <p:stCondLst>
                                    <p:cond delay="0"/>
                                  </p:stCondLst>
                                  <p:childTnLst>
                                    <p:set>
                                      <p:cBhvr>
                                        <p:cTn id="126" dur="1" fill="hold">
                                          <p:stCondLst>
                                            <p:cond delay="0"/>
                                          </p:stCondLst>
                                        </p:cTn>
                                        <p:tgtEl>
                                          <p:spTgt spid="477259"/>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477268"/>
                                        </p:tgtEl>
                                        <p:attrNameLst>
                                          <p:attrName>style.visibility</p:attrName>
                                        </p:attrNameLst>
                                      </p:cBhvr>
                                      <p:to>
                                        <p:strVal val="hidden"/>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0" presetClass="path" presetSubtype="0" accel="50000" decel="50000" fill="hold" grpId="0" nodeType="clickEffect">
                                  <p:stCondLst>
                                    <p:cond delay="0"/>
                                  </p:stCondLst>
                                  <p:childTnLst>
                                    <p:animMotion origin="layout" path="M 0.07343 0.03217 L 0.30468 0.34282 " pathEditMode="relative" rAng="0" ptsTypes="AA">
                                      <p:cBhvr>
                                        <p:cTn id="132" dur="500" fill="hold"/>
                                        <p:tgtEl>
                                          <p:spTgt spid="477260"/>
                                        </p:tgtEl>
                                        <p:attrNameLst>
                                          <p:attrName>ppt_x</p:attrName>
                                          <p:attrName>ppt_y</p:attrName>
                                        </p:attrNameLst>
                                      </p:cBhvr>
                                      <p:rCtr x="11600" y="15500"/>
                                    </p:animMotion>
                                  </p:childTnLst>
                                </p:cTn>
                              </p:par>
                              <p:par>
                                <p:cTn id="133" presetID="1" presetClass="entr" presetSubtype="0" fill="hold" grpId="0" nodeType="withEffect">
                                  <p:stCondLst>
                                    <p:cond delay="0"/>
                                  </p:stCondLst>
                                  <p:childTnLst>
                                    <p:set>
                                      <p:cBhvr>
                                        <p:cTn id="134" dur="1" fill="hold">
                                          <p:stCondLst>
                                            <p:cond delay="0"/>
                                          </p:stCondLst>
                                        </p:cTn>
                                        <p:tgtEl>
                                          <p:spTgt spid="477269"/>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 presetClass="entr" presetSubtype="1" fill="hold" grpId="1" nodeType="clickEffect">
                                  <p:stCondLst>
                                    <p:cond delay="0"/>
                                  </p:stCondLst>
                                  <p:childTnLst>
                                    <p:set>
                                      <p:cBhvr>
                                        <p:cTn id="138" dur="1" fill="hold">
                                          <p:stCondLst>
                                            <p:cond delay="0"/>
                                          </p:stCondLst>
                                        </p:cTn>
                                        <p:tgtEl>
                                          <p:spTgt spid="477261"/>
                                        </p:tgtEl>
                                        <p:attrNameLst>
                                          <p:attrName>style.visibility</p:attrName>
                                        </p:attrNameLst>
                                      </p:cBhvr>
                                      <p:to>
                                        <p:strVal val="visible"/>
                                      </p:to>
                                    </p:set>
                                    <p:anim calcmode="lin" valueType="num">
                                      <p:cBhvr additive="base">
                                        <p:cTn id="139" dur="500" fill="hold"/>
                                        <p:tgtEl>
                                          <p:spTgt spid="477261"/>
                                        </p:tgtEl>
                                        <p:attrNameLst>
                                          <p:attrName>ppt_x</p:attrName>
                                        </p:attrNameLst>
                                      </p:cBhvr>
                                      <p:tavLst>
                                        <p:tav tm="0">
                                          <p:val>
                                            <p:strVal val="#ppt_x"/>
                                          </p:val>
                                        </p:tav>
                                        <p:tav tm="100000">
                                          <p:val>
                                            <p:strVal val="#ppt_x"/>
                                          </p:val>
                                        </p:tav>
                                      </p:tavLst>
                                    </p:anim>
                                    <p:anim calcmode="lin" valueType="num">
                                      <p:cBhvr additive="base">
                                        <p:cTn id="140" dur="500" fill="hold"/>
                                        <p:tgtEl>
                                          <p:spTgt spid="477261"/>
                                        </p:tgtEl>
                                        <p:attrNameLst>
                                          <p:attrName>ppt_y</p:attrName>
                                        </p:attrNameLst>
                                      </p:cBhvr>
                                      <p:tavLst>
                                        <p:tav tm="0">
                                          <p:val>
                                            <p:strVal val="0-#ppt_h/2"/>
                                          </p:val>
                                        </p:tav>
                                        <p:tav tm="100000">
                                          <p:val>
                                            <p:strVal val="#ppt_y"/>
                                          </p:val>
                                        </p:tav>
                                      </p:tavLst>
                                    </p:anim>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 presetClass="exit" presetSubtype="0" fill="hold" grpId="2" nodeType="clickEffect">
                                  <p:stCondLst>
                                    <p:cond delay="0"/>
                                  </p:stCondLst>
                                  <p:childTnLst>
                                    <p:set>
                                      <p:cBhvr>
                                        <p:cTn id="144" dur="1" fill="hold">
                                          <p:stCondLst>
                                            <p:cond delay="0"/>
                                          </p:stCondLst>
                                        </p:cTn>
                                        <p:tgtEl>
                                          <p:spTgt spid="477260"/>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477269"/>
                                        </p:tgtEl>
                                        <p:attrNameLst>
                                          <p:attrName>style.visibility</p:attrName>
                                        </p:attrNameLst>
                                      </p:cBhvr>
                                      <p:to>
                                        <p:strVal val="hidden"/>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0" presetClass="path" presetSubtype="0" accel="50000" decel="50000" fill="hold" grpId="0" nodeType="clickEffect">
                                  <p:stCondLst>
                                    <p:cond delay="0"/>
                                  </p:stCondLst>
                                  <p:childTnLst>
                                    <p:animMotion origin="layout" path="M 0.07343 0.03217 L 0.30468 0.34282 " pathEditMode="relative" rAng="0" ptsTypes="AA">
                                      <p:cBhvr>
                                        <p:cTn id="150" dur="500" fill="hold"/>
                                        <p:tgtEl>
                                          <p:spTgt spid="477261"/>
                                        </p:tgtEl>
                                        <p:attrNameLst>
                                          <p:attrName>ppt_x</p:attrName>
                                          <p:attrName>ppt_y</p:attrName>
                                        </p:attrNameLst>
                                      </p:cBhvr>
                                      <p:rCtr x="11600" y="15500"/>
                                    </p:animMotion>
                                  </p:childTnLst>
                                </p:cTn>
                              </p:par>
                              <p:par>
                                <p:cTn id="151" presetID="1" presetClass="entr" presetSubtype="0" fill="hold" grpId="0" nodeType="withEffect">
                                  <p:stCondLst>
                                    <p:cond delay="0"/>
                                  </p:stCondLst>
                                  <p:childTnLst>
                                    <p:set>
                                      <p:cBhvr>
                                        <p:cTn id="152" dur="1" fill="hold">
                                          <p:stCondLst>
                                            <p:cond delay="0"/>
                                          </p:stCondLst>
                                        </p:cTn>
                                        <p:tgtEl>
                                          <p:spTgt spid="477270"/>
                                        </p:tgtEl>
                                        <p:attrNameLst>
                                          <p:attrName>style.visibility</p:attrName>
                                        </p:attrNameLst>
                                      </p:cBhvr>
                                      <p:to>
                                        <p:strVal val="visible"/>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1" fill="hold" grpId="1" nodeType="clickEffect">
                                  <p:stCondLst>
                                    <p:cond delay="0"/>
                                  </p:stCondLst>
                                  <p:childTnLst>
                                    <p:set>
                                      <p:cBhvr>
                                        <p:cTn id="156" dur="1" fill="hold">
                                          <p:stCondLst>
                                            <p:cond delay="0"/>
                                          </p:stCondLst>
                                        </p:cTn>
                                        <p:tgtEl>
                                          <p:spTgt spid="477262"/>
                                        </p:tgtEl>
                                        <p:attrNameLst>
                                          <p:attrName>style.visibility</p:attrName>
                                        </p:attrNameLst>
                                      </p:cBhvr>
                                      <p:to>
                                        <p:strVal val="visible"/>
                                      </p:to>
                                    </p:set>
                                    <p:anim calcmode="lin" valueType="num">
                                      <p:cBhvr additive="base">
                                        <p:cTn id="157" dur="500" fill="hold"/>
                                        <p:tgtEl>
                                          <p:spTgt spid="477262"/>
                                        </p:tgtEl>
                                        <p:attrNameLst>
                                          <p:attrName>ppt_x</p:attrName>
                                        </p:attrNameLst>
                                      </p:cBhvr>
                                      <p:tavLst>
                                        <p:tav tm="0">
                                          <p:val>
                                            <p:strVal val="#ppt_x"/>
                                          </p:val>
                                        </p:tav>
                                        <p:tav tm="100000">
                                          <p:val>
                                            <p:strVal val="#ppt_x"/>
                                          </p:val>
                                        </p:tav>
                                      </p:tavLst>
                                    </p:anim>
                                    <p:anim calcmode="lin" valueType="num">
                                      <p:cBhvr additive="base">
                                        <p:cTn id="158" dur="500" fill="hold"/>
                                        <p:tgtEl>
                                          <p:spTgt spid="477262"/>
                                        </p:tgtEl>
                                        <p:attrNameLst>
                                          <p:attrName>ppt_y</p:attrName>
                                        </p:attrNameLst>
                                      </p:cBhvr>
                                      <p:tavLst>
                                        <p:tav tm="0">
                                          <p:val>
                                            <p:strVal val="0-#ppt_h/2"/>
                                          </p:val>
                                        </p:tav>
                                        <p:tav tm="100000">
                                          <p:val>
                                            <p:strVal val="#ppt_y"/>
                                          </p:val>
                                        </p:tav>
                                      </p:tavLst>
                                    </p:anim>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grpId="2" nodeType="clickEffect">
                                  <p:stCondLst>
                                    <p:cond delay="0"/>
                                  </p:stCondLst>
                                  <p:childTnLst>
                                    <p:set>
                                      <p:cBhvr>
                                        <p:cTn id="162" dur="1" fill="hold">
                                          <p:stCondLst>
                                            <p:cond delay="0"/>
                                          </p:stCondLst>
                                        </p:cTn>
                                        <p:tgtEl>
                                          <p:spTgt spid="477261"/>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477270"/>
                                        </p:tgtEl>
                                        <p:attrNameLst>
                                          <p:attrName>style.visibility</p:attrName>
                                        </p:attrNameLst>
                                      </p:cBhvr>
                                      <p:to>
                                        <p:strVal val="hidden"/>
                                      </p:to>
                                    </p:se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0" presetClass="path" presetSubtype="0" accel="50000" decel="50000" fill="hold" grpId="0" nodeType="clickEffect">
                                  <p:stCondLst>
                                    <p:cond delay="0"/>
                                  </p:stCondLst>
                                  <p:childTnLst>
                                    <p:animMotion origin="layout" path="M 0.07343 0.03217 L 0.30468 0.34282 " pathEditMode="relative" rAng="0" ptsTypes="AA">
                                      <p:cBhvr>
                                        <p:cTn id="168" dur="500" fill="hold"/>
                                        <p:tgtEl>
                                          <p:spTgt spid="477262"/>
                                        </p:tgtEl>
                                        <p:attrNameLst>
                                          <p:attrName>ppt_x</p:attrName>
                                          <p:attrName>ppt_y</p:attrName>
                                        </p:attrNameLst>
                                      </p:cBhvr>
                                      <p:rCtr x="11600" y="15500"/>
                                    </p:animMotion>
                                  </p:childTnLst>
                                </p:cTn>
                              </p:par>
                              <p:par>
                                <p:cTn id="169" presetID="1" presetClass="entr" presetSubtype="0" fill="hold" grpId="0" nodeType="withEffect">
                                  <p:stCondLst>
                                    <p:cond delay="0"/>
                                  </p:stCondLst>
                                  <p:childTnLst>
                                    <p:set>
                                      <p:cBhvr>
                                        <p:cTn id="170" dur="1" fill="hold">
                                          <p:stCondLst>
                                            <p:cond delay="0"/>
                                          </p:stCondLst>
                                        </p:cTn>
                                        <p:tgtEl>
                                          <p:spTgt spid="477271"/>
                                        </p:tgtEl>
                                        <p:attrNameLst>
                                          <p:attrName>style.visibility</p:attrName>
                                        </p:attrNameLst>
                                      </p:cBhvr>
                                      <p:to>
                                        <p:strVal val="visible"/>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xit" presetSubtype="0" fill="hold" grpId="2" nodeType="clickEffect">
                                  <p:stCondLst>
                                    <p:cond delay="0"/>
                                  </p:stCondLst>
                                  <p:childTnLst>
                                    <p:set>
                                      <p:cBhvr>
                                        <p:cTn id="174" dur="1" fill="hold">
                                          <p:stCondLst>
                                            <p:cond delay="0"/>
                                          </p:stCondLst>
                                        </p:cTn>
                                        <p:tgtEl>
                                          <p:spTgt spid="477262"/>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477271"/>
                                        </p:tgtEl>
                                        <p:attrNameLst>
                                          <p:attrName>style.visibility</p:attrName>
                                        </p:attrNameLst>
                                      </p:cBhvr>
                                      <p:to>
                                        <p:strVal val="hidden"/>
                                      </p:to>
                                    </p:se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477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246" grpId="0"/>
      <p:bldP spid="477246" grpId="1"/>
      <p:bldP spid="477250" grpId="0"/>
      <p:bldP spid="477251" grpId="0"/>
      <p:bldP spid="477251" grpId="1"/>
      <p:bldP spid="477251" grpId="2"/>
      <p:bldP spid="477252" grpId="0"/>
      <p:bldP spid="477255" grpId="0"/>
      <p:bldP spid="477255" grpId="1"/>
      <p:bldP spid="477255" grpId="2"/>
      <p:bldP spid="477256" grpId="0"/>
      <p:bldP spid="477256" grpId="1"/>
      <p:bldP spid="477256" grpId="2"/>
      <p:bldP spid="477257" grpId="0"/>
      <p:bldP spid="477258" grpId="0"/>
      <p:bldP spid="477258" grpId="1"/>
      <p:bldP spid="477258" grpId="2"/>
      <p:bldP spid="477259" grpId="0"/>
      <p:bldP spid="477259" grpId="1"/>
      <p:bldP spid="477259" grpId="2"/>
      <p:bldP spid="477260" grpId="0"/>
      <p:bldP spid="477260" grpId="1"/>
      <p:bldP spid="477260" grpId="2"/>
      <p:bldP spid="477261" grpId="0"/>
      <p:bldP spid="477261" grpId="1"/>
      <p:bldP spid="477261" grpId="2"/>
      <p:bldP spid="477262" grpId="0"/>
      <p:bldP spid="477262" grpId="1"/>
      <p:bldP spid="477262" grpId="2"/>
      <p:bldP spid="477263" grpId="0" animBg="1"/>
      <p:bldP spid="477263" grpId="1" animBg="1"/>
      <p:bldP spid="477264" grpId="0" animBg="1"/>
      <p:bldP spid="477264" grpId="1" animBg="1"/>
      <p:bldP spid="477265" grpId="0" animBg="1"/>
      <p:bldP spid="477265" grpId="1" animBg="1"/>
      <p:bldP spid="477266" grpId="0" animBg="1"/>
      <p:bldP spid="477266" grpId="1" animBg="1"/>
      <p:bldP spid="477267" grpId="0" animBg="1"/>
      <p:bldP spid="477267" grpId="1" animBg="1"/>
      <p:bldP spid="477268" grpId="0" animBg="1"/>
      <p:bldP spid="477268" grpId="1" animBg="1"/>
      <p:bldP spid="477269" grpId="0" animBg="1"/>
      <p:bldP spid="477269" grpId="1" animBg="1"/>
      <p:bldP spid="477270" grpId="0" animBg="1"/>
      <p:bldP spid="477270" grpId="1" animBg="1"/>
      <p:bldP spid="477271" grpId="0" animBg="1"/>
      <p:bldP spid="477271" grpId="1" animBg="1"/>
      <p:bldP spid="47727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20" y="1142984"/>
            <a:ext cx="8643998" cy="2214578"/>
          </a:xfrm>
        </p:spPr>
        <p:txBody>
          <a:bodyPr anchor="ctr">
            <a:noAutofit/>
          </a:bodyPr>
          <a:lstStyle/>
          <a:p>
            <a:pPr algn="ctr"/>
            <a:r>
              <a:rPr lang="en-US" sz="4000" b="1" dirty="0">
                <a:solidFill>
                  <a:schemeClr val="accent2"/>
                </a:solidFill>
                <a:latin typeface="Garamond" pitchFamily="18" charset="0"/>
              </a:rPr>
              <a:t>MISE: </a:t>
            </a:r>
            <a:br>
              <a:rPr lang="en-US" sz="4000" b="1" dirty="0">
                <a:solidFill>
                  <a:schemeClr val="accent2"/>
                </a:solidFill>
                <a:latin typeface="Garamond" pitchFamily="18" charset="0"/>
              </a:rPr>
            </a:br>
            <a:r>
              <a:rPr lang="en-US" sz="4000" b="1" dirty="0">
                <a:solidFill>
                  <a:schemeClr val="accent2"/>
                </a:solidFill>
                <a:latin typeface="Garamond" pitchFamily="18" charset="0"/>
              </a:rPr>
              <a:t>Providing Performance Predictability </a:t>
            </a:r>
            <a:br>
              <a:rPr lang="en-US" sz="4000" b="1" dirty="0">
                <a:solidFill>
                  <a:schemeClr val="accent2"/>
                </a:solidFill>
                <a:latin typeface="Garamond" pitchFamily="18" charset="0"/>
              </a:rPr>
            </a:br>
            <a:r>
              <a:rPr lang="en-US" sz="4000" b="1" dirty="0">
                <a:solidFill>
                  <a:schemeClr val="accent2"/>
                </a:solidFill>
                <a:latin typeface="Garamond" pitchFamily="18" charset="0"/>
              </a:rPr>
              <a:t>in Shared Main Memory Systems</a:t>
            </a:r>
          </a:p>
        </p:txBody>
      </p:sp>
      <p:sp>
        <p:nvSpPr>
          <p:cNvPr id="3" name="Subtitle 2"/>
          <p:cNvSpPr>
            <a:spLocks noGrp="1"/>
          </p:cNvSpPr>
          <p:nvPr>
            <p:ph type="subTitle" idx="1"/>
          </p:nvPr>
        </p:nvSpPr>
        <p:spPr>
          <a:xfrm>
            <a:off x="381000" y="3886200"/>
            <a:ext cx="8534400" cy="2819400"/>
          </a:xfrm>
        </p:spPr>
        <p:txBody>
          <a:bodyPr>
            <a:noAutofit/>
          </a:bodyPr>
          <a:lstStyle/>
          <a:p>
            <a:r>
              <a:rPr lang="en-US" sz="3000" b="1" dirty="0" err="1">
                <a:latin typeface="Tahoma" pitchFamily="34" charset="0"/>
                <a:ea typeface="Tahoma" pitchFamily="34" charset="0"/>
                <a:cs typeface="Tahoma" pitchFamily="34" charset="0"/>
              </a:rPr>
              <a:t>Lavanya</a:t>
            </a:r>
            <a:r>
              <a:rPr lang="en-US" sz="3000" b="1" dirty="0">
                <a:latin typeface="Tahoma" pitchFamily="34" charset="0"/>
                <a:ea typeface="Tahoma" pitchFamily="34" charset="0"/>
                <a:cs typeface="Tahoma" pitchFamily="34" charset="0"/>
              </a:rPr>
              <a:t> Subramanian</a:t>
            </a:r>
            <a:r>
              <a:rPr lang="en-US" sz="3000" dirty="0">
                <a:latin typeface="Tahoma" pitchFamily="34" charset="0"/>
                <a:ea typeface="Tahoma" pitchFamily="34" charset="0"/>
                <a:cs typeface="Tahoma" pitchFamily="34" charset="0"/>
              </a:rPr>
              <a:t>, </a:t>
            </a:r>
            <a:r>
              <a:rPr lang="en-US" sz="3000" dirty="0" err="1">
                <a:latin typeface="Tahoma" pitchFamily="34" charset="0"/>
                <a:ea typeface="Tahoma" pitchFamily="34" charset="0"/>
                <a:cs typeface="Tahoma" pitchFamily="34" charset="0"/>
              </a:rPr>
              <a:t>Vivek</a:t>
            </a:r>
            <a:r>
              <a:rPr lang="en-US" sz="3000" dirty="0">
                <a:latin typeface="Tahoma" pitchFamily="34" charset="0"/>
                <a:ea typeface="Tahoma" pitchFamily="34" charset="0"/>
                <a:cs typeface="Tahoma" pitchFamily="34" charset="0"/>
              </a:rPr>
              <a:t> </a:t>
            </a:r>
            <a:r>
              <a:rPr lang="en-US" sz="3000" dirty="0" err="1">
                <a:latin typeface="Tahoma" pitchFamily="34" charset="0"/>
                <a:ea typeface="Tahoma" pitchFamily="34" charset="0"/>
                <a:cs typeface="Tahoma" pitchFamily="34" charset="0"/>
              </a:rPr>
              <a:t>Seshadri</a:t>
            </a:r>
            <a:r>
              <a:rPr lang="en-US" sz="3000" dirty="0">
                <a:latin typeface="Tahoma" pitchFamily="34" charset="0"/>
                <a:ea typeface="Tahoma" pitchFamily="34" charset="0"/>
                <a:cs typeface="Tahoma" pitchFamily="34" charset="0"/>
              </a:rPr>
              <a:t>, </a:t>
            </a:r>
          </a:p>
          <a:p>
            <a:r>
              <a:rPr lang="en-US" sz="3000" dirty="0" err="1">
                <a:latin typeface="Tahoma" pitchFamily="34" charset="0"/>
                <a:ea typeface="Tahoma" pitchFamily="34" charset="0"/>
                <a:cs typeface="Tahoma" pitchFamily="34" charset="0"/>
              </a:rPr>
              <a:t>Yoongu</a:t>
            </a:r>
            <a:r>
              <a:rPr lang="en-US" sz="3000" dirty="0">
                <a:latin typeface="Tahoma" pitchFamily="34" charset="0"/>
                <a:ea typeface="Tahoma" pitchFamily="34" charset="0"/>
                <a:cs typeface="Tahoma" pitchFamily="34" charset="0"/>
              </a:rPr>
              <a:t> Kim, Ben </a:t>
            </a:r>
            <a:r>
              <a:rPr lang="en-US" sz="3000" dirty="0" err="1">
                <a:latin typeface="Tahoma" pitchFamily="34" charset="0"/>
                <a:ea typeface="Tahoma" pitchFamily="34" charset="0"/>
                <a:cs typeface="Tahoma" pitchFamily="34" charset="0"/>
              </a:rPr>
              <a:t>Jaiyen</a:t>
            </a:r>
            <a:r>
              <a:rPr lang="en-US" sz="3000" dirty="0">
                <a:latin typeface="Tahoma" pitchFamily="34" charset="0"/>
                <a:ea typeface="Tahoma" pitchFamily="34" charset="0"/>
                <a:cs typeface="Tahoma" pitchFamily="34" charset="0"/>
              </a:rPr>
              <a:t>, </a:t>
            </a:r>
            <a:r>
              <a:rPr lang="en-US" sz="3000" dirty="0" err="1">
                <a:latin typeface="Tahoma" pitchFamily="34" charset="0"/>
                <a:ea typeface="Tahoma" pitchFamily="34" charset="0"/>
                <a:cs typeface="Tahoma" pitchFamily="34" charset="0"/>
              </a:rPr>
              <a:t>Onur</a:t>
            </a:r>
            <a:r>
              <a:rPr lang="en-US" sz="3000" dirty="0">
                <a:latin typeface="Tahoma" pitchFamily="34" charset="0"/>
                <a:ea typeface="Tahoma" pitchFamily="34" charset="0"/>
                <a:cs typeface="Tahoma" pitchFamily="34" charset="0"/>
              </a:rPr>
              <a:t> </a:t>
            </a:r>
            <a:r>
              <a:rPr lang="en-US" sz="3000" dirty="0" err="1">
                <a:latin typeface="Tahoma" pitchFamily="34" charset="0"/>
                <a:ea typeface="Tahoma" pitchFamily="34" charset="0"/>
                <a:cs typeface="Tahoma" pitchFamily="34" charset="0"/>
              </a:rPr>
              <a:t>Mutlu</a:t>
            </a:r>
            <a:endParaRPr lang="en-US" sz="3000" dirty="0">
              <a:latin typeface="Tahoma" pitchFamily="34" charset="0"/>
              <a:ea typeface="Tahoma" pitchFamily="34" charset="0"/>
              <a:cs typeface="Tahoma" pitchFamily="34" charset="0"/>
            </a:endParaRPr>
          </a:p>
        </p:txBody>
      </p:sp>
      <p:pic>
        <p:nvPicPr>
          <p:cNvPr id="4" name="Picture 3" descr="Burgundy_CMU_JPG_Logo.jpg"/>
          <p:cNvPicPr>
            <a:picLocks noChangeAspect="1"/>
          </p:cNvPicPr>
          <p:nvPr/>
        </p:nvPicPr>
        <p:blipFill>
          <a:blip r:embed="rId3" cstate="print"/>
          <a:stretch>
            <a:fillRect/>
          </a:stretch>
        </p:blipFill>
        <p:spPr>
          <a:xfrm>
            <a:off x="4643438" y="5414557"/>
            <a:ext cx="3786214" cy="1367244"/>
          </a:xfrm>
          <a:prstGeom prst="rect">
            <a:avLst/>
          </a:prstGeom>
        </p:spPr>
      </p:pic>
      <p:pic>
        <p:nvPicPr>
          <p:cNvPr id="5" name="Picture 4" descr="safari.png"/>
          <p:cNvPicPr>
            <a:picLocks noChangeAspect="1"/>
          </p:cNvPicPr>
          <p:nvPr/>
        </p:nvPicPr>
        <p:blipFill>
          <a:blip r:embed="rId4" cstate="print"/>
          <a:stretch>
            <a:fillRect/>
          </a:stretch>
        </p:blipFill>
        <p:spPr>
          <a:xfrm>
            <a:off x="928667" y="5682269"/>
            <a:ext cx="2501587" cy="723810"/>
          </a:xfrm>
          <a:prstGeom prst="rect">
            <a:avLst/>
          </a:prstGeom>
        </p:spPr>
      </p:pic>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848E0DA-72AF-4492-BFF0-A82983318CD7}" type="slidenum">
              <a:rPr kumimoji="0" lang="en-US" sz="12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130</a:t>
            </a:fld>
            <a:endParaRPr kumimoji="0" lang="en-US" sz="12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4182713693"/>
      </p:ext>
    </p:extLst>
  </p:cSld>
  <p:clrMapOvr>
    <a:masterClrMapping/>
  </p:clrMapOvr>
  <p:transition advTm="20282"/>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Unpredictable Application Slowdowns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graphicFrame>
        <p:nvGraphicFramePr>
          <p:cNvPr id="6" name="Chart 5"/>
          <p:cNvGraphicFramePr/>
          <p:nvPr/>
        </p:nvGraphicFramePr>
        <p:xfrm>
          <a:off x="0" y="1270329"/>
          <a:ext cx="4643438" cy="328614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p:nvPr/>
        </p:nvGraphicFramePr>
        <p:xfrm>
          <a:off x="4500562" y="1270329"/>
          <a:ext cx="4643438" cy="3286148"/>
        </p:xfrm>
        <a:graphic>
          <a:graphicData uri="http://schemas.openxmlformats.org/drawingml/2006/chart">
            <c:chart xmlns:c="http://schemas.openxmlformats.org/drawingml/2006/chart" xmlns:r="http://schemas.openxmlformats.org/officeDocument/2006/relationships" r:id="rId5"/>
          </a:graphicData>
        </a:graphic>
      </p:graphicFrame>
      <p:sp>
        <p:nvSpPr>
          <p:cNvPr id="9" name="Oval 8"/>
          <p:cNvSpPr/>
          <p:nvPr/>
        </p:nvSpPr>
        <p:spPr>
          <a:xfrm>
            <a:off x="913496" y="4056411"/>
            <a:ext cx="1714512" cy="5000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TextBox 9"/>
          <p:cNvSpPr txBox="1"/>
          <p:nvPr/>
        </p:nvSpPr>
        <p:spPr>
          <a:xfrm>
            <a:off x="285721" y="4842230"/>
            <a:ext cx="8572560" cy="1015663"/>
          </a:xfrm>
          <a:prstGeom prst="rect">
            <a:avLst/>
          </a:prstGeom>
          <a:noFill/>
          <a:ln w="25400">
            <a:solidFill>
              <a:schemeClr val="tx1"/>
            </a:solidFill>
          </a:ln>
        </p:spPr>
        <p:txBody>
          <a:bodyPr wrap="square" lIns="91416" tIns="45709" rIns="91416" bIns="45709"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Tahoma"/>
                <a:ea typeface="Tahoma" pitchFamily="34" charset="0"/>
                <a:cs typeface="Tahoma" pitchFamily="34" charset="0"/>
              </a:rPr>
              <a:t>An application’s performance depends on </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FF0000"/>
                </a:solidFill>
                <a:effectLst/>
                <a:uLnTx/>
                <a:uFillTx/>
                <a:latin typeface="Tahoma"/>
                <a:ea typeface="Tahoma" pitchFamily="34" charset="0"/>
                <a:cs typeface="Tahoma" pitchFamily="34" charset="0"/>
              </a:rPr>
              <a:t>which application it is running with</a:t>
            </a:r>
            <a:endParaRPr kumimoji="0" lang="en-US" sz="3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p:txBody>
      </p:sp>
      <p:sp>
        <p:nvSpPr>
          <p:cNvPr id="12" name="Oval 11"/>
          <p:cNvSpPr/>
          <p:nvPr/>
        </p:nvSpPr>
        <p:spPr>
          <a:xfrm>
            <a:off x="5400022" y="4056411"/>
            <a:ext cx="1714512" cy="5000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custDataLst>
      <p:tags r:id="rId1"/>
    </p:custDataLst>
    <p:extLst>
      <p:ext uri="{BB962C8B-B14F-4D97-AF65-F5344CB8AC3E}">
        <p14:creationId xmlns:p14="http://schemas.microsoft.com/office/powerpoint/2010/main" val="146761056"/>
      </p:ext>
    </p:extLst>
  </p:cSld>
  <p:clrMapOvr>
    <a:masterClrMapping/>
  </p:clrMapOvr>
  <p:transition advTm="5053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8" grpId="0">
        <p:bldAsOne/>
      </p:bldGraphic>
      <p:bldP spid="9" grpId="0" animBg="1"/>
      <p:bldP spid="10" grpId="0" animBg="1"/>
      <p:bldP spid="1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Need for Predictable Performance</a:t>
            </a:r>
          </a:p>
        </p:txBody>
      </p:sp>
      <p:sp>
        <p:nvSpPr>
          <p:cNvPr id="13315" name="Content Placeholder 2"/>
          <p:cNvSpPr>
            <a:spLocks noGrp="1"/>
          </p:cNvSpPr>
          <p:nvPr>
            <p:ph idx="1"/>
          </p:nvPr>
        </p:nvSpPr>
        <p:spPr/>
        <p:txBody>
          <a:bodyPr/>
          <a:lstStyle/>
          <a:p>
            <a:r>
              <a:rPr lang="en-US" dirty="0"/>
              <a:t>There is a need for predictable performance</a:t>
            </a:r>
          </a:p>
          <a:p>
            <a:pPr lvl="1"/>
            <a:r>
              <a:rPr lang="en-US" dirty="0"/>
              <a:t>When multiple applications share resources </a:t>
            </a:r>
            <a:endParaRPr lang="en-US" i="1" dirty="0"/>
          </a:p>
          <a:p>
            <a:pPr lvl="1"/>
            <a:r>
              <a:rPr lang="en-US" dirty="0"/>
              <a:t>Especially if some applications require performance guarantees</a:t>
            </a:r>
          </a:p>
          <a:p>
            <a:endParaRPr lang="en-US" dirty="0">
              <a:solidFill>
                <a:srgbClr val="FF0000"/>
              </a:solidFill>
            </a:endParaRPr>
          </a:p>
          <a:p>
            <a:r>
              <a:rPr lang="en-US" dirty="0">
                <a:solidFill>
                  <a:srgbClr val="FF0000"/>
                </a:solidFill>
              </a:rPr>
              <a:t>Example 1: In mobile systems</a:t>
            </a:r>
          </a:p>
          <a:p>
            <a:pPr lvl="1"/>
            <a:r>
              <a:rPr lang="en-US" dirty="0">
                <a:solidFill>
                  <a:srgbClr val="0070C0"/>
                </a:solidFill>
              </a:rPr>
              <a:t>Interactive applications run with non-interactive applications</a:t>
            </a:r>
          </a:p>
          <a:p>
            <a:pPr lvl="1"/>
            <a:r>
              <a:rPr lang="en-US" dirty="0"/>
              <a:t>Need to guarantee performance for interactive applications</a:t>
            </a:r>
          </a:p>
          <a:p>
            <a:pPr lvl="1">
              <a:buNone/>
            </a:pPr>
            <a:endParaRPr lang="en-US" dirty="0">
              <a:solidFill>
                <a:srgbClr val="0070C0"/>
              </a:solidFill>
            </a:endParaRPr>
          </a:p>
          <a:p>
            <a:r>
              <a:rPr lang="en-US" dirty="0">
                <a:solidFill>
                  <a:srgbClr val="FF0000"/>
                </a:solidFill>
              </a:rPr>
              <a:t>Example 2: In server systems</a:t>
            </a:r>
          </a:p>
          <a:p>
            <a:pPr lvl="1"/>
            <a:r>
              <a:rPr lang="en-US" dirty="0">
                <a:solidFill>
                  <a:srgbClr val="0070C0"/>
                </a:solidFill>
              </a:rPr>
              <a:t>Different users’ jobs consolidated onto the same server</a:t>
            </a:r>
          </a:p>
          <a:p>
            <a:pPr lvl="1"/>
            <a:r>
              <a:rPr lang="en-US" dirty="0"/>
              <a:t>Need to provide bounded slowdowns to critical jobs </a:t>
            </a:r>
          </a:p>
          <a:p>
            <a:pPr>
              <a:buFontTx/>
              <a:buNone/>
            </a:pPr>
            <a:endParaRPr lang="en-US" dirty="0"/>
          </a:p>
        </p:txBody>
      </p:sp>
      <p:sp>
        <p:nvSpPr>
          <p:cNvPr id="7" name="Slide Number Placeholder 6"/>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132</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6" name="Rectangle 5"/>
          <p:cNvSpPr/>
          <p:nvPr/>
        </p:nvSpPr>
        <p:spPr>
          <a:xfrm>
            <a:off x="32" y="1000108"/>
            <a:ext cx="9144000" cy="5184576"/>
          </a:xfrm>
          <a:prstGeom prst="rect">
            <a:avLst/>
          </a:prstGeom>
          <a:solidFill>
            <a:schemeClr val="accent3">
              <a:lumMod val="9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TextBox 9"/>
          <p:cNvSpPr txBox="1"/>
          <p:nvPr/>
        </p:nvSpPr>
        <p:spPr>
          <a:xfrm>
            <a:off x="392878" y="2370694"/>
            <a:ext cx="8358246" cy="2116614"/>
          </a:xfrm>
          <a:prstGeom prst="rect">
            <a:avLst/>
          </a:prstGeom>
          <a:solidFill>
            <a:schemeClr val="bg1"/>
          </a:solidFill>
          <a:ln w="25400">
            <a:solidFill>
              <a:schemeClr val="tx1"/>
            </a:solidFill>
          </a:ln>
        </p:spPr>
        <p:txBody>
          <a:bodyPr wrap="square" lIns="91416" tIns="45709" rIns="91416" bIns="45709" anchor="ctr">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Our Goal: Predictable performance </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in the presence of memory interference</a:t>
            </a: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3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p:txBody>
      </p:sp>
    </p:spTree>
    <p:custDataLst>
      <p:tags r:id="rId1"/>
    </p:custDataLst>
    <p:extLst>
      <p:ext uri="{BB962C8B-B14F-4D97-AF65-F5344CB8AC3E}">
        <p14:creationId xmlns:p14="http://schemas.microsoft.com/office/powerpoint/2010/main" val="3724941369"/>
      </p:ext>
    </p:extLst>
  </p:cSld>
  <p:clrMapOvr>
    <a:masterClrMapping/>
  </p:clrMapOvr>
  <p:transition advTm="4642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1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1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1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build="allAtOnce"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133</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sp>
        <p:nvSpPr>
          <p:cNvPr id="124" name="Content Placeholder 2"/>
          <p:cNvSpPr>
            <a:spLocks noGrp="1"/>
          </p:cNvSpPr>
          <p:nvPr>
            <p:ph idx="1"/>
          </p:nvPr>
        </p:nvSpPr>
        <p:spPr>
          <a:xfrm>
            <a:off x="214282" y="928670"/>
            <a:ext cx="8610600" cy="5339680"/>
          </a:xfrm>
        </p:spPr>
        <p:txBody>
          <a:bodyPr/>
          <a:lstStyle/>
          <a:p>
            <a:pPr>
              <a:buNone/>
            </a:pPr>
            <a:r>
              <a:rPr lang="en-US" sz="4000" dirty="0">
                <a:solidFill>
                  <a:srgbClr val="FF0000"/>
                </a:solidFill>
              </a:rPr>
              <a:t>1.</a:t>
            </a:r>
            <a:r>
              <a:rPr lang="en-US" sz="4000" dirty="0"/>
              <a:t> </a:t>
            </a:r>
            <a:r>
              <a:rPr lang="en-US" sz="4000" dirty="0">
                <a:solidFill>
                  <a:srgbClr val="0070C0"/>
                </a:solidFill>
              </a:rPr>
              <a:t>Estimate Slowdown</a:t>
            </a:r>
          </a:p>
          <a:p>
            <a:pPr lvl="1"/>
            <a:r>
              <a:rPr lang="en-US" sz="3400" dirty="0">
                <a:solidFill>
                  <a:schemeClr val="bg2">
                    <a:lumMod val="60000"/>
                    <a:lumOff val="40000"/>
                  </a:schemeClr>
                </a:solidFill>
              </a:rPr>
              <a:t>Key Observations</a:t>
            </a:r>
          </a:p>
          <a:p>
            <a:pPr lvl="1"/>
            <a:r>
              <a:rPr lang="en-US" sz="3400" dirty="0">
                <a:solidFill>
                  <a:schemeClr val="bg2">
                    <a:lumMod val="60000"/>
                    <a:lumOff val="40000"/>
                  </a:schemeClr>
                </a:solidFill>
              </a:rPr>
              <a:t>Implementation</a:t>
            </a:r>
          </a:p>
          <a:p>
            <a:pPr lvl="1"/>
            <a:r>
              <a:rPr lang="en-US" sz="3400" dirty="0">
                <a:solidFill>
                  <a:schemeClr val="bg2">
                    <a:lumMod val="60000"/>
                    <a:lumOff val="40000"/>
                  </a:schemeClr>
                </a:solidFill>
              </a:rPr>
              <a:t>MISE Model: Putting it All Together</a:t>
            </a:r>
          </a:p>
          <a:p>
            <a:pPr lvl="1"/>
            <a:r>
              <a:rPr lang="en-US" sz="3400" dirty="0">
                <a:solidFill>
                  <a:schemeClr val="bg2">
                    <a:lumMod val="60000"/>
                    <a:lumOff val="40000"/>
                  </a:schemeClr>
                </a:solidFill>
              </a:rPr>
              <a:t>Evaluating the Model</a:t>
            </a:r>
          </a:p>
          <a:p>
            <a:pPr>
              <a:buNone/>
            </a:pPr>
            <a:r>
              <a:rPr lang="en-US" sz="4000" dirty="0">
                <a:solidFill>
                  <a:srgbClr val="FF0000"/>
                </a:solidFill>
              </a:rPr>
              <a:t>2.</a:t>
            </a:r>
            <a:r>
              <a:rPr lang="en-US" sz="4000" dirty="0"/>
              <a:t> </a:t>
            </a:r>
            <a:r>
              <a:rPr lang="en-US" sz="4000" dirty="0">
                <a:solidFill>
                  <a:srgbClr val="0070C0"/>
                </a:solidFill>
              </a:rPr>
              <a:t>Control Slowdown</a:t>
            </a:r>
          </a:p>
          <a:p>
            <a:pPr>
              <a:buNone/>
            </a:pPr>
            <a:endParaRPr lang="en-US" dirty="0"/>
          </a:p>
          <a:p>
            <a:pPr lvl="1"/>
            <a:endParaRPr lang="en-US" dirty="0"/>
          </a:p>
          <a:p>
            <a:endParaRPr lang="en-US" dirty="0"/>
          </a:p>
          <a:p>
            <a:pPr lvl="1">
              <a:buFontTx/>
              <a:buNone/>
            </a:pPr>
            <a:endParaRPr lang="en-US" dirty="0"/>
          </a:p>
          <a:p>
            <a:pPr lvl="1"/>
            <a:endParaRPr lang="en-US" dirty="0"/>
          </a:p>
          <a:p>
            <a:endParaRPr lang="en-US" dirty="0"/>
          </a:p>
          <a:p>
            <a:pPr lvl="1"/>
            <a:endParaRPr lang="en-US" dirty="0"/>
          </a:p>
        </p:txBody>
      </p:sp>
      <p:sp>
        <p:nvSpPr>
          <p:cNvPr id="6" name="Rectangle 5"/>
          <p:cNvSpPr/>
          <p:nvPr/>
        </p:nvSpPr>
        <p:spPr>
          <a:xfrm>
            <a:off x="0" y="1571612"/>
            <a:ext cx="9144000" cy="2571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custDataLst>
      <p:tags r:id="rId1"/>
    </p:custDataLst>
    <p:extLst>
      <p:ext uri="{BB962C8B-B14F-4D97-AF65-F5344CB8AC3E}">
        <p14:creationId xmlns:p14="http://schemas.microsoft.com/office/powerpoint/2010/main" val="116112919"/>
      </p:ext>
    </p:extLst>
  </p:cSld>
  <p:clrMapOvr>
    <a:masterClrMapping/>
  </p:clrMapOvr>
  <p:transition advTm="1357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134</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sp>
        <p:nvSpPr>
          <p:cNvPr id="124" name="Content Placeholder 2"/>
          <p:cNvSpPr>
            <a:spLocks noGrp="1"/>
          </p:cNvSpPr>
          <p:nvPr>
            <p:ph idx="1"/>
          </p:nvPr>
        </p:nvSpPr>
        <p:spPr>
          <a:xfrm>
            <a:off x="214282" y="928670"/>
            <a:ext cx="8610600" cy="5339680"/>
          </a:xfrm>
        </p:spPr>
        <p:txBody>
          <a:bodyPr/>
          <a:lstStyle/>
          <a:p>
            <a:pPr>
              <a:buNone/>
            </a:pPr>
            <a:r>
              <a:rPr lang="en-US" sz="4000" dirty="0">
                <a:solidFill>
                  <a:srgbClr val="FF0000"/>
                </a:solidFill>
              </a:rPr>
              <a:t>1.</a:t>
            </a:r>
            <a:r>
              <a:rPr lang="en-US" sz="4000" dirty="0"/>
              <a:t> </a:t>
            </a:r>
            <a:r>
              <a:rPr lang="en-US" sz="4000" dirty="0">
                <a:solidFill>
                  <a:srgbClr val="0070C0"/>
                </a:solidFill>
              </a:rPr>
              <a:t>Estimate Slowdown</a:t>
            </a:r>
          </a:p>
          <a:p>
            <a:pPr lvl="1"/>
            <a:r>
              <a:rPr lang="en-US" sz="3400" dirty="0"/>
              <a:t>Key Observations</a:t>
            </a:r>
          </a:p>
          <a:p>
            <a:pPr lvl="1"/>
            <a:r>
              <a:rPr lang="en-US" sz="3400" dirty="0">
                <a:solidFill>
                  <a:schemeClr val="accent3">
                    <a:lumMod val="85000"/>
                  </a:schemeClr>
                </a:solidFill>
              </a:rPr>
              <a:t>Implementation</a:t>
            </a:r>
          </a:p>
          <a:p>
            <a:pPr lvl="1"/>
            <a:r>
              <a:rPr lang="en-US" sz="3400" dirty="0">
                <a:solidFill>
                  <a:schemeClr val="accent3">
                    <a:lumMod val="85000"/>
                  </a:schemeClr>
                </a:solidFill>
              </a:rPr>
              <a:t>MISE Model: Putting it All Together</a:t>
            </a:r>
          </a:p>
          <a:p>
            <a:pPr lvl="1"/>
            <a:r>
              <a:rPr lang="en-US" sz="3400" dirty="0">
                <a:solidFill>
                  <a:schemeClr val="accent3">
                    <a:lumMod val="85000"/>
                  </a:schemeClr>
                </a:solidFill>
              </a:rPr>
              <a:t>Evaluating the Model</a:t>
            </a:r>
          </a:p>
          <a:p>
            <a:pPr>
              <a:buNone/>
            </a:pPr>
            <a:r>
              <a:rPr lang="en-US" sz="4000" dirty="0">
                <a:solidFill>
                  <a:srgbClr val="FF0000"/>
                </a:solidFill>
              </a:rPr>
              <a:t>2.</a:t>
            </a:r>
            <a:r>
              <a:rPr lang="en-US" sz="4000" dirty="0"/>
              <a:t> </a:t>
            </a:r>
            <a:r>
              <a:rPr lang="en-US" sz="4000" dirty="0">
                <a:solidFill>
                  <a:srgbClr val="0070C0"/>
                </a:solidFill>
              </a:rPr>
              <a:t>Control Slowdown</a:t>
            </a:r>
          </a:p>
          <a:p>
            <a:pPr lvl="1"/>
            <a:r>
              <a:rPr lang="en-US" sz="3400" dirty="0">
                <a:solidFill>
                  <a:schemeClr val="accent3">
                    <a:lumMod val="85000"/>
                  </a:schemeClr>
                </a:solidFill>
              </a:rPr>
              <a:t>Providing Soft Slowdown Guarantees</a:t>
            </a:r>
          </a:p>
          <a:p>
            <a:pPr lvl="1"/>
            <a:r>
              <a:rPr lang="en-US" sz="3400" dirty="0">
                <a:solidFill>
                  <a:schemeClr val="accent3">
                    <a:lumMod val="85000"/>
                  </a:schemeClr>
                </a:solidFill>
              </a:rPr>
              <a:t>Minimizing Maximum Slowdown</a:t>
            </a:r>
          </a:p>
          <a:p>
            <a:endParaRPr lang="en-US" dirty="0"/>
          </a:p>
          <a:p>
            <a:pPr lvl="1"/>
            <a:endParaRPr lang="en-US" dirty="0"/>
          </a:p>
          <a:p>
            <a:endParaRPr lang="en-US" dirty="0"/>
          </a:p>
          <a:p>
            <a:pPr lvl="1">
              <a:buFontTx/>
              <a:buNone/>
            </a:pP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3749611670"/>
      </p:ext>
    </p:extLst>
  </p:cSld>
  <p:clrMapOvr>
    <a:masterClrMapping/>
  </p:clrMapOvr>
  <p:transition advTm="5922"/>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Slowdown: Definition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135</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graphicFrame>
        <p:nvGraphicFramePr>
          <p:cNvPr id="196610" name="Object 2"/>
          <p:cNvGraphicFramePr>
            <a:graphicFrameLocks noChangeAspect="1"/>
          </p:cNvGraphicFramePr>
          <p:nvPr/>
        </p:nvGraphicFramePr>
        <p:xfrm>
          <a:off x="744134" y="2642396"/>
          <a:ext cx="7655732" cy="1573219"/>
        </p:xfrm>
        <a:graphic>
          <a:graphicData uri="http://schemas.openxmlformats.org/presentationml/2006/ole">
            <mc:AlternateContent xmlns:mc="http://schemas.openxmlformats.org/markup-compatibility/2006">
              <mc:Choice xmlns:v="urn:schemas-microsoft-com:vml" Requires="v">
                <p:oleObj spid="_x0000_s25619" name="Equation" r:id="rId4" imgW="1917360" imgH="393480" progId="Equation.3">
                  <p:embed/>
                </p:oleObj>
              </mc:Choice>
              <mc:Fallback>
                <p:oleObj name="Equation" r:id="rId4" imgW="1917360" imgH="393480" progId="Equation.3">
                  <p:embed/>
                  <p:pic>
                    <p:nvPicPr>
                      <p:cNvPr id="19661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134" y="2642396"/>
                        <a:ext cx="7655732" cy="157321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82996560"/>
      </p:ext>
    </p:extLst>
  </p:cSld>
  <p:clrMapOvr>
    <a:masterClrMapping/>
  </p:clrMapOvr>
  <p:transition advTm="2718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p:txBody>
          <a:bodyPr/>
          <a:lstStyle/>
          <a:p>
            <a:r>
              <a:rPr lang="en-US" dirty="0"/>
              <a:t>Key Observation 1</a:t>
            </a:r>
          </a:p>
        </p:txBody>
      </p:sp>
      <p:sp>
        <p:nvSpPr>
          <p:cNvPr id="7" name="Content Placeholder 2"/>
          <p:cNvSpPr txBox="1">
            <a:spLocks/>
          </p:cNvSpPr>
          <p:nvPr/>
        </p:nvSpPr>
        <p:spPr bwMode="auto">
          <a:xfrm>
            <a:off x="457200" y="981080"/>
            <a:ext cx="8229600" cy="4525963"/>
          </a:xfrm>
          <a:prstGeom prst="rect">
            <a:avLst/>
          </a:prstGeom>
          <a:noFill/>
          <a:ln w="9525">
            <a:noFill/>
            <a:miter lim="800000"/>
            <a:headEnd/>
            <a:tailEnd/>
          </a:ln>
        </p:spPr>
        <p:txBody>
          <a:bodyPr lIns="91416" tIns="45709" rIns="91416" bIns="45709">
            <a:normAutofit/>
          </a:bodyPr>
          <a:lstStyle/>
          <a:p>
            <a:pPr marL="0" marR="0" lvl="0" indent="0" algn="ctr" defTabSz="914165"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Tahoma"/>
                <a:ea typeface="MS PGothic" pitchFamily="34" charset="-128"/>
                <a:cs typeface="Tahoma" pitchFamily="34" charset="0"/>
              </a:rPr>
              <a:t>For a memory bound application,  </a:t>
            </a:r>
          </a:p>
          <a:p>
            <a:pPr marL="0" marR="0" lvl="0" indent="0" algn="ctr" defTabSz="914165" rtl="0" eaLnBrk="0"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0000"/>
                </a:solidFill>
                <a:effectLst/>
                <a:uLnTx/>
                <a:uFillTx/>
                <a:latin typeface="Tahoma"/>
                <a:ea typeface="MS PGothic" pitchFamily="34" charset="-128"/>
                <a:cs typeface="Tahoma" pitchFamily="34" charset="0"/>
              </a:rPr>
              <a:t>Performance </a:t>
            </a:r>
            <a:r>
              <a:rPr kumimoji="0" lang="el-GR" sz="2800" b="0" i="0" u="none" strike="noStrike" kern="0" cap="none" spc="0" normalizeH="0" baseline="0" noProof="0" dirty="0">
                <a:ln>
                  <a:noFill/>
                </a:ln>
                <a:solidFill>
                  <a:srgbClr val="FF0000"/>
                </a:solidFill>
                <a:effectLst/>
                <a:uLnTx/>
                <a:uFillTx/>
                <a:latin typeface="Tahoma"/>
                <a:ea typeface="MS PGothic" pitchFamily="34" charset="-128"/>
                <a:cs typeface="Tahoma" pitchFamily="34" charset="0"/>
                <a:sym typeface="Symbol"/>
              </a:rPr>
              <a:t></a:t>
            </a:r>
            <a:r>
              <a:rPr kumimoji="0" lang="en-US" sz="2800" b="0" i="0" u="none" strike="noStrike" kern="0" cap="none" spc="0" normalizeH="0" baseline="0" noProof="0" dirty="0">
                <a:ln>
                  <a:noFill/>
                </a:ln>
                <a:solidFill>
                  <a:srgbClr val="FF0000"/>
                </a:solidFill>
                <a:effectLst/>
                <a:uLnTx/>
                <a:uFillTx/>
                <a:latin typeface="Tahoma"/>
                <a:ea typeface="MS PGothic" pitchFamily="34" charset="-128"/>
                <a:cs typeface="Tahoma" pitchFamily="34" charset="0"/>
              </a:rPr>
              <a:t> Memory request service rate</a:t>
            </a:r>
          </a:p>
          <a:p>
            <a:pPr marL="342813" marR="0" lvl="0" indent="-342813" algn="l" defTabSz="914165" rtl="0" eaLnBrk="0" fontAlgn="auto" latinLnBrk="0" hangingPunct="0">
              <a:lnSpc>
                <a:spcPct val="100000"/>
              </a:lnSpc>
              <a:spcBef>
                <a:spcPct val="20000"/>
              </a:spcBef>
              <a:spcAft>
                <a:spcPts val="0"/>
              </a:spcAft>
              <a:buClrTx/>
              <a:buSzTx/>
              <a:buFontTx/>
              <a:buChar char="•"/>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p:txBody>
      </p:sp>
      <p:graphicFrame>
        <p:nvGraphicFramePr>
          <p:cNvPr id="9" name="Chart 8"/>
          <p:cNvGraphicFramePr/>
          <p:nvPr/>
        </p:nvGraphicFramePr>
        <p:xfrm>
          <a:off x="1142976" y="1928802"/>
          <a:ext cx="7358114" cy="4357718"/>
        </p:xfrm>
        <a:graphic>
          <a:graphicData uri="http://schemas.openxmlformats.org/drawingml/2006/chart">
            <c:chart xmlns:c="http://schemas.openxmlformats.org/drawingml/2006/chart" xmlns:r="http://schemas.openxmlformats.org/officeDocument/2006/relationships" r:id="rId5"/>
          </a:graphicData>
        </a:graphic>
      </p:graphicFrame>
      <p:sp>
        <p:nvSpPr>
          <p:cNvPr id="10" name="Slide Number Placeholder 9"/>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136</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graphicFrame>
        <p:nvGraphicFramePr>
          <p:cNvPr id="13" name="Object 3"/>
          <p:cNvGraphicFramePr>
            <a:graphicFrameLocks noChangeAspect="1"/>
          </p:cNvGraphicFramePr>
          <p:nvPr/>
        </p:nvGraphicFramePr>
        <p:xfrm>
          <a:off x="493713" y="3035300"/>
          <a:ext cx="6804025" cy="1162050"/>
        </p:xfrm>
        <a:graphic>
          <a:graphicData uri="http://schemas.openxmlformats.org/presentationml/2006/ole">
            <mc:AlternateContent xmlns:mc="http://schemas.openxmlformats.org/markup-compatibility/2006">
              <mc:Choice xmlns:v="urn:schemas-microsoft-com:vml" Requires="v">
                <p:oleObj spid="_x0000_s26661" name="Equation" r:id="rId6" imgW="2819160" imgH="482400" progId="Equation.3">
                  <p:embed/>
                </p:oleObj>
              </mc:Choice>
              <mc:Fallback>
                <p:oleObj name="Equation" r:id="rId6" imgW="2819160" imgH="482400" progId="Equation.3">
                  <p:embed/>
                  <p:pic>
                    <p:nvPicPr>
                      <p:cNvPr id="1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713" y="3035300"/>
                        <a:ext cx="6804025" cy="11620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nvGraphicFramePr>
        <p:xfrm>
          <a:off x="484309" y="3053603"/>
          <a:ext cx="5355646" cy="1071570"/>
        </p:xfrm>
        <a:graphic>
          <a:graphicData uri="http://schemas.openxmlformats.org/presentationml/2006/ole">
            <mc:AlternateContent xmlns:mc="http://schemas.openxmlformats.org/markup-compatibility/2006">
              <mc:Choice xmlns:v="urn:schemas-microsoft-com:vml" Requires="v">
                <p:oleObj spid="_x0000_s26662" name="Equation" r:id="rId8" imgW="2222280" imgH="457200" progId="Equation.3">
                  <p:embed/>
                </p:oleObj>
              </mc:Choice>
              <mc:Fallback>
                <p:oleObj name="Equation" r:id="rId8" imgW="2222280" imgH="457200" progId="Equation.3">
                  <p:embed/>
                  <p:pic>
                    <p:nvPicPr>
                      <p:cNvPr id="18"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309" y="3053603"/>
                        <a:ext cx="5355646" cy="107157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19" name="Straight Arrow Connector 18"/>
          <p:cNvCxnSpPr/>
          <p:nvPr/>
        </p:nvCxnSpPr>
        <p:spPr>
          <a:xfrm flipV="1">
            <a:off x="6357950" y="2734385"/>
            <a:ext cx="571504" cy="2857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372018" y="4303762"/>
            <a:ext cx="571504" cy="28575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00892" y="4446638"/>
            <a:ext cx="1285884" cy="553998"/>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
                <a:cs typeface="+mn-cs"/>
              </a:rPr>
              <a:t>Easy</a:t>
            </a:r>
          </a:p>
        </p:txBody>
      </p:sp>
      <p:sp>
        <p:nvSpPr>
          <p:cNvPr id="22" name="TextBox 21"/>
          <p:cNvSpPr txBox="1"/>
          <p:nvPr/>
        </p:nvSpPr>
        <p:spPr>
          <a:xfrm>
            <a:off x="6929454" y="2377195"/>
            <a:ext cx="1643074" cy="553998"/>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
                <a:cs typeface="+mn-cs"/>
              </a:rPr>
              <a:t>Harder</a:t>
            </a:r>
          </a:p>
        </p:txBody>
      </p:sp>
      <p:sp>
        <p:nvSpPr>
          <p:cNvPr id="23" name="Oval 22"/>
          <p:cNvSpPr>
            <a:spLocks noChangeArrowheads="1"/>
          </p:cNvSpPr>
          <p:nvPr/>
        </p:nvSpPr>
        <p:spPr bwMode="auto">
          <a:xfrm>
            <a:off x="2357422" y="3038271"/>
            <a:ext cx="5179116" cy="576907"/>
          </a:xfrm>
          <a:prstGeom prst="ellipse">
            <a:avLst/>
          </a:prstGeom>
          <a:noFill/>
          <a:ln w="25400" algn="ctr">
            <a:solidFill>
              <a:srgbClr val="FF0000"/>
            </a:solidFill>
            <a:round/>
            <a:headEnd/>
            <a:tailEnd/>
          </a:ln>
        </p:spPr>
        <p:txBody>
          <a:bodyPr lIns="91416" tIns="45709" rIns="91416" bIns="45709"/>
          <a:lstStyle/>
          <a:p>
            <a:pPr marL="0" marR="0" lvl="0" indent="0" algn="l"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24" name="Oval 23"/>
          <p:cNvSpPr>
            <a:spLocks noChangeArrowheads="1"/>
          </p:cNvSpPr>
          <p:nvPr/>
        </p:nvSpPr>
        <p:spPr bwMode="auto">
          <a:xfrm>
            <a:off x="2285985" y="3643314"/>
            <a:ext cx="5286412" cy="571504"/>
          </a:xfrm>
          <a:prstGeom prst="ellipse">
            <a:avLst/>
          </a:prstGeom>
          <a:noFill/>
          <a:ln w="25400" algn="ctr">
            <a:solidFill>
              <a:srgbClr val="0070C0"/>
            </a:solidFill>
            <a:round/>
            <a:headEnd/>
            <a:tailEnd/>
          </a:ln>
        </p:spPr>
        <p:txBody>
          <a:bodyPr lIns="91416" tIns="45709" rIns="91416" bIns="45709"/>
          <a:lstStyle/>
          <a:p>
            <a:pPr marL="0" marR="0" lvl="0" indent="0" algn="l"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6" name="Rectangle 15"/>
          <p:cNvSpPr/>
          <p:nvPr/>
        </p:nvSpPr>
        <p:spPr>
          <a:xfrm>
            <a:off x="3357554" y="2571744"/>
            <a:ext cx="1500198" cy="785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7" name="TextBox 16"/>
          <p:cNvSpPr txBox="1"/>
          <p:nvPr/>
        </p:nvSpPr>
        <p:spPr>
          <a:xfrm>
            <a:off x="6143636" y="3434365"/>
            <a:ext cx="3000364" cy="654986"/>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Intel Core i7, 4 cores</a:t>
            </a:r>
          </a:p>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
                <a:cs typeface="+mn-cs"/>
              </a:rPr>
              <a:t>Mem</a:t>
            </a:r>
            <a:r>
              <a:rPr kumimoji="0" lang="en-US" sz="1800" b="0" i="0" u="none" strike="noStrike" kern="1200" cap="none" spc="0" normalizeH="0" baseline="0" noProof="0" dirty="0">
                <a:ln>
                  <a:noFill/>
                </a:ln>
                <a:solidFill>
                  <a:srgbClr val="000000"/>
                </a:solidFill>
                <a:effectLst/>
                <a:uLnTx/>
                <a:uFillTx/>
                <a:latin typeface="Tahoma"/>
                <a:ea typeface=""/>
                <a:cs typeface="+mn-cs"/>
              </a:rPr>
              <a:t>. Bandwidth: 8.5 GB/s</a:t>
            </a:r>
          </a:p>
        </p:txBody>
      </p:sp>
    </p:spTree>
    <p:custDataLst>
      <p:tags r:id="rId2"/>
    </p:custDataLst>
    <p:extLst>
      <p:ext uri="{BB962C8B-B14F-4D97-AF65-F5344CB8AC3E}">
        <p14:creationId xmlns:p14="http://schemas.microsoft.com/office/powerpoint/2010/main" val="2820933960"/>
      </p:ext>
    </p:extLst>
  </p:cSld>
  <p:clrMapOvr>
    <a:masterClrMapping/>
  </p:clrMapOvr>
  <p:transition advTm="7913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fade">
                                      <p:cBhvr>
                                        <p:cTn id="7" dur="500"/>
                                        <p:tgtEl>
                                          <p:spTgt spid="9">
                                            <p:graphicEl>
                                              <a:chart seriesIdx="-3" categoryIdx="-3" bldStep="gridLegen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fade">
                                      <p:cBhvr>
                                        <p:cTn id="10" dur="500"/>
                                        <p:tgtEl>
                                          <p:spTgt spid="9">
                                            <p:graphicEl>
                                              <a:chart seriesIdx="0" categoryIdx="-4" bldStep="series"/>
                                            </p:graphic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fade">
                                      <p:cBhvr>
                                        <p:cTn id="19" dur="500"/>
                                        <p:tgtEl>
                                          <p:spTgt spid="9">
                                            <p:graphicEl>
                                              <a:chart seriesIdx="1" categoryIdx="-4" bldStep="series"/>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graphicEl>
                                              <a:chart seriesIdx="2" categoryIdx="-4" bldStep="series"/>
                                            </p:graphicEl>
                                          </p:spTgt>
                                        </p:tgtEl>
                                        <p:attrNameLst>
                                          <p:attrName>style.visibility</p:attrName>
                                        </p:attrNameLst>
                                      </p:cBhvr>
                                      <p:to>
                                        <p:strVal val="visible"/>
                                      </p:to>
                                    </p:set>
                                    <p:animEffect transition="in" filter="fade">
                                      <p:cBhvr>
                                        <p:cTn id="22" dur="500"/>
                                        <p:tgtEl>
                                          <p:spTgt spid="9">
                                            <p:graphicEl>
                                              <a:chart seriesIdx="2" categoryIdx="-4" bldStep="series"/>
                                            </p:graphicEl>
                                          </p:spTgt>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graphicEl>
                                              <a:chart seriesIdx="2" categoryIdx="-4" bldStep="series"/>
                                            </p:graphic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9">
                                            <p:graphicEl>
                                              <a:chart seriesIdx="1" categoryIdx="-4" bldStep="series"/>
                                            </p:graphic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graphicEl>
                                              <a:chart seriesIdx="0" categoryIdx="-4" bldStep="series"/>
                                            </p:graphic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
                                            <p:graphicEl>
                                              <a:chart seriesIdx="-3" categoryIdx="-3" bldStep="gridLegend"/>
                                            </p:graphic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series"/>
        </p:bldSub>
      </p:bldGraphic>
      <p:bldGraphic spid="9" grpId="1">
        <p:bldSub>
          <a:bldChart bld="series"/>
        </p:bldSub>
      </p:bldGraphic>
      <p:bldP spid="21" grpId="0"/>
      <p:bldP spid="22" grpId="0"/>
      <p:bldP spid="23" grpId="0" animBg="1"/>
      <p:bldP spid="24" grpId="0" animBg="1"/>
      <p:bldP spid="16" grpId="0" animBg="1"/>
      <p:bldP spid="16" grpId="1" animBg="1"/>
      <p:bldP spid="17" grpId="0"/>
      <p:bldP spid="17" grpId="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Key Observation 2</a:t>
            </a:r>
          </a:p>
        </p:txBody>
      </p:sp>
      <p:sp>
        <p:nvSpPr>
          <p:cNvPr id="15363" name="Content Placeholder 2"/>
          <p:cNvSpPr>
            <a:spLocks noGrp="1"/>
          </p:cNvSpPr>
          <p:nvPr>
            <p:ph idx="1"/>
          </p:nvPr>
        </p:nvSpPr>
        <p:spPr/>
        <p:txBody>
          <a:bodyPr/>
          <a:lstStyle/>
          <a:p>
            <a:pPr algn="ctr">
              <a:buFontTx/>
              <a:buNone/>
            </a:pPr>
            <a:r>
              <a:rPr lang="en-US" dirty="0">
                <a:solidFill>
                  <a:srgbClr val="FF0000"/>
                </a:solidFill>
              </a:rPr>
              <a:t>Request Service Rate </a:t>
            </a:r>
            <a:r>
              <a:rPr lang="en-US" baseline="-25000" dirty="0">
                <a:solidFill>
                  <a:srgbClr val="FF0000"/>
                </a:solidFill>
              </a:rPr>
              <a:t>Alone</a:t>
            </a:r>
            <a:r>
              <a:rPr lang="en-US" dirty="0">
                <a:solidFill>
                  <a:srgbClr val="FF0000"/>
                </a:solidFill>
              </a:rPr>
              <a:t> (</a:t>
            </a:r>
            <a:r>
              <a:rPr lang="en-US" dirty="0" err="1">
                <a:solidFill>
                  <a:srgbClr val="FF0000"/>
                </a:solidFill>
              </a:rPr>
              <a:t>RSR</a:t>
            </a:r>
            <a:r>
              <a:rPr lang="en-US" baseline="-25000" dirty="0" err="1">
                <a:solidFill>
                  <a:srgbClr val="FF0000"/>
                </a:solidFill>
              </a:rPr>
              <a:t>Alone</a:t>
            </a:r>
            <a:r>
              <a:rPr lang="en-US" dirty="0">
                <a:solidFill>
                  <a:srgbClr val="FF0000"/>
                </a:solidFill>
              </a:rPr>
              <a:t>)</a:t>
            </a:r>
            <a:r>
              <a:rPr lang="en-US" dirty="0"/>
              <a:t> of an application can be estimated by giving the application highest priority in accessing memory </a:t>
            </a:r>
          </a:p>
          <a:p>
            <a:pPr algn="just">
              <a:buFontTx/>
              <a:buNone/>
            </a:pPr>
            <a:endParaRPr lang="en-US" dirty="0">
              <a:solidFill>
                <a:srgbClr val="0070C0"/>
              </a:solidFill>
            </a:endParaRPr>
          </a:p>
          <a:p>
            <a:pPr algn="ctr">
              <a:buFontTx/>
              <a:buNone/>
            </a:pPr>
            <a:r>
              <a:rPr lang="en-US" dirty="0">
                <a:solidFill>
                  <a:srgbClr val="0070C0"/>
                </a:solidFill>
              </a:rPr>
              <a:t>Highest priority </a:t>
            </a:r>
            <a:r>
              <a:rPr lang="en-US" dirty="0">
                <a:solidFill>
                  <a:srgbClr val="0070C0"/>
                </a:solidFill>
                <a:sym typeface="Wingdings" pitchFamily="2" charset="2"/>
              </a:rPr>
              <a:t> Little interference</a:t>
            </a:r>
          </a:p>
          <a:p>
            <a:pPr algn="ctr">
              <a:buFontTx/>
              <a:buNone/>
            </a:pPr>
            <a:r>
              <a:rPr lang="en-US" dirty="0">
                <a:sym typeface="Wingdings" pitchFamily="2" charset="2"/>
              </a:rPr>
              <a:t>(almost as if the application were run alone)</a:t>
            </a:r>
            <a:endParaRPr lang="en-US" dirty="0"/>
          </a:p>
          <a:p>
            <a:pPr>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137</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3255203436"/>
      </p:ext>
    </p:extLst>
  </p:cSld>
  <p:clrMapOvr>
    <a:masterClrMapping/>
  </p:clrMapOvr>
  <p:transition advTm="15578"/>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Observation 2</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138</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5" name="Rectangle 4"/>
          <p:cNvSpPr/>
          <p:nvPr/>
        </p:nvSpPr>
        <p:spPr>
          <a:xfrm>
            <a:off x="2571736" y="1928802"/>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 name="TextBox 6"/>
          <p:cNvSpPr txBox="1"/>
          <p:nvPr/>
        </p:nvSpPr>
        <p:spPr>
          <a:xfrm>
            <a:off x="928663" y="1357299"/>
            <a:ext cx="2500330" cy="400110"/>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Request Buffer State</a:t>
            </a:r>
          </a:p>
        </p:txBody>
      </p:sp>
      <p:sp>
        <p:nvSpPr>
          <p:cNvPr id="8" name="Rectangle 7"/>
          <p:cNvSpPr/>
          <p:nvPr/>
        </p:nvSpPr>
        <p:spPr>
          <a:xfrm>
            <a:off x="3428992" y="1643050"/>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sp>
        <p:nvSpPr>
          <p:cNvPr id="9" name="TextBox 8"/>
          <p:cNvSpPr txBox="1"/>
          <p:nvPr/>
        </p:nvSpPr>
        <p:spPr>
          <a:xfrm>
            <a:off x="197752" y="895634"/>
            <a:ext cx="2445422" cy="4616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
                <a:cs typeface="+mn-cs"/>
              </a:rPr>
              <a:t>1. Run alone</a:t>
            </a:r>
          </a:p>
        </p:txBody>
      </p:sp>
      <p:sp>
        <p:nvSpPr>
          <p:cNvPr id="11" name="Rectangle 10"/>
          <p:cNvSpPr/>
          <p:nvPr/>
        </p:nvSpPr>
        <p:spPr>
          <a:xfrm>
            <a:off x="1714481" y="1928802"/>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13" name="Straight Arrow Connector 12"/>
          <p:cNvCxnSpPr/>
          <p:nvPr/>
        </p:nvCxnSpPr>
        <p:spPr>
          <a:xfrm rot="10800000">
            <a:off x="5143504" y="1570024"/>
            <a:ext cx="264320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85982" y="1214423"/>
            <a:ext cx="184663" cy="373659"/>
          </a:xfrm>
          <a:prstGeom prst="rect">
            <a:avLst/>
          </a:prstGeom>
          <a:noFill/>
        </p:spPr>
        <p:txBody>
          <a:bodyPr wrap="non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
        <p:nvSpPr>
          <p:cNvPr id="15" name="TextBox 14"/>
          <p:cNvSpPr txBox="1"/>
          <p:nvPr/>
        </p:nvSpPr>
        <p:spPr>
          <a:xfrm>
            <a:off x="4643438" y="1228492"/>
            <a:ext cx="1785950"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Time units</a:t>
            </a:r>
          </a:p>
        </p:txBody>
      </p:sp>
      <p:sp>
        <p:nvSpPr>
          <p:cNvPr id="16" name="TextBox 15"/>
          <p:cNvSpPr txBox="1"/>
          <p:nvPr/>
        </p:nvSpPr>
        <p:spPr>
          <a:xfrm>
            <a:off x="6072198" y="1214423"/>
            <a:ext cx="1571636"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Service order</a:t>
            </a:r>
          </a:p>
        </p:txBody>
      </p:sp>
      <p:sp>
        <p:nvSpPr>
          <p:cNvPr id="17" name="Rectangle 16"/>
          <p:cNvSpPr/>
          <p:nvPr/>
        </p:nvSpPr>
        <p:spPr>
          <a:xfrm>
            <a:off x="7858148" y="1643050"/>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sp>
        <p:nvSpPr>
          <p:cNvPr id="18" name="Rectangle 17"/>
          <p:cNvSpPr/>
          <p:nvPr/>
        </p:nvSpPr>
        <p:spPr>
          <a:xfrm>
            <a:off x="7000892" y="1928802"/>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 name="Rectangle 18"/>
          <p:cNvSpPr/>
          <p:nvPr/>
        </p:nvSpPr>
        <p:spPr>
          <a:xfrm>
            <a:off x="6143637" y="1928802"/>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21" name="Straight Connector 20"/>
          <p:cNvCxnSpPr/>
          <p:nvPr/>
        </p:nvCxnSpPr>
        <p:spPr>
          <a:xfrm rot="5400000">
            <a:off x="6593915" y="2107397"/>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5736659" y="2106603"/>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171904" y="1571612"/>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1</a:t>
            </a:r>
          </a:p>
        </p:txBody>
      </p:sp>
      <p:sp>
        <p:nvSpPr>
          <p:cNvPr id="25" name="TextBox 24"/>
          <p:cNvSpPr txBox="1"/>
          <p:nvPr/>
        </p:nvSpPr>
        <p:spPr>
          <a:xfrm>
            <a:off x="6357950" y="1571612"/>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2</a:t>
            </a:r>
          </a:p>
        </p:txBody>
      </p:sp>
      <p:sp>
        <p:nvSpPr>
          <p:cNvPr id="26" name="Rectangle 25"/>
          <p:cNvSpPr/>
          <p:nvPr/>
        </p:nvSpPr>
        <p:spPr>
          <a:xfrm>
            <a:off x="2571736" y="3786190"/>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TextBox 26"/>
          <p:cNvSpPr txBox="1"/>
          <p:nvPr/>
        </p:nvSpPr>
        <p:spPr>
          <a:xfrm>
            <a:off x="928663" y="3214686"/>
            <a:ext cx="2500330" cy="400110"/>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Request Buffer State</a:t>
            </a:r>
          </a:p>
        </p:txBody>
      </p:sp>
      <p:sp>
        <p:nvSpPr>
          <p:cNvPr id="28" name="Rectangle 27"/>
          <p:cNvSpPr/>
          <p:nvPr/>
        </p:nvSpPr>
        <p:spPr>
          <a:xfrm>
            <a:off x="3428992" y="3500438"/>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sp>
        <p:nvSpPr>
          <p:cNvPr id="29" name="TextBox 28"/>
          <p:cNvSpPr txBox="1"/>
          <p:nvPr/>
        </p:nvSpPr>
        <p:spPr>
          <a:xfrm>
            <a:off x="214283" y="2714621"/>
            <a:ext cx="5500726" cy="4616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
                <a:cs typeface="+mn-cs"/>
              </a:rPr>
              <a:t>2. Run with another application</a:t>
            </a:r>
          </a:p>
        </p:txBody>
      </p:sp>
      <p:sp>
        <p:nvSpPr>
          <p:cNvPr id="30" name="Rectangle 29"/>
          <p:cNvSpPr/>
          <p:nvPr/>
        </p:nvSpPr>
        <p:spPr>
          <a:xfrm>
            <a:off x="1714481" y="3786190"/>
            <a:ext cx="714380" cy="3571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31" name="Straight Arrow Connector 30"/>
          <p:cNvCxnSpPr/>
          <p:nvPr/>
        </p:nvCxnSpPr>
        <p:spPr>
          <a:xfrm rot="10800000">
            <a:off x="5143504" y="3427412"/>
            <a:ext cx="264320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072198" y="3071810"/>
            <a:ext cx="1571636"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Service order</a:t>
            </a:r>
          </a:p>
        </p:txBody>
      </p:sp>
      <p:sp>
        <p:nvSpPr>
          <p:cNvPr id="34" name="Rectangle 33"/>
          <p:cNvSpPr/>
          <p:nvPr/>
        </p:nvSpPr>
        <p:spPr>
          <a:xfrm>
            <a:off x="7858148" y="3500438"/>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sp>
        <p:nvSpPr>
          <p:cNvPr id="35" name="Rectangle 34"/>
          <p:cNvSpPr/>
          <p:nvPr/>
        </p:nvSpPr>
        <p:spPr>
          <a:xfrm>
            <a:off x="7000892" y="3786190"/>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6" name="Rectangle 35"/>
          <p:cNvSpPr/>
          <p:nvPr/>
        </p:nvSpPr>
        <p:spPr>
          <a:xfrm>
            <a:off x="6143637" y="3786190"/>
            <a:ext cx="714380" cy="3571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37" name="Straight Connector 36"/>
          <p:cNvCxnSpPr/>
          <p:nvPr/>
        </p:nvCxnSpPr>
        <p:spPr>
          <a:xfrm rot="5400000">
            <a:off x="6593915" y="3964785"/>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5736659" y="3963991"/>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171904" y="3429001"/>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1</a:t>
            </a:r>
          </a:p>
        </p:txBody>
      </p:sp>
      <p:sp>
        <p:nvSpPr>
          <p:cNvPr id="40" name="TextBox 39"/>
          <p:cNvSpPr txBox="1"/>
          <p:nvPr/>
        </p:nvSpPr>
        <p:spPr>
          <a:xfrm>
            <a:off x="6357950" y="3429001"/>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2</a:t>
            </a:r>
          </a:p>
        </p:txBody>
      </p:sp>
      <p:sp>
        <p:nvSpPr>
          <p:cNvPr id="41" name="Rectangle 40"/>
          <p:cNvSpPr/>
          <p:nvPr/>
        </p:nvSpPr>
        <p:spPr>
          <a:xfrm>
            <a:off x="857224" y="3786190"/>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3" name="Rectangle 42"/>
          <p:cNvSpPr/>
          <p:nvPr/>
        </p:nvSpPr>
        <p:spPr>
          <a:xfrm>
            <a:off x="5286380" y="3786190"/>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4" name="TextBox 43"/>
          <p:cNvSpPr txBox="1"/>
          <p:nvPr/>
        </p:nvSpPr>
        <p:spPr>
          <a:xfrm>
            <a:off x="5500694" y="3429001"/>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3</a:t>
            </a:r>
          </a:p>
        </p:txBody>
      </p:sp>
      <p:sp>
        <p:nvSpPr>
          <p:cNvPr id="45" name="Rectangle 44"/>
          <p:cNvSpPr/>
          <p:nvPr/>
        </p:nvSpPr>
        <p:spPr>
          <a:xfrm>
            <a:off x="2571736" y="5643578"/>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6" name="TextBox 45"/>
          <p:cNvSpPr txBox="1"/>
          <p:nvPr/>
        </p:nvSpPr>
        <p:spPr>
          <a:xfrm>
            <a:off x="928663" y="5072075"/>
            <a:ext cx="2500330" cy="400110"/>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Request Buffer State</a:t>
            </a:r>
          </a:p>
        </p:txBody>
      </p:sp>
      <p:sp>
        <p:nvSpPr>
          <p:cNvPr id="47" name="Rectangle 46"/>
          <p:cNvSpPr/>
          <p:nvPr/>
        </p:nvSpPr>
        <p:spPr>
          <a:xfrm>
            <a:off x="3428992" y="5357826"/>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sp>
        <p:nvSpPr>
          <p:cNvPr id="48" name="TextBox 47"/>
          <p:cNvSpPr txBox="1"/>
          <p:nvPr/>
        </p:nvSpPr>
        <p:spPr>
          <a:xfrm>
            <a:off x="214283" y="4572008"/>
            <a:ext cx="7929618" cy="4616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
                <a:cs typeface="+mn-cs"/>
              </a:rPr>
              <a:t>3. Run with another application: </a:t>
            </a:r>
            <a:r>
              <a:rPr kumimoji="0" lang="en-US" sz="2400" b="1" i="0" u="none" strike="noStrike" kern="1200" cap="none" spc="0" normalizeH="0" baseline="0" noProof="0" dirty="0">
                <a:ln>
                  <a:noFill/>
                </a:ln>
                <a:solidFill>
                  <a:srgbClr val="FF0000"/>
                </a:solidFill>
                <a:effectLst/>
                <a:uLnTx/>
                <a:uFillTx/>
                <a:latin typeface="Tahoma"/>
                <a:ea typeface=""/>
                <a:cs typeface="+mn-cs"/>
              </a:rPr>
              <a:t>highest priority</a:t>
            </a:r>
          </a:p>
        </p:txBody>
      </p:sp>
      <p:sp>
        <p:nvSpPr>
          <p:cNvPr id="49" name="Rectangle 48"/>
          <p:cNvSpPr/>
          <p:nvPr/>
        </p:nvSpPr>
        <p:spPr>
          <a:xfrm>
            <a:off x="1714481" y="5643578"/>
            <a:ext cx="714380" cy="3571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50" name="Straight Arrow Connector 49"/>
          <p:cNvCxnSpPr/>
          <p:nvPr/>
        </p:nvCxnSpPr>
        <p:spPr>
          <a:xfrm rot="10800000">
            <a:off x="5143504" y="5284800"/>
            <a:ext cx="264320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072198" y="4929199"/>
            <a:ext cx="1571636"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Service order</a:t>
            </a:r>
          </a:p>
        </p:txBody>
      </p:sp>
      <p:sp>
        <p:nvSpPr>
          <p:cNvPr id="53" name="Rectangle 52"/>
          <p:cNvSpPr/>
          <p:nvPr/>
        </p:nvSpPr>
        <p:spPr>
          <a:xfrm>
            <a:off x="7858148" y="5357826"/>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sp>
        <p:nvSpPr>
          <p:cNvPr id="54" name="Rectangle 53"/>
          <p:cNvSpPr/>
          <p:nvPr/>
        </p:nvSpPr>
        <p:spPr>
          <a:xfrm>
            <a:off x="7000892" y="5643578"/>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5" name="Rectangle 54"/>
          <p:cNvSpPr/>
          <p:nvPr/>
        </p:nvSpPr>
        <p:spPr>
          <a:xfrm>
            <a:off x="6143637" y="5643578"/>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56" name="Straight Connector 55"/>
          <p:cNvCxnSpPr/>
          <p:nvPr/>
        </p:nvCxnSpPr>
        <p:spPr>
          <a:xfrm rot="5400000">
            <a:off x="6593915" y="5822173"/>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5736659" y="5821379"/>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171904" y="5286388"/>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1</a:t>
            </a:r>
          </a:p>
        </p:txBody>
      </p:sp>
      <p:sp>
        <p:nvSpPr>
          <p:cNvPr id="59" name="TextBox 58"/>
          <p:cNvSpPr txBox="1"/>
          <p:nvPr/>
        </p:nvSpPr>
        <p:spPr>
          <a:xfrm>
            <a:off x="6357950" y="5286388"/>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2</a:t>
            </a:r>
          </a:p>
        </p:txBody>
      </p:sp>
      <p:sp>
        <p:nvSpPr>
          <p:cNvPr id="60" name="Rectangle 59"/>
          <p:cNvSpPr/>
          <p:nvPr/>
        </p:nvSpPr>
        <p:spPr>
          <a:xfrm>
            <a:off x="857224" y="5643578"/>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1" name="Rectangle 60"/>
          <p:cNvSpPr/>
          <p:nvPr/>
        </p:nvSpPr>
        <p:spPr>
          <a:xfrm>
            <a:off x="5286380" y="5643578"/>
            <a:ext cx="714380" cy="3571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2" name="TextBox 61"/>
          <p:cNvSpPr txBox="1"/>
          <p:nvPr/>
        </p:nvSpPr>
        <p:spPr>
          <a:xfrm>
            <a:off x="5500694" y="5286388"/>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3</a:t>
            </a:r>
          </a:p>
        </p:txBody>
      </p:sp>
      <p:sp>
        <p:nvSpPr>
          <p:cNvPr id="63" name="TextBox 62"/>
          <p:cNvSpPr txBox="1"/>
          <p:nvPr/>
        </p:nvSpPr>
        <p:spPr>
          <a:xfrm>
            <a:off x="4643438" y="3102971"/>
            <a:ext cx="1785950"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Time units</a:t>
            </a:r>
          </a:p>
        </p:txBody>
      </p:sp>
      <p:sp>
        <p:nvSpPr>
          <p:cNvPr id="64" name="TextBox 63"/>
          <p:cNvSpPr txBox="1"/>
          <p:nvPr/>
        </p:nvSpPr>
        <p:spPr>
          <a:xfrm>
            <a:off x="4643438" y="4959262"/>
            <a:ext cx="1785950"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Time units</a:t>
            </a:r>
          </a:p>
        </p:txBody>
      </p:sp>
      <p:cxnSp>
        <p:nvCxnSpPr>
          <p:cNvPr id="66" name="Straight Connector 65"/>
          <p:cNvCxnSpPr/>
          <p:nvPr/>
        </p:nvCxnSpPr>
        <p:spPr>
          <a:xfrm rot="5400000">
            <a:off x="5415189" y="3099946"/>
            <a:ext cx="1285884" cy="158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4572794" y="3114318"/>
            <a:ext cx="1285884" cy="158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4894265" y="3965089"/>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4894265" y="2106603"/>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500694" y="1562335"/>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3</a:t>
            </a:r>
          </a:p>
        </p:txBody>
      </p:sp>
      <p:cxnSp>
        <p:nvCxnSpPr>
          <p:cNvPr id="74" name="Straight Connector 73"/>
          <p:cNvCxnSpPr/>
          <p:nvPr/>
        </p:nvCxnSpPr>
        <p:spPr>
          <a:xfrm rot="5400000">
            <a:off x="4412824" y="4071148"/>
            <a:ext cx="3286148" cy="158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5002595"/>
      </p:ext>
    </p:extLst>
  </p:cSld>
  <p:clrMapOvr>
    <a:masterClrMapping/>
  </p:clrMapOvr>
  <p:transition advTm="8400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6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67"/>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5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P spid="11" grpId="0" animBg="1"/>
      <p:bldP spid="15" grpId="0"/>
      <p:bldP spid="16" grpId="0"/>
      <p:bldP spid="17" grpId="0" animBg="1"/>
      <p:bldP spid="18" grpId="0" animBg="1"/>
      <p:bldP spid="19" grpId="0" animBg="1"/>
      <p:bldP spid="24" grpId="0"/>
      <p:bldP spid="25" grpId="0"/>
      <p:bldP spid="26" grpId="0" animBg="1"/>
      <p:bldP spid="27" grpId="0"/>
      <p:bldP spid="28" grpId="0" animBg="1"/>
      <p:bldP spid="29" grpId="0"/>
      <p:bldP spid="30" grpId="0" animBg="1"/>
      <p:bldP spid="33" grpId="0"/>
      <p:bldP spid="34" grpId="0" animBg="1"/>
      <p:bldP spid="35" grpId="0" animBg="1"/>
      <p:bldP spid="36" grpId="0" animBg="1"/>
      <p:bldP spid="39" grpId="0"/>
      <p:bldP spid="40" grpId="0"/>
      <p:bldP spid="41" grpId="0" animBg="1"/>
      <p:bldP spid="43" grpId="0" animBg="1"/>
      <p:bldP spid="44" grpId="0"/>
      <p:bldP spid="45" grpId="0" animBg="1"/>
      <p:bldP spid="46" grpId="0"/>
      <p:bldP spid="47" grpId="0" animBg="1"/>
      <p:bldP spid="48" grpId="0"/>
      <p:bldP spid="49" grpId="0" animBg="1"/>
      <p:bldP spid="52" grpId="0"/>
      <p:bldP spid="53" grpId="0" animBg="1"/>
      <p:bldP spid="54" grpId="0" animBg="1"/>
      <p:bldP spid="55" grpId="0" animBg="1"/>
      <p:bldP spid="58" grpId="0"/>
      <p:bldP spid="59" grpId="0"/>
      <p:bldP spid="60" grpId="0" animBg="1"/>
      <p:bldP spid="61" grpId="0" animBg="1"/>
      <p:bldP spid="62" grpId="0"/>
      <p:bldP spid="63" grpId="0"/>
      <p:bldP spid="64" grpId="0"/>
      <p:bldP spid="7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139</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5" name="TextBox 4"/>
          <p:cNvSpPr txBox="1"/>
          <p:nvPr/>
        </p:nvSpPr>
        <p:spPr>
          <a:xfrm>
            <a:off x="0" y="2000241"/>
            <a:ext cx="9144000" cy="1015663"/>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
                <a:cs typeface="+mn-cs"/>
              </a:rPr>
              <a:t>Memory Interference-induced Slowdown Estimation (MISE) model for </a:t>
            </a:r>
            <a:r>
              <a:rPr kumimoji="0" lang="en-US" sz="3000" b="0" i="0" u="none" strike="noStrike" kern="1200" cap="none" spc="0" normalizeH="0" baseline="0" noProof="0" dirty="0">
                <a:ln>
                  <a:noFill/>
                </a:ln>
                <a:solidFill>
                  <a:srgbClr val="FF0000"/>
                </a:solidFill>
                <a:effectLst/>
                <a:uLnTx/>
                <a:uFillTx/>
                <a:latin typeface="Tahoma"/>
                <a:ea typeface=""/>
                <a:cs typeface="+mn-cs"/>
              </a:rPr>
              <a:t>memory bound </a:t>
            </a:r>
            <a:r>
              <a:rPr kumimoji="0" lang="en-US" sz="3000" b="0" i="0" u="none" strike="noStrike" kern="1200" cap="none" spc="0" normalizeH="0" baseline="0" noProof="0" dirty="0">
                <a:ln>
                  <a:noFill/>
                </a:ln>
                <a:solidFill>
                  <a:srgbClr val="000000"/>
                </a:solidFill>
                <a:effectLst/>
                <a:uLnTx/>
                <a:uFillTx/>
                <a:latin typeface="Tahoma"/>
                <a:ea typeface=""/>
                <a:cs typeface="+mn-cs"/>
              </a:rPr>
              <a:t>applications</a:t>
            </a:r>
          </a:p>
        </p:txBody>
      </p:sp>
      <p:graphicFrame>
        <p:nvGraphicFramePr>
          <p:cNvPr id="8" name="Object 3"/>
          <p:cNvGraphicFramePr>
            <a:graphicFrameLocks noChangeAspect="1"/>
          </p:cNvGraphicFramePr>
          <p:nvPr/>
        </p:nvGraphicFramePr>
        <p:xfrm>
          <a:off x="214313" y="3214688"/>
          <a:ext cx="8786812" cy="1182687"/>
        </p:xfrm>
        <a:graphic>
          <a:graphicData uri="http://schemas.openxmlformats.org/presentationml/2006/ole">
            <mc:AlternateContent xmlns:mc="http://schemas.openxmlformats.org/markup-compatibility/2006">
              <mc:Choice xmlns:v="urn:schemas-microsoft-com:vml" Requires="v">
                <p:oleObj spid="_x0000_s27667" name="Equation" r:id="rId4" imgW="3581280" imgH="482400" progId="Equation.3">
                  <p:embed/>
                </p:oleObj>
              </mc:Choice>
              <mc:Fallback>
                <p:oleObj name="Equation" r:id="rId4" imgW="3581280" imgH="482400" progId="Equation.3">
                  <p:embed/>
                  <p:pic>
                    <p:nvPicPr>
                      <p:cNvPr id="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3" y="3214688"/>
                        <a:ext cx="8786812" cy="11826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4242200"/>
      </p:ext>
    </p:extLst>
  </p:cSld>
  <p:clrMapOvr>
    <a:masterClrMapping/>
  </p:clrMapOvr>
  <p:transition advTm="163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760" indent="-285677" eaLnBrk="0" hangingPunct="0">
              <a:defRPr sz="2400">
                <a:solidFill>
                  <a:schemeClr val="tx1"/>
                </a:solidFill>
                <a:latin typeface="Arial" charset="0"/>
                <a:ea typeface="ＭＳ Ｐゴシック" charset="0"/>
              </a:defRPr>
            </a:lvl2pPr>
            <a:lvl3pPr marL="1142706" indent="-228541" eaLnBrk="0" hangingPunct="0">
              <a:defRPr sz="2400">
                <a:solidFill>
                  <a:schemeClr val="tx1"/>
                </a:solidFill>
                <a:latin typeface="Arial" charset="0"/>
                <a:ea typeface="ＭＳ Ｐゴシック" charset="0"/>
              </a:defRPr>
            </a:lvl3pPr>
            <a:lvl4pPr marL="1599790" indent="-228541" eaLnBrk="0" hangingPunct="0">
              <a:defRPr sz="2400">
                <a:solidFill>
                  <a:schemeClr val="tx1"/>
                </a:solidFill>
                <a:latin typeface="Arial" charset="0"/>
                <a:ea typeface="ＭＳ Ｐゴシック" charset="0"/>
              </a:defRPr>
            </a:lvl4pPr>
            <a:lvl5pPr marL="2056875" indent="-228541" eaLnBrk="0" hangingPunct="0">
              <a:defRPr sz="2400">
                <a:solidFill>
                  <a:schemeClr val="tx1"/>
                </a:solidFill>
                <a:latin typeface="Arial" charset="0"/>
                <a:ea typeface="ＭＳ Ｐゴシック" charset="0"/>
              </a:defRPr>
            </a:lvl5pPr>
            <a:lvl6pPr marL="2513959" indent="-228541" eaLnBrk="0" fontAlgn="base" hangingPunct="0">
              <a:spcBef>
                <a:spcPct val="0"/>
              </a:spcBef>
              <a:spcAft>
                <a:spcPct val="0"/>
              </a:spcAft>
              <a:defRPr sz="2400">
                <a:solidFill>
                  <a:schemeClr val="tx1"/>
                </a:solidFill>
                <a:latin typeface="Arial" charset="0"/>
                <a:ea typeface="ＭＳ Ｐゴシック" charset="0"/>
              </a:defRPr>
            </a:lvl6pPr>
            <a:lvl7pPr marL="2971040" indent="-228541" eaLnBrk="0" fontAlgn="base" hangingPunct="0">
              <a:spcBef>
                <a:spcPct val="0"/>
              </a:spcBef>
              <a:spcAft>
                <a:spcPct val="0"/>
              </a:spcAft>
              <a:defRPr sz="2400">
                <a:solidFill>
                  <a:schemeClr val="tx1"/>
                </a:solidFill>
                <a:latin typeface="Arial" charset="0"/>
                <a:ea typeface="ＭＳ Ｐゴシック" charset="0"/>
              </a:defRPr>
            </a:lvl7pPr>
            <a:lvl8pPr marL="3428124" indent="-228541" eaLnBrk="0" fontAlgn="base" hangingPunct="0">
              <a:spcBef>
                <a:spcPct val="0"/>
              </a:spcBef>
              <a:spcAft>
                <a:spcPct val="0"/>
              </a:spcAft>
              <a:defRPr sz="2400">
                <a:solidFill>
                  <a:schemeClr val="tx1"/>
                </a:solidFill>
                <a:latin typeface="Arial" charset="0"/>
                <a:ea typeface="ＭＳ Ｐゴシック" charset="0"/>
              </a:defRPr>
            </a:lvl8pPr>
            <a:lvl9pPr marL="3885205" indent="-228541"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8245D5-B0F2-FA42-BDF2-6029CF0DAEC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31746" name="Rectangle 2"/>
          <p:cNvSpPr>
            <a:spLocks noGrp="1" noChangeArrowheads="1"/>
          </p:cNvSpPr>
          <p:nvPr>
            <p:ph type="title"/>
          </p:nvPr>
        </p:nvSpPr>
        <p:spPr/>
        <p:txBody>
          <a:bodyPr/>
          <a:lstStyle/>
          <a:p>
            <a:r>
              <a:rPr lang="en-US">
                <a:latin typeface="Garamond" charset="0"/>
              </a:rPr>
              <a:t>DRAM Controllers</a:t>
            </a:r>
          </a:p>
        </p:txBody>
      </p:sp>
      <p:sp>
        <p:nvSpPr>
          <p:cNvPr id="31747" name="Rectangle 3"/>
          <p:cNvSpPr>
            <a:spLocks noGrp="1" noChangeArrowheads="1"/>
          </p:cNvSpPr>
          <p:nvPr>
            <p:ph type="body" idx="1"/>
          </p:nvPr>
        </p:nvSpPr>
        <p:spPr>
          <a:xfrm>
            <a:off x="228600" y="1182688"/>
            <a:ext cx="8610600" cy="4876800"/>
          </a:xfrm>
        </p:spPr>
        <p:txBody>
          <a:bodyPr/>
          <a:lstStyle/>
          <a:p>
            <a:r>
              <a:rPr lang="en-US" dirty="0">
                <a:latin typeface="Tahoma" charset="0"/>
              </a:rPr>
              <a:t>A row-conflict memory access takes significantly longer than a row-hit access</a:t>
            </a:r>
          </a:p>
          <a:p>
            <a:endParaRPr lang="en-US" dirty="0">
              <a:latin typeface="Tahoma" charset="0"/>
            </a:endParaRPr>
          </a:p>
          <a:p>
            <a:r>
              <a:rPr lang="en-US" dirty="0">
                <a:latin typeface="Tahoma" charset="0"/>
              </a:rPr>
              <a:t>Current controllers take advantage of the row buffer</a:t>
            </a:r>
          </a:p>
          <a:p>
            <a:pPr lvl="1"/>
            <a:endParaRPr lang="en-US" sz="1600" dirty="0">
              <a:latin typeface="Tahoma" charset="0"/>
              <a:ea typeface="ＭＳ Ｐゴシック" charset="0"/>
            </a:endParaRPr>
          </a:p>
          <a:p>
            <a:r>
              <a:rPr lang="en-US" dirty="0">
                <a:latin typeface="Tahoma" charset="0"/>
              </a:rPr>
              <a:t>Commonly used scheduling policy (FR-FCFS) </a:t>
            </a:r>
            <a:r>
              <a:rPr lang="en-US" sz="1800" dirty="0">
                <a:latin typeface="Tahoma" charset="0"/>
              </a:rPr>
              <a:t>[</a:t>
            </a:r>
            <a:r>
              <a:rPr lang="en-US" sz="1800" dirty="0" err="1">
                <a:latin typeface="Tahoma" charset="0"/>
              </a:rPr>
              <a:t>Rixner</a:t>
            </a:r>
            <a:r>
              <a:rPr lang="en-US" sz="1800" dirty="0">
                <a:latin typeface="Tahoma" charset="0"/>
              </a:rPr>
              <a:t> 2000]*</a:t>
            </a:r>
          </a:p>
          <a:p>
            <a:pPr lvl="1">
              <a:buFont typeface="Wingdings" charset="0"/>
              <a:buNone/>
            </a:pPr>
            <a:r>
              <a:rPr lang="en-US" dirty="0">
                <a:solidFill>
                  <a:srgbClr val="003399"/>
                </a:solidFill>
                <a:latin typeface="Tahoma" charset="0"/>
                <a:ea typeface="ＭＳ Ｐゴシック" charset="0"/>
              </a:rPr>
              <a:t>(1) Row-hit first:</a:t>
            </a:r>
            <a:r>
              <a:rPr lang="en-US" dirty="0">
                <a:latin typeface="Tahoma" charset="0"/>
                <a:ea typeface="ＭＳ Ｐゴシック" charset="0"/>
              </a:rPr>
              <a:t> Service row-hit memory accesses first</a:t>
            </a:r>
          </a:p>
          <a:p>
            <a:pPr lvl="1">
              <a:buFont typeface="Wingdings" charset="0"/>
              <a:buNone/>
            </a:pPr>
            <a:r>
              <a:rPr lang="en-US" dirty="0">
                <a:solidFill>
                  <a:srgbClr val="003399"/>
                </a:solidFill>
                <a:latin typeface="Tahoma" charset="0"/>
                <a:ea typeface="ＭＳ Ｐゴシック" charset="0"/>
              </a:rPr>
              <a:t>(2) Oldest-first:</a:t>
            </a:r>
            <a:r>
              <a:rPr lang="en-US" dirty="0">
                <a:latin typeface="Tahoma" charset="0"/>
                <a:ea typeface="ＭＳ Ｐゴシック" charset="0"/>
              </a:rPr>
              <a:t> Then service older accesses first</a:t>
            </a:r>
          </a:p>
          <a:p>
            <a:pPr lvl="1"/>
            <a:endParaRPr lang="en-US" dirty="0">
              <a:latin typeface="Tahoma" charset="0"/>
              <a:ea typeface="ＭＳ Ｐゴシック" charset="0"/>
            </a:endParaRPr>
          </a:p>
          <a:p>
            <a:r>
              <a:rPr lang="en-US" dirty="0">
                <a:latin typeface="Tahoma" charset="0"/>
              </a:rPr>
              <a:t>This scheduling policy aims to maximize DRAM throughput</a:t>
            </a:r>
          </a:p>
          <a:p>
            <a:pPr marL="695040" lvl="2" indent="-342761"/>
            <a:r>
              <a:rPr lang="en-US" dirty="0">
                <a:solidFill>
                  <a:srgbClr val="FF0000"/>
                </a:solidFill>
                <a:latin typeface="Tahoma" charset="0"/>
              </a:rPr>
              <a:t>But, it is unfair when multiple threads share the DRAM system  </a:t>
            </a:r>
          </a:p>
          <a:p>
            <a:endParaRPr lang="en-US" dirty="0">
              <a:latin typeface="Tahoma" charset="0"/>
            </a:endParaRPr>
          </a:p>
        </p:txBody>
      </p:sp>
      <p:sp>
        <p:nvSpPr>
          <p:cNvPr id="31748" name="TextBox 6"/>
          <p:cNvSpPr txBox="1">
            <a:spLocks noChangeArrowheads="1"/>
          </p:cNvSpPr>
          <p:nvPr/>
        </p:nvSpPr>
        <p:spPr bwMode="auto">
          <a:xfrm>
            <a:off x="304801" y="5847358"/>
            <a:ext cx="82327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r>
              <a:rPr kumimoji="0" lang="en-US" sz="1200" b="0" i="0" u="none" strike="noStrike" kern="1200" cap="none" spc="0" normalizeH="0" baseline="0" noProof="0" dirty="0" err="1">
                <a:ln>
                  <a:noFill/>
                </a:ln>
                <a:solidFill>
                  <a:srgbClr val="000000"/>
                </a:solidFill>
                <a:effectLst/>
                <a:uLnTx/>
                <a:uFillTx/>
                <a:latin typeface="Arial" charset="0"/>
                <a:ea typeface="ＭＳ Ｐゴシック" charset="0"/>
                <a:cs typeface="Arial" charset="0"/>
              </a:rPr>
              <a:t>Rixner</a:t>
            </a: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et al., </a:t>
            </a:r>
            <a:r>
              <a:rPr kumimoji="0" lang="ja-JP" alt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r>
              <a:rPr kumimoji="0" lang="en-US" altLang="ja-JP"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Memory Access Scheduling,</a:t>
            </a:r>
            <a:r>
              <a:rPr kumimoji="0" lang="ja-JP" alt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r>
              <a:rPr kumimoji="0" lang="en-US" altLang="ja-JP"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ISCA 2000.</a:t>
            </a:r>
          </a:p>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r>
              <a:rPr kumimoji="0" lang="en-US" sz="1200" b="0" i="0" u="none" strike="noStrike" kern="1200" cap="none" spc="0" normalizeH="0" baseline="0" noProof="0" dirty="0" err="1">
                <a:ln>
                  <a:noFill/>
                </a:ln>
                <a:solidFill>
                  <a:srgbClr val="000000"/>
                </a:solidFill>
                <a:effectLst/>
                <a:uLnTx/>
                <a:uFillTx/>
                <a:latin typeface="Arial" charset="0"/>
                <a:ea typeface="ＭＳ Ｐゴシック" charset="0"/>
                <a:cs typeface="Arial" charset="0"/>
              </a:rPr>
              <a:t>Zuravleff</a:t>
            </a: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and Robinson, </a:t>
            </a:r>
            <a:r>
              <a:rPr kumimoji="0" lang="ja-JP" alt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r>
              <a:rPr kumimoji="0" lang="en-US" altLang="ja-JP"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Controller for a synchronous DRAM …,</a:t>
            </a:r>
            <a:r>
              <a:rPr kumimoji="0" lang="ja-JP" alt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a:t>
            </a:r>
            <a:r>
              <a:rPr kumimoji="0" lang="en-US" altLang="ja-JP"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 US Patent 5,630,096, May 1997.</a:t>
            </a:r>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982674970"/>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Observation 3</a:t>
            </a:r>
          </a:p>
        </p:txBody>
      </p:sp>
      <p:sp>
        <p:nvSpPr>
          <p:cNvPr id="3" name="Content Placeholder 2"/>
          <p:cNvSpPr>
            <a:spLocks noGrp="1"/>
          </p:cNvSpPr>
          <p:nvPr>
            <p:ph idx="1"/>
          </p:nvPr>
        </p:nvSpPr>
        <p:spPr/>
        <p:txBody>
          <a:bodyPr/>
          <a:lstStyle/>
          <a:p>
            <a:r>
              <a:rPr lang="en-US" dirty="0"/>
              <a:t>Memory-bound application</a:t>
            </a:r>
          </a:p>
          <a:p>
            <a:pPr>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140</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7" name="Rectangle 6"/>
          <p:cNvSpPr/>
          <p:nvPr/>
        </p:nvSpPr>
        <p:spPr>
          <a:xfrm>
            <a:off x="1763688" y="2924944"/>
            <a:ext cx="165106"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6" name="Rectangle 15"/>
          <p:cNvSpPr/>
          <p:nvPr/>
        </p:nvSpPr>
        <p:spPr>
          <a:xfrm>
            <a:off x="1763688" y="4071942"/>
            <a:ext cx="165106"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TextBox 23"/>
          <p:cNvSpPr txBox="1"/>
          <p:nvPr/>
        </p:nvSpPr>
        <p:spPr>
          <a:xfrm>
            <a:off x="-164560" y="2780928"/>
            <a:ext cx="2021916" cy="769441"/>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Tahoma"/>
                <a:ea typeface=""/>
                <a:cs typeface="+mn-cs"/>
              </a:rPr>
              <a:t>No interference</a:t>
            </a:r>
          </a:p>
        </p:txBody>
      </p:sp>
      <p:sp>
        <p:nvSpPr>
          <p:cNvPr id="25" name="Rectangle 24"/>
          <p:cNvSpPr/>
          <p:nvPr/>
        </p:nvSpPr>
        <p:spPr>
          <a:xfrm>
            <a:off x="6444208" y="1412776"/>
            <a:ext cx="432048" cy="3600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Rectangle 25"/>
          <p:cNvSpPr/>
          <p:nvPr/>
        </p:nvSpPr>
        <p:spPr>
          <a:xfrm>
            <a:off x="6444208" y="1916832"/>
            <a:ext cx="432048"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TextBox 26"/>
          <p:cNvSpPr txBox="1"/>
          <p:nvPr/>
        </p:nvSpPr>
        <p:spPr>
          <a:xfrm>
            <a:off x="7164288" y="1412776"/>
            <a:ext cx="1979712"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Compute Phase</a:t>
            </a:r>
          </a:p>
        </p:txBody>
      </p:sp>
      <p:sp>
        <p:nvSpPr>
          <p:cNvPr id="28" name="TextBox 27"/>
          <p:cNvSpPr txBox="1"/>
          <p:nvPr/>
        </p:nvSpPr>
        <p:spPr>
          <a:xfrm>
            <a:off x="7164288" y="1907542"/>
            <a:ext cx="1979712"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Memory Phase</a:t>
            </a:r>
          </a:p>
        </p:txBody>
      </p:sp>
      <p:sp>
        <p:nvSpPr>
          <p:cNvPr id="29" name="TextBox 28"/>
          <p:cNvSpPr txBox="1"/>
          <p:nvPr/>
        </p:nvSpPr>
        <p:spPr>
          <a:xfrm>
            <a:off x="-180528" y="3927568"/>
            <a:ext cx="2021916" cy="769441"/>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Tahoma"/>
                <a:ea typeface=""/>
                <a:cs typeface="+mn-cs"/>
              </a:rPr>
              <a:t>With interference</a:t>
            </a:r>
          </a:p>
        </p:txBody>
      </p:sp>
      <p:sp>
        <p:nvSpPr>
          <p:cNvPr id="34" name="TextBox 33"/>
          <p:cNvSpPr txBox="1"/>
          <p:nvPr/>
        </p:nvSpPr>
        <p:spPr>
          <a:xfrm>
            <a:off x="0" y="5312826"/>
            <a:ext cx="9144000" cy="492443"/>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Tahoma"/>
                <a:ea typeface=""/>
                <a:cs typeface="+mn-cs"/>
              </a:rPr>
              <a:t>Memory phase slowdown dominates overall slowdown</a:t>
            </a:r>
          </a:p>
        </p:txBody>
      </p:sp>
      <p:cxnSp>
        <p:nvCxnSpPr>
          <p:cNvPr id="43" name="Straight Arrow Connector 42"/>
          <p:cNvCxnSpPr/>
          <p:nvPr/>
        </p:nvCxnSpPr>
        <p:spPr>
          <a:xfrm>
            <a:off x="7308304" y="4615708"/>
            <a:ext cx="7920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031720" y="4427821"/>
            <a:ext cx="720080"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time</a:t>
            </a:r>
          </a:p>
        </p:txBody>
      </p:sp>
      <p:cxnSp>
        <p:nvCxnSpPr>
          <p:cNvPr id="71" name="Straight Arrow Connector 70"/>
          <p:cNvCxnSpPr/>
          <p:nvPr/>
        </p:nvCxnSpPr>
        <p:spPr>
          <a:xfrm>
            <a:off x="7300712" y="3461870"/>
            <a:ext cx="7920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024128" y="3273983"/>
            <a:ext cx="720080"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time</a:t>
            </a:r>
          </a:p>
        </p:txBody>
      </p:sp>
      <p:sp>
        <p:nvSpPr>
          <p:cNvPr id="32" name="Rectangle 31"/>
          <p:cNvSpPr/>
          <p:nvPr/>
        </p:nvSpPr>
        <p:spPr>
          <a:xfrm>
            <a:off x="1928794" y="2982444"/>
            <a:ext cx="642942" cy="2998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Req</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9" name="Rectangle 38"/>
          <p:cNvSpPr/>
          <p:nvPr/>
        </p:nvSpPr>
        <p:spPr>
          <a:xfrm>
            <a:off x="1928794" y="4148789"/>
            <a:ext cx="928694" cy="2846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Req</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6" name="Rectangle 45"/>
          <p:cNvSpPr/>
          <p:nvPr/>
        </p:nvSpPr>
        <p:spPr>
          <a:xfrm>
            <a:off x="2587642" y="2982444"/>
            <a:ext cx="642942" cy="2998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Req</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7" name="Rectangle 46"/>
          <p:cNvSpPr/>
          <p:nvPr/>
        </p:nvSpPr>
        <p:spPr>
          <a:xfrm>
            <a:off x="3214678" y="2982444"/>
            <a:ext cx="642942" cy="2998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Req</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9" name="Rectangle 48"/>
          <p:cNvSpPr/>
          <p:nvPr/>
        </p:nvSpPr>
        <p:spPr>
          <a:xfrm>
            <a:off x="2857488" y="4148789"/>
            <a:ext cx="928694" cy="2846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Req</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0" name="Rectangle 49"/>
          <p:cNvSpPr/>
          <p:nvPr/>
        </p:nvSpPr>
        <p:spPr>
          <a:xfrm>
            <a:off x="3786182" y="4148789"/>
            <a:ext cx="928694" cy="2846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Req</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2" name="Rectangle 51"/>
          <p:cNvSpPr/>
          <p:nvPr/>
        </p:nvSpPr>
        <p:spPr>
          <a:xfrm>
            <a:off x="1928794" y="4071942"/>
            <a:ext cx="3071834" cy="428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3" name="Rectangle 52"/>
          <p:cNvSpPr/>
          <p:nvPr/>
        </p:nvSpPr>
        <p:spPr>
          <a:xfrm>
            <a:off x="1932089" y="2924944"/>
            <a:ext cx="2211284" cy="428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4" name="Rectangle 53"/>
          <p:cNvSpPr/>
          <p:nvPr/>
        </p:nvSpPr>
        <p:spPr>
          <a:xfrm>
            <a:off x="4128206" y="2924944"/>
            <a:ext cx="158042"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5" name="Rectangle 54"/>
          <p:cNvSpPr/>
          <p:nvPr/>
        </p:nvSpPr>
        <p:spPr>
          <a:xfrm>
            <a:off x="4286248" y="2924944"/>
            <a:ext cx="2214578" cy="428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6" name="Rectangle 65"/>
          <p:cNvSpPr/>
          <p:nvPr/>
        </p:nvSpPr>
        <p:spPr>
          <a:xfrm>
            <a:off x="5143504" y="4071942"/>
            <a:ext cx="3071834" cy="428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7" name="Rectangle 66"/>
          <p:cNvSpPr/>
          <p:nvPr/>
        </p:nvSpPr>
        <p:spPr>
          <a:xfrm>
            <a:off x="4978398" y="4071942"/>
            <a:ext cx="165106"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custDataLst>
      <p:tags r:id="rId1"/>
    </p:custDataLst>
    <p:extLst>
      <p:ext uri="{BB962C8B-B14F-4D97-AF65-F5344CB8AC3E}">
        <p14:creationId xmlns:p14="http://schemas.microsoft.com/office/powerpoint/2010/main" val="1893246003"/>
      </p:ext>
    </p:extLst>
  </p:cSld>
  <p:clrMapOvr>
    <a:masterClrMapping/>
  </p:clrMapOvr>
  <p:transition advTm="5554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4" grpId="0"/>
      <p:bldP spid="25" grpId="0" animBg="1"/>
      <p:bldP spid="26" grpId="0" animBg="1"/>
      <p:bldP spid="27" grpId="0"/>
      <p:bldP spid="28" grpId="0"/>
      <p:bldP spid="29" grpId="0"/>
      <p:bldP spid="34" grpId="0"/>
      <p:bldP spid="44" grpId="0"/>
      <p:bldP spid="72" grpId="0"/>
      <p:bldP spid="32" grpId="0" animBg="1"/>
      <p:bldP spid="32" grpId="1" animBg="1"/>
      <p:bldP spid="39" grpId="0" animBg="1"/>
      <p:bldP spid="39" grpId="1" animBg="1"/>
      <p:bldP spid="46" grpId="0" animBg="1"/>
      <p:bldP spid="46" grpId="1" animBg="1"/>
      <p:bldP spid="47" grpId="0" animBg="1"/>
      <p:bldP spid="47" grpId="1" animBg="1"/>
      <p:bldP spid="49" grpId="0" animBg="1"/>
      <p:bldP spid="49" grpId="1" animBg="1"/>
      <p:bldP spid="50" grpId="0" animBg="1"/>
      <p:bldP spid="50" grpId="1" animBg="1"/>
      <p:bldP spid="52" grpId="0" animBg="1"/>
      <p:bldP spid="53" grpId="0" animBg="1"/>
      <p:bldP spid="54" grpId="0" animBg="1"/>
      <p:bldP spid="55" grpId="0" animBg="1"/>
      <p:bldP spid="66" grpId="0" animBg="1"/>
      <p:bldP spid="6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Observation 3</a:t>
            </a:r>
          </a:p>
        </p:txBody>
      </p:sp>
      <p:sp>
        <p:nvSpPr>
          <p:cNvPr id="3" name="Content Placeholder 2"/>
          <p:cNvSpPr>
            <a:spLocks noGrp="1"/>
          </p:cNvSpPr>
          <p:nvPr>
            <p:ph idx="1"/>
          </p:nvPr>
        </p:nvSpPr>
        <p:spPr/>
        <p:txBody>
          <a:bodyPr/>
          <a:lstStyle/>
          <a:p>
            <a:r>
              <a:rPr lang="en-US" dirty="0"/>
              <a:t>Non-memory-bound application</a:t>
            </a:r>
          </a:p>
          <a:p>
            <a:pPr>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7" name="Rectangle 6"/>
          <p:cNvSpPr/>
          <p:nvPr/>
        </p:nvSpPr>
        <p:spPr>
          <a:xfrm>
            <a:off x="3545960" y="2924944"/>
            <a:ext cx="360040" cy="4320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Rectangle 8"/>
          <p:cNvSpPr/>
          <p:nvPr/>
        </p:nvSpPr>
        <p:spPr>
          <a:xfrm>
            <a:off x="1763688" y="2924944"/>
            <a:ext cx="1791816"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11" name="Straight Arrow Connector 10"/>
          <p:cNvCxnSpPr/>
          <p:nvPr/>
        </p:nvCxnSpPr>
        <p:spPr>
          <a:xfrm>
            <a:off x="6516216" y="3501008"/>
            <a:ext cx="7920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39632" y="3313121"/>
            <a:ext cx="720080"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time</a:t>
            </a:r>
          </a:p>
        </p:txBody>
      </p:sp>
      <p:cxnSp>
        <p:nvCxnSpPr>
          <p:cNvPr id="22" name="Straight Arrow Connector 21"/>
          <p:cNvCxnSpPr/>
          <p:nvPr/>
        </p:nvCxnSpPr>
        <p:spPr>
          <a:xfrm>
            <a:off x="6512881" y="4759724"/>
            <a:ext cx="7920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236296" y="4571838"/>
            <a:ext cx="720080"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time</a:t>
            </a:r>
          </a:p>
        </p:txBody>
      </p:sp>
      <p:sp>
        <p:nvSpPr>
          <p:cNvPr id="24" name="TextBox 23"/>
          <p:cNvSpPr txBox="1"/>
          <p:nvPr/>
        </p:nvSpPr>
        <p:spPr>
          <a:xfrm>
            <a:off x="-180528" y="2780928"/>
            <a:ext cx="2021916" cy="769441"/>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Tahoma"/>
                <a:ea typeface=""/>
                <a:cs typeface="+mn-cs"/>
              </a:rPr>
              <a:t>No interference</a:t>
            </a:r>
          </a:p>
        </p:txBody>
      </p:sp>
      <p:sp>
        <p:nvSpPr>
          <p:cNvPr id="25" name="Rectangle 24"/>
          <p:cNvSpPr/>
          <p:nvPr/>
        </p:nvSpPr>
        <p:spPr>
          <a:xfrm>
            <a:off x="6444208" y="1412776"/>
            <a:ext cx="432048" cy="3600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Rectangle 25"/>
          <p:cNvSpPr/>
          <p:nvPr/>
        </p:nvSpPr>
        <p:spPr>
          <a:xfrm>
            <a:off x="6444208" y="1916832"/>
            <a:ext cx="432048"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TextBox 26"/>
          <p:cNvSpPr txBox="1"/>
          <p:nvPr/>
        </p:nvSpPr>
        <p:spPr>
          <a:xfrm>
            <a:off x="7164288" y="1412776"/>
            <a:ext cx="1979712"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Compute Phase</a:t>
            </a:r>
          </a:p>
        </p:txBody>
      </p:sp>
      <p:sp>
        <p:nvSpPr>
          <p:cNvPr id="28" name="TextBox 27"/>
          <p:cNvSpPr txBox="1"/>
          <p:nvPr/>
        </p:nvSpPr>
        <p:spPr>
          <a:xfrm>
            <a:off x="7164288" y="1907542"/>
            <a:ext cx="1979712"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Memory Phase</a:t>
            </a:r>
          </a:p>
        </p:txBody>
      </p:sp>
      <p:sp>
        <p:nvSpPr>
          <p:cNvPr id="29" name="TextBox 28"/>
          <p:cNvSpPr txBox="1"/>
          <p:nvPr/>
        </p:nvSpPr>
        <p:spPr>
          <a:xfrm>
            <a:off x="-180528" y="3927568"/>
            <a:ext cx="2021916" cy="769441"/>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Tahoma"/>
                <a:ea typeface=""/>
                <a:cs typeface="+mn-cs"/>
              </a:rPr>
              <a:t>With interference</a:t>
            </a:r>
          </a:p>
        </p:txBody>
      </p:sp>
      <p:sp>
        <p:nvSpPr>
          <p:cNvPr id="34" name="TextBox 33"/>
          <p:cNvSpPr txBox="1"/>
          <p:nvPr/>
        </p:nvSpPr>
        <p:spPr>
          <a:xfrm>
            <a:off x="179512" y="5579768"/>
            <a:ext cx="8640960" cy="492443"/>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Tahoma"/>
                <a:ea typeface=""/>
                <a:cs typeface="+mn-cs"/>
              </a:rPr>
              <a:t>Only memory fraction ( ) slows down with interference</a:t>
            </a:r>
          </a:p>
        </p:txBody>
      </p:sp>
      <p:sp>
        <p:nvSpPr>
          <p:cNvPr id="30" name="Rectangle 29"/>
          <p:cNvSpPr/>
          <p:nvPr/>
        </p:nvSpPr>
        <p:spPr>
          <a:xfrm>
            <a:off x="5675870" y="2924944"/>
            <a:ext cx="360040" cy="4320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2" name="Rectangle 31"/>
          <p:cNvSpPr/>
          <p:nvPr/>
        </p:nvSpPr>
        <p:spPr>
          <a:xfrm>
            <a:off x="3889739" y="2924944"/>
            <a:ext cx="1791816"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 name="Rectangle 34"/>
          <p:cNvSpPr/>
          <p:nvPr/>
        </p:nvSpPr>
        <p:spPr>
          <a:xfrm>
            <a:off x="1763688" y="4091140"/>
            <a:ext cx="1791816"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6" name="Rectangle 35"/>
          <p:cNvSpPr/>
          <p:nvPr/>
        </p:nvSpPr>
        <p:spPr>
          <a:xfrm>
            <a:off x="3545959" y="4091140"/>
            <a:ext cx="720080" cy="4320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7" name="Rectangle 36"/>
          <p:cNvSpPr/>
          <p:nvPr/>
        </p:nvSpPr>
        <p:spPr>
          <a:xfrm>
            <a:off x="4267708" y="4091140"/>
            <a:ext cx="1791816" cy="4320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8" name="Rectangle 37"/>
          <p:cNvSpPr/>
          <p:nvPr/>
        </p:nvSpPr>
        <p:spPr>
          <a:xfrm>
            <a:off x="6053839" y="4091140"/>
            <a:ext cx="720080" cy="43204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40" name="Straight Arrow Connector 39"/>
          <p:cNvCxnSpPr/>
          <p:nvPr/>
        </p:nvCxnSpPr>
        <p:spPr>
          <a:xfrm>
            <a:off x="3563888" y="3356992"/>
            <a:ext cx="0" cy="720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875549" y="3356992"/>
            <a:ext cx="360040" cy="720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695992" y="3356992"/>
            <a:ext cx="360040" cy="720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017860" y="3356992"/>
            <a:ext cx="720080" cy="7200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521684" y="2780928"/>
            <a:ext cx="402244"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51" name="Object 50"/>
          <p:cNvGraphicFramePr>
            <a:graphicFrameLocks noChangeAspect="1"/>
          </p:cNvGraphicFramePr>
          <p:nvPr/>
        </p:nvGraphicFramePr>
        <p:xfrm>
          <a:off x="3577956" y="2449028"/>
          <a:ext cx="314218" cy="288033"/>
        </p:xfrm>
        <a:graphic>
          <a:graphicData uri="http://schemas.openxmlformats.org/presentationml/2006/ole">
            <mc:AlternateContent xmlns:mc="http://schemas.openxmlformats.org/markup-compatibility/2006">
              <mc:Choice xmlns:v="urn:schemas-microsoft-com:vml" Requires="v">
                <p:oleObj spid="_x0000_s28781" name="Equation" r:id="rId5" imgW="152280" imgH="139680" progId="Equation.3">
                  <p:embed/>
                </p:oleObj>
              </mc:Choice>
              <mc:Fallback>
                <p:oleObj name="Equation" r:id="rId5" imgW="152280" imgH="139680" progId="Equation.3">
                  <p:embed/>
                  <p:pic>
                    <p:nvPicPr>
                      <p:cNvPr id="51"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7956" y="2449028"/>
                        <a:ext cx="314218" cy="28803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53" name="Straight Arrow Connector 52"/>
          <p:cNvCxnSpPr/>
          <p:nvPr/>
        </p:nvCxnSpPr>
        <p:spPr>
          <a:xfrm>
            <a:off x="1763688" y="2780928"/>
            <a:ext cx="18002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54" name="Object 53"/>
          <p:cNvGraphicFramePr>
            <a:graphicFrameLocks noChangeAspect="1"/>
          </p:cNvGraphicFramePr>
          <p:nvPr/>
        </p:nvGraphicFramePr>
        <p:xfrm>
          <a:off x="2267744" y="2405152"/>
          <a:ext cx="648072" cy="348962"/>
        </p:xfrm>
        <a:graphic>
          <a:graphicData uri="http://schemas.openxmlformats.org/presentationml/2006/ole">
            <mc:AlternateContent xmlns:mc="http://schemas.openxmlformats.org/markup-compatibility/2006">
              <mc:Choice xmlns:v="urn:schemas-microsoft-com:vml" Requires="v">
                <p:oleObj spid="_x0000_s28782" name="Equation" r:id="rId7" imgW="330120" imgH="177480" progId="Equation.3">
                  <p:embed/>
                </p:oleObj>
              </mc:Choice>
              <mc:Fallback>
                <p:oleObj name="Equation" r:id="rId7" imgW="330120" imgH="177480" progId="Equation.3">
                  <p:embed/>
                  <p:pic>
                    <p:nvPicPr>
                      <p:cNvPr id="54" name="Object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7744" y="2405152"/>
                        <a:ext cx="648072" cy="3489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21861" name="Object 5"/>
          <p:cNvGraphicFramePr>
            <a:graphicFrameLocks noChangeAspect="1"/>
          </p:cNvGraphicFramePr>
          <p:nvPr/>
        </p:nvGraphicFramePr>
        <p:xfrm>
          <a:off x="3775539" y="5713436"/>
          <a:ext cx="314325" cy="287337"/>
        </p:xfrm>
        <a:graphic>
          <a:graphicData uri="http://schemas.openxmlformats.org/presentationml/2006/ole">
            <mc:AlternateContent xmlns:mc="http://schemas.openxmlformats.org/markup-compatibility/2006">
              <mc:Choice xmlns:v="urn:schemas-microsoft-com:vml" Requires="v">
                <p:oleObj spid="_x0000_s28783" name="Equation" r:id="rId9" imgW="152280" imgH="139680" progId="Equation.3">
                  <p:embed/>
                </p:oleObj>
              </mc:Choice>
              <mc:Fallback>
                <p:oleObj name="Equation" r:id="rId9" imgW="152280" imgH="139680" progId="Equation.3">
                  <p:embed/>
                  <p:pic>
                    <p:nvPicPr>
                      <p:cNvPr id="12186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5539" y="5713436"/>
                        <a:ext cx="314325" cy="2873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39" name="Straight Arrow Connector 38"/>
          <p:cNvCxnSpPr/>
          <p:nvPr/>
        </p:nvCxnSpPr>
        <p:spPr>
          <a:xfrm>
            <a:off x="1714480" y="4714884"/>
            <a:ext cx="1800200" cy="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43" name="Object 42"/>
          <p:cNvGraphicFramePr>
            <a:graphicFrameLocks noChangeAspect="1"/>
          </p:cNvGraphicFramePr>
          <p:nvPr/>
        </p:nvGraphicFramePr>
        <p:xfrm>
          <a:off x="2218536" y="4714884"/>
          <a:ext cx="648072" cy="348962"/>
        </p:xfrm>
        <a:graphic>
          <a:graphicData uri="http://schemas.openxmlformats.org/presentationml/2006/ole">
            <mc:AlternateContent xmlns:mc="http://schemas.openxmlformats.org/markup-compatibility/2006">
              <mc:Choice xmlns:v="urn:schemas-microsoft-com:vml" Requires="v">
                <p:oleObj spid="_x0000_s28784" name="Equation" r:id="rId10" imgW="330120" imgH="177480" progId="Equation.3">
                  <p:embed/>
                </p:oleObj>
              </mc:Choice>
              <mc:Fallback>
                <p:oleObj name="Equation" r:id="rId10" imgW="330120" imgH="177480" progId="Equation.3">
                  <p:embed/>
                  <p:pic>
                    <p:nvPicPr>
                      <p:cNvPr id="43"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8536" y="4714884"/>
                        <a:ext cx="648072" cy="3489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45" name="Straight Arrow Connector 44"/>
          <p:cNvCxnSpPr/>
          <p:nvPr/>
        </p:nvCxnSpPr>
        <p:spPr>
          <a:xfrm>
            <a:off x="3500430" y="4714884"/>
            <a:ext cx="785818" cy="1588"/>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47" name="Object 46"/>
          <p:cNvGraphicFramePr>
            <a:graphicFrameLocks noChangeAspect="1"/>
          </p:cNvGraphicFramePr>
          <p:nvPr/>
        </p:nvGraphicFramePr>
        <p:xfrm>
          <a:off x="3109913" y="4695826"/>
          <a:ext cx="1727200" cy="941388"/>
        </p:xfrm>
        <a:graphic>
          <a:graphicData uri="http://schemas.openxmlformats.org/presentationml/2006/ole">
            <mc:AlternateContent xmlns:mc="http://schemas.openxmlformats.org/markup-compatibility/2006">
              <mc:Choice xmlns:v="urn:schemas-microsoft-com:vml" Requires="v">
                <p:oleObj spid="_x0000_s28785" name="Equation" r:id="rId11" imgW="838080" imgH="457200" progId="Equation.3">
                  <p:embed/>
                </p:oleObj>
              </mc:Choice>
              <mc:Fallback>
                <p:oleObj name="Equation" r:id="rId11" imgW="838080" imgH="457200" progId="Equation.3">
                  <p:embed/>
                  <p:pic>
                    <p:nvPicPr>
                      <p:cNvPr id="47" name="Object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9913" y="4695826"/>
                        <a:ext cx="1727200" cy="9413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0" name="Rectangle 49"/>
          <p:cNvSpPr/>
          <p:nvPr/>
        </p:nvSpPr>
        <p:spPr>
          <a:xfrm>
            <a:off x="0" y="1000108"/>
            <a:ext cx="9144000" cy="5184576"/>
          </a:xfrm>
          <a:prstGeom prst="rect">
            <a:avLst/>
          </a:prstGeom>
          <a:solidFill>
            <a:schemeClr val="accent3">
              <a:lumMod val="9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aphicFrame>
        <p:nvGraphicFramePr>
          <p:cNvPr id="52" name="Object 4"/>
          <p:cNvGraphicFramePr>
            <a:graphicFrameLocks noChangeAspect="1"/>
          </p:cNvGraphicFramePr>
          <p:nvPr/>
        </p:nvGraphicFramePr>
        <p:xfrm>
          <a:off x="1382713" y="3098800"/>
          <a:ext cx="6400800" cy="1238250"/>
        </p:xfrm>
        <a:graphic>
          <a:graphicData uri="http://schemas.openxmlformats.org/presentationml/2006/ole">
            <mc:AlternateContent xmlns:mc="http://schemas.openxmlformats.org/markup-compatibility/2006">
              <mc:Choice xmlns:v="urn:schemas-microsoft-com:vml" Requires="v">
                <p:oleObj spid="_x0000_s28786" name="Equation" r:id="rId13" imgW="2361960" imgH="457200" progId="Equation.3">
                  <p:embed/>
                </p:oleObj>
              </mc:Choice>
              <mc:Fallback>
                <p:oleObj name="Equation" r:id="rId13" imgW="2361960" imgH="457200" progId="Equation.3">
                  <p:embed/>
                  <p:pic>
                    <p:nvPicPr>
                      <p:cNvPr id="52"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82713" y="3098800"/>
                        <a:ext cx="6400800" cy="12382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5" name="TextBox 54"/>
          <p:cNvSpPr txBox="1"/>
          <p:nvPr/>
        </p:nvSpPr>
        <p:spPr>
          <a:xfrm>
            <a:off x="0" y="2029475"/>
            <a:ext cx="9144000" cy="1015663"/>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
                <a:cs typeface="+mn-cs"/>
              </a:rPr>
              <a:t>Memory Interference-induced Slowdown Estimation (MISE) model for </a:t>
            </a:r>
            <a:r>
              <a:rPr kumimoji="0" lang="en-US" sz="3000" b="0" i="0" u="none" strike="noStrike" kern="1200" cap="none" spc="0" normalizeH="0" baseline="0" noProof="0" dirty="0">
                <a:ln>
                  <a:noFill/>
                </a:ln>
                <a:solidFill>
                  <a:srgbClr val="FF0000"/>
                </a:solidFill>
                <a:effectLst/>
                <a:uLnTx/>
                <a:uFillTx/>
                <a:latin typeface="Tahoma"/>
                <a:ea typeface=""/>
                <a:cs typeface="+mn-cs"/>
              </a:rPr>
              <a:t>non-memory bound </a:t>
            </a:r>
            <a:r>
              <a:rPr kumimoji="0" lang="en-US" sz="3000" b="0" i="0" u="none" strike="noStrike" kern="1200" cap="none" spc="0" normalizeH="0" baseline="0" noProof="0" dirty="0">
                <a:ln>
                  <a:noFill/>
                </a:ln>
                <a:solidFill>
                  <a:srgbClr val="000000"/>
                </a:solidFill>
                <a:effectLst/>
                <a:uLnTx/>
                <a:uFillTx/>
                <a:latin typeface="Tahoma"/>
                <a:ea typeface=""/>
                <a:cs typeface="+mn-cs"/>
              </a:rPr>
              <a:t>applications</a:t>
            </a:r>
          </a:p>
        </p:txBody>
      </p:sp>
    </p:spTree>
    <p:custDataLst>
      <p:tags r:id="rId2"/>
    </p:custDataLst>
    <p:extLst>
      <p:ext uri="{BB962C8B-B14F-4D97-AF65-F5344CB8AC3E}">
        <p14:creationId xmlns:p14="http://schemas.microsoft.com/office/powerpoint/2010/main" val="1255459385"/>
      </p:ext>
    </p:extLst>
  </p:cSld>
  <p:clrMapOvr>
    <a:masterClrMapping/>
  </p:clrMapOvr>
  <p:transition advTm="5734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7" presetClass="entr" presetSubtype="1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p:cTn id="63" dur="500" fill="hold"/>
                                        <p:tgtEl>
                                          <p:spTgt spid="48"/>
                                        </p:tgtEl>
                                        <p:attrNameLst>
                                          <p:attrName>ppt_w</p:attrName>
                                        </p:attrNameLst>
                                      </p:cBhvr>
                                      <p:tavLst>
                                        <p:tav tm="0">
                                          <p:val>
                                            <p:fltVal val="0"/>
                                          </p:val>
                                        </p:tav>
                                        <p:tav tm="100000">
                                          <p:val>
                                            <p:strVal val="#ppt_w"/>
                                          </p:val>
                                        </p:tav>
                                      </p:tavLst>
                                    </p:anim>
                                    <p:anim calcmode="lin" valueType="num">
                                      <p:cBhvr>
                                        <p:cTn id="64" dur="500" fill="hold"/>
                                        <p:tgtEl>
                                          <p:spTgt spid="48"/>
                                        </p:tgtEl>
                                        <p:attrNameLst>
                                          <p:attrName>ppt_h</p:attrName>
                                        </p:attrNameLst>
                                      </p:cBhvr>
                                      <p:tavLst>
                                        <p:tav tm="0">
                                          <p:val>
                                            <p:strVal val="#ppt_h"/>
                                          </p:val>
                                        </p:tav>
                                        <p:tav tm="100000">
                                          <p:val>
                                            <p:strVal val="#ppt_h"/>
                                          </p:val>
                                        </p:tav>
                                      </p:tavLst>
                                    </p:anim>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7" presetClass="entr" presetSubtype="1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p:cTn id="71" dur="500" fill="hold"/>
                                        <p:tgtEl>
                                          <p:spTgt spid="53"/>
                                        </p:tgtEl>
                                        <p:attrNameLst>
                                          <p:attrName>ppt_w</p:attrName>
                                        </p:attrNameLst>
                                      </p:cBhvr>
                                      <p:tavLst>
                                        <p:tav tm="0">
                                          <p:val>
                                            <p:fltVal val="0"/>
                                          </p:val>
                                        </p:tav>
                                        <p:tav tm="100000">
                                          <p:val>
                                            <p:strVal val="#ppt_w"/>
                                          </p:val>
                                        </p:tav>
                                      </p:tavLst>
                                    </p:anim>
                                    <p:anim calcmode="lin" valueType="num">
                                      <p:cBhvr>
                                        <p:cTn id="72" dur="500" fill="hold"/>
                                        <p:tgtEl>
                                          <p:spTgt spid="53"/>
                                        </p:tgtEl>
                                        <p:attrNameLst>
                                          <p:attrName>ppt_h</p:attrName>
                                        </p:attrNameLst>
                                      </p:cBhvr>
                                      <p:tavLst>
                                        <p:tav tm="0">
                                          <p:val>
                                            <p:strVal val="#ppt_h"/>
                                          </p:val>
                                        </p:tav>
                                        <p:tav tm="100000">
                                          <p:val>
                                            <p:strVal val="#ppt_h"/>
                                          </p:val>
                                        </p:tav>
                                      </p:tavLst>
                                    </p:anim>
                                  </p:childTnLst>
                                </p:cTn>
                              </p:par>
                              <p:par>
                                <p:cTn id="73" presetID="1" presetClass="entr" presetSubtype="0"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7" presetClass="entr" presetSubtype="10" fill="hold" nodeType="clickEffect">
                                  <p:stCondLst>
                                    <p:cond delay="0"/>
                                  </p:stCondLst>
                                  <p:childTnLst>
                                    <p:set>
                                      <p:cBhvr>
                                        <p:cTn id="78" dur="1" fill="hold">
                                          <p:stCondLst>
                                            <p:cond delay="0"/>
                                          </p:stCondLst>
                                        </p:cTn>
                                        <p:tgtEl>
                                          <p:spTgt spid="39"/>
                                        </p:tgtEl>
                                        <p:attrNameLst>
                                          <p:attrName>style.visibility</p:attrName>
                                        </p:attrNameLst>
                                      </p:cBhvr>
                                      <p:to>
                                        <p:strVal val="visible"/>
                                      </p:to>
                                    </p:set>
                                    <p:anim calcmode="lin" valueType="num">
                                      <p:cBhvr>
                                        <p:cTn id="79" dur="500" fill="hold"/>
                                        <p:tgtEl>
                                          <p:spTgt spid="39"/>
                                        </p:tgtEl>
                                        <p:attrNameLst>
                                          <p:attrName>ppt_w</p:attrName>
                                        </p:attrNameLst>
                                      </p:cBhvr>
                                      <p:tavLst>
                                        <p:tav tm="0">
                                          <p:val>
                                            <p:fltVal val="0"/>
                                          </p:val>
                                        </p:tav>
                                        <p:tav tm="100000">
                                          <p:val>
                                            <p:strVal val="#ppt_w"/>
                                          </p:val>
                                        </p:tav>
                                      </p:tavLst>
                                    </p:anim>
                                    <p:anim calcmode="lin" valueType="num">
                                      <p:cBhvr>
                                        <p:cTn id="80" dur="500" fill="hold"/>
                                        <p:tgtEl>
                                          <p:spTgt spid="39"/>
                                        </p:tgtEl>
                                        <p:attrNameLst>
                                          <p:attrName>ppt_h</p:attrName>
                                        </p:attrNameLst>
                                      </p:cBhvr>
                                      <p:tavLst>
                                        <p:tav tm="0">
                                          <p:val>
                                            <p:strVal val="#ppt_h"/>
                                          </p:val>
                                        </p:tav>
                                        <p:tav tm="100000">
                                          <p:val>
                                            <p:strVal val="#ppt_h"/>
                                          </p:val>
                                        </p:tav>
                                      </p:tavLst>
                                    </p:anim>
                                  </p:childTnLst>
                                </p:cTn>
                              </p:par>
                              <p:par>
                                <p:cTn id="81" presetID="1" presetClass="entr" presetSubtype="0"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7" presetClass="entr" presetSubtype="10" fill="hold" nodeType="click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p:cTn id="87" dur="500" fill="hold"/>
                                        <p:tgtEl>
                                          <p:spTgt spid="45"/>
                                        </p:tgtEl>
                                        <p:attrNameLst>
                                          <p:attrName>ppt_w</p:attrName>
                                        </p:attrNameLst>
                                      </p:cBhvr>
                                      <p:tavLst>
                                        <p:tav tm="0">
                                          <p:val>
                                            <p:fltVal val="0"/>
                                          </p:val>
                                        </p:tav>
                                        <p:tav tm="100000">
                                          <p:val>
                                            <p:strVal val="#ppt_w"/>
                                          </p:val>
                                        </p:tav>
                                      </p:tavLst>
                                    </p:anim>
                                    <p:anim calcmode="lin" valueType="num">
                                      <p:cBhvr>
                                        <p:cTn id="88" dur="500" fill="hold"/>
                                        <p:tgtEl>
                                          <p:spTgt spid="45"/>
                                        </p:tgtEl>
                                        <p:attrNameLst>
                                          <p:attrName>ppt_h</p:attrName>
                                        </p:attrNameLst>
                                      </p:cBhvr>
                                      <p:tavLst>
                                        <p:tav tm="0">
                                          <p:val>
                                            <p:strVal val="#ppt_h"/>
                                          </p:val>
                                        </p:tav>
                                        <p:tav tm="100000">
                                          <p:val>
                                            <p:strVal val="#ppt_h"/>
                                          </p:val>
                                        </p:tav>
                                      </p:tavLst>
                                    </p:anim>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86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p:bldP spid="23" grpId="0"/>
      <p:bldP spid="24" grpId="0"/>
      <p:bldP spid="25" grpId="0" animBg="1"/>
      <p:bldP spid="26" grpId="0" animBg="1"/>
      <p:bldP spid="27" grpId="0"/>
      <p:bldP spid="28" grpId="0"/>
      <p:bldP spid="29" grpId="0"/>
      <p:bldP spid="34" grpId="0"/>
      <p:bldP spid="30" grpId="0" animBg="1"/>
      <p:bldP spid="32" grpId="0" animBg="1"/>
      <p:bldP spid="35" grpId="0" animBg="1"/>
      <p:bldP spid="36" grpId="0" animBg="1"/>
      <p:bldP spid="37" grpId="0" animBg="1"/>
      <p:bldP spid="38" grpId="0" animBg="1"/>
      <p:bldP spid="50" grpId="0" animBg="1"/>
      <p:bldP spid="5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Outline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142</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sp>
        <p:nvSpPr>
          <p:cNvPr id="124" name="Content Placeholder 2"/>
          <p:cNvSpPr>
            <a:spLocks noGrp="1"/>
          </p:cNvSpPr>
          <p:nvPr>
            <p:ph idx="1"/>
          </p:nvPr>
        </p:nvSpPr>
        <p:spPr>
          <a:xfrm>
            <a:off x="214282" y="928670"/>
            <a:ext cx="8610600" cy="5339680"/>
          </a:xfrm>
        </p:spPr>
        <p:txBody>
          <a:bodyPr/>
          <a:lstStyle/>
          <a:p>
            <a:pPr>
              <a:buNone/>
            </a:pPr>
            <a:r>
              <a:rPr lang="en-US" sz="4000" dirty="0">
                <a:solidFill>
                  <a:srgbClr val="FF0000"/>
                </a:solidFill>
              </a:rPr>
              <a:t>1.</a:t>
            </a:r>
            <a:r>
              <a:rPr lang="en-US" sz="4000" dirty="0"/>
              <a:t> </a:t>
            </a:r>
            <a:r>
              <a:rPr lang="en-US" sz="4000" dirty="0">
                <a:solidFill>
                  <a:srgbClr val="0070C0"/>
                </a:solidFill>
              </a:rPr>
              <a:t>Estimate Slowdown</a:t>
            </a:r>
          </a:p>
          <a:p>
            <a:pPr lvl="1"/>
            <a:r>
              <a:rPr lang="en-US" sz="3400" dirty="0">
                <a:solidFill>
                  <a:schemeClr val="accent3">
                    <a:lumMod val="65000"/>
                  </a:schemeClr>
                </a:solidFill>
              </a:rPr>
              <a:t>Key Observations</a:t>
            </a:r>
          </a:p>
          <a:p>
            <a:pPr lvl="1"/>
            <a:r>
              <a:rPr lang="en-US" sz="3400" dirty="0"/>
              <a:t>Implementation</a:t>
            </a:r>
          </a:p>
          <a:p>
            <a:pPr lvl="1"/>
            <a:r>
              <a:rPr lang="en-US" sz="3400" dirty="0">
                <a:solidFill>
                  <a:schemeClr val="accent3">
                    <a:lumMod val="65000"/>
                  </a:schemeClr>
                </a:solidFill>
              </a:rPr>
              <a:t>MISE Model: Putting it All Together</a:t>
            </a:r>
          </a:p>
          <a:p>
            <a:pPr lvl="1"/>
            <a:r>
              <a:rPr lang="en-US" sz="3400" dirty="0">
                <a:solidFill>
                  <a:schemeClr val="accent3">
                    <a:lumMod val="65000"/>
                  </a:schemeClr>
                </a:solidFill>
              </a:rPr>
              <a:t>Evaluating the Model</a:t>
            </a:r>
          </a:p>
          <a:p>
            <a:pPr>
              <a:buNone/>
            </a:pPr>
            <a:r>
              <a:rPr lang="en-US" sz="4000" dirty="0">
                <a:solidFill>
                  <a:srgbClr val="FF0000"/>
                </a:solidFill>
              </a:rPr>
              <a:t>2.</a:t>
            </a:r>
            <a:r>
              <a:rPr lang="en-US" sz="4000" dirty="0"/>
              <a:t> </a:t>
            </a:r>
            <a:r>
              <a:rPr lang="en-US" sz="4000" dirty="0">
                <a:solidFill>
                  <a:srgbClr val="0070C0"/>
                </a:solidFill>
              </a:rPr>
              <a:t>Control Slowdown</a:t>
            </a:r>
          </a:p>
          <a:p>
            <a:pPr lvl="1"/>
            <a:r>
              <a:rPr lang="en-US" sz="3400" dirty="0">
                <a:solidFill>
                  <a:schemeClr val="accent3">
                    <a:lumMod val="65000"/>
                  </a:schemeClr>
                </a:solidFill>
              </a:rPr>
              <a:t>Providing Soft Slowdown Guarantees</a:t>
            </a:r>
          </a:p>
          <a:p>
            <a:pPr lvl="1"/>
            <a:r>
              <a:rPr lang="en-US" sz="3400" dirty="0">
                <a:solidFill>
                  <a:schemeClr val="accent3">
                    <a:lumMod val="65000"/>
                  </a:schemeClr>
                </a:solidFill>
              </a:rPr>
              <a:t>Minimizing Maximum Slowdown</a:t>
            </a:r>
          </a:p>
          <a:p>
            <a:endParaRPr lang="en-US" dirty="0"/>
          </a:p>
          <a:p>
            <a:pPr lvl="1"/>
            <a:endParaRPr lang="en-US" dirty="0"/>
          </a:p>
          <a:p>
            <a:endParaRPr lang="en-US" dirty="0"/>
          </a:p>
          <a:p>
            <a:pPr lvl="1">
              <a:buFontTx/>
              <a:buNone/>
            </a:pP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3376641576"/>
      </p:ext>
    </p:extLst>
  </p:cSld>
  <p:clrMapOvr>
    <a:masterClrMapping/>
  </p:clrMapOvr>
  <p:transition advTm="5125"/>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Based Operation</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143</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grpSp>
        <p:nvGrpSpPr>
          <p:cNvPr id="3" name="Group 29"/>
          <p:cNvGrpSpPr/>
          <p:nvPr/>
        </p:nvGrpSpPr>
        <p:grpSpPr>
          <a:xfrm>
            <a:off x="344830" y="1887215"/>
            <a:ext cx="8902597" cy="461665"/>
            <a:chOff x="395536" y="1857598"/>
            <a:chExt cx="9230296" cy="461665"/>
          </a:xfrm>
        </p:grpSpPr>
        <p:cxnSp>
          <p:nvCxnSpPr>
            <p:cNvPr id="8" name="Straight Arrow Connector 7"/>
            <p:cNvCxnSpPr/>
            <p:nvPr/>
          </p:nvCxnSpPr>
          <p:spPr>
            <a:xfrm>
              <a:off x="395536" y="2103239"/>
              <a:ext cx="8352928"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89728" y="1857598"/>
              <a:ext cx="936104" cy="461665"/>
            </a:xfrm>
            <a:prstGeom prst="rect">
              <a:avLst/>
            </a:prstGeom>
            <a:noFill/>
          </p:spPr>
          <p:txBody>
            <a:bodyPr wrap="square"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
                  <a:cs typeface="+mn-cs"/>
                </a:rPr>
                <a:t>time</a:t>
              </a:r>
            </a:p>
          </p:txBody>
        </p:sp>
      </p:grpSp>
      <p:sp>
        <p:nvSpPr>
          <p:cNvPr id="14" name="Left Brace 13"/>
          <p:cNvSpPr/>
          <p:nvPr/>
        </p:nvSpPr>
        <p:spPr>
          <a:xfrm rot="5400000">
            <a:off x="2044816" y="-324030"/>
            <a:ext cx="631540" cy="3994200"/>
          </a:xfrm>
          <a:prstGeom prst="leftBrace">
            <a:avLst>
              <a:gd name="adj1" fmla="val 3118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8" name="TextBox 17"/>
          <p:cNvSpPr txBox="1"/>
          <p:nvPr/>
        </p:nvSpPr>
        <p:spPr>
          <a:xfrm>
            <a:off x="469824" y="857232"/>
            <a:ext cx="3816424" cy="553998"/>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
                <a:cs typeface="+mn-cs"/>
              </a:rPr>
              <a:t>Interval</a:t>
            </a:r>
          </a:p>
        </p:txBody>
      </p:sp>
      <p:sp>
        <p:nvSpPr>
          <p:cNvPr id="21" name="Right Arrow 20"/>
          <p:cNvSpPr/>
          <p:nvPr/>
        </p:nvSpPr>
        <p:spPr>
          <a:xfrm>
            <a:off x="346494" y="2575357"/>
            <a:ext cx="4011193" cy="576064"/>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23" name="Straight Arrow Connector 22"/>
          <p:cNvCxnSpPr/>
          <p:nvPr/>
        </p:nvCxnSpPr>
        <p:spPr>
          <a:xfrm rot="5400000">
            <a:off x="3177819" y="4177959"/>
            <a:ext cx="2073982"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4930" name="Object 2"/>
          <p:cNvGraphicFramePr>
            <a:graphicFrameLocks noChangeAspect="1"/>
          </p:cNvGraphicFramePr>
          <p:nvPr/>
        </p:nvGraphicFramePr>
        <p:xfrm>
          <a:off x="3497258" y="3342348"/>
          <a:ext cx="360362" cy="330200"/>
        </p:xfrm>
        <a:graphic>
          <a:graphicData uri="http://schemas.openxmlformats.org/presentationml/2006/ole">
            <mc:AlternateContent xmlns:mc="http://schemas.openxmlformats.org/markup-compatibility/2006">
              <mc:Choice xmlns:v="urn:schemas-microsoft-com:vml" Requires="v">
                <p:oleObj spid="_x0000_s29733" name="Equation" r:id="rId5" imgW="152280" imgH="139680" progId="Equation.3">
                  <p:embed/>
                </p:oleObj>
              </mc:Choice>
              <mc:Fallback>
                <p:oleObj name="Equation" r:id="rId5" imgW="152280" imgH="139680" progId="Equation.3">
                  <p:embed/>
                  <p:pic>
                    <p:nvPicPr>
                      <p:cNvPr id="12493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7258" y="3342348"/>
                        <a:ext cx="360362" cy="330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4" name="Content Placeholder 2"/>
          <p:cNvSpPr txBox="1">
            <a:spLocks/>
          </p:cNvSpPr>
          <p:nvPr/>
        </p:nvSpPr>
        <p:spPr bwMode="auto">
          <a:xfrm>
            <a:off x="3214678" y="5198732"/>
            <a:ext cx="2088232" cy="65916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marL="342813" marR="0" lvl="0" indent="-342813" algn="ctr" defTabSz="914165" rtl="0" eaLnBrk="0" fontAlgn="base" latinLnBrk="0" hangingPunct="0">
              <a:lnSpc>
                <a:spcPct val="100000"/>
              </a:lnSpc>
              <a:spcBef>
                <a:spcPct val="20000"/>
              </a:spcBef>
              <a:spcAft>
                <a:spcPct val="0"/>
              </a:spcAft>
              <a:buClr>
                <a:srgbClr val="CC9900"/>
              </a:buClr>
              <a:buSzPct val="65000"/>
              <a:buFontTx/>
              <a:buNone/>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Estimate </a:t>
            </a:r>
          </a:p>
          <a:p>
            <a:pPr marL="342813" marR="0" lvl="0" indent="-342813" algn="ctr" defTabSz="914165" rtl="0" eaLnBrk="0" fontAlgn="base" latinLnBrk="0" hangingPunct="0">
              <a:lnSpc>
                <a:spcPct val="100000"/>
              </a:lnSpc>
              <a:spcBef>
                <a:spcPct val="20000"/>
              </a:spcBef>
              <a:spcAft>
                <a:spcPct val="0"/>
              </a:spcAft>
              <a:buClr>
                <a:srgbClr val="CC9900"/>
              </a:buClr>
              <a:buSzPct val="65000"/>
              <a:buFontTx/>
              <a:buNone/>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slowdown</a:t>
            </a:r>
          </a:p>
          <a:p>
            <a:pPr marL="342813" marR="0" lvl="0" indent="-342813" algn="ctr"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a:p>
            <a:pPr marL="342813" marR="0" lvl="0" indent="-342813" algn="ctr"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p:txBody>
      </p:sp>
      <p:sp>
        <p:nvSpPr>
          <p:cNvPr id="15" name="Left Brace 14"/>
          <p:cNvSpPr/>
          <p:nvPr/>
        </p:nvSpPr>
        <p:spPr>
          <a:xfrm rot="5400000">
            <a:off x="6045344" y="-324030"/>
            <a:ext cx="631540" cy="3994200"/>
          </a:xfrm>
          <a:prstGeom prst="leftBrace">
            <a:avLst>
              <a:gd name="adj1" fmla="val 4009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6" name="TextBox 15"/>
          <p:cNvSpPr txBox="1"/>
          <p:nvPr/>
        </p:nvSpPr>
        <p:spPr>
          <a:xfrm>
            <a:off x="4470352" y="857232"/>
            <a:ext cx="3816424" cy="553998"/>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
                <a:cs typeface="+mn-cs"/>
              </a:rPr>
              <a:t>Interval</a:t>
            </a:r>
          </a:p>
        </p:txBody>
      </p:sp>
      <p:sp>
        <p:nvSpPr>
          <p:cNvPr id="17" name="Right Arrow 16"/>
          <p:cNvSpPr/>
          <p:nvPr/>
        </p:nvSpPr>
        <p:spPr>
          <a:xfrm>
            <a:off x="4429124" y="2571744"/>
            <a:ext cx="4011193" cy="576064"/>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28" name="Straight Arrow Connector 27"/>
          <p:cNvCxnSpPr/>
          <p:nvPr/>
        </p:nvCxnSpPr>
        <p:spPr>
          <a:xfrm rot="5400000">
            <a:off x="7266315" y="4179445"/>
            <a:ext cx="2073982"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Content Placeholder 2"/>
          <p:cNvSpPr txBox="1">
            <a:spLocks/>
          </p:cNvSpPr>
          <p:nvPr/>
        </p:nvSpPr>
        <p:spPr bwMode="auto">
          <a:xfrm>
            <a:off x="7286644" y="5200218"/>
            <a:ext cx="2088232" cy="65916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marL="342813" marR="0" lvl="0" indent="-342813" algn="ctr" defTabSz="914165" rtl="0" eaLnBrk="0" fontAlgn="base" latinLnBrk="0" hangingPunct="0">
              <a:lnSpc>
                <a:spcPct val="100000"/>
              </a:lnSpc>
              <a:spcBef>
                <a:spcPct val="20000"/>
              </a:spcBef>
              <a:spcAft>
                <a:spcPct val="0"/>
              </a:spcAft>
              <a:buClr>
                <a:srgbClr val="CC9900"/>
              </a:buClr>
              <a:buSzPct val="65000"/>
              <a:buFontTx/>
              <a:buNone/>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Estimate </a:t>
            </a:r>
          </a:p>
          <a:p>
            <a:pPr marL="342813" marR="0" lvl="0" indent="-342813" algn="ctr" defTabSz="914165" rtl="0" eaLnBrk="0" fontAlgn="base" latinLnBrk="0" hangingPunct="0">
              <a:lnSpc>
                <a:spcPct val="100000"/>
              </a:lnSpc>
              <a:spcBef>
                <a:spcPct val="20000"/>
              </a:spcBef>
              <a:spcAft>
                <a:spcPct val="0"/>
              </a:spcAft>
              <a:buClr>
                <a:srgbClr val="CC9900"/>
              </a:buClr>
              <a:buSzPct val="65000"/>
              <a:buFontTx/>
              <a:buNone/>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slowdown</a:t>
            </a:r>
          </a:p>
          <a:p>
            <a:pPr marL="342813" marR="0" lvl="0" indent="-342813" algn="ctr"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a:p>
            <a:pPr marL="342813" marR="0" lvl="0" indent="-342813" algn="ctr"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p:txBody>
      </p:sp>
      <p:sp>
        <p:nvSpPr>
          <p:cNvPr id="31" name="Content Placeholder 2"/>
          <p:cNvSpPr txBox="1">
            <a:spLocks/>
          </p:cNvSpPr>
          <p:nvPr/>
        </p:nvSpPr>
        <p:spPr bwMode="auto">
          <a:xfrm>
            <a:off x="142844" y="3214686"/>
            <a:ext cx="3914740" cy="1305834"/>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Measure </a:t>
            </a:r>
            <a:r>
              <a:rPr kumimoji="0" lang="en-US" sz="2800" b="0" i="0" u="none" strike="noStrike" kern="0" cap="none" spc="0" normalizeH="0" baseline="0" noProof="0" dirty="0" err="1">
                <a:ln>
                  <a:noFill/>
                </a:ln>
                <a:solidFill>
                  <a:srgbClr val="000000"/>
                </a:solidFill>
                <a:effectLst/>
                <a:uLnTx/>
                <a:uFillTx/>
                <a:latin typeface="Tahoma"/>
                <a:ea typeface=""/>
                <a:cs typeface="+mn-cs"/>
              </a:rPr>
              <a:t>RSR</a:t>
            </a:r>
            <a:r>
              <a:rPr kumimoji="0" lang="en-US" sz="2800" b="0" i="0" u="none" strike="noStrike" kern="0" cap="none" spc="0" normalizeH="0" baseline="-25000" noProof="0" dirty="0" err="1">
                <a:ln>
                  <a:noFill/>
                </a:ln>
                <a:solidFill>
                  <a:srgbClr val="000000"/>
                </a:solidFill>
                <a:effectLst/>
                <a:uLnTx/>
                <a:uFillTx/>
                <a:latin typeface="Tahoma"/>
                <a:ea typeface=""/>
                <a:cs typeface="+mn-cs"/>
              </a:rPr>
              <a:t>Shared</a:t>
            </a:r>
            <a:r>
              <a:rPr kumimoji="0" lang="en-US" sz="2800" b="0" i="0" u="none" strike="noStrike" kern="0" cap="none" spc="0" normalizeH="0" baseline="0" noProof="0" dirty="0">
                <a:ln>
                  <a:noFill/>
                </a:ln>
                <a:solidFill>
                  <a:srgbClr val="000000"/>
                </a:solidFill>
                <a:effectLst/>
                <a:uLnTx/>
                <a:uFillTx/>
                <a:latin typeface="Tahoma"/>
                <a:ea typeface=""/>
                <a:cs typeface="+mn-cs"/>
              </a:rPr>
              <a:t>, </a:t>
            </a:r>
          </a:p>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Estimate </a:t>
            </a:r>
            <a:r>
              <a:rPr kumimoji="0" lang="en-US" sz="2800" b="0" i="0" u="none" strike="noStrike" kern="0" cap="none" spc="0" normalizeH="0" baseline="0" noProof="0" dirty="0" err="1">
                <a:ln>
                  <a:noFill/>
                </a:ln>
                <a:solidFill>
                  <a:srgbClr val="000000"/>
                </a:solidFill>
                <a:effectLst/>
                <a:uLnTx/>
                <a:uFillTx/>
                <a:latin typeface="Tahoma"/>
                <a:ea typeface=""/>
                <a:cs typeface="+mn-cs"/>
              </a:rPr>
              <a:t>RSR</a:t>
            </a:r>
            <a:r>
              <a:rPr kumimoji="0" lang="en-US" sz="2800" b="0" i="0" u="none" strike="noStrike" kern="0" cap="none" spc="0" normalizeH="0" baseline="-25000" noProof="0" dirty="0" err="1">
                <a:ln>
                  <a:noFill/>
                </a:ln>
                <a:solidFill>
                  <a:srgbClr val="000000"/>
                </a:solidFill>
                <a:effectLst/>
                <a:uLnTx/>
                <a:uFillTx/>
                <a:latin typeface="Tahoma"/>
                <a:ea typeface=""/>
                <a:cs typeface="+mn-cs"/>
              </a:rPr>
              <a:t>Alone</a:t>
            </a:r>
            <a:endParaRPr kumimoji="0" lang="en-US" sz="2800" b="0" i="0" u="none" strike="noStrike" kern="0" cap="none" spc="0" normalizeH="0" baseline="-2500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Tx/>
              <a:buNone/>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p:txBody>
      </p:sp>
      <p:graphicFrame>
        <p:nvGraphicFramePr>
          <p:cNvPr id="124932" name="Object 4"/>
          <p:cNvGraphicFramePr>
            <a:graphicFrameLocks noChangeAspect="1"/>
          </p:cNvGraphicFramePr>
          <p:nvPr/>
        </p:nvGraphicFramePr>
        <p:xfrm>
          <a:off x="7640662" y="3328328"/>
          <a:ext cx="360363" cy="330200"/>
        </p:xfrm>
        <a:graphic>
          <a:graphicData uri="http://schemas.openxmlformats.org/presentationml/2006/ole">
            <mc:AlternateContent xmlns:mc="http://schemas.openxmlformats.org/markup-compatibility/2006">
              <mc:Choice xmlns:v="urn:schemas-microsoft-com:vml" Requires="v">
                <p:oleObj spid="_x0000_s29734" name="Equation" r:id="rId7" imgW="152280" imgH="139680" progId="Equation.3">
                  <p:embed/>
                </p:oleObj>
              </mc:Choice>
              <mc:Fallback>
                <p:oleObj name="Equation" r:id="rId7" imgW="152280" imgH="139680" progId="Equation.3">
                  <p:embed/>
                  <p:pic>
                    <p:nvPicPr>
                      <p:cNvPr id="12493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662" y="3328328"/>
                        <a:ext cx="360363" cy="330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2" name="Content Placeholder 2"/>
          <p:cNvSpPr txBox="1">
            <a:spLocks/>
          </p:cNvSpPr>
          <p:nvPr/>
        </p:nvSpPr>
        <p:spPr bwMode="auto">
          <a:xfrm>
            <a:off x="4300598" y="3194736"/>
            <a:ext cx="3914740" cy="1305834"/>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Measure </a:t>
            </a:r>
            <a:r>
              <a:rPr kumimoji="0" lang="en-US" sz="2800" b="0" i="0" u="none" strike="noStrike" kern="0" cap="none" spc="0" normalizeH="0" baseline="0" noProof="0" dirty="0" err="1">
                <a:ln>
                  <a:noFill/>
                </a:ln>
                <a:solidFill>
                  <a:srgbClr val="000000"/>
                </a:solidFill>
                <a:effectLst/>
                <a:uLnTx/>
                <a:uFillTx/>
                <a:latin typeface="Tahoma"/>
                <a:ea typeface=""/>
                <a:cs typeface="+mn-cs"/>
              </a:rPr>
              <a:t>RSR</a:t>
            </a:r>
            <a:r>
              <a:rPr kumimoji="0" lang="en-US" sz="2800" b="0" i="0" u="none" strike="noStrike" kern="0" cap="none" spc="0" normalizeH="0" baseline="-25000" noProof="0" dirty="0" err="1">
                <a:ln>
                  <a:noFill/>
                </a:ln>
                <a:solidFill>
                  <a:srgbClr val="000000"/>
                </a:solidFill>
                <a:effectLst/>
                <a:uLnTx/>
                <a:uFillTx/>
                <a:latin typeface="Tahoma"/>
                <a:ea typeface=""/>
                <a:cs typeface="+mn-cs"/>
              </a:rPr>
              <a:t>Shared</a:t>
            </a:r>
            <a:r>
              <a:rPr kumimoji="0" lang="en-US" sz="2800" b="0" i="0" u="none" strike="noStrike" kern="0" cap="none" spc="0" normalizeH="0" baseline="0" noProof="0" dirty="0">
                <a:ln>
                  <a:noFill/>
                </a:ln>
                <a:solidFill>
                  <a:srgbClr val="000000"/>
                </a:solidFill>
                <a:effectLst/>
                <a:uLnTx/>
                <a:uFillTx/>
                <a:latin typeface="Tahoma"/>
                <a:ea typeface=""/>
                <a:cs typeface="+mn-cs"/>
              </a:rPr>
              <a:t>, </a:t>
            </a:r>
          </a:p>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Estimate </a:t>
            </a:r>
            <a:r>
              <a:rPr kumimoji="0" lang="en-US" sz="2800" b="0" i="0" u="none" strike="noStrike" kern="0" cap="none" spc="0" normalizeH="0" baseline="0" noProof="0" dirty="0" err="1">
                <a:ln>
                  <a:noFill/>
                </a:ln>
                <a:solidFill>
                  <a:srgbClr val="000000"/>
                </a:solidFill>
                <a:effectLst/>
                <a:uLnTx/>
                <a:uFillTx/>
                <a:latin typeface="Tahoma"/>
                <a:ea typeface=""/>
                <a:cs typeface="+mn-cs"/>
              </a:rPr>
              <a:t>RSR</a:t>
            </a:r>
            <a:r>
              <a:rPr kumimoji="0" lang="en-US" sz="2800" b="0" i="0" u="none" strike="noStrike" kern="0" cap="none" spc="0" normalizeH="0" baseline="-25000" noProof="0" dirty="0" err="1">
                <a:ln>
                  <a:noFill/>
                </a:ln>
                <a:solidFill>
                  <a:srgbClr val="000000"/>
                </a:solidFill>
                <a:effectLst/>
                <a:uLnTx/>
                <a:uFillTx/>
                <a:latin typeface="Tahoma"/>
                <a:ea typeface=""/>
                <a:cs typeface="+mn-cs"/>
              </a:rPr>
              <a:t>Alone</a:t>
            </a:r>
            <a:endParaRPr kumimoji="0" lang="en-US" sz="2800" b="0" i="0" u="none" strike="noStrike" kern="0" cap="none" spc="0" normalizeH="0" baseline="-2500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Tx/>
              <a:buNone/>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p:txBody>
      </p:sp>
    </p:spTree>
    <p:custDataLst>
      <p:tags r:id="rId2"/>
    </p:custDataLst>
    <p:extLst>
      <p:ext uri="{BB962C8B-B14F-4D97-AF65-F5344CB8AC3E}">
        <p14:creationId xmlns:p14="http://schemas.microsoft.com/office/powerpoint/2010/main" val="2161567372"/>
      </p:ext>
    </p:extLst>
  </p:cSld>
  <p:clrMapOvr>
    <a:masterClrMapping/>
  </p:clrMapOvr>
  <p:transition advTm="2593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7"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ppt_x</p:attrName>
                                        </p:attrNameLst>
                                      </p:cBhvr>
                                      <p:tavLst>
                                        <p:tav tm="0">
                                          <p:val>
                                            <p:strVal val="#ppt_x-#ppt_w/2"/>
                                          </p:val>
                                        </p:tav>
                                        <p:tav tm="100000">
                                          <p:val>
                                            <p:strVal val="#ppt_x"/>
                                          </p:val>
                                        </p:tav>
                                      </p:tavLst>
                                    </p:anim>
                                    <p:anim calcmode="lin" valueType="num">
                                      <p:cBhvr>
                                        <p:cTn id="11" dur="500" fill="hold"/>
                                        <p:tgtEl>
                                          <p:spTgt spid="21"/>
                                        </p:tgtEl>
                                        <p:attrNameLst>
                                          <p:attrName>ppt_y</p:attrName>
                                        </p:attrNameLst>
                                      </p:cBhvr>
                                      <p:tavLst>
                                        <p:tav tm="0">
                                          <p:val>
                                            <p:strVal val="#ppt_y"/>
                                          </p:val>
                                        </p:tav>
                                        <p:tav tm="100000">
                                          <p:val>
                                            <p:strVal val="#ppt_y"/>
                                          </p:val>
                                        </p:tav>
                                      </p:tavLst>
                                    </p:anim>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strVal val="#ppt_h"/>
                                          </p:val>
                                        </p:tav>
                                        <p:tav tm="100000">
                                          <p:val>
                                            <p:strVal val="#ppt_h"/>
                                          </p:val>
                                        </p:tav>
                                      </p:tavLst>
                                    </p:anim>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49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7" presetClass="entr" presetSubtype="8"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ppt_x</p:attrName>
                                        </p:attrNameLst>
                                      </p:cBhvr>
                                      <p:tavLst>
                                        <p:tav tm="0">
                                          <p:val>
                                            <p:strVal val="#ppt_x-#ppt_w/2"/>
                                          </p:val>
                                        </p:tav>
                                        <p:tav tm="100000">
                                          <p:val>
                                            <p:strVal val="#ppt_x"/>
                                          </p:val>
                                        </p:tav>
                                      </p:tavLst>
                                    </p:anim>
                                    <p:anim calcmode="lin" valueType="num">
                                      <p:cBhvr>
                                        <p:cTn id="38" dur="500" fill="hold"/>
                                        <p:tgtEl>
                                          <p:spTgt spid="17"/>
                                        </p:tgtEl>
                                        <p:attrNameLst>
                                          <p:attrName>ppt_y</p:attrName>
                                        </p:attrNameLst>
                                      </p:cBhvr>
                                      <p:tavLst>
                                        <p:tav tm="0">
                                          <p:val>
                                            <p:strVal val="#ppt_y"/>
                                          </p:val>
                                        </p:tav>
                                        <p:tav tm="100000">
                                          <p:val>
                                            <p:strVal val="#ppt_y"/>
                                          </p:val>
                                        </p:tav>
                                      </p:tavLst>
                                    </p:anim>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49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21" grpId="0" animBg="1"/>
      <p:bldP spid="24" grpId="0"/>
      <p:bldP spid="15" grpId="0" animBg="1"/>
      <p:bldP spid="16" grpId="0"/>
      <p:bldP spid="17" grpId="0" animBg="1"/>
      <p:bldP spid="29" grpId="0"/>
      <p:bldP spid="31" grpId="0"/>
      <p:bldP spid="2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dirty="0"/>
              <a:t>Measuring </a:t>
            </a:r>
            <a:r>
              <a:rPr lang="en-US" dirty="0" err="1"/>
              <a:t>RSR</a:t>
            </a:r>
            <a:r>
              <a:rPr lang="en-US" baseline="-25000" dirty="0" err="1"/>
              <a:t>Shared</a:t>
            </a:r>
            <a:r>
              <a:rPr lang="en-US" dirty="0"/>
              <a:t> and </a:t>
            </a:r>
            <a:r>
              <a:rPr lang="el-GR" dirty="0"/>
              <a:t>α</a:t>
            </a:r>
            <a:endParaRPr lang="en-US" dirty="0"/>
          </a:p>
        </p:txBody>
      </p:sp>
      <p:sp>
        <p:nvSpPr>
          <p:cNvPr id="4100" name="Content Placeholder 2"/>
          <p:cNvSpPr>
            <a:spLocks noGrp="1"/>
          </p:cNvSpPr>
          <p:nvPr>
            <p:ph idx="1"/>
          </p:nvPr>
        </p:nvSpPr>
        <p:spPr/>
        <p:txBody>
          <a:bodyPr/>
          <a:lstStyle/>
          <a:p>
            <a:r>
              <a:rPr lang="en-US" dirty="0"/>
              <a:t>Request Service Rate </a:t>
            </a:r>
            <a:r>
              <a:rPr lang="en-US" baseline="-25000" dirty="0"/>
              <a:t>Shared</a:t>
            </a:r>
            <a:r>
              <a:rPr lang="en-US" dirty="0"/>
              <a:t> (</a:t>
            </a:r>
            <a:r>
              <a:rPr lang="en-US" dirty="0" err="1"/>
              <a:t>RSR</a:t>
            </a:r>
            <a:r>
              <a:rPr lang="en-US" baseline="-25000" dirty="0" err="1"/>
              <a:t>Shared</a:t>
            </a:r>
            <a:r>
              <a:rPr lang="en-US" dirty="0"/>
              <a:t>)</a:t>
            </a:r>
          </a:p>
          <a:p>
            <a:pPr lvl="1"/>
            <a:r>
              <a:rPr lang="en-US" sz="2400" dirty="0">
                <a:solidFill>
                  <a:srgbClr val="0070C0"/>
                </a:solidFill>
              </a:rPr>
              <a:t>Per-core counter to track number of requests serviced</a:t>
            </a:r>
          </a:p>
          <a:p>
            <a:pPr lvl="1"/>
            <a:r>
              <a:rPr lang="en-US" sz="2400" dirty="0"/>
              <a:t>At the end of each interval, measure</a:t>
            </a:r>
          </a:p>
          <a:p>
            <a:pPr lvl="1"/>
            <a:endParaRPr lang="en-US" dirty="0"/>
          </a:p>
          <a:p>
            <a:pPr lvl="1"/>
            <a:endParaRPr lang="en-US" dirty="0"/>
          </a:p>
          <a:p>
            <a:endParaRPr lang="en-US" dirty="0"/>
          </a:p>
          <a:p>
            <a:endParaRPr lang="en-US" dirty="0"/>
          </a:p>
          <a:p>
            <a:r>
              <a:rPr lang="en-US" dirty="0"/>
              <a:t>Memory Phase Fraction (  )</a:t>
            </a:r>
          </a:p>
          <a:p>
            <a:pPr lvl="1"/>
            <a:r>
              <a:rPr lang="en-US" sz="2400" dirty="0">
                <a:solidFill>
                  <a:srgbClr val="0070C0"/>
                </a:solidFill>
              </a:rPr>
              <a:t>Count number of stall cycles at the core</a:t>
            </a:r>
          </a:p>
          <a:p>
            <a:pPr lvl="1"/>
            <a:r>
              <a:rPr lang="en-US" sz="2400" dirty="0"/>
              <a:t>Compute fraction of cycles stalled for memory</a:t>
            </a:r>
          </a:p>
          <a:p>
            <a:pPr lvl="1">
              <a:buFontTx/>
              <a:buNone/>
            </a:pPr>
            <a:endParaRPr lang="en-US" dirty="0"/>
          </a:p>
          <a:p>
            <a:pPr lvl="1"/>
            <a:endParaRPr lang="en-US" dirty="0"/>
          </a:p>
          <a:p>
            <a:endParaRPr lang="en-US" dirty="0"/>
          </a:p>
          <a:p>
            <a:pPr lvl="1"/>
            <a:endParaRPr lang="en-US" dirty="0"/>
          </a:p>
        </p:txBody>
      </p:sp>
      <p:graphicFrame>
        <p:nvGraphicFramePr>
          <p:cNvPr id="4098" name="Object 5"/>
          <p:cNvGraphicFramePr>
            <a:graphicFrameLocks noChangeAspect="1"/>
          </p:cNvGraphicFramePr>
          <p:nvPr/>
        </p:nvGraphicFramePr>
        <p:xfrm>
          <a:off x="1039813" y="2498725"/>
          <a:ext cx="6283325" cy="1016000"/>
        </p:xfrm>
        <a:graphic>
          <a:graphicData uri="http://schemas.openxmlformats.org/presentationml/2006/ole">
            <mc:AlternateContent xmlns:mc="http://schemas.openxmlformats.org/markup-compatibility/2006">
              <mc:Choice xmlns:v="urn:schemas-microsoft-com:vml" Requires="v">
                <p:oleObj spid="_x0000_s30757" name="Equation" r:id="rId5" imgW="2984400" imgH="482400" progId="Equation.3">
                  <p:embed/>
                </p:oleObj>
              </mc:Choice>
              <mc:Fallback>
                <p:oleObj name="Equation" r:id="rId5" imgW="2984400" imgH="482400" progId="Equation.3">
                  <p:embed/>
                  <p:pic>
                    <p:nvPicPr>
                      <p:cNvPr id="4098"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813" y="2498725"/>
                        <a:ext cx="6283325" cy="1016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22885" name="Object 5"/>
          <p:cNvGraphicFramePr>
            <a:graphicFrameLocks noChangeAspect="1"/>
          </p:cNvGraphicFramePr>
          <p:nvPr>
            <p:extLst/>
          </p:nvPr>
        </p:nvGraphicFramePr>
        <p:xfrm>
          <a:off x="3923928" y="4077072"/>
          <a:ext cx="330200" cy="330200"/>
        </p:xfrm>
        <a:graphic>
          <a:graphicData uri="http://schemas.openxmlformats.org/presentationml/2006/ole">
            <mc:AlternateContent xmlns:mc="http://schemas.openxmlformats.org/markup-compatibility/2006">
              <mc:Choice xmlns:v="urn:schemas-microsoft-com:vml" Requires="v">
                <p:oleObj spid="_x0000_s30758" name="Equation" r:id="rId7" imgW="139700" imgH="139700" progId="Equation.3">
                  <p:embed/>
                </p:oleObj>
              </mc:Choice>
              <mc:Fallback>
                <p:oleObj name="Equation" r:id="rId7" imgW="139700" imgH="139700" progId="Equation.3">
                  <p:embed/>
                  <p:pic>
                    <p:nvPicPr>
                      <p:cNvPr id="122885" name="Object 5"/>
                      <p:cNvPicPr>
                        <a:picLocks noChangeAspect="1" noChangeArrowheads="1"/>
                      </p:cNvPicPr>
                      <p:nvPr/>
                    </p:nvPicPr>
                    <p:blipFill>
                      <a:blip r:embed="rId8"/>
                      <a:srcRect/>
                      <a:stretch>
                        <a:fillRect/>
                      </a:stretch>
                    </p:blipFill>
                    <p:spPr bwMode="auto">
                      <a:xfrm>
                        <a:off x="3923928" y="4077072"/>
                        <a:ext cx="330200" cy="330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Slide Number Placeholder 5"/>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144</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custDataLst>
      <p:tags r:id="rId2"/>
    </p:custDataLst>
    <p:extLst>
      <p:ext uri="{BB962C8B-B14F-4D97-AF65-F5344CB8AC3E}">
        <p14:creationId xmlns:p14="http://schemas.microsoft.com/office/powerpoint/2010/main" val="3507037872"/>
      </p:ext>
    </p:extLst>
  </p:cSld>
  <p:clrMapOvr>
    <a:masterClrMapping/>
  </p:clrMapOvr>
  <p:transition advTm="3598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8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0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228600" y="152401"/>
            <a:ext cx="8915400" cy="756320"/>
          </a:xfrm>
        </p:spPr>
        <p:txBody>
          <a:bodyPr/>
          <a:lstStyle/>
          <a:p>
            <a:r>
              <a:rPr lang="en-US" sz="3600" dirty="0"/>
              <a:t>Estimating Request Service Rate </a:t>
            </a:r>
            <a:r>
              <a:rPr lang="en-US" sz="3600" baseline="-25000" dirty="0"/>
              <a:t>Alone</a:t>
            </a:r>
            <a:r>
              <a:rPr lang="en-US" sz="3600" dirty="0"/>
              <a:t> (</a:t>
            </a:r>
            <a:r>
              <a:rPr lang="en-US" sz="3600" dirty="0" err="1"/>
              <a:t>RSR</a:t>
            </a:r>
            <a:r>
              <a:rPr lang="en-US" sz="3600" baseline="-25000" dirty="0" err="1"/>
              <a:t>Alone</a:t>
            </a:r>
            <a:r>
              <a:rPr lang="en-US" sz="3600" dirty="0"/>
              <a:t>)</a:t>
            </a:r>
          </a:p>
        </p:txBody>
      </p:sp>
      <p:sp>
        <p:nvSpPr>
          <p:cNvPr id="3" name="Content Placeholder 2"/>
          <p:cNvSpPr>
            <a:spLocks noGrp="1"/>
          </p:cNvSpPr>
          <p:nvPr>
            <p:ph idx="1"/>
          </p:nvPr>
        </p:nvSpPr>
        <p:spPr/>
        <p:txBody>
          <a:bodyPr/>
          <a:lstStyle/>
          <a:p>
            <a:r>
              <a:rPr lang="en-US" dirty="0"/>
              <a:t>Divide each interval into shorter epochs</a:t>
            </a:r>
          </a:p>
          <a:p>
            <a:pPr>
              <a:buNone/>
            </a:pPr>
            <a:endParaRPr lang="en-US" dirty="0"/>
          </a:p>
          <a:p>
            <a:r>
              <a:rPr lang="en-US" dirty="0"/>
              <a:t>At the beginning of each epoch</a:t>
            </a:r>
          </a:p>
          <a:p>
            <a:pPr lvl="1"/>
            <a:r>
              <a:rPr lang="en-US" sz="2500" dirty="0"/>
              <a:t>Memory controller randomly picks an application as the highest priority application</a:t>
            </a:r>
          </a:p>
          <a:p>
            <a:pPr lvl="1">
              <a:buNone/>
            </a:pPr>
            <a:endParaRPr lang="en-US" sz="2500" dirty="0"/>
          </a:p>
          <a:p>
            <a:r>
              <a:rPr lang="en-US" dirty="0"/>
              <a:t>At the end of an interval, for each application, estimate </a:t>
            </a:r>
          </a:p>
          <a:p>
            <a:endParaRPr lang="en-US" dirty="0"/>
          </a:p>
        </p:txBody>
      </p:sp>
      <p:graphicFrame>
        <p:nvGraphicFramePr>
          <p:cNvPr id="5" name="Object 2"/>
          <p:cNvGraphicFramePr>
            <a:graphicFrameLocks noChangeAspect="1"/>
          </p:cNvGraphicFramePr>
          <p:nvPr/>
        </p:nvGraphicFramePr>
        <p:xfrm>
          <a:off x="69850" y="4264025"/>
          <a:ext cx="9086850" cy="1423988"/>
        </p:xfrm>
        <a:graphic>
          <a:graphicData uri="http://schemas.openxmlformats.org/presentationml/2006/ole">
            <mc:AlternateContent xmlns:mc="http://schemas.openxmlformats.org/markup-compatibility/2006">
              <mc:Choice xmlns:v="urn:schemas-microsoft-com:vml" Requires="v">
                <p:oleObj spid="_x0000_s31763" name="Equation" r:id="rId5" imgW="4457520" imgH="698400" progId="Equation.3">
                  <p:embed/>
                </p:oleObj>
              </mc:Choice>
              <mc:Fallback>
                <p:oleObj name="Equation" r:id="rId5" imgW="4457520" imgH="698400" progId="Equation.3">
                  <p:embed/>
                  <p:pic>
                    <p:nvPicPr>
                      <p:cNvPr id="5"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 y="4264025"/>
                        <a:ext cx="9086850" cy="14239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Slide Number Placeholder 5"/>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145</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8" name="Content Placeholder 2"/>
          <p:cNvSpPr txBox="1">
            <a:spLocks/>
          </p:cNvSpPr>
          <p:nvPr/>
        </p:nvSpPr>
        <p:spPr bwMode="auto">
          <a:xfrm>
            <a:off x="176242" y="913504"/>
            <a:ext cx="8610600" cy="5339680"/>
          </a:xfrm>
          <a:prstGeom prst="rect">
            <a:avLst/>
          </a:prstGeom>
          <a:noFill/>
          <a:ln w="9525">
            <a:noFill/>
            <a:miter lim="800000"/>
            <a:headEnd/>
            <a:tailEnd/>
          </a:ln>
        </p:spPr>
        <p:txBody>
          <a:bodyPr vert="horz" wrap="square" lIns="91416" tIns="45709" rIns="91416" bIns="45709" numCol="1" anchor="ctr" anchorCtr="0" compatLnSpc="1">
            <a:prstTxWarp prst="textNoShape">
              <a:avLst/>
            </a:prstTxWarp>
          </a:bodyPr>
          <a:lstStyle/>
          <a:p>
            <a:pPr marL="342813" marR="0" lvl="0" indent="-342813" algn="ctr" defTabSz="914165" rtl="0" eaLnBrk="0" fontAlgn="base" latinLnBrk="0" hangingPunct="0">
              <a:lnSpc>
                <a:spcPct val="100000"/>
              </a:lnSpc>
              <a:spcBef>
                <a:spcPct val="20000"/>
              </a:spcBef>
              <a:spcAft>
                <a:spcPct val="0"/>
              </a:spcAft>
              <a:buClr>
                <a:srgbClr val="CC9900"/>
              </a:buClr>
              <a:buSzPct val="65000"/>
              <a:buFontTx/>
              <a:buNone/>
              <a:tabLst/>
              <a:defRPr/>
            </a:pPr>
            <a:r>
              <a:rPr kumimoji="0" lang="en-US" sz="3500" b="0" i="0" u="none" strike="noStrike" kern="0" cap="none" spc="0" normalizeH="0" baseline="0" noProof="0" dirty="0">
                <a:ln>
                  <a:noFill/>
                </a:ln>
                <a:solidFill>
                  <a:srgbClr val="FF0000"/>
                </a:solidFill>
                <a:effectLst/>
                <a:uLnTx/>
                <a:uFillTx/>
                <a:latin typeface="Tahoma"/>
                <a:ea typeface=""/>
                <a:cs typeface="+mn-cs"/>
              </a:rPr>
              <a:t>Goal: Estimate </a:t>
            </a:r>
            <a:r>
              <a:rPr kumimoji="0" lang="en-US" sz="3500" b="0" i="0" u="none" strike="noStrike" kern="0" cap="none" spc="0" normalizeH="0" baseline="0" noProof="0" dirty="0" err="1">
                <a:ln>
                  <a:noFill/>
                </a:ln>
                <a:solidFill>
                  <a:srgbClr val="FF0000"/>
                </a:solidFill>
                <a:effectLst/>
                <a:uLnTx/>
                <a:uFillTx/>
                <a:latin typeface="Tahoma"/>
                <a:ea typeface=""/>
                <a:cs typeface="+mn-cs"/>
              </a:rPr>
              <a:t>RSR</a:t>
            </a:r>
            <a:r>
              <a:rPr kumimoji="0" lang="en-US" sz="3500" b="0" i="0" u="none" strike="noStrike" kern="0" cap="none" spc="0" normalizeH="0" baseline="-25000" noProof="0" dirty="0" err="1">
                <a:ln>
                  <a:noFill/>
                </a:ln>
                <a:solidFill>
                  <a:srgbClr val="FF0000"/>
                </a:solidFill>
                <a:effectLst/>
                <a:uLnTx/>
                <a:uFillTx/>
                <a:latin typeface="Tahoma"/>
                <a:ea typeface=""/>
                <a:cs typeface="+mn-cs"/>
              </a:rPr>
              <a:t>Alone</a:t>
            </a:r>
            <a:endParaRPr kumimoji="0" lang="en-US" sz="3500" b="0" i="0" u="none" strike="noStrike" kern="0" cap="none" spc="0" normalizeH="0" baseline="-25000" noProof="0" dirty="0">
              <a:ln>
                <a:noFill/>
              </a:ln>
              <a:solidFill>
                <a:srgbClr val="FF0000"/>
              </a:solidFill>
              <a:effectLst/>
              <a:uLnTx/>
              <a:uFillTx/>
              <a:latin typeface="Tahoma"/>
              <a:ea typeface=""/>
              <a:cs typeface="+mn-cs"/>
            </a:endParaRPr>
          </a:p>
          <a:p>
            <a:pPr marL="342813" marR="0" lvl="0" indent="-342813" algn="ctr" defTabSz="914165" rtl="0" eaLnBrk="0" fontAlgn="base" latinLnBrk="0" hangingPunct="0">
              <a:lnSpc>
                <a:spcPct val="100000"/>
              </a:lnSpc>
              <a:spcBef>
                <a:spcPct val="20000"/>
              </a:spcBef>
              <a:spcAft>
                <a:spcPct val="0"/>
              </a:spcAft>
              <a:buClr>
                <a:srgbClr val="CC9900"/>
              </a:buClr>
              <a:buSzPct val="65000"/>
              <a:buFontTx/>
              <a:buNone/>
              <a:tabLst/>
              <a:defRPr/>
            </a:pPr>
            <a:r>
              <a:rPr kumimoji="0" lang="en-US" sz="3500" b="0" i="0" u="none" strike="noStrike" kern="0" cap="none" spc="0" normalizeH="0" baseline="0" noProof="0" dirty="0">
                <a:ln>
                  <a:noFill/>
                </a:ln>
                <a:solidFill>
                  <a:srgbClr val="2A55D6"/>
                </a:solidFill>
                <a:effectLst/>
                <a:uLnTx/>
                <a:uFillTx/>
                <a:latin typeface="Tahoma"/>
                <a:ea typeface=""/>
                <a:cs typeface="+mn-cs"/>
              </a:rPr>
              <a:t>How: Periodically give each application highest priority in accessing memory </a:t>
            </a:r>
          </a:p>
          <a:p>
            <a:pPr marL="342813" marR="0" lvl="0" indent="-342813" algn="ctr"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p:txBody>
      </p:sp>
    </p:spTree>
    <p:custDataLst>
      <p:tags r:id="rId2"/>
    </p:custDataLst>
    <p:extLst>
      <p:ext uri="{BB962C8B-B14F-4D97-AF65-F5344CB8AC3E}">
        <p14:creationId xmlns:p14="http://schemas.microsoft.com/office/powerpoint/2010/main" val="423348617"/>
      </p:ext>
    </p:extLst>
  </p:cSld>
  <p:clrMapOvr>
    <a:masterClrMapping/>
  </p:clrMapOvr>
  <p:transition advTm="5434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Inaccuracy in Estimating </a:t>
            </a:r>
            <a:r>
              <a:rPr lang="en-US" dirty="0" err="1"/>
              <a:t>RSR</a:t>
            </a:r>
            <a:r>
              <a:rPr lang="en-US" baseline="-25000" dirty="0" err="1"/>
              <a:t>Alone</a:t>
            </a:r>
            <a:endParaRPr lang="en-US" baseline="-250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146</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5" name="Rectangle 4"/>
          <p:cNvSpPr/>
          <p:nvPr/>
        </p:nvSpPr>
        <p:spPr>
          <a:xfrm>
            <a:off x="1428729" y="1785926"/>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 name="TextBox 5"/>
          <p:cNvSpPr txBox="1"/>
          <p:nvPr/>
        </p:nvSpPr>
        <p:spPr>
          <a:xfrm>
            <a:off x="-214346" y="1071547"/>
            <a:ext cx="2500330" cy="707886"/>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Request Buffer</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 State</a:t>
            </a:r>
          </a:p>
        </p:txBody>
      </p:sp>
      <p:sp>
        <p:nvSpPr>
          <p:cNvPr id="7" name="Rectangle 6"/>
          <p:cNvSpPr/>
          <p:nvPr/>
        </p:nvSpPr>
        <p:spPr>
          <a:xfrm>
            <a:off x="2285984" y="1500175"/>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cxnSp>
        <p:nvCxnSpPr>
          <p:cNvPr id="10" name="Straight Arrow Connector 9"/>
          <p:cNvCxnSpPr/>
          <p:nvPr/>
        </p:nvCxnSpPr>
        <p:spPr>
          <a:xfrm rot="10800000">
            <a:off x="4000496" y="1427148"/>
            <a:ext cx="264320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14610" y="1357298"/>
            <a:ext cx="184663" cy="373659"/>
          </a:xfrm>
          <a:prstGeom prst="rect">
            <a:avLst/>
          </a:prstGeom>
          <a:noFill/>
        </p:spPr>
        <p:txBody>
          <a:bodyPr wrap="non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
        <p:nvSpPr>
          <p:cNvPr id="12" name="TextBox 11"/>
          <p:cNvSpPr txBox="1"/>
          <p:nvPr/>
        </p:nvSpPr>
        <p:spPr>
          <a:xfrm>
            <a:off x="3500430" y="1085614"/>
            <a:ext cx="1785950"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Time units</a:t>
            </a:r>
          </a:p>
        </p:txBody>
      </p:sp>
      <p:sp>
        <p:nvSpPr>
          <p:cNvPr id="13" name="TextBox 12"/>
          <p:cNvSpPr txBox="1"/>
          <p:nvPr/>
        </p:nvSpPr>
        <p:spPr>
          <a:xfrm>
            <a:off x="4947119" y="1071546"/>
            <a:ext cx="1571636"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Service order</a:t>
            </a:r>
          </a:p>
        </p:txBody>
      </p:sp>
      <p:sp>
        <p:nvSpPr>
          <p:cNvPr id="14" name="Rectangle 13"/>
          <p:cNvSpPr/>
          <p:nvPr/>
        </p:nvSpPr>
        <p:spPr>
          <a:xfrm>
            <a:off x="6715141" y="1500175"/>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sp>
        <p:nvSpPr>
          <p:cNvPr id="15" name="Rectangle 14"/>
          <p:cNvSpPr/>
          <p:nvPr/>
        </p:nvSpPr>
        <p:spPr>
          <a:xfrm>
            <a:off x="5857884" y="1785926"/>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17" name="Straight Connector 16"/>
          <p:cNvCxnSpPr/>
          <p:nvPr/>
        </p:nvCxnSpPr>
        <p:spPr>
          <a:xfrm rot="5400000">
            <a:off x="5450907" y="1964521"/>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593651" y="1963727"/>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028896" y="1428736"/>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1</a:t>
            </a:r>
          </a:p>
        </p:txBody>
      </p:sp>
      <p:sp>
        <p:nvSpPr>
          <p:cNvPr id="20" name="TextBox 19"/>
          <p:cNvSpPr txBox="1"/>
          <p:nvPr/>
        </p:nvSpPr>
        <p:spPr>
          <a:xfrm>
            <a:off x="5214942" y="1428736"/>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2</a:t>
            </a:r>
          </a:p>
        </p:txBody>
      </p:sp>
      <p:cxnSp>
        <p:nvCxnSpPr>
          <p:cNvPr id="21" name="Straight Connector 20"/>
          <p:cNvCxnSpPr/>
          <p:nvPr/>
        </p:nvCxnSpPr>
        <p:spPr>
          <a:xfrm rot="5400000">
            <a:off x="3751257" y="1963727"/>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57686" y="1419459"/>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3</a:t>
            </a:r>
          </a:p>
        </p:txBody>
      </p:sp>
      <p:sp>
        <p:nvSpPr>
          <p:cNvPr id="24" name="Content Placeholder 2"/>
          <p:cNvSpPr>
            <a:spLocks noGrp="1"/>
          </p:cNvSpPr>
          <p:nvPr>
            <p:ph idx="1"/>
          </p:nvPr>
        </p:nvSpPr>
        <p:spPr>
          <a:xfrm>
            <a:off x="228600" y="928670"/>
            <a:ext cx="8610600" cy="5339680"/>
          </a:xfrm>
        </p:spPr>
        <p:txBody>
          <a:bodyPr/>
          <a:lstStyle/>
          <a:p>
            <a:r>
              <a:rPr lang="en-US" dirty="0"/>
              <a:t>When an application has highest priority</a:t>
            </a:r>
          </a:p>
          <a:p>
            <a:pPr lvl="1"/>
            <a:r>
              <a:rPr lang="en-US" sz="2600" dirty="0"/>
              <a:t>Still experiences some interference</a:t>
            </a:r>
            <a:endParaRPr lang="en-US" sz="2600" dirty="0">
              <a:solidFill>
                <a:srgbClr val="C00000"/>
              </a:solidFill>
            </a:endParaRPr>
          </a:p>
        </p:txBody>
      </p:sp>
      <p:sp>
        <p:nvSpPr>
          <p:cNvPr id="25" name="Rectangle 24"/>
          <p:cNvSpPr/>
          <p:nvPr/>
        </p:nvSpPr>
        <p:spPr>
          <a:xfrm>
            <a:off x="1428729" y="2928934"/>
            <a:ext cx="714380" cy="3571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TextBox 25"/>
          <p:cNvSpPr txBox="1"/>
          <p:nvPr/>
        </p:nvSpPr>
        <p:spPr>
          <a:xfrm>
            <a:off x="-196417" y="2214554"/>
            <a:ext cx="2500330" cy="707886"/>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Request Buffer </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State</a:t>
            </a:r>
          </a:p>
        </p:txBody>
      </p:sp>
      <p:sp>
        <p:nvSpPr>
          <p:cNvPr id="27" name="Rectangle 26"/>
          <p:cNvSpPr/>
          <p:nvPr/>
        </p:nvSpPr>
        <p:spPr>
          <a:xfrm>
            <a:off x="2285984" y="2643182"/>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cxnSp>
        <p:nvCxnSpPr>
          <p:cNvPr id="28" name="Straight Arrow Connector 27"/>
          <p:cNvCxnSpPr/>
          <p:nvPr/>
        </p:nvCxnSpPr>
        <p:spPr>
          <a:xfrm rot="10800000">
            <a:off x="4000496" y="2570156"/>
            <a:ext cx="264320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500430" y="2228624"/>
            <a:ext cx="1785950"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Time units</a:t>
            </a:r>
          </a:p>
        </p:txBody>
      </p:sp>
      <p:sp>
        <p:nvSpPr>
          <p:cNvPr id="30" name="TextBox 29"/>
          <p:cNvSpPr txBox="1"/>
          <p:nvPr/>
        </p:nvSpPr>
        <p:spPr>
          <a:xfrm>
            <a:off x="4929190" y="2214555"/>
            <a:ext cx="1571636"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Service order</a:t>
            </a:r>
          </a:p>
        </p:txBody>
      </p:sp>
      <p:sp>
        <p:nvSpPr>
          <p:cNvPr id="31" name="Rectangle 30"/>
          <p:cNvSpPr/>
          <p:nvPr/>
        </p:nvSpPr>
        <p:spPr>
          <a:xfrm>
            <a:off x="6715141" y="2643182"/>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sp>
        <p:nvSpPr>
          <p:cNvPr id="32" name="Rectangle 31"/>
          <p:cNvSpPr/>
          <p:nvPr/>
        </p:nvSpPr>
        <p:spPr>
          <a:xfrm>
            <a:off x="5857884" y="2928934"/>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33" name="Straight Connector 32"/>
          <p:cNvCxnSpPr/>
          <p:nvPr/>
        </p:nvCxnSpPr>
        <p:spPr>
          <a:xfrm rot="5400000">
            <a:off x="5450907" y="3107529"/>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4593651" y="3106735"/>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028896" y="2571744"/>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1</a:t>
            </a:r>
          </a:p>
        </p:txBody>
      </p:sp>
      <p:sp>
        <p:nvSpPr>
          <p:cNvPr id="36" name="TextBox 35"/>
          <p:cNvSpPr txBox="1"/>
          <p:nvPr/>
        </p:nvSpPr>
        <p:spPr>
          <a:xfrm>
            <a:off x="5214942" y="2571744"/>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2</a:t>
            </a:r>
          </a:p>
        </p:txBody>
      </p:sp>
      <p:cxnSp>
        <p:nvCxnSpPr>
          <p:cNvPr id="37" name="Straight Connector 36"/>
          <p:cNvCxnSpPr/>
          <p:nvPr/>
        </p:nvCxnSpPr>
        <p:spPr>
          <a:xfrm rot="5400000">
            <a:off x="3751257" y="3106735"/>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357686" y="2562467"/>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3</a:t>
            </a:r>
          </a:p>
        </p:txBody>
      </p:sp>
      <p:sp>
        <p:nvSpPr>
          <p:cNvPr id="40" name="Rectangle 39"/>
          <p:cNvSpPr/>
          <p:nvPr/>
        </p:nvSpPr>
        <p:spPr>
          <a:xfrm>
            <a:off x="5304309" y="2928934"/>
            <a:ext cx="398402" cy="3571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44" name="Straight Arrow Connector 43"/>
          <p:cNvCxnSpPr/>
          <p:nvPr/>
        </p:nvCxnSpPr>
        <p:spPr>
          <a:xfrm rot="10800000">
            <a:off x="4000496" y="4999048"/>
            <a:ext cx="264320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500430" y="4657515"/>
            <a:ext cx="1785950"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Time units</a:t>
            </a:r>
          </a:p>
        </p:txBody>
      </p:sp>
      <p:sp>
        <p:nvSpPr>
          <p:cNvPr id="46" name="TextBox 45"/>
          <p:cNvSpPr txBox="1"/>
          <p:nvPr/>
        </p:nvSpPr>
        <p:spPr>
          <a:xfrm>
            <a:off x="4929190" y="4643447"/>
            <a:ext cx="1571636"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Service order</a:t>
            </a:r>
          </a:p>
        </p:txBody>
      </p:sp>
      <p:sp>
        <p:nvSpPr>
          <p:cNvPr id="47" name="Rectangle 46"/>
          <p:cNvSpPr/>
          <p:nvPr/>
        </p:nvSpPr>
        <p:spPr>
          <a:xfrm>
            <a:off x="6715141" y="5072074"/>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sp>
        <p:nvSpPr>
          <p:cNvPr id="48" name="Rectangle 47"/>
          <p:cNvSpPr/>
          <p:nvPr/>
        </p:nvSpPr>
        <p:spPr>
          <a:xfrm>
            <a:off x="5857884" y="5357826"/>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49" name="Straight Connector 48"/>
          <p:cNvCxnSpPr/>
          <p:nvPr/>
        </p:nvCxnSpPr>
        <p:spPr>
          <a:xfrm rot="5400000">
            <a:off x="5450907" y="5536421"/>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a:off x="4593651" y="5535627"/>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028896" y="5000638"/>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1</a:t>
            </a:r>
          </a:p>
        </p:txBody>
      </p:sp>
      <p:sp>
        <p:nvSpPr>
          <p:cNvPr id="52" name="TextBox 51"/>
          <p:cNvSpPr txBox="1"/>
          <p:nvPr/>
        </p:nvSpPr>
        <p:spPr>
          <a:xfrm>
            <a:off x="5214942" y="5000638"/>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2</a:t>
            </a:r>
          </a:p>
        </p:txBody>
      </p:sp>
      <p:cxnSp>
        <p:nvCxnSpPr>
          <p:cNvPr id="53" name="Straight Connector 52"/>
          <p:cNvCxnSpPr/>
          <p:nvPr/>
        </p:nvCxnSpPr>
        <p:spPr>
          <a:xfrm rot="5400000">
            <a:off x="3751257" y="5535627"/>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357686" y="4991360"/>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3</a:t>
            </a:r>
          </a:p>
        </p:txBody>
      </p:sp>
      <p:sp>
        <p:nvSpPr>
          <p:cNvPr id="55" name="Rectangle 54"/>
          <p:cNvSpPr/>
          <p:nvPr/>
        </p:nvSpPr>
        <p:spPr>
          <a:xfrm>
            <a:off x="4988331" y="5357826"/>
            <a:ext cx="714380" cy="3571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6" name="Rectangle 55"/>
          <p:cNvSpPr/>
          <p:nvPr/>
        </p:nvSpPr>
        <p:spPr>
          <a:xfrm>
            <a:off x="4143373" y="5357826"/>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57" name="Straight Arrow Connector 56"/>
          <p:cNvCxnSpPr/>
          <p:nvPr/>
        </p:nvCxnSpPr>
        <p:spPr>
          <a:xfrm>
            <a:off x="4911539" y="5925942"/>
            <a:ext cx="535646" cy="3389"/>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232461" y="5916911"/>
            <a:ext cx="2428892"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Interference Cycles</a:t>
            </a:r>
          </a:p>
        </p:txBody>
      </p:sp>
      <p:sp>
        <p:nvSpPr>
          <p:cNvPr id="62" name="Rectangle 61"/>
          <p:cNvSpPr/>
          <p:nvPr/>
        </p:nvSpPr>
        <p:spPr>
          <a:xfrm>
            <a:off x="6858017" y="1035688"/>
            <a:ext cx="500066" cy="285752"/>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3" name="TextBox 62"/>
          <p:cNvSpPr txBox="1"/>
          <p:nvPr/>
        </p:nvSpPr>
        <p:spPr>
          <a:xfrm>
            <a:off x="7429520" y="1000108"/>
            <a:ext cx="1857356" cy="400110"/>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High Priority</a:t>
            </a:r>
          </a:p>
        </p:txBody>
      </p:sp>
      <p:sp>
        <p:nvSpPr>
          <p:cNvPr id="60" name="Rectangle 59"/>
          <p:cNvSpPr/>
          <p:nvPr/>
        </p:nvSpPr>
        <p:spPr>
          <a:xfrm>
            <a:off x="1428729" y="4143380"/>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1" name="Rectangle 60"/>
          <p:cNvSpPr/>
          <p:nvPr/>
        </p:nvSpPr>
        <p:spPr>
          <a:xfrm>
            <a:off x="2285984" y="3857628"/>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cxnSp>
        <p:nvCxnSpPr>
          <p:cNvPr id="64" name="Straight Arrow Connector 63"/>
          <p:cNvCxnSpPr/>
          <p:nvPr/>
        </p:nvCxnSpPr>
        <p:spPr>
          <a:xfrm rot="10800000">
            <a:off x="4000496" y="3713164"/>
            <a:ext cx="264320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500430" y="3371631"/>
            <a:ext cx="1785950"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Time units</a:t>
            </a:r>
          </a:p>
        </p:txBody>
      </p:sp>
      <p:sp>
        <p:nvSpPr>
          <p:cNvPr id="66" name="TextBox 65"/>
          <p:cNvSpPr txBox="1"/>
          <p:nvPr/>
        </p:nvSpPr>
        <p:spPr>
          <a:xfrm>
            <a:off x="4929190" y="3357562"/>
            <a:ext cx="1571636" cy="373659"/>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Service order</a:t>
            </a:r>
          </a:p>
        </p:txBody>
      </p:sp>
      <p:sp>
        <p:nvSpPr>
          <p:cNvPr id="67" name="Rectangle 66"/>
          <p:cNvSpPr/>
          <p:nvPr/>
        </p:nvSpPr>
        <p:spPr>
          <a:xfrm>
            <a:off x="6715141" y="3857628"/>
            <a:ext cx="1143008" cy="8572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Main Memory</a:t>
            </a:r>
          </a:p>
        </p:txBody>
      </p:sp>
      <p:sp>
        <p:nvSpPr>
          <p:cNvPr id="68" name="Rectangle 67"/>
          <p:cNvSpPr/>
          <p:nvPr/>
        </p:nvSpPr>
        <p:spPr>
          <a:xfrm>
            <a:off x="5857884" y="4143380"/>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69" name="Straight Connector 68"/>
          <p:cNvCxnSpPr/>
          <p:nvPr/>
        </p:nvCxnSpPr>
        <p:spPr>
          <a:xfrm rot="5400000">
            <a:off x="5450907" y="4321975"/>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4593651" y="4321181"/>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28896" y="3786190"/>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1</a:t>
            </a:r>
          </a:p>
        </p:txBody>
      </p:sp>
      <p:sp>
        <p:nvSpPr>
          <p:cNvPr id="72" name="TextBox 71"/>
          <p:cNvSpPr txBox="1"/>
          <p:nvPr/>
        </p:nvSpPr>
        <p:spPr>
          <a:xfrm>
            <a:off x="5214942" y="3786190"/>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2</a:t>
            </a:r>
          </a:p>
        </p:txBody>
      </p:sp>
      <p:cxnSp>
        <p:nvCxnSpPr>
          <p:cNvPr id="73" name="Straight Connector 72"/>
          <p:cNvCxnSpPr/>
          <p:nvPr/>
        </p:nvCxnSpPr>
        <p:spPr>
          <a:xfrm rot="5400000">
            <a:off x="3751257" y="4321181"/>
            <a:ext cx="64294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4357686" y="3776915"/>
            <a:ext cx="214314" cy="323165"/>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3</a:t>
            </a:r>
          </a:p>
        </p:txBody>
      </p:sp>
      <p:sp>
        <p:nvSpPr>
          <p:cNvPr id="75" name="Rectangle 74"/>
          <p:cNvSpPr/>
          <p:nvPr/>
        </p:nvSpPr>
        <p:spPr>
          <a:xfrm>
            <a:off x="4988331" y="4143380"/>
            <a:ext cx="714380" cy="3571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7" name="TextBox 76"/>
          <p:cNvSpPr txBox="1"/>
          <p:nvPr/>
        </p:nvSpPr>
        <p:spPr>
          <a:xfrm>
            <a:off x="-196417" y="3399914"/>
            <a:ext cx="2500330" cy="707886"/>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Request Buffer </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State</a:t>
            </a:r>
          </a:p>
        </p:txBody>
      </p:sp>
    </p:spTree>
    <p:custDataLst>
      <p:tags r:id="rId1"/>
    </p:custDataLst>
    <p:extLst>
      <p:ext uri="{BB962C8B-B14F-4D97-AF65-F5344CB8AC3E}">
        <p14:creationId xmlns:p14="http://schemas.microsoft.com/office/powerpoint/2010/main" val="4222476167"/>
      </p:ext>
    </p:extLst>
  </p:cSld>
  <p:clrMapOvr>
    <a:masterClrMapping/>
  </p:clrMapOvr>
  <p:transition advTm="9090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5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5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4"/>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55" presetClass="entr" presetSubtype="0" fill="hold" nodeType="clickEffect">
                                  <p:stCondLst>
                                    <p:cond delay="0"/>
                                  </p:stCondLst>
                                  <p:childTnLst>
                                    <p:set>
                                      <p:cBhvr>
                                        <p:cTn id="146" dur="1" fill="hold">
                                          <p:stCondLst>
                                            <p:cond delay="0"/>
                                          </p:stCondLst>
                                        </p:cTn>
                                        <p:tgtEl>
                                          <p:spTgt spid="57"/>
                                        </p:tgtEl>
                                        <p:attrNameLst>
                                          <p:attrName>style.visibility</p:attrName>
                                        </p:attrNameLst>
                                      </p:cBhvr>
                                      <p:to>
                                        <p:strVal val="visible"/>
                                      </p:to>
                                    </p:set>
                                    <p:anim calcmode="lin" valueType="num">
                                      <p:cBhvr>
                                        <p:cTn id="147" dur="1000" fill="hold"/>
                                        <p:tgtEl>
                                          <p:spTgt spid="57"/>
                                        </p:tgtEl>
                                        <p:attrNameLst>
                                          <p:attrName>ppt_w</p:attrName>
                                        </p:attrNameLst>
                                      </p:cBhvr>
                                      <p:tavLst>
                                        <p:tav tm="0">
                                          <p:val>
                                            <p:strVal val="#ppt_w*0.70"/>
                                          </p:val>
                                        </p:tav>
                                        <p:tav tm="100000">
                                          <p:val>
                                            <p:strVal val="#ppt_w"/>
                                          </p:val>
                                        </p:tav>
                                      </p:tavLst>
                                    </p:anim>
                                    <p:anim calcmode="lin" valueType="num">
                                      <p:cBhvr>
                                        <p:cTn id="148" dur="1000" fill="hold"/>
                                        <p:tgtEl>
                                          <p:spTgt spid="57"/>
                                        </p:tgtEl>
                                        <p:attrNameLst>
                                          <p:attrName>ppt_h</p:attrName>
                                        </p:attrNameLst>
                                      </p:cBhvr>
                                      <p:tavLst>
                                        <p:tav tm="0">
                                          <p:val>
                                            <p:strVal val="#ppt_h"/>
                                          </p:val>
                                        </p:tav>
                                        <p:tav tm="100000">
                                          <p:val>
                                            <p:strVal val="#ppt_h"/>
                                          </p:val>
                                        </p:tav>
                                      </p:tavLst>
                                    </p:anim>
                                    <p:animEffect transition="in" filter="fade">
                                      <p:cBhvr>
                                        <p:cTn id="149" dur="1000"/>
                                        <p:tgtEl>
                                          <p:spTgt spid="57"/>
                                        </p:tgtEl>
                                      </p:cBhvr>
                                    </p:animEffect>
                                  </p:childTnLst>
                                </p:cTn>
                              </p:par>
                            </p:childTnLst>
                          </p:cTn>
                        </p:par>
                        <p:par>
                          <p:cTn id="150" fill="hold">
                            <p:stCondLst>
                              <p:cond delay="1000"/>
                            </p:stCondLst>
                            <p:childTnLst>
                              <p:par>
                                <p:cTn id="151" presetID="1" presetClass="entr" presetSubtype="0" fill="hold" grpId="0" nodeType="afterEffect">
                                  <p:stCondLst>
                                    <p:cond delay="0"/>
                                  </p:stCondLst>
                                  <p:childTnLst>
                                    <p:set>
                                      <p:cBhvr>
                                        <p:cTn id="15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p:bldP spid="14" grpId="0" animBg="1"/>
      <p:bldP spid="15" grpId="0" animBg="1"/>
      <p:bldP spid="19" grpId="0"/>
      <p:bldP spid="20" grpId="0"/>
      <p:bldP spid="22" grpId="0"/>
      <p:bldP spid="24" grpId="0" build="p"/>
      <p:bldP spid="25" grpId="0" animBg="1"/>
      <p:bldP spid="26" grpId="0"/>
      <p:bldP spid="27" grpId="0" animBg="1"/>
      <p:bldP spid="29" grpId="0"/>
      <p:bldP spid="30" grpId="0"/>
      <p:bldP spid="31" grpId="0" animBg="1"/>
      <p:bldP spid="32" grpId="0" animBg="1"/>
      <p:bldP spid="35" grpId="0"/>
      <p:bldP spid="36" grpId="0"/>
      <p:bldP spid="38" grpId="0"/>
      <p:bldP spid="40" grpId="0" animBg="1"/>
      <p:bldP spid="45" grpId="0"/>
      <p:bldP spid="46" grpId="0"/>
      <p:bldP spid="47" grpId="0" animBg="1"/>
      <p:bldP spid="48" grpId="0" animBg="1"/>
      <p:bldP spid="51" grpId="0"/>
      <p:bldP spid="52" grpId="0"/>
      <p:bldP spid="54" grpId="0"/>
      <p:bldP spid="55" grpId="0" animBg="1"/>
      <p:bldP spid="56" grpId="0" animBg="1"/>
      <p:bldP spid="58" grpId="0"/>
      <p:bldP spid="62" grpId="0" animBg="1"/>
      <p:bldP spid="63" grpId="0"/>
      <p:bldP spid="61" grpId="0" animBg="1"/>
      <p:bldP spid="65" grpId="0"/>
      <p:bldP spid="66" grpId="0"/>
      <p:bldP spid="67" grpId="0" animBg="1"/>
      <p:bldP spid="68" grpId="0" animBg="1"/>
      <p:bldP spid="71" grpId="0"/>
      <p:bldP spid="72" grpId="0"/>
      <p:bldP spid="74" grpId="0"/>
      <p:bldP spid="75" grpId="0" animBg="1"/>
      <p:bldP spid="77"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a:xfrm>
            <a:off x="228600" y="152401"/>
            <a:ext cx="8915400" cy="756320"/>
          </a:xfrm>
        </p:spPr>
        <p:txBody>
          <a:bodyPr/>
          <a:lstStyle/>
          <a:p>
            <a:r>
              <a:rPr lang="en-US" sz="3400" dirty="0"/>
              <a:t>Accounting for Interference in </a:t>
            </a:r>
            <a:r>
              <a:rPr lang="en-US" sz="3400" dirty="0" err="1"/>
              <a:t>RSR</a:t>
            </a:r>
            <a:r>
              <a:rPr lang="en-US" sz="3400" baseline="-25000" dirty="0" err="1"/>
              <a:t>Alone</a:t>
            </a:r>
            <a:r>
              <a:rPr lang="en-US" sz="3400" dirty="0"/>
              <a:t> Estimation</a:t>
            </a:r>
          </a:p>
        </p:txBody>
      </p:sp>
      <p:sp>
        <p:nvSpPr>
          <p:cNvPr id="3" name="Content Placeholder 2"/>
          <p:cNvSpPr>
            <a:spLocks noGrp="1"/>
          </p:cNvSpPr>
          <p:nvPr>
            <p:ph idx="1"/>
          </p:nvPr>
        </p:nvSpPr>
        <p:spPr>
          <a:xfrm>
            <a:off x="457200" y="981080"/>
            <a:ext cx="8229600" cy="4525963"/>
          </a:xfrm>
        </p:spPr>
        <p:txBody>
          <a:bodyPr/>
          <a:lstStyle/>
          <a:p>
            <a:r>
              <a:rPr lang="en-US" dirty="0">
                <a:solidFill>
                  <a:srgbClr val="FF0000"/>
                </a:solidFill>
              </a:rPr>
              <a:t>Solution: Determine and remove interference cycles from </a:t>
            </a:r>
            <a:r>
              <a:rPr lang="en-US" dirty="0" err="1">
                <a:solidFill>
                  <a:srgbClr val="FF0000"/>
                </a:solidFill>
              </a:rPr>
              <a:t>RSR</a:t>
            </a:r>
            <a:r>
              <a:rPr lang="en-US" baseline="-25000" dirty="0" err="1">
                <a:solidFill>
                  <a:srgbClr val="FF0000"/>
                </a:solidFill>
              </a:rPr>
              <a:t>Alone</a:t>
            </a:r>
            <a:r>
              <a:rPr lang="en-US" dirty="0">
                <a:solidFill>
                  <a:srgbClr val="FF0000"/>
                </a:solidFill>
              </a:rPr>
              <a:t> calculation</a:t>
            </a:r>
          </a:p>
          <a:p>
            <a:endParaRPr lang="en-US" dirty="0">
              <a:solidFill>
                <a:srgbClr val="FF0000"/>
              </a:solidFill>
            </a:endParaRPr>
          </a:p>
          <a:p>
            <a:pPr>
              <a:buNone/>
            </a:pPr>
            <a:endParaRPr lang="en-US" dirty="0">
              <a:solidFill>
                <a:srgbClr val="FF0000"/>
              </a:solidFill>
            </a:endParaRPr>
          </a:p>
          <a:p>
            <a:pPr>
              <a:buNone/>
            </a:pPr>
            <a:endParaRPr lang="en-US" dirty="0">
              <a:solidFill>
                <a:srgbClr val="FF0000"/>
              </a:solidFill>
            </a:endParaRPr>
          </a:p>
          <a:p>
            <a:endParaRPr lang="en-US" dirty="0"/>
          </a:p>
          <a:p>
            <a:endParaRPr lang="en-US" dirty="0"/>
          </a:p>
          <a:p>
            <a:r>
              <a:rPr lang="en-US" dirty="0"/>
              <a:t>A cycle is an interference cycle if</a:t>
            </a:r>
          </a:p>
          <a:p>
            <a:pPr lvl="1"/>
            <a:r>
              <a:rPr lang="en-US" sz="2500" dirty="0"/>
              <a:t>a request from the highest priority application is waiting in the request buffer </a:t>
            </a:r>
            <a:r>
              <a:rPr lang="en-US" sz="2500" i="1" dirty="0"/>
              <a:t>and</a:t>
            </a:r>
          </a:p>
          <a:p>
            <a:pPr lvl="1"/>
            <a:r>
              <a:rPr lang="en-US" sz="2500" dirty="0"/>
              <a:t>another application’s request was issued previously</a:t>
            </a:r>
          </a:p>
          <a:p>
            <a:endParaRPr lang="en-US" dirty="0"/>
          </a:p>
        </p:txBody>
      </p:sp>
      <p:sp>
        <p:nvSpPr>
          <p:cNvPr id="8" name="Oval 7"/>
          <p:cNvSpPr>
            <a:spLocks noChangeArrowheads="1"/>
          </p:cNvSpPr>
          <p:nvPr/>
        </p:nvSpPr>
        <p:spPr bwMode="auto">
          <a:xfrm>
            <a:off x="6804229" y="2643182"/>
            <a:ext cx="2125489" cy="357190"/>
          </a:xfrm>
          <a:prstGeom prst="ellipse">
            <a:avLst/>
          </a:prstGeom>
          <a:noFill/>
          <a:ln w="25400" algn="ctr">
            <a:solidFill>
              <a:srgbClr val="FF0000"/>
            </a:solidFill>
            <a:round/>
            <a:headEnd/>
            <a:tailEnd/>
          </a:ln>
        </p:spPr>
        <p:txBody>
          <a:bodyPr lIns="91416" tIns="45709" rIns="91416" bIns="45709"/>
          <a:lstStyle/>
          <a:p>
            <a:pPr marL="0" marR="0" lvl="0" indent="0" algn="l"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6" name="Slide Number Placeholder 5"/>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147</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graphicFrame>
        <p:nvGraphicFramePr>
          <p:cNvPr id="2" name="Object 2"/>
          <p:cNvGraphicFramePr>
            <a:graphicFrameLocks noChangeAspect="1"/>
          </p:cNvGraphicFramePr>
          <p:nvPr/>
        </p:nvGraphicFramePr>
        <p:xfrm>
          <a:off x="718705" y="2043897"/>
          <a:ext cx="8139575" cy="956475"/>
        </p:xfrm>
        <a:graphic>
          <a:graphicData uri="http://schemas.openxmlformats.org/presentationml/2006/ole">
            <mc:AlternateContent xmlns:mc="http://schemas.openxmlformats.org/markup-compatibility/2006">
              <mc:Choice xmlns:v="urn:schemas-microsoft-com:vml" Requires="v">
                <p:oleObj spid="_x0000_s32787" name="Equation" r:id="rId5" imgW="5943600" imgH="698400" progId="Equation.3">
                  <p:embed/>
                </p:oleObj>
              </mc:Choice>
              <mc:Fallback>
                <p:oleObj name="Equation" r:id="rId5" imgW="5943600" imgH="698400" progId="Equation.3">
                  <p:embed/>
                  <p:pic>
                    <p:nvPicPr>
                      <p:cNvPr id="2"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705" y="2043897"/>
                        <a:ext cx="8139575" cy="9564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ustDataLst>
      <p:tags r:id="rId2"/>
    </p:custDataLst>
    <p:extLst>
      <p:ext uri="{BB962C8B-B14F-4D97-AF65-F5344CB8AC3E}">
        <p14:creationId xmlns:p14="http://schemas.microsoft.com/office/powerpoint/2010/main" val="1851557756"/>
      </p:ext>
    </p:extLst>
  </p:cSld>
  <p:clrMapOvr>
    <a:masterClrMapping/>
  </p:clrMapOvr>
  <p:transition advTm="5961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148</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sp>
        <p:nvSpPr>
          <p:cNvPr id="124" name="Content Placeholder 2"/>
          <p:cNvSpPr>
            <a:spLocks noGrp="1"/>
          </p:cNvSpPr>
          <p:nvPr>
            <p:ph idx="1"/>
          </p:nvPr>
        </p:nvSpPr>
        <p:spPr>
          <a:xfrm>
            <a:off x="214282" y="928670"/>
            <a:ext cx="8610600" cy="5339680"/>
          </a:xfrm>
        </p:spPr>
        <p:txBody>
          <a:bodyPr/>
          <a:lstStyle/>
          <a:p>
            <a:pPr>
              <a:buNone/>
            </a:pPr>
            <a:r>
              <a:rPr lang="en-US" sz="4000" dirty="0">
                <a:solidFill>
                  <a:srgbClr val="FF0000"/>
                </a:solidFill>
              </a:rPr>
              <a:t>1.</a:t>
            </a:r>
            <a:r>
              <a:rPr lang="en-US" sz="4000" dirty="0"/>
              <a:t> </a:t>
            </a:r>
            <a:r>
              <a:rPr lang="en-US" sz="4000" dirty="0">
                <a:solidFill>
                  <a:srgbClr val="0070C0"/>
                </a:solidFill>
              </a:rPr>
              <a:t>Estimate Slowdown</a:t>
            </a:r>
          </a:p>
          <a:p>
            <a:pPr lvl="1"/>
            <a:r>
              <a:rPr lang="en-US" sz="3400" dirty="0">
                <a:solidFill>
                  <a:schemeClr val="accent3">
                    <a:lumMod val="65000"/>
                  </a:schemeClr>
                </a:solidFill>
              </a:rPr>
              <a:t>Key Observations</a:t>
            </a:r>
          </a:p>
          <a:p>
            <a:pPr lvl="1"/>
            <a:r>
              <a:rPr lang="en-US" sz="3400" dirty="0">
                <a:solidFill>
                  <a:schemeClr val="accent3">
                    <a:lumMod val="65000"/>
                  </a:schemeClr>
                </a:solidFill>
              </a:rPr>
              <a:t>Implementation</a:t>
            </a:r>
          </a:p>
          <a:p>
            <a:pPr lvl="1"/>
            <a:r>
              <a:rPr lang="en-US" sz="3400" dirty="0"/>
              <a:t>MISE Model: Putting it All Together</a:t>
            </a:r>
          </a:p>
          <a:p>
            <a:pPr lvl="1"/>
            <a:r>
              <a:rPr lang="en-US" sz="3400" dirty="0">
                <a:solidFill>
                  <a:schemeClr val="accent3">
                    <a:lumMod val="65000"/>
                  </a:schemeClr>
                </a:solidFill>
              </a:rPr>
              <a:t>Evaluating the Model</a:t>
            </a:r>
          </a:p>
          <a:p>
            <a:pPr>
              <a:buNone/>
            </a:pPr>
            <a:r>
              <a:rPr lang="en-US" sz="4000" dirty="0">
                <a:solidFill>
                  <a:srgbClr val="FF0000"/>
                </a:solidFill>
              </a:rPr>
              <a:t>2.</a:t>
            </a:r>
            <a:r>
              <a:rPr lang="en-US" sz="4000" dirty="0"/>
              <a:t> </a:t>
            </a:r>
            <a:r>
              <a:rPr lang="en-US" sz="4000" dirty="0">
                <a:solidFill>
                  <a:srgbClr val="0070C0"/>
                </a:solidFill>
              </a:rPr>
              <a:t>Control Slowdown</a:t>
            </a:r>
          </a:p>
          <a:p>
            <a:pPr lvl="1"/>
            <a:r>
              <a:rPr lang="en-US" sz="3400" dirty="0">
                <a:solidFill>
                  <a:schemeClr val="accent3">
                    <a:lumMod val="65000"/>
                  </a:schemeClr>
                </a:solidFill>
              </a:rPr>
              <a:t>Providing Soft Slowdown Guarantees</a:t>
            </a:r>
          </a:p>
          <a:p>
            <a:pPr lvl="1"/>
            <a:r>
              <a:rPr lang="en-US" sz="3400" dirty="0">
                <a:solidFill>
                  <a:schemeClr val="accent3">
                    <a:lumMod val="65000"/>
                  </a:schemeClr>
                </a:solidFill>
              </a:rPr>
              <a:t>Minimizing Maximum Slowdown</a:t>
            </a:r>
          </a:p>
          <a:p>
            <a:endParaRPr lang="en-US" dirty="0"/>
          </a:p>
          <a:p>
            <a:pPr lvl="1"/>
            <a:endParaRPr lang="en-US" dirty="0"/>
          </a:p>
          <a:p>
            <a:endParaRPr lang="en-US" dirty="0"/>
          </a:p>
          <a:p>
            <a:pPr lvl="1">
              <a:buFontTx/>
              <a:buNone/>
            </a:pP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855186207"/>
      </p:ext>
    </p:extLst>
  </p:cSld>
  <p:clrMapOvr>
    <a:masterClrMapping/>
  </p:clrMapOvr>
  <p:transition advTm="2015"/>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MISE Model: Putting it All Together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149</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grpSp>
        <p:nvGrpSpPr>
          <p:cNvPr id="3" name="Group 29"/>
          <p:cNvGrpSpPr/>
          <p:nvPr/>
        </p:nvGrpSpPr>
        <p:grpSpPr>
          <a:xfrm>
            <a:off x="344830" y="1887215"/>
            <a:ext cx="8902597" cy="461665"/>
            <a:chOff x="395536" y="1857598"/>
            <a:chExt cx="9230296" cy="461665"/>
          </a:xfrm>
        </p:grpSpPr>
        <p:cxnSp>
          <p:nvCxnSpPr>
            <p:cNvPr id="8" name="Straight Arrow Connector 7"/>
            <p:cNvCxnSpPr/>
            <p:nvPr/>
          </p:nvCxnSpPr>
          <p:spPr>
            <a:xfrm>
              <a:off x="395536" y="2103239"/>
              <a:ext cx="8352928"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89728" y="1857598"/>
              <a:ext cx="936104" cy="461665"/>
            </a:xfrm>
            <a:prstGeom prst="rect">
              <a:avLst/>
            </a:prstGeom>
            <a:noFill/>
          </p:spPr>
          <p:txBody>
            <a:bodyPr wrap="square"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
                  <a:cs typeface="+mn-cs"/>
                </a:rPr>
                <a:t>time</a:t>
              </a:r>
            </a:p>
          </p:txBody>
        </p:sp>
      </p:grpSp>
      <p:sp>
        <p:nvSpPr>
          <p:cNvPr id="14" name="Left Brace 13"/>
          <p:cNvSpPr/>
          <p:nvPr/>
        </p:nvSpPr>
        <p:spPr>
          <a:xfrm rot="5400000">
            <a:off x="2044816" y="-324030"/>
            <a:ext cx="631540" cy="3994200"/>
          </a:xfrm>
          <a:prstGeom prst="leftBrace">
            <a:avLst>
              <a:gd name="adj1" fmla="val 3118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8" name="TextBox 17"/>
          <p:cNvSpPr txBox="1"/>
          <p:nvPr/>
        </p:nvSpPr>
        <p:spPr>
          <a:xfrm>
            <a:off x="469824" y="857232"/>
            <a:ext cx="3816424" cy="553998"/>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
                <a:cs typeface="+mn-cs"/>
              </a:rPr>
              <a:t>Interval</a:t>
            </a:r>
          </a:p>
        </p:txBody>
      </p:sp>
      <p:sp>
        <p:nvSpPr>
          <p:cNvPr id="21" name="Right Arrow 20"/>
          <p:cNvSpPr/>
          <p:nvPr/>
        </p:nvSpPr>
        <p:spPr>
          <a:xfrm>
            <a:off x="346494" y="2575357"/>
            <a:ext cx="4011193" cy="576064"/>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23" name="Straight Arrow Connector 22"/>
          <p:cNvCxnSpPr/>
          <p:nvPr/>
        </p:nvCxnSpPr>
        <p:spPr>
          <a:xfrm rot="5400000">
            <a:off x="3177819" y="4177959"/>
            <a:ext cx="2073982"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4930" name="Object 2"/>
          <p:cNvGraphicFramePr>
            <a:graphicFrameLocks noChangeAspect="1"/>
          </p:cNvGraphicFramePr>
          <p:nvPr/>
        </p:nvGraphicFramePr>
        <p:xfrm>
          <a:off x="3497258" y="3342348"/>
          <a:ext cx="360362" cy="330200"/>
        </p:xfrm>
        <a:graphic>
          <a:graphicData uri="http://schemas.openxmlformats.org/presentationml/2006/ole">
            <mc:AlternateContent xmlns:mc="http://schemas.openxmlformats.org/markup-compatibility/2006">
              <mc:Choice xmlns:v="urn:schemas-microsoft-com:vml" Requires="v">
                <p:oleObj spid="_x0000_s33829" name="Equation" r:id="rId5" imgW="152280" imgH="139680" progId="Equation.3">
                  <p:embed/>
                </p:oleObj>
              </mc:Choice>
              <mc:Fallback>
                <p:oleObj name="Equation" r:id="rId5" imgW="152280" imgH="139680" progId="Equation.3">
                  <p:embed/>
                  <p:pic>
                    <p:nvPicPr>
                      <p:cNvPr id="12493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7258" y="3342348"/>
                        <a:ext cx="360362" cy="330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4" name="Content Placeholder 2"/>
          <p:cNvSpPr txBox="1">
            <a:spLocks/>
          </p:cNvSpPr>
          <p:nvPr/>
        </p:nvSpPr>
        <p:spPr bwMode="auto">
          <a:xfrm>
            <a:off x="3214678" y="5198732"/>
            <a:ext cx="2088232" cy="65916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marL="342813" marR="0" lvl="0" indent="-342813" algn="ctr" defTabSz="914165" rtl="0" eaLnBrk="0" fontAlgn="base" latinLnBrk="0" hangingPunct="0">
              <a:lnSpc>
                <a:spcPct val="100000"/>
              </a:lnSpc>
              <a:spcBef>
                <a:spcPct val="20000"/>
              </a:spcBef>
              <a:spcAft>
                <a:spcPct val="0"/>
              </a:spcAft>
              <a:buClr>
                <a:srgbClr val="CC9900"/>
              </a:buClr>
              <a:buSzPct val="65000"/>
              <a:buFontTx/>
              <a:buNone/>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Estimate </a:t>
            </a:r>
          </a:p>
          <a:p>
            <a:pPr marL="342813" marR="0" lvl="0" indent="-342813" algn="ctr" defTabSz="914165" rtl="0" eaLnBrk="0" fontAlgn="base" latinLnBrk="0" hangingPunct="0">
              <a:lnSpc>
                <a:spcPct val="100000"/>
              </a:lnSpc>
              <a:spcBef>
                <a:spcPct val="20000"/>
              </a:spcBef>
              <a:spcAft>
                <a:spcPct val="0"/>
              </a:spcAft>
              <a:buClr>
                <a:srgbClr val="CC9900"/>
              </a:buClr>
              <a:buSzPct val="65000"/>
              <a:buFontTx/>
              <a:buNone/>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slowdown</a:t>
            </a:r>
          </a:p>
          <a:p>
            <a:pPr marL="342813" marR="0" lvl="0" indent="-342813" algn="ctr"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a:p>
            <a:pPr marL="342813" marR="0" lvl="0" indent="-342813" algn="ctr"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p:txBody>
      </p:sp>
      <p:sp>
        <p:nvSpPr>
          <p:cNvPr id="15" name="Left Brace 14"/>
          <p:cNvSpPr/>
          <p:nvPr/>
        </p:nvSpPr>
        <p:spPr>
          <a:xfrm rot="5400000">
            <a:off x="6045344" y="-324030"/>
            <a:ext cx="631540" cy="3994200"/>
          </a:xfrm>
          <a:prstGeom prst="leftBrace">
            <a:avLst>
              <a:gd name="adj1" fmla="val 4009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6" name="TextBox 15"/>
          <p:cNvSpPr txBox="1"/>
          <p:nvPr/>
        </p:nvSpPr>
        <p:spPr>
          <a:xfrm>
            <a:off x="4470352" y="857232"/>
            <a:ext cx="3816424" cy="553998"/>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
                <a:cs typeface="+mn-cs"/>
              </a:rPr>
              <a:t>Interval</a:t>
            </a:r>
          </a:p>
        </p:txBody>
      </p:sp>
      <p:sp>
        <p:nvSpPr>
          <p:cNvPr id="17" name="Right Arrow 16"/>
          <p:cNvSpPr/>
          <p:nvPr/>
        </p:nvSpPr>
        <p:spPr>
          <a:xfrm>
            <a:off x="4429124" y="2571744"/>
            <a:ext cx="4011193" cy="576064"/>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28" name="Straight Arrow Connector 27"/>
          <p:cNvCxnSpPr/>
          <p:nvPr/>
        </p:nvCxnSpPr>
        <p:spPr>
          <a:xfrm rot="5400000">
            <a:off x="7266315" y="4179445"/>
            <a:ext cx="2073982"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Content Placeholder 2"/>
          <p:cNvSpPr txBox="1">
            <a:spLocks/>
          </p:cNvSpPr>
          <p:nvPr/>
        </p:nvSpPr>
        <p:spPr bwMode="auto">
          <a:xfrm>
            <a:off x="7286644" y="5200218"/>
            <a:ext cx="2088232" cy="65916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marL="342813" marR="0" lvl="0" indent="-342813" algn="ctr" defTabSz="914165" rtl="0" eaLnBrk="0" fontAlgn="base" latinLnBrk="0" hangingPunct="0">
              <a:lnSpc>
                <a:spcPct val="100000"/>
              </a:lnSpc>
              <a:spcBef>
                <a:spcPct val="20000"/>
              </a:spcBef>
              <a:spcAft>
                <a:spcPct val="0"/>
              </a:spcAft>
              <a:buClr>
                <a:srgbClr val="CC9900"/>
              </a:buClr>
              <a:buSzPct val="65000"/>
              <a:buFontTx/>
              <a:buNone/>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Estimate </a:t>
            </a:r>
          </a:p>
          <a:p>
            <a:pPr marL="342813" marR="0" lvl="0" indent="-342813" algn="ctr" defTabSz="914165" rtl="0" eaLnBrk="0" fontAlgn="base" latinLnBrk="0" hangingPunct="0">
              <a:lnSpc>
                <a:spcPct val="100000"/>
              </a:lnSpc>
              <a:spcBef>
                <a:spcPct val="20000"/>
              </a:spcBef>
              <a:spcAft>
                <a:spcPct val="0"/>
              </a:spcAft>
              <a:buClr>
                <a:srgbClr val="CC9900"/>
              </a:buClr>
              <a:buSzPct val="65000"/>
              <a:buFontTx/>
              <a:buNone/>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slowdown</a:t>
            </a:r>
          </a:p>
          <a:p>
            <a:pPr marL="342813" marR="0" lvl="0" indent="-342813" algn="ctr"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a:p>
            <a:pPr marL="342813" marR="0" lvl="0" indent="-342813" algn="ctr"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p:txBody>
      </p:sp>
      <p:sp>
        <p:nvSpPr>
          <p:cNvPr id="31" name="Content Placeholder 2"/>
          <p:cNvSpPr txBox="1">
            <a:spLocks/>
          </p:cNvSpPr>
          <p:nvPr/>
        </p:nvSpPr>
        <p:spPr bwMode="auto">
          <a:xfrm>
            <a:off x="142844" y="3214686"/>
            <a:ext cx="3914740" cy="1305834"/>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Measure </a:t>
            </a:r>
            <a:r>
              <a:rPr kumimoji="0" lang="en-US" sz="2800" b="0" i="0" u="none" strike="noStrike" kern="0" cap="none" spc="0" normalizeH="0" baseline="0" noProof="0" dirty="0" err="1">
                <a:ln>
                  <a:noFill/>
                </a:ln>
                <a:solidFill>
                  <a:srgbClr val="000000"/>
                </a:solidFill>
                <a:effectLst/>
                <a:uLnTx/>
                <a:uFillTx/>
                <a:latin typeface="Tahoma"/>
                <a:ea typeface=""/>
                <a:cs typeface="+mn-cs"/>
              </a:rPr>
              <a:t>RSR</a:t>
            </a:r>
            <a:r>
              <a:rPr kumimoji="0" lang="en-US" sz="2800" b="0" i="0" u="none" strike="noStrike" kern="0" cap="none" spc="0" normalizeH="0" baseline="-25000" noProof="0" dirty="0" err="1">
                <a:ln>
                  <a:noFill/>
                </a:ln>
                <a:solidFill>
                  <a:srgbClr val="000000"/>
                </a:solidFill>
                <a:effectLst/>
                <a:uLnTx/>
                <a:uFillTx/>
                <a:latin typeface="Tahoma"/>
                <a:ea typeface=""/>
                <a:cs typeface="+mn-cs"/>
              </a:rPr>
              <a:t>Shared</a:t>
            </a:r>
            <a:r>
              <a:rPr kumimoji="0" lang="en-US" sz="2800" b="0" i="0" u="none" strike="noStrike" kern="0" cap="none" spc="0" normalizeH="0" baseline="0" noProof="0" dirty="0">
                <a:ln>
                  <a:noFill/>
                </a:ln>
                <a:solidFill>
                  <a:srgbClr val="000000"/>
                </a:solidFill>
                <a:effectLst/>
                <a:uLnTx/>
                <a:uFillTx/>
                <a:latin typeface="Tahoma"/>
                <a:ea typeface=""/>
                <a:cs typeface="+mn-cs"/>
              </a:rPr>
              <a:t>, </a:t>
            </a:r>
          </a:p>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Estimate </a:t>
            </a:r>
            <a:r>
              <a:rPr kumimoji="0" lang="en-US" sz="2800" b="0" i="0" u="none" strike="noStrike" kern="0" cap="none" spc="0" normalizeH="0" baseline="0" noProof="0" dirty="0" err="1">
                <a:ln>
                  <a:noFill/>
                </a:ln>
                <a:solidFill>
                  <a:srgbClr val="000000"/>
                </a:solidFill>
                <a:effectLst/>
                <a:uLnTx/>
                <a:uFillTx/>
                <a:latin typeface="Tahoma"/>
                <a:ea typeface=""/>
                <a:cs typeface="+mn-cs"/>
              </a:rPr>
              <a:t>RSR</a:t>
            </a:r>
            <a:r>
              <a:rPr kumimoji="0" lang="en-US" sz="2800" b="0" i="0" u="none" strike="noStrike" kern="0" cap="none" spc="0" normalizeH="0" baseline="-25000" noProof="0" dirty="0" err="1">
                <a:ln>
                  <a:noFill/>
                </a:ln>
                <a:solidFill>
                  <a:srgbClr val="000000"/>
                </a:solidFill>
                <a:effectLst/>
                <a:uLnTx/>
                <a:uFillTx/>
                <a:latin typeface="Tahoma"/>
                <a:ea typeface=""/>
                <a:cs typeface="+mn-cs"/>
              </a:rPr>
              <a:t>Alone</a:t>
            </a:r>
            <a:endParaRPr kumimoji="0" lang="en-US" sz="2800" b="0" i="0" u="none" strike="noStrike" kern="0" cap="none" spc="0" normalizeH="0" baseline="-2500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Tx/>
              <a:buNone/>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p:txBody>
      </p:sp>
      <p:graphicFrame>
        <p:nvGraphicFramePr>
          <p:cNvPr id="124932" name="Object 4"/>
          <p:cNvGraphicFramePr>
            <a:graphicFrameLocks noChangeAspect="1"/>
          </p:cNvGraphicFramePr>
          <p:nvPr/>
        </p:nvGraphicFramePr>
        <p:xfrm>
          <a:off x="7640662" y="3328328"/>
          <a:ext cx="360363" cy="330200"/>
        </p:xfrm>
        <a:graphic>
          <a:graphicData uri="http://schemas.openxmlformats.org/presentationml/2006/ole">
            <mc:AlternateContent xmlns:mc="http://schemas.openxmlformats.org/markup-compatibility/2006">
              <mc:Choice xmlns:v="urn:schemas-microsoft-com:vml" Requires="v">
                <p:oleObj spid="_x0000_s33830" name="Equation" r:id="rId7" imgW="152280" imgH="139680" progId="Equation.3">
                  <p:embed/>
                </p:oleObj>
              </mc:Choice>
              <mc:Fallback>
                <p:oleObj name="Equation" r:id="rId7" imgW="152280" imgH="139680" progId="Equation.3">
                  <p:embed/>
                  <p:pic>
                    <p:nvPicPr>
                      <p:cNvPr id="12493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0662" y="3328328"/>
                        <a:ext cx="360363" cy="330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2" name="Content Placeholder 2"/>
          <p:cNvSpPr txBox="1">
            <a:spLocks/>
          </p:cNvSpPr>
          <p:nvPr/>
        </p:nvSpPr>
        <p:spPr bwMode="auto">
          <a:xfrm>
            <a:off x="4300598" y="3194736"/>
            <a:ext cx="3914740" cy="1305834"/>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Measure </a:t>
            </a:r>
            <a:r>
              <a:rPr kumimoji="0" lang="en-US" sz="2800" b="0" i="0" u="none" strike="noStrike" kern="0" cap="none" spc="0" normalizeH="0" baseline="0" noProof="0" dirty="0" err="1">
                <a:ln>
                  <a:noFill/>
                </a:ln>
                <a:solidFill>
                  <a:srgbClr val="000000"/>
                </a:solidFill>
                <a:effectLst/>
                <a:uLnTx/>
                <a:uFillTx/>
                <a:latin typeface="Tahoma"/>
                <a:ea typeface=""/>
                <a:cs typeface="+mn-cs"/>
              </a:rPr>
              <a:t>RSR</a:t>
            </a:r>
            <a:r>
              <a:rPr kumimoji="0" lang="en-US" sz="2800" b="0" i="0" u="none" strike="noStrike" kern="0" cap="none" spc="0" normalizeH="0" baseline="-25000" noProof="0" dirty="0" err="1">
                <a:ln>
                  <a:noFill/>
                </a:ln>
                <a:solidFill>
                  <a:srgbClr val="000000"/>
                </a:solidFill>
                <a:effectLst/>
                <a:uLnTx/>
                <a:uFillTx/>
                <a:latin typeface="Tahoma"/>
                <a:ea typeface=""/>
                <a:cs typeface="+mn-cs"/>
              </a:rPr>
              <a:t>Shared</a:t>
            </a:r>
            <a:r>
              <a:rPr kumimoji="0" lang="en-US" sz="2800" b="0" i="0" u="none" strike="noStrike" kern="0" cap="none" spc="0" normalizeH="0" baseline="0" noProof="0" dirty="0">
                <a:ln>
                  <a:noFill/>
                </a:ln>
                <a:solidFill>
                  <a:srgbClr val="000000"/>
                </a:solidFill>
                <a:effectLst/>
                <a:uLnTx/>
                <a:uFillTx/>
                <a:latin typeface="Tahoma"/>
                <a:ea typeface=""/>
                <a:cs typeface="+mn-cs"/>
              </a:rPr>
              <a:t>, </a:t>
            </a:r>
          </a:p>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r>
              <a:rPr kumimoji="0" lang="en-US" sz="2800" b="0" i="0" u="none" strike="noStrike" kern="0" cap="none" spc="0" normalizeH="0" baseline="0" noProof="0" dirty="0">
                <a:ln>
                  <a:noFill/>
                </a:ln>
                <a:solidFill>
                  <a:srgbClr val="000000"/>
                </a:solidFill>
                <a:effectLst/>
                <a:uLnTx/>
                <a:uFillTx/>
                <a:latin typeface="Tahoma"/>
                <a:ea typeface=""/>
                <a:cs typeface="+mn-cs"/>
              </a:rPr>
              <a:t>Estimate </a:t>
            </a:r>
            <a:r>
              <a:rPr kumimoji="0" lang="en-US" sz="2800" b="0" i="0" u="none" strike="noStrike" kern="0" cap="none" spc="0" normalizeH="0" baseline="0" noProof="0" dirty="0" err="1">
                <a:ln>
                  <a:noFill/>
                </a:ln>
                <a:solidFill>
                  <a:srgbClr val="000000"/>
                </a:solidFill>
                <a:effectLst/>
                <a:uLnTx/>
                <a:uFillTx/>
                <a:latin typeface="Tahoma"/>
                <a:ea typeface=""/>
                <a:cs typeface="+mn-cs"/>
              </a:rPr>
              <a:t>RSR</a:t>
            </a:r>
            <a:r>
              <a:rPr kumimoji="0" lang="en-US" sz="2800" b="0" i="0" u="none" strike="noStrike" kern="0" cap="none" spc="0" normalizeH="0" baseline="-25000" noProof="0" dirty="0" err="1">
                <a:ln>
                  <a:noFill/>
                </a:ln>
                <a:solidFill>
                  <a:srgbClr val="000000"/>
                </a:solidFill>
                <a:effectLst/>
                <a:uLnTx/>
                <a:uFillTx/>
                <a:latin typeface="Tahoma"/>
                <a:ea typeface=""/>
                <a:cs typeface="+mn-cs"/>
              </a:rPr>
              <a:t>Alone</a:t>
            </a:r>
            <a:endParaRPr kumimoji="0" lang="en-US" sz="2800" b="0" i="0" u="none" strike="noStrike" kern="0" cap="none" spc="0" normalizeH="0" baseline="-2500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Tx/>
              <a:buNone/>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a:p>
            <a:pPr marL="342813" marR="0" lvl="0" indent="-342813" algn="l" defTabSz="914165"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800" b="0" i="0" u="none" strike="noStrike" kern="0" cap="none" spc="0" normalizeH="0" baseline="0" noProof="0" dirty="0">
              <a:ln>
                <a:noFill/>
              </a:ln>
              <a:solidFill>
                <a:srgbClr val="000000"/>
              </a:solidFill>
              <a:effectLst/>
              <a:uLnTx/>
              <a:uFillTx/>
              <a:latin typeface="Tahoma"/>
              <a:ea typeface=""/>
              <a:cs typeface="+mn-cs"/>
            </a:endParaRPr>
          </a:p>
          <a:p>
            <a:pPr marL="669753" marR="0" lvl="1" indent="-325355" algn="l" defTabSz="914165" rtl="0" eaLnBrk="0" fontAlgn="base" latinLnBrk="0" hangingPunct="0">
              <a:lnSpc>
                <a:spcPct val="100000"/>
              </a:lnSpc>
              <a:spcBef>
                <a:spcPct val="20000"/>
              </a:spcBef>
              <a:spcAft>
                <a:spcPct val="0"/>
              </a:spcAft>
              <a:buClr>
                <a:srgbClr val="3B812F"/>
              </a:buClr>
              <a:buSzPct val="60000"/>
              <a:buFont typeface="Wingdings" pitchFamily="2" charset="2"/>
              <a:buChar char="q"/>
              <a:tabLst/>
              <a:defRPr/>
            </a:pPr>
            <a:endParaRPr kumimoji="0" lang="en-US" sz="2200" b="0" i="0" u="none" strike="noStrike" kern="0" cap="none" spc="0" normalizeH="0" baseline="0" noProof="0" dirty="0">
              <a:ln>
                <a:noFill/>
              </a:ln>
              <a:solidFill>
                <a:srgbClr val="000000"/>
              </a:solidFill>
              <a:effectLst/>
              <a:uLnTx/>
              <a:uFillTx/>
              <a:latin typeface="Tahoma"/>
              <a:ea typeface=""/>
              <a:cs typeface="+mn-cs"/>
            </a:endParaRPr>
          </a:p>
        </p:txBody>
      </p:sp>
    </p:spTree>
    <p:custDataLst>
      <p:tags r:id="rId2"/>
    </p:custDataLst>
    <p:extLst>
      <p:ext uri="{BB962C8B-B14F-4D97-AF65-F5344CB8AC3E}">
        <p14:creationId xmlns:p14="http://schemas.microsoft.com/office/powerpoint/2010/main" val="344173084"/>
      </p:ext>
    </p:extLst>
  </p:cSld>
  <p:clrMapOvr>
    <a:masterClrMapping/>
  </p:clrMapOvr>
  <p:transition advTm="2068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7" presetClass="entr" presetSubtype="8"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ppt_x</p:attrName>
                                        </p:attrNameLst>
                                      </p:cBhvr>
                                      <p:tavLst>
                                        <p:tav tm="0">
                                          <p:val>
                                            <p:strVal val="#ppt_x-#ppt_w/2"/>
                                          </p:val>
                                        </p:tav>
                                        <p:tav tm="100000">
                                          <p:val>
                                            <p:strVal val="#ppt_x"/>
                                          </p:val>
                                        </p:tav>
                                      </p:tavLst>
                                    </p:anim>
                                    <p:anim calcmode="lin" valueType="num">
                                      <p:cBhvr>
                                        <p:cTn id="11" dur="500" fill="hold"/>
                                        <p:tgtEl>
                                          <p:spTgt spid="21"/>
                                        </p:tgtEl>
                                        <p:attrNameLst>
                                          <p:attrName>ppt_y</p:attrName>
                                        </p:attrNameLst>
                                      </p:cBhvr>
                                      <p:tavLst>
                                        <p:tav tm="0">
                                          <p:val>
                                            <p:strVal val="#ppt_y"/>
                                          </p:val>
                                        </p:tav>
                                        <p:tav tm="100000">
                                          <p:val>
                                            <p:strVal val="#ppt_y"/>
                                          </p:val>
                                        </p:tav>
                                      </p:tavLst>
                                    </p:anim>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strVal val="#ppt_h"/>
                                          </p:val>
                                        </p:tav>
                                        <p:tav tm="100000">
                                          <p:val>
                                            <p:strVal val="#ppt_h"/>
                                          </p:val>
                                        </p:tav>
                                      </p:tavLst>
                                    </p:anim>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49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7" presetClass="entr" presetSubtype="8"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ppt_x</p:attrName>
                                        </p:attrNameLst>
                                      </p:cBhvr>
                                      <p:tavLst>
                                        <p:tav tm="0">
                                          <p:val>
                                            <p:strVal val="#ppt_x-#ppt_w/2"/>
                                          </p:val>
                                        </p:tav>
                                        <p:tav tm="100000">
                                          <p:val>
                                            <p:strVal val="#ppt_x"/>
                                          </p:val>
                                        </p:tav>
                                      </p:tavLst>
                                    </p:anim>
                                    <p:anim calcmode="lin" valueType="num">
                                      <p:cBhvr>
                                        <p:cTn id="38" dur="500" fill="hold"/>
                                        <p:tgtEl>
                                          <p:spTgt spid="17"/>
                                        </p:tgtEl>
                                        <p:attrNameLst>
                                          <p:attrName>ppt_y</p:attrName>
                                        </p:attrNameLst>
                                      </p:cBhvr>
                                      <p:tavLst>
                                        <p:tav tm="0">
                                          <p:val>
                                            <p:strVal val="#ppt_y"/>
                                          </p:val>
                                        </p:tav>
                                        <p:tav tm="100000">
                                          <p:val>
                                            <p:strVal val="#ppt_y"/>
                                          </p:val>
                                        </p:tav>
                                      </p:tavLst>
                                    </p:anim>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49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21" grpId="0" animBg="1"/>
      <p:bldP spid="24" grpId="0"/>
      <p:bldP spid="15" grpId="0" animBg="1"/>
      <p:bldP spid="16" grpId="0"/>
      <p:bldP spid="17" grpId="0" animBg="1"/>
      <p:bldP spid="29" grpId="0"/>
      <p:bldP spid="3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6633"/>
                </a:solidFill>
              </a:rPr>
              <a:t>Effect of the Memory Performance Hog</a:t>
            </a:r>
            <a:endParaRPr lang="en-US" sz="3600" dirty="0"/>
          </a:p>
        </p:txBody>
      </p:sp>
      <p:graphicFrame>
        <p:nvGraphicFramePr>
          <p:cNvPr id="5" name="Content Placeholder 4"/>
          <p:cNvGraphicFramePr>
            <a:graphicFrameLocks noGrp="1"/>
          </p:cNvGraphicFramePr>
          <p:nvPr>
            <p:ph idx="1"/>
          </p:nvPr>
        </p:nvGraphicFramePr>
        <p:xfrm>
          <a:off x="2302070" y="1158981"/>
          <a:ext cx="4317232" cy="3617205"/>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8B2FBAE-2788-454F-856A-052983D7F618}"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Arial" charset="0"/>
            </a:endParaRPr>
          </a:p>
        </p:txBody>
      </p:sp>
      <p:sp>
        <p:nvSpPr>
          <p:cNvPr id="7" name="Line 14"/>
          <p:cNvSpPr>
            <a:spLocks noChangeShapeType="1"/>
          </p:cNvSpPr>
          <p:nvPr/>
        </p:nvSpPr>
        <p:spPr bwMode="auto">
          <a:xfrm>
            <a:off x="2793095" y="3297394"/>
            <a:ext cx="3860800" cy="0"/>
          </a:xfrm>
          <a:prstGeom prst="line">
            <a:avLst/>
          </a:prstGeom>
          <a:noFill/>
          <a:ln w="25400">
            <a:solidFill>
              <a:schemeClr val="tx1"/>
            </a:solidFill>
            <a:round/>
            <a:headEnd/>
            <a:tailEnd/>
          </a:ln>
        </p:spPr>
        <p:txBody>
          <a:bodyPr lIns="91402" tIns="45702" rIns="91402" bIns="45702"/>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9" name="Oval 5"/>
          <p:cNvSpPr>
            <a:spLocks noChangeArrowheads="1"/>
          </p:cNvSpPr>
          <p:nvPr/>
        </p:nvSpPr>
        <p:spPr bwMode="auto">
          <a:xfrm>
            <a:off x="3271464" y="2898027"/>
            <a:ext cx="1009046" cy="519113"/>
          </a:xfrm>
          <a:prstGeom prst="ellipse">
            <a:avLst/>
          </a:prstGeom>
          <a:solidFill>
            <a:schemeClr val="accent1">
              <a:alpha val="0"/>
            </a:schemeClr>
          </a:solidFill>
          <a:ln w="34925">
            <a:solidFill>
              <a:srgbClr val="CC0000"/>
            </a:solidFill>
            <a:round/>
            <a:headEnd/>
            <a:tailEnd/>
          </a:ln>
        </p:spPr>
        <p:txBody>
          <a:bodyPr wrap="none" lIns="91402" tIns="45702" rIns="91402" bIns="4570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0" name="Text Box 7"/>
          <p:cNvSpPr txBox="1">
            <a:spLocks noChangeArrowheads="1"/>
          </p:cNvSpPr>
          <p:nvPr/>
        </p:nvSpPr>
        <p:spPr bwMode="auto">
          <a:xfrm>
            <a:off x="2974576" y="2516204"/>
            <a:ext cx="1870038" cy="373659"/>
          </a:xfrm>
          <a:prstGeom prst="rect">
            <a:avLst/>
          </a:prstGeom>
          <a:noFill/>
          <a:ln w="9525">
            <a:noFill/>
            <a:miter lim="800000"/>
            <a:headEnd/>
            <a:tailEnd/>
          </a:ln>
        </p:spPr>
        <p:txBody>
          <a:bodyPr wrap="none" lIns="91402" tIns="45702" rIns="91402" bIns="4570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0000"/>
                </a:solidFill>
                <a:effectLst/>
                <a:uLnTx/>
                <a:uFillTx/>
                <a:latin typeface="Tahoma"/>
                <a:ea typeface=""/>
                <a:cs typeface="+mn-cs"/>
              </a:rPr>
              <a:t>1.18X slowdown</a:t>
            </a:r>
          </a:p>
        </p:txBody>
      </p:sp>
      <p:sp>
        <p:nvSpPr>
          <p:cNvPr id="11" name="Text Box 8"/>
          <p:cNvSpPr txBox="1">
            <a:spLocks noChangeArrowheads="1"/>
          </p:cNvSpPr>
          <p:nvPr/>
        </p:nvSpPr>
        <p:spPr bwMode="auto">
          <a:xfrm>
            <a:off x="6172498" y="1304587"/>
            <a:ext cx="1870038" cy="373659"/>
          </a:xfrm>
          <a:prstGeom prst="rect">
            <a:avLst/>
          </a:prstGeom>
          <a:noFill/>
          <a:ln w="9525">
            <a:noFill/>
            <a:miter lim="800000"/>
            <a:headEnd/>
            <a:tailEnd/>
          </a:ln>
        </p:spPr>
        <p:txBody>
          <a:bodyPr wrap="none" lIns="91402" tIns="45702" rIns="91402" bIns="4570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0000"/>
                </a:solidFill>
                <a:effectLst/>
                <a:uLnTx/>
                <a:uFillTx/>
                <a:latin typeface="Tahoma"/>
                <a:ea typeface=""/>
                <a:cs typeface="+mn-cs"/>
              </a:rPr>
              <a:t>2.82X slowdown</a:t>
            </a:r>
          </a:p>
        </p:txBody>
      </p:sp>
      <p:sp>
        <p:nvSpPr>
          <p:cNvPr id="14" name="Oval 5"/>
          <p:cNvSpPr>
            <a:spLocks noChangeArrowheads="1"/>
          </p:cNvSpPr>
          <p:nvPr/>
        </p:nvSpPr>
        <p:spPr bwMode="auto">
          <a:xfrm>
            <a:off x="5146604" y="1214625"/>
            <a:ext cx="1009046" cy="519113"/>
          </a:xfrm>
          <a:prstGeom prst="ellipse">
            <a:avLst/>
          </a:prstGeom>
          <a:solidFill>
            <a:schemeClr val="accent1">
              <a:alpha val="0"/>
            </a:schemeClr>
          </a:solidFill>
          <a:ln w="34925">
            <a:solidFill>
              <a:srgbClr val="CC0000"/>
            </a:solidFill>
            <a:round/>
            <a:headEnd/>
            <a:tailEnd/>
          </a:ln>
        </p:spPr>
        <p:txBody>
          <a:bodyPr wrap="none" lIns="91402" tIns="45702" rIns="91402" bIns="4570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5" name="Text Box 9"/>
          <p:cNvSpPr txBox="1">
            <a:spLocks noChangeArrowheads="1"/>
          </p:cNvSpPr>
          <p:nvPr/>
        </p:nvSpPr>
        <p:spPr bwMode="auto">
          <a:xfrm>
            <a:off x="251527" y="4941169"/>
            <a:ext cx="7733193" cy="1185179"/>
          </a:xfrm>
          <a:prstGeom prst="rect">
            <a:avLst/>
          </a:prstGeom>
          <a:noFill/>
          <a:ln w="9525">
            <a:noFill/>
            <a:miter lim="800000"/>
            <a:headEnd/>
            <a:tailEnd/>
          </a:ln>
        </p:spPr>
        <p:txBody>
          <a:bodyPr wrap="none" lIns="91402" tIns="45702" rIns="91402" bIns="4570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Results on Intel Pentium D running Windows XP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(Similar results for Intel Core Duo and AMD </a:t>
            </a:r>
            <a:r>
              <a:rPr kumimoji="0" lang="en-US" sz="1800" b="0" i="0" u="none" strike="noStrike" kern="1200" cap="none" spc="0" normalizeH="0" baseline="0" noProof="0" dirty="0" err="1">
                <a:ln>
                  <a:noFill/>
                </a:ln>
                <a:solidFill>
                  <a:srgbClr val="000000"/>
                </a:solidFill>
                <a:effectLst/>
                <a:uLnTx/>
                <a:uFillTx/>
                <a:latin typeface="Tahoma"/>
                <a:ea typeface=""/>
                <a:cs typeface="+mn-cs"/>
              </a:rPr>
              <a:t>Turion</a:t>
            </a:r>
            <a:r>
              <a:rPr kumimoji="0" lang="en-US" sz="1800" b="0" i="0" u="none" strike="noStrike" kern="1200" cap="none" spc="0" normalizeH="0" baseline="0" noProof="0" dirty="0">
                <a:ln>
                  <a:noFill/>
                </a:ln>
                <a:solidFill>
                  <a:srgbClr val="000000"/>
                </a:solidFill>
                <a:effectLst/>
                <a:uLnTx/>
                <a:uFillTx/>
                <a:latin typeface="Tahoma"/>
                <a:ea typeface=""/>
                <a:cs typeface="+mn-cs"/>
              </a:rPr>
              <a:t>, and on Fedora Linux)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a:ea typeface=""/>
              <a:cs typeface="+mn-cs"/>
            </a:endParaRPr>
          </a:p>
        </p:txBody>
      </p:sp>
      <p:sp>
        <p:nvSpPr>
          <p:cNvPr id="18" name="TextBox 17"/>
          <p:cNvSpPr txBox="1"/>
          <p:nvPr/>
        </p:nvSpPr>
        <p:spPr>
          <a:xfrm rot="16200000">
            <a:off x="857594" y="2628410"/>
            <a:ext cx="2681047" cy="400110"/>
          </a:xfrm>
          <a:prstGeom prst="rect">
            <a:avLst/>
          </a:prstGeom>
          <a:noFill/>
        </p:spPr>
        <p:txBody>
          <a:bodyPr wrap="square" lIns="91402" tIns="45702" rIns="91402" bIns="4570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Slowdown</a:t>
            </a:r>
          </a:p>
        </p:txBody>
      </p:sp>
      <p:graphicFrame>
        <p:nvGraphicFramePr>
          <p:cNvPr id="16" name="Content Placeholder 4"/>
          <p:cNvGraphicFramePr>
            <a:graphicFrameLocks/>
          </p:cNvGraphicFramePr>
          <p:nvPr/>
        </p:nvGraphicFramePr>
        <p:xfrm>
          <a:off x="2305608" y="1162519"/>
          <a:ext cx="4317232" cy="3617205"/>
        </p:xfrm>
        <a:graphic>
          <a:graphicData uri="http://schemas.openxmlformats.org/drawingml/2006/chart">
            <c:chart xmlns:c="http://schemas.openxmlformats.org/drawingml/2006/chart" xmlns:r="http://schemas.openxmlformats.org/officeDocument/2006/relationships" r:id="rId4"/>
          </a:graphicData>
        </a:graphic>
      </p:graphicFrame>
      <p:sp>
        <p:nvSpPr>
          <p:cNvPr id="17" name="Line 14"/>
          <p:cNvSpPr>
            <a:spLocks noChangeShapeType="1"/>
          </p:cNvSpPr>
          <p:nvPr/>
        </p:nvSpPr>
        <p:spPr bwMode="auto">
          <a:xfrm>
            <a:off x="2796633" y="3300932"/>
            <a:ext cx="3860800" cy="0"/>
          </a:xfrm>
          <a:prstGeom prst="line">
            <a:avLst/>
          </a:prstGeom>
          <a:noFill/>
          <a:ln w="25400">
            <a:solidFill>
              <a:schemeClr val="tx1"/>
            </a:solidFill>
            <a:round/>
            <a:headEnd/>
            <a:tailEnd/>
          </a:ln>
        </p:spPr>
        <p:txBody>
          <a:bodyPr lIns="91402" tIns="45702" rIns="91402" bIns="45702"/>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graphicFrame>
        <p:nvGraphicFramePr>
          <p:cNvPr id="19" name="Content Placeholder 4"/>
          <p:cNvGraphicFramePr>
            <a:graphicFrameLocks/>
          </p:cNvGraphicFramePr>
          <p:nvPr/>
        </p:nvGraphicFramePr>
        <p:xfrm>
          <a:off x="2302070" y="1162519"/>
          <a:ext cx="4317232" cy="3617205"/>
        </p:xfrm>
        <a:graphic>
          <a:graphicData uri="http://schemas.openxmlformats.org/drawingml/2006/chart">
            <c:chart xmlns:c="http://schemas.openxmlformats.org/drawingml/2006/chart" xmlns:r="http://schemas.openxmlformats.org/officeDocument/2006/relationships" r:id="rId5"/>
          </a:graphicData>
        </a:graphic>
      </p:graphicFrame>
      <p:sp>
        <p:nvSpPr>
          <p:cNvPr id="20" name="Line 14"/>
          <p:cNvSpPr>
            <a:spLocks noChangeShapeType="1"/>
          </p:cNvSpPr>
          <p:nvPr/>
        </p:nvSpPr>
        <p:spPr bwMode="auto">
          <a:xfrm>
            <a:off x="2800171" y="3304470"/>
            <a:ext cx="3860800" cy="0"/>
          </a:xfrm>
          <a:prstGeom prst="line">
            <a:avLst/>
          </a:prstGeom>
          <a:noFill/>
          <a:ln w="25400">
            <a:solidFill>
              <a:schemeClr val="tx1"/>
            </a:solidFill>
            <a:round/>
            <a:headEnd/>
            <a:tailEnd/>
          </a:ln>
        </p:spPr>
        <p:txBody>
          <a:bodyPr lIns="91402" tIns="45702" rIns="91402" bIns="45702"/>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21" name="TextBox 20"/>
          <p:cNvSpPr txBox="1"/>
          <p:nvPr/>
        </p:nvSpPr>
        <p:spPr>
          <a:xfrm>
            <a:off x="233416" y="5805264"/>
            <a:ext cx="8682780" cy="661720"/>
          </a:xfrm>
          <a:prstGeom prst="rect">
            <a:avLst/>
          </a:prstGeom>
          <a:noFill/>
        </p:spPr>
        <p:txBody>
          <a:bodyPr wrap="none" lIns="91402" tIns="45702" rIns="91402" bIns="45702" rtlCol="0">
            <a:spAutoFit/>
          </a:bodyPr>
          <a:lstStyle/>
          <a:p>
            <a:pPr marL="0" marR="0" lvl="0" indent="0" algn="l" defTabSz="914400" rtl="0" eaLnBrk="0" fontAlgn="base" latinLnBrk="0" hangingPunct="0">
              <a:lnSpc>
                <a:spcPct val="100000"/>
              </a:lnSpc>
              <a:spcBef>
                <a:spcPct val="20000"/>
              </a:spcBef>
              <a:spcAft>
                <a:spcPct val="0"/>
              </a:spcAft>
              <a:buClr>
                <a:srgbClr val="CC9900"/>
              </a:buClr>
              <a:buSzPct val="65000"/>
              <a:buFontTx/>
              <a:buNone/>
              <a:tabLst/>
              <a:defRPr/>
            </a:pPr>
            <a:r>
              <a:rPr kumimoji="0" lang="en-US" sz="1900" b="0" i="0" u="none" strike="noStrike" kern="0" cap="none" spc="0" normalizeH="0" baseline="0" noProof="0" dirty="0" err="1">
                <a:ln>
                  <a:noFill/>
                </a:ln>
                <a:solidFill>
                  <a:srgbClr val="000000"/>
                </a:solidFill>
                <a:effectLst/>
                <a:uLnTx/>
                <a:uFillTx/>
                <a:latin typeface="Tahoma" charset="0"/>
                <a:ea typeface="ＭＳ Ｐゴシック" charset="0"/>
                <a:cs typeface="ＭＳ Ｐゴシック" charset="0"/>
              </a:rPr>
              <a:t>Moscibroda</a:t>
            </a:r>
            <a:r>
              <a:rPr kumimoji="0" 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 and Mutlu, </a:t>
            </a:r>
            <a:r>
              <a:rPr kumimoji="0" lang="ja-JP" alt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900" b="0" i="0" u="none" strike="noStrike" kern="0" cap="none" spc="0" normalizeH="0" baseline="0" noProof="0" dirty="0">
                <a:ln>
                  <a:noFill/>
                </a:ln>
                <a:solidFill>
                  <a:srgbClr val="0000FF"/>
                </a:solidFill>
                <a:effectLst/>
                <a:uLnTx/>
                <a:uFillTx/>
                <a:latin typeface="Tahoma" charset="0"/>
                <a:ea typeface="ＭＳ Ｐゴシック" charset="0"/>
                <a:cs typeface="ＭＳ Ｐゴシック" charset="0"/>
              </a:rPr>
              <a:t>Memory Performance Attacks</a:t>
            </a:r>
            <a:r>
              <a:rPr kumimoji="0" 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ja-JP" alt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900" b="0" i="0" u="none" strike="noStrike" kern="0" cap="none" spc="0" normalizeH="0" baseline="0" noProof="0" dirty="0">
                <a:ln>
                  <a:noFill/>
                </a:ln>
                <a:solidFill>
                  <a:srgbClr val="000000"/>
                </a:solidFill>
                <a:effectLst/>
                <a:uLnTx/>
                <a:uFillTx/>
                <a:latin typeface="Tahoma" charset="0"/>
                <a:ea typeface="ＭＳ Ｐゴシック" charset="0"/>
                <a:cs typeface="ＭＳ Ｐゴシック" charset="0"/>
              </a:rPr>
              <a:t> USENIX Security 2007.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33164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p:bldP spid="10" grpId="1"/>
      <p:bldP spid="11" grpId="0"/>
      <p:bldP spid="11" grpId="1"/>
      <p:bldP spid="14" grpId="0" animBg="1"/>
      <p:bldP spid="14" grpId="1" animBg="1"/>
      <p:bldGraphic spid="16" grpId="0">
        <p:bldAsOne/>
      </p:bldGraphic>
      <p:bldP spid="17" grpId="0" animBg="1"/>
      <p:bldGraphic spid="19" grpId="0">
        <p:bldAsOne/>
      </p:bldGraphic>
      <p:bldP spid="2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150</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sp>
        <p:nvSpPr>
          <p:cNvPr id="124" name="Content Placeholder 2"/>
          <p:cNvSpPr>
            <a:spLocks noGrp="1"/>
          </p:cNvSpPr>
          <p:nvPr>
            <p:ph idx="1"/>
          </p:nvPr>
        </p:nvSpPr>
        <p:spPr>
          <a:xfrm>
            <a:off x="214282" y="928670"/>
            <a:ext cx="8610600" cy="5339680"/>
          </a:xfrm>
        </p:spPr>
        <p:txBody>
          <a:bodyPr/>
          <a:lstStyle/>
          <a:p>
            <a:pPr>
              <a:buNone/>
            </a:pPr>
            <a:r>
              <a:rPr lang="en-US" sz="4000" dirty="0">
                <a:solidFill>
                  <a:srgbClr val="FF0000"/>
                </a:solidFill>
              </a:rPr>
              <a:t>1.</a:t>
            </a:r>
            <a:r>
              <a:rPr lang="en-US" sz="4000" dirty="0"/>
              <a:t> </a:t>
            </a:r>
            <a:r>
              <a:rPr lang="en-US" sz="4000" dirty="0">
                <a:solidFill>
                  <a:srgbClr val="0070C0"/>
                </a:solidFill>
              </a:rPr>
              <a:t>Estimate Slowdown</a:t>
            </a:r>
          </a:p>
          <a:p>
            <a:pPr lvl="1"/>
            <a:r>
              <a:rPr lang="en-US" sz="3400" dirty="0">
                <a:solidFill>
                  <a:schemeClr val="accent3">
                    <a:lumMod val="65000"/>
                  </a:schemeClr>
                </a:solidFill>
              </a:rPr>
              <a:t>Key Observations</a:t>
            </a:r>
          </a:p>
          <a:p>
            <a:pPr lvl="1"/>
            <a:r>
              <a:rPr lang="en-US" sz="3400" dirty="0">
                <a:solidFill>
                  <a:schemeClr val="accent3">
                    <a:lumMod val="65000"/>
                  </a:schemeClr>
                </a:solidFill>
              </a:rPr>
              <a:t>Implementation</a:t>
            </a:r>
          </a:p>
          <a:p>
            <a:pPr lvl="1"/>
            <a:r>
              <a:rPr lang="en-US" sz="3400" dirty="0">
                <a:solidFill>
                  <a:schemeClr val="accent3">
                    <a:lumMod val="65000"/>
                  </a:schemeClr>
                </a:solidFill>
              </a:rPr>
              <a:t>MISE Model: Putting it All Together</a:t>
            </a:r>
          </a:p>
          <a:p>
            <a:pPr lvl="1"/>
            <a:r>
              <a:rPr lang="en-US" sz="3400" dirty="0"/>
              <a:t>Evaluating the Model</a:t>
            </a:r>
          </a:p>
          <a:p>
            <a:pPr>
              <a:buNone/>
            </a:pPr>
            <a:r>
              <a:rPr lang="en-US" sz="4000" dirty="0">
                <a:solidFill>
                  <a:srgbClr val="FF0000"/>
                </a:solidFill>
              </a:rPr>
              <a:t>2.</a:t>
            </a:r>
            <a:r>
              <a:rPr lang="en-US" sz="4000" dirty="0"/>
              <a:t> </a:t>
            </a:r>
            <a:r>
              <a:rPr lang="en-US" sz="4000" dirty="0">
                <a:solidFill>
                  <a:srgbClr val="0070C0"/>
                </a:solidFill>
              </a:rPr>
              <a:t>Control Slowdown</a:t>
            </a:r>
          </a:p>
          <a:p>
            <a:pPr lvl="1"/>
            <a:r>
              <a:rPr lang="en-US" sz="3400" dirty="0">
                <a:solidFill>
                  <a:schemeClr val="accent3">
                    <a:lumMod val="65000"/>
                  </a:schemeClr>
                </a:solidFill>
              </a:rPr>
              <a:t>Providing Soft Slowdown Guarantees</a:t>
            </a:r>
          </a:p>
          <a:p>
            <a:pPr lvl="1"/>
            <a:r>
              <a:rPr lang="en-US" sz="3400" dirty="0">
                <a:solidFill>
                  <a:schemeClr val="accent3">
                    <a:lumMod val="65000"/>
                  </a:schemeClr>
                </a:solidFill>
              </a:rPr>
              <a:t>Minimizing Maximum Slowdown</a:t>
            </a:r>
          </a:p>
          <a:p>
            <a:endParaRPr lang="en-US" dirty="0"/>
          </a:p>
          <a:p>
            <a:pPr lvl="1"/>
            <a:endParaRPr lang="en-US" dirty="0"/>
          </a:p>
          <a:p>
            <a:endParaRPr lang="en-US" dirty="0"/>
          </a:p>
          <a:p>
            <a:pPr lvl="1">
              <a:buFontTx/>
              <a:buNone/>
            </a:pP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3095382772"/>
      </p:ext>
    </p:extLst>
  </p:cSld>
  <p:clrMapOvr>
    <a:masterClrMapping/>
  </p:clrMapOvr>
  <p:transition advTm="5031"/>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Previous Work on Slowdown Estimation</a:t>
            </a:r>
          </a:p>
        </p:txBody>
      </p:sp>
      <p:sp>
        <p:nvSpPr>
          <p:cNvPr id="3" name="Content Placeholder 2"/>
          <p:cNvSpPr>
            <a:spLocks noGrp="1"/>
          </p:cNvSpPr>
          <p:nvPr>
            <p:ph idx="1"/>
          </p:nvPr>
        </p:nvSpPr>
        <p:spPr>
          <a:xfrm>
            <a:off x="457200" y="908055"/>
            <a:ext cx="8686800" cy="4525963"/>
          </a:xfrm>
        </p:spPr>
        <p:txBody>
          <a:bodyPr/>
          <a:lstStyle/>
          <a:p>
            <a:r>
              <a:rPr lang="en-US" dirty="0"/>
              <a:t>Previous work on slowdown estimation</a:t>
            </a:r>
          </a:p>
          <a:p>
            <a:pPr lvl="1"/>
            <a:r>
              <a:rPr lang="en-US" sz="2300" b="1" dirty="0"/>
              <a:t>STFM</a:t>
            </a:r>
            <a:r>
              <a:rPr lang="en-US" sz="2300" dirty="0"/>
              <a:t> (Stall Time Fair Memory) Scheduling </a:t>
            </a:r>
            <a:r>
              <a:rPr lang="en-US" sz="1800" dirty="0"/>
              <a:t>[</a:t>
            </a:r>
            <a:r>
              <a:rPr lang="en-US" sz="1800" dirty="0" err="1"/>
              <a:t>Mutlu</a:t>
            </a:r>
            <a:r>
              <a:rPr lang="en-US" sz="1800" dirty="0"/>
              <a:t>+, MICRO ‘07] </a:t>
            </a:r>
          </a:p>
          <a:p>
            <a:pPr lvl="1"/>
            <a:r>
              <a:rPr lang="en-US" sz="2300" b="1" dirty="0"/>
              <a:t>FST</a:t>
            </a:r>
            <a:r>
              <a:rPr lang="en-US" sz="2300" dirty="0"/>
              <a:t> (Fairness via Source Throttling) </a:t>
            </a:r>
            <a:r>
              <a:rPr lang="en-US" sz="1800" dirty="0"/>
              <a:t>[</a:t>
            </a:r>
            <a:r>
              <a:rPr lang="en-US" sz="1800" dirty="0" err="1"/>
              <a:t>Ebrahimi</a:t>
            </a:r>
            <a:r>
              <a:rPr lang="en-US" sz="1800" dirty="0"/>
              <a:t>+, ASPLOS ‘10]</a:t>
            </a:r>
          </a:p>
          <a:p>
            <a:pPr lvl="1">
              <a:buClr>
                <a:srgbClr val="3B812F"/>
              </a:buClr>
            </a:pPr>
            <a:r>
              <a:rPr lang="en-US" sz="2300" b="1" dirty="0">
                <a:solidFill>
                  <a:srgbClr val="000000"/>
                </a:solidFill>
              </a:rPr>
              <a:t>Per-thread Cycle Accounting </a:t>
            </a:r>
            <a:r>
              <a:rPr lang="en-US" sz="1800" dirty="0">
                <a:solidFill>
                  <a:srgbClr val="000000"/>
                </a:solidFill>
              </a:rPr>
              <a:t>[Du Bois+, </a:t>
            </a:r>
            <a:r>
              <a:rPr lang="en-US" sz="1800" dirty="0" err="1">
                <a:solidFill>
                  <a:srgbClr val="000000"/>
                </a:solidFill>
              </a:rPr>
              <a:t>HiPEAC</a:t>
            </a:r>
            <a:r>
              <a:rPr lang="en-US" sz="1800" dirty="0">
                <a:solidFill>
                  <a:srgbClr val="000000"/>
                </a:solidFill>
              </a:rPr>
              <a:t> ‘13]</a:t>
            </a:r>
          </a:p>
          <a:p>
            <a:endParaRPr lang="en-US" dirty="0"/>
          </a:p>
          <a:p>
            <a:r>
              <a:rPr lang="en-US" dirty="0"/>
              <a:t>Basic Idea:</a:t>
            </a:r>
            <a:endParaRPr lang="en-US" sz="2300" dirty="0"/>
          </a:p>
          <a:p>
            <a:pPr lvl="1">
              <a:buNone/>
            </a:pPr>
            <a:r>
              <a:rPr lang="en-US" sz="2300" dirty="0"/>
              <a:t> </a:t>
            </a:r>
          </a:p>
          <a:p>
            <a:pPr lvl="1"/>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151</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graphicFrame>
        <p:nvGraphicFramePr>
          <p:cNvPr id="5" name="Object 4"/>
          <p:cNvGraphicFramePr>
            <a:graphicFrameLocks noChangeAspect="1"/>
          </p:cNvGraphicFramePr>
          <p:nvPr/>
        </p:nvGraphicFramePr>
        <p:xfrm>
          <a:off x="1785918" y="4000504"/>
          <a:ext cx="4857784" cy="1052713"/>
        </p:xfrm>
        <a:graphic>
          <a:graphicData uri="http://schemas.openxmlformats.org/presentationml/2006/ole">
            <mc:AlternateContent xmlns:mc="http://schemas.openxmlformats.org/markup-compatibility/2006">
              <mc:Choice xmlns:v="urn:schemas-microsoft-com:vml" Requires="v">
                <p:oleObj spid="_x0000_s34835" name="Equation" r:id="rId5" imgW="2108160" imgH="457200" progId="Equation.3">
                  <p:embed/>
                </p:oleObj>
              </mc:Choice>
              <mc:Fallback>
                <p:oleObj name="Equation" r:id="rId5" imgW="2108160" imgH="457200" progId="Equation.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918" y="4000504"/>
                        <a:ext cx="4857784" cy="10527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16" name="Straight Arrow Connector 15"/>
          <p:cNvCxnSpPr/>
          <p:nvPr/>
        </p:nvCxnSpPr>
        <p:spPr>
          <a:xfrm flipV="1">
            <a:off x="6500826" y="3839422"/>
            <a:ext cx="642942" cy="285752"/>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43769" y="3571880"/>
            <a:ext cx="1143008" cy="481861"/>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srgbClr val="C00000"/>
                </a:solidFill>
                <a:effectLst/>
                <a:uLnTx/>
                <a:uFillTx/>
                <a:latin typeface="Tahoma"/>
                <a:ea typeface=""/>
                <a:cs typeface="+mn-cs"/>
              </a:rPr>
              <a:t>Hard</a:t>
            </a:r>
          </a:p>
        </p:txBody>
      </p:sp>
      <p:sp>
        <p:nvSpPr>
          <p:cNvPr id="19" name="TextBox 18"/>
          <p:cNvSpPr txBox="1"/>
          <p:nvPr/>
        </p:nvSpPr>
        <p:spPr>
          <a:xfrm>
            <a:off x="7215207" y="5000640"/>
            <a:ext cx="1143008" cy="481861"/>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srgbClr val="C00000"/>
                </a:solidFill>
                <a:effectLst/>
                <a:uLnTx/>
                <a:uFillTx/>
                <a:latin typeface="Tahoma"/>
                <a:ea typeface=""/>
                <a:cs typeface="+mn-cs"/>
              </a:rPr>
              <a:t>Easy</a:t>
            </a:r>
          </a:p>
        </p:txBody>
      </p:sp>
      <p:cxnSp>
        <p:nvCxnSpPr>
          <p:cNvPr id="22" name="Straight Arrow Connector 21"/>
          <p:cNvCxnSpPr/>
          <p:nvPr/>
        </p:nvCxnSpPr>
        <p:spPr>
          <a:xfrm>
            <a:off x="6572264" y="4929198"/>
            <a:ext cx="642942" cy="35719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3786182" y="4036084"/>
            <a:ext cx="2857520" cy="500066"/>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TextBox 25"/>
          <p:cNvSpPr txBox="1"/>
          <p:nvPr/>
        </p:nvSpPr>
        <p:spPr>
          <a:xfrm>
            <a:off x="213726" y="5572145"/>
            <a:ext cx="8786842" cy="507831"/>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0070C0"/>
                </a:solidFill>
                <a:effectLst/>
                <a:uLnTx/>
                <a:uFillTx/>
                <a:latin typeface="Tahoma"/>
                <a:ea typeface=""/>
                <a:cs typeface="+mn-cs"/>
              </a:rPr>
              <a:t>Count number of cycles application receives interference</a:t>
            </a:r>
          </a:p>
        </p:txBody>
      </p:sp>
      <p:sp>
        <p:nvSpPr>
          <p:cNvPr id="12" name="Oval 11"/>
          <p:cNvSpPr/>
          <p:nvPr/>
        </p:nvSpPr>
        <p:spPr>
          <a:xfrm>
            <a:off x="1089189" y="1392878"/>
            <a:ext cx="8001024" cy="46420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custDataLst>
      <p:tags r:id="rId2"/>
    </p:custDataLst>
    <p:extLst>
      <p:ext uri="{BB962C8B-B14F-4D97-AF65-F5344CB8AC3E}">
        <p14:creationId xmlns:p14="http://schemas.microsoft.com/office/powerpoint/2010/main" val="2694741042"/>
      </p:ext>
    </p:extLst>
  </p:cSld>
  <p:clrMapOvr>
    <a:masterClrMapping/>
  </p:clrMapOvr>
  <p:transition advTm="5064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19" grpId="1"/>
      <p:bldP spid="25" grpId="0" animBg="1"/>
      <p:bldP spid="26" grpId="0"/>
      <p:bldP spid="1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z="3600" dirty="0"/>
              <a:t>Two Major Advantages of MISE Over STFM</a:t>
            </a:r>
          </a:p>
        </p:txBody>
      </p:sp>
      <p:sp>
        <p:nvSpPr>
          <p:cNvPr id="3" name="Content Placeholder 2"/>
          <p:cNvSpPr>
            <a:spLocks noGrp="1"/>
          </p:cNvSpPr>
          <p:nvPr>
            <p:ph idx="1"/>
          </p:nvPr>
        </p:nvSpPr>
        <p:spPr/>
        <p:txBody>
          <a:bodyPr>
            <a:normAutofit/>
          </a:bodyPr>
          <a:lstStyle/>
          <a:p>
            <a:pPr>
              <a:defRPr/>
            </a:pPr>
            <a:r>
              <a:rPr lang="en-US" dirty="0"/>
              <a:t>Advantage 1:</a:t>
            </a:r>
          </a:p>
          <a:p>
            <a:pPr lvl="1">
              <a:defRPr/>
            </a:pPr>
            <a:r>
              <a:rPr lang="en-US" sz="2600" dirty="0"/>
              <a:t>STFM estimates alone performance </a:t>
            </a:r>
            <a:r>
              <a:rPr lang="en-US" sz="2600" dirty="0">
                <a:solidFill>
                  <a:srgbClr val="0070C0"/>
                </a:solidFill>
              </a:rPr>
              <a:t>while an application is receiving interference </a:t>
            </a:r>
            <a:r>
              <a:rPr lang="en-US" sz="2600" dirty="0">
                <a:solidFill>
                  <a:srgbClr val="FF0000"/>
                </a:solidFill>
                <a:sym typeface="Wingdings" pitchFamily="2" charset="2"/>
              </a:rPr>
              <a:t> Hard</a:t>
            </a:r>
            <a:endParaRPr lang="en-US" sz="2600" dirty="0">
              <a:solidFill>
                <a:srgbClr val="FF0000"/>
              </a:solidFill>
            </a:endParaRPr>
          </a:p>
          <a:p>
            <a:pPr lvl="1">
              <a:defRPr/>
            </a:pPr>
            <a:r>
              <a:rPr lang="en-US" sz="2600" dirty="0"/>
              <a:t>MISE estimates alone performance </a:t>
            </a:r>
            <a:r>
              <a:rPr lang="en-US" sz="2600" dirty="0">
                <a:solidFill>
                  <a:srgbClr val="0070C0"/>
                </a:solidFill>
              </a:rPr>
              <a:t>while giving an application the highest priority</a:t>
            </a:r>
            <a:r>
              <a:rPr lang="en-US" sz="2600" dirty="0">
                <a:solidFill>
                  <a:srgbClr val="FF0000"/>
                </a:solidFill>
              </a:rPr>
              <a:t> </a:t>
            </a:r>
            <a:r>
              <a:rPr lang="en-US" sz="2600" dirty="0">
                <a:solidFill>
                  <a:srgbClr val="FF0000"/>
                </a:solidFill>
                <a:sym typeface="Wingdings" pitchFamily="2" charset="2"/>
              </a:rPr>
              <a:t> Easier</a:t>
            </a:r>
            <a:endParaRPr lang="en-US" sz="2600" dirty="0">
              <a:solidFill>
                <a:srgbClr val="FF0000"/>
              </a:solidFill>
            </a:endParaRPr>
          </a:p>
          <a:p>
            <a:pPr lvl="1">
              <a:buFontTx/>
              <a:buNone/>
              <a:defRPr/>
            </a:pPr>
            <a:endParaRPr lang="en-US" dirty="0"/>
          </a:p>
          <a:p>
            <a:pPr>
              <a:defRPr/>
            </a:pPr>
            <a:r>
              <a:rPr lang="en-US" dirty="0"/>
              <a:t>Advantage 2:</a:t>
            </a:r>
          </a:p>
          <a:p>
            <a:pPr lvl="1">
              <a:defRPr/>
            </a:pPr>
            <a:r>
              <a:rPr lang="en-US" sz="2600" dirty="0"/>
              <a:t>STFM does not take into account compute phase for non-memory-bound applications </a:t>
            </a:r>
          </a:p>
          <a:p>
            <a:pPr lvl="1">
              <a:defRPr/>
            </a:pPr>
            <a:r>
              <a:rPr lang="en-US" sz="2600" dirty="0">
                <a:solidFill>
                  <a:srgbClr val="0070C0"/>
                </a:solidFill>
              </a:rPr>
              <a:t>MISE accounts for compute phase </a:t>
            </a:r>
            <a:r>
              <a:rPr lang="en-US" sz="2600" dirty="0">
                <a:solidFill>
                  <a:srgbClr val="FF0000"/>
                </a:solidFill>
                <a:sym typeface="Wingdings" pitchFamily="2" charset="2"/>
              </a:rPr>
              <a:t> B</a:t>
            </a:r>
            <a:r>
              <a:rPr lang="en-US" sz="2600" dirty="0">
                <a:solidFill>
                  <a:srgbClr val="FF0000"/>
                </a:solidFill>
              </a:rPr>
              <a:t>etter accuracy</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152</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custDataLst>
      <p:tags r:id="rId1"/>
    </p:custDataLst>
    <p:extLst>
      <p:ext uri="{BB962C8B-B14F-4D97-AF65-F5344CB8AC3E}">
        <p14:creationId xmlns:p14="http://schemas.microsoft.com/office/powerpoint/2010/main" val="2366328974"/>
      </p:ext>
    </p:extLst>
  </p:cSld>
  <p:clrMapOvr>
    <a:masterClrMapping/>
  </p:clrMapOvr>
  <p:transition advTm="3531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Methodology</a:t>
            </a:r>
          </a:p>
        </p:txBody>
      </p:sp>
      <p:sp>
        <p:nvSpPr>
          <p:cNvPr id="21507" name="Content Placeholder 2"/>
          <p:cNvSpPr>
            <a:spLocks noGrp="1"/>
          </p:cNvSpPr>
          <p:nvPr>
            <p:ph idx="1"/>
          </p:nvPr>
        </p:nvSpPr>
        <p:spPr/>
        <p:txBody>
          <a:bodyPr/>
          <a:lstStyle/>
          <a:p>
            <a:r>
              <a:rPr lang="en-US" dirty="0"/>
              <a:t>Configuration of our simulated system</a:t>
            </a:r>
          </a:p>
          <a:p>
            <a:pPr lvl="1"/>
            <a:r>
              <a:rPr lang="en-US" sz="2600" dirty="0"/>
              <a:t>4 cores</a:t>
            </a:r>
          </a:p>
          <a:p>
            <a:pPr lvl="1"/>
            <a:r>
              <a:rPr lang="en-US" sz="2600" dirty="0"/>
              <a:t>1 channel, 8 banks/channel</a:t>
            </a:r>
          </a:p>
          <a:p>
            <a:pPr lvl="1"/>
            <a:r>
              <a:rPr lang="en-US" sz="2600" dirty="0"/>
              <a:t>DDR3 1066 DRAM </a:t>
            </a:r>
          </a:p>
          <a:p>
            <a:pPr lvl="1"/>
            <a:r>
              <a:rPr lang="en-US" sz="2600" dirty="0"/>
              <a:t>512 KB private cache/core</a:t>
            </a:r>
          </a:p>
          <a:p>
            <a:pPr>
              <a:buNone/>
            </a:pPr>
            <a:endParaRPr lang="en-US" dirty="0"/>
          </a:p>
          <a:p>
            <a:r>
              <a:rPr lang="en-US" dirty="0"/>
              <a:t>Workloads</a:t>
            </a:r>
          </a:p>
          <a:p>
            <a:pPr lvl="1"/>
            <a:r>
              <a:rPr lang="en-US" sz="2600" dirty="0"/>
              <a:t>SPEC CPU2006 </a:t>
            </a:r>
          </a:p>
          <a:p>
            <a:pPr lvl="1"/>
            <a:r>
              <a:rPr lang="en-US" sz="2600" dirty="0"/>
              <a:t>300 multi programmed workloads</a:t>
            </a:r>
          </a:p>
          <a:p>
            <a:pPr>
              <a:buFontTx/>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153</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169931473"/>
      </p:ext>
    </p:extLst>
  </p:cSld>
  <p:clrMapOvr>
    <a:masterClrMapping/>
  </p:clrMapOvr>
  <p:transition advTm="15641"/>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Comparison</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154</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graphicFrame>
        <p:nvGraphicFramePr>
          <p:cNvPr id="11" name="Chart 10"/>
          <p:cNvGraphicFramePr/>
          <p:nvPr/>
        </p:nvGraphicFramePr>
        <p:xfrm>
          <a:off x="642910" y="1857364"/>
          <a:ext cx="8072494" cy="4286280"/>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7"/>
          <p:cNvSpPr txBox="1">
            <a:spLocks noChangeArrowheads="1"/>
          </p:cNvSpPr>
          <p:nvPr/>
        </p:nvSpPr>
        <p:spPr bwMode="auto">
          <a:xfrm>
            <a:off x="2587641" y="1142989"/>
            <a:ext cx="3984625" cy="708025"/>
          </a:xfrm>
          <a:prstGeom prst="rect">
            <a:avLst/>
          </a:prstGeom>
          <a:noFill/>
          <a:ln w="9525">
            <a:noFill/>
            <a:miter lim="800000"/>
            <a:headEnd/>
            <a:tailEnd/>
          </a:ln>
        </p:spPr>
        <p:txBody>
          <a:bodyPr lIns="91416" tIns="45709" rIns="91416" bIns="45709">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SPEC CPU 2006 application</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leslie3d</a:t>
            </a:r>
          </a:p>
        </p:txBody>
      </p:sp>
      <p:sp>
        <p:nvSpPr>
          <p:cNvPr id="6" name="Rectangle 5"/>
          <p:cNvSpPr/>
          <p:nvPr/>
        </p:nvSpPr>
        <p:spPr>
          <a:xfrm>
            <a:off x="7358083" y="3786190"/>
            <a:ext cx="1500198" cy="857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 name="Rectangle 6"/>
          <p:cNvSpPr/>
          <p:nvPr/>
        </p:nvSpPr>
        <p:spPr>
          <a:xfrm>
            <a:off x="7358083" y="4286256"/>
            <a:ext cx="1500198" cy="857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custDataLst>
      <p:tags r:id="rId1"/>
    </p:custDataLst>
    <p:extLst>
      <p:ext uri="{BB962C8B-B14F-4D97-AF65-F5344CB8AC3E}">
        <p14:creationId xmlns:p14="http://schemas.microsoft.com/office/powerpoint/2010/main" val="4039936865"/>
      </p:ext>
    </p:extLst>
  </p:cSld>
  <p:clrMapOvr>
    <a:masterClrMapping/>
  </p:clrMapOvr>
  <p:transition advTm="3216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fade">
                                      <p:cBhvr>
                                        <p:cTn id="7" dur="1000"/>
                                        <p:tgtEl>
                                          <p:spTgt spid="11">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graphicEl>
                                              <a:chart seriesIdx="0" categoryIdx="-4" bldStep="series"/>
                                            </p:graphicEl>
                                          </p:spTgt>
                                        </p:tgtEl>
                                        <p:attrNameLst>
                                          <p:attrName>style.visibility</p:attrName>
                                        </p:attrNameLst>
                                      </p:cBhvr>
                                      <p:to>
                                        <p:strVal val="visible"/>
                                      </p:to>
                                    </p:set>
                                    <p:animEffect transition="in" filter="fade">
                                      <p:cBhvr>
                                        <p:cTn id="12" dur="1000"/>
                                        <p:tgtEl>
                                          <p:spTgt spid="11">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1">
                                            <p:graphicEl>
                                              <a:chart seriesIdx="1" categoryIdx="-4" bldStep="series"/>
                                            </p:graphicEl>
                                          </p:spTgt>
                                        </p:tgtEl>
                                        <p:attrNameLst>
                                          <p:attrName>style.visibility</p:attrName>
                                        </p:attrNameLst>
                                      </p:cBhvr>
                                      <p:to>
                                        <p:strVal val="visible"/>
                                      </p:to>
                                    </p:set>
                                    <p:animEffect transition="in" filter="fade">
                                      <p:cBhvr>
                                        <p:cTn id="19" dur="1000"/>
                                        <p:tgtEl>
                                          <p:spTgt spid="11">
                                            <p:graphicEl>
                                              <a:chart seriesIdx="1" categoryIdx="-4" bldStep="series"/>
                                            </p:graphicEl>
                                          </p:spTgt>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1">
                                            <p:graphicEl>
                                              <a:chart seriesIdx="2" categoryIdx="-4" bldStep="series"/>
                                            </p:graphicEl>
                                          </p:spTgt>
                                        </p:tgtEl>
                                        <p:attrNameLst>
                                          <p:attrName>style.visibility</p:attrName>
                                        </p:attrNameLst>
                                      </p:cBhvr>
                                      <p:to>
                                        <p:strVal val="visible"/>
                                      </p:to>
                                    </p:set>
                                    <p:animEffect transition="in" filter="fade">
                                      <p:cBhvr>
                                        <p:cTn id="28" dur="1000"/>
                                        <p:tgtEl>
                                          <p:spTgt spid="11">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Chart bld="series"/>
        </p:bldSub>
      </p:bldGraphic>
      <p:bldP spid="6" grpId="0" animBg="1"/>
      <p:bldP spid="7" grpId="0" animBg="1"/>
      <p:bldP spid="7" grpId="1"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STFM</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155</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9" name="TextBox 8"/>
          <p:cNvSpPr txBox="1"/>
          <p:nvPr/>
        </p:nvSpPr>
        <p:spPr>
          <a:xfrm>
            <a:off x="1000100" y="3086977"/>
            <a:ext cx="1571636" cy="373659"/>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
                <a:cs typeface="+mn-cs"/>
              </a:rPr>
              <a:t>cactusADM</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graphicFrame>
        <p:nvGraphicFramePr>
          <p:cNvPr id="11" name="Chart 10"/>
          <p:cNvGraphicFramePr/>
          <p:nvPr/>
        </p:nvGraphicFramePr>
        <p:xfrm>
          <a:off x="-142908" y="928670"/>
          <a:ext cx="3357586" cy="22860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p:cNvGraphicFramePr/>
          <p:nvPr/>
        </p:nvGraphicFramePr>
        <p:xfrm>
          <a:off x="2786050" y="927572"/>
          <a:ext cx="3357586" cy="2286016"/>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p:cNvSpPr txBox="1"/>
          <p:nvPr/>
        </p:nvSpPr>
        <p:spPr>
          <a:xfrm>
            <a:off x="3913892" y="3086977"/>
            <a:ext cx="1571636" cy="373659"/>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
                <a:cs typeface="+mn-cs"/>
              </a:rPr>
              <a:t>GemsFDTD</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graphicFrame>
        <p:nvGraphicFramePr>
          <p:cNvPr id="16" name="Chart 15"/>
          <p:cNvGraphicFramePr/>
          <p:nvPr/>
        </p:nvGraphicFramePr>
        <p:xfrm>
          <a:off x="5615402" y="910463"/>
          <a:ext cx="3528598" cy="2300294"/>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Box 16"/>
          <p:cNvSpPr txBox="1"/>
          <p:nvPr/>
        </p:nvSpPr>
        <p:spPr>
          <a:xfrm>
            <a:off x="6878333" y="3101872"/>
            <a:ext cx="1479882" cy="373659"/>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
                <a:cs typeface="+mn-cs"/>
              </a:rPr>
              <a:t>soplex</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graphicFrame>
        <p:nvGraphicFramePr>
          <p:cNvPr id="19" name="Chart 18"/>
          <p:cNvGraphicFramePr/>
          <p:nvPr/>
        </p:nvGraphicFramePr>
        <p:xfrm>
          <a:off x="-142908" y="3631172"/>
          <a:ext cx="3357586" cy="2286016"/>
        </p:xfrm>
        <a:graphic>
          <a:graphicData uri="http://schemas.openxmlformats.org/drawingml/2006/chart">
            <c:chart xmlns:c="http://schemas.openxmlformats.org/drawingml/2006/chart" xmlns:r="http://schemas.openxmlformats.org/officeDocument/2006/relationships" r:id="rId7"/>
          </a:graphicData>
        </a:graphic>
      </p:graphicFrame>
      <p:sp>
        <p:nvSpPr>
          <p:cNvPr id="20" name="TextBox 19"/>
          <p:cNvSpPr txBox="1"/>
          <p:nvPr/>
        </p:nvSpPr>
        <p:spPr>
          <a:xfrm>
            <a:off x="997752" y="5774313"/>
            <a:ext cx="1571636" cy="373659"/>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
                <a:cs typeface="+mn-cs"/>
              </a:rPr>
              <a:t>wrf</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graphicFrame>
        <p:nvGraphicFramePr>
          <p:cNvPr id="22" name="Chart 21"/>
          <p:cNvGraphicFramePr/>
          <p:nvPr/>
        </p:nvGraphicFramePr>
        <p:xfrm>
          <a:off x="2786050" y="3643314"/>
          <a:ext cx="3357586" cy="2286016"/>
        </p:xfrm>
        <a:graphic>
          <a:graphicData uri="http://schemas.openxmlformats.org/drawingml/2006/chart">
            <c:chart xmlns:c="http://schemas.openxmlformats.org/drawingml/2006/chart" xmlns:r="http://schemas.openxmlformats.org/officeDocument/2006/relationships" r:id="rId8"/>
          </a:graphicData>
        </a:graphic>
      </p:graphicFrame>
      <p:sp>
        <p:nvSpPr>
          <p:cNvPr id="23" name="TextBox 22"/>
          <p:cNvSpPr txBox="1"/>
          <p:nvPr/>
        </p:nvSpPr>
        <p:spPr>
          <a:xfrm>
            <a:off x="3929058" y="5774313"/>
            <a:ext cx="1571636" cy="373659"/>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
                <a:cs typeface="+mn-cs"/>
              </a:rPr>
              <a:t>calculix</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graphicFrame>
        <p:nvGraphicFramePr>
          <p:cNvPr id="25" name="Chart 24"/>
          <p:cNvGraphicFramePr/>
          <p:nvPr/>
        </p:nvGraphicFramePr>
        <p:xfrm>
          <a:off x="5589505" y="3643314"/>
          <a:ext cx="3557832" cy="2300084"/>
        </p:xfrm>
        <a:graphic>
          <a:graphicData uri="http://schemas.openxmlformats.org/drawingml/2006/chart">
            <c:chart xmlns:c="http://schemas.openxmlformats.org/drawingml/2006/chart" xmlns:r="http://schemas.openxmlformats.org/officeDocument/2006/relationships" r:id="rId9"/>
          </a:graphicData>
        </a:graphic>
      </p:graphicFrame>
      <p:sp>
        <p:nvSpPr>
          <p:cNvPr id="26" name="TextBox 25"/>
          <p:cNvSpPr txBox="1"/>
          <p:nvPr/>
        </p:nvSpPr>
        <p:spPr>
          <a:xfrm>
            <a:off x="6861321" y="5774313"/>
            <a:ext cx="1571636" cy="373659"/>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
                <a:cs typeface="+mn-cs"/>
              </a:rPr>
              <a:t>povray</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
        <p:nvSpPr>
          <p:cNvPr id="29" name="Rectangle 28"/>
          <p:cNvSpPr/>
          <p:nvPr/>
        </p:nvSpPr>
        <p:spPr>
          <a:xfrm>
            <a:off x="0" y="1071547"/>
            <a:ext cx="9144000" cy="5143536"/>
          </a:xfrm>
          <a:prstGeom prst="rect">
            <a:avLst/>
          </a:prstGeom>
          <a:solidFill>
            <a:schemeClr val="accent3">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0" name="TextBox 29"/>
          <p:cNvSpPr txBox="1">
            <a:spLocks noChangeArrowheads="1"/>
          </p:cNvSpPr>
          <p:nvPr/>
        </p:nvSpPr>
        <p:spPr bwMode="auto">
          <a:xfrm>
            <a:off x="594519" y="2551838"/>
            <a:ext cx="7954962" cy="1754326"/>
          </a:xfrm>
          <a:prstGeom prst="rect">
            <a:avLst/>
          </a:prstGeom>
          <a:solidFill>
            <a:schemeClr val="accent3"/>
          </a:solidFill>
          <a:ln w="9525">
            <a:noFill/>
            <a:miter lim="800000"/>
            <a:headEnd/>
            <a:tailEnd/>
          </a:ln>
        </p:spPr>
        <p:txBody>
          <a:bodyPr lIns="91416" tIns="45709" rIns="91416" bIns="45709">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ahoma"/>
                <a:ea typeface=""/>
                <a:cs typeface="+mn-cs"/>
              </a:rPr>
              <a:t>Average error of MISE: 8.2%</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ahoma"/>
                <a:ea typeface=""/>
                <a:cs typeface="+mn-cs"/>
              </a:rPr>
              <a:t>Average error of STFM: 29.4%</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ahoma"/>
                <a:ea typeface=""/>
                <a:cs typeface="+mn-cs"/>
              </a:rPr>
              <a:t>(across 300 workloads)</a:t>
            </a:r>
          </a:p>
        </p:txBody>
      </p:sp>
      <p:sp>
        <p:nvSpPr>
          <p:cNvPr id="21" name="Rounded Rectangle 20"/>
          <p:cNvSpPr/>
          <p:nvPr/>
        </p:nvSpPr>
        <p:spPr>
          <a:xfrm>
            <a:off x="35826" y="964250"/>
            <a:ext cx="8983505" cy="25717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Rounded Rectangle 23"/>
          <p:cNvSpPr/>
          <p:nvPr/>
        </p:nvSpPr>
        <p:spPr>
          <a:xfrm>
            <a:off x="35826" y="3643314"/>
            <a:ext cx="8983505" cy="25717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custDataLst>
      <p:tags r:id="rId1"/>
    </p:custDataLst>
    <p:extLst>
      <p:ext uri="{BB962C8B-B14F-4D97-AF65-F5344CB8AC3E}">
        <p14:creationId xmlns:p14="http://schemas.microsoft.com/office/powerpoint/2010/main" val="702905207"/>
      </p:ext>
    </p:extLst>
  </p:cSld>
  <p:clrMapOvr>
    <a:masterClrMapping/>
  </p:clrMapOvr>
  <p:transition advTm="2105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1">
                                            <p:graphicEl>
                                              <a:chart seriesIdx="0" categoryIdx="-4" bldStep="series"/>
                                            </p:graphicEl>
                                          </p:spTgt>
                                        </p:tgtEl>
                                        <p:attrNameLst>
                                          <p:attrName>style.visibility</p:attrName>
                                        </p:attrNameLst>
                                      </p:cBhvr>
                                      <p:to>
                                        <p:strVal val="visible"/>
                                      </p:to>
                                    </p:set>
                                    <p:animEffect transition="in" filter="fade">
                                      <p:cBhvr>
                                        <p:cTn id="19" dur="500"/>
                                        <p:tgtEl>
                                          <p:spTgt spid="11">
                                            <p:graphicEl>
                                              <a:chart seriesIdx="0" categoryIdx="-4" bldStep="series"/>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fade">
                                      <p:cBhvr>
                                        <p:cTn id="22" dur="500"/>
                                        <p:tgtEl>
                                          <p:spTgt spid="13">
                                            <p:graphicEl>
                                              <a:chart seriesIdx="0" categoryIdx="-4" bldStep="series"/>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graphicEl>
                                              <a:chart seriesIdx="0" categoryIdx="-4" bldStep="series"/>
                                            </p:graphicEl>
                                          </p:spTgt>
                                        </p:tgtEl>
                                        <p:attrNameLst>
                                          <p:attrName>style.visibility</p:attrName>
                                        </p:attrNameLst>
                                      </p:cBhvr>
                                      <p:to>
                                        <p:strVal val="visible"/>
                                      </p:to>
                                    </p:set>
                                    <p:animEffect transition="in" filter="fade">
                                      <p:cBhvr>
                                        <p:cTn id="25" dur="500"/>
                                        <p:tgtEl>
                                          <p:spTgt spid="16">
                                            <p:graphicEl>
                                              <a:chart seriesIdx="0" categoryIdx="-4" bldStep="series"/>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graphicEl>
                                              <a:chart seriesIdx="0" categoryIdx="-4" bldStep="series"/>
                                            </p:graphicEl>
                                          </p:spTgt>
                                        </p:tgtEl>
                                        <p:attrNameLst>
                                          <p:attrName>style.visibility</p:attrName>
                                        </p:attrNameLst>
                                      </p:cBhvr>
                                      <p:to>
                                        <p:strVal val="visible"/>
                                      </p:to>
                                    </p:set>
                                    <p:animEffect transition="in" filter="fade">
                                      <p:cBhvr>
                                        <p:cTn id="28" dur="500"/>
                                        <p:tgtEl>
                                          <p:spTgt spid="19">
                                            <p:graphicEl>
                                              <a:chart seriesIdx="0" categoryIdx="-4" bldStep="series"/>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graphicEl>
                                              <a:chart seriesIdx="0" categoryIdx="-4" bldStep="series"/>
                                            </p:graphicEl>
                                          </p:spTgt>
                                        </p:tgtEl>
                                        <p:attrNameLst>
                                          <p:attrName>style.visibility</p:attrName>
                                        </p:attrNameLst>
                                      </p:cBhvr>
                                      <p:to>
                                        <p:strVal val="visible"/>
                                      </p:to>
                                    </p:set>
                                    <p:animEffect transition="in" filter="fade">
                                      <p:cBhvr>
                                        <p:cTn id="31" dur="500"/>
                                        <p:tgtEl>
                                          <p:spTgt spid="22">
                                            <p:graphicEl>
                                              <a:chart seriesIdx="0" categoryIdx="-4" bldStep="series"/>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graphicEl>
                                              <a:chart seriesIdx="0" categoryIdx="-4" bldStep="series"/>
                                            </p:graphicEl>
                                          </p:spTgt>
                                        </p:tgtEl>
                                        <p:attrNameLst>
                                          <p:attrName>style.visibility</p:attrName>
                                        </p:attrNameLst>
                                      </p:cBhvr>
                                      <p:to>
                                        <p:strVal val="visible"/>
                                      </p:to>
                                    </p:set>
                                    <p:animEffect transition="in" filter="fade">
                                      <p:cBhvr>
                                        <p:cTn id="34" dur="500"/>
                                        <p:tgtEl>
                                          <p:spTgt spid="25">
                                            <p:graphicEl>
                                              <a:chart seriesIdx="0" categoryIdx="-4" bldStep="series"/>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graphicEl>
                                              <a:chart seriesIdx="1" categoryIdx="-4" bldStep="series"/>
                                            </p:graphicEl>
                                          </p:spTgt>
                                        </p:tgtEl>
                                        <p:attrNameLst>
                                          <p:attrName>style.visibility</p:attrName>
                                        </p:attrNameLst>
                                      </p:cBhvr>
                                      <p:to>
                                        <p:strVal val="visible"/>
                                      </p:to>
                                    </p:set>
                                    <p:animEffect transition="in" filter="fade">
                                      <p:cBhvr>
                                        <p:cTn id="39" dur="500"/>
                                        <p:tgtEl>
                                          <p:spTgt spid="11">
                                            <p:graphicEl>
                                              <a:chart seriesIdx="1" categoryIdx="-4" bldStep="series"/>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fade">
                                      <p:cBhvr>
                                        <p:cTn id="42" dur="500"/>
                                        <p:tgtEl>
                                          <p:spTgt spid="13">
                                            <p:graphicEl>
                                              <a:chart seriesIdx="1" categoryIdx="-4" bldStep="series"/>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graphicEl>
                                              <a:chart seriesIdx="1" categoryIdx="-4" bldStep="series"/>
                                            </p:graphicEl>
                                          </p:spTgt>
                                        </p:tgtEl>
                                        <p:attrNameLst>
                                          <p:attrName>style.visibility</p:attrName>
                                        </p:attrNameLst>
                                      </p:cBhvr>
                                      <p:to>
                                        <p:strVal val="visible"/>
                                      </p:to>
                                    </p:set>
                                    <p:animEffect transition="in" filter="fade">
                                      <p:cBhvr>
                                        <p:cTn id="45" dur="500"/>
                                        <p:tgtEl>
                                          <p:spTgt spid="16">
                                            <p:graphicEl>
                                              <a:chart seriesIdx="1" categoryIdx="-4" bldStep="series"/>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graphicEl>
                                              <a:chart seriesIdx="1" categoryIdx="-4" bldStep="series"/>
                                            </p:graphicEl>
                                          </p:spTgt>
                                        </p:tgtEl>
                                        <p:attrNameLst>
                                          <p:attrName>style.visibility</p:attrName>
                                        </p:attrNameLst>
                                      </p:cBhvr>
                                      <p:to>
                                        <p:strVal val="visible"/>
                                      </p:to>
                                    </p:set>
                                    <p:animEffect transition="in" filter="fade">
                                      <p:cBhvr>
                                        <p:cTn id="48" dur="500"/>
                                        <p:tgtEl>
                                          <p:spTgt spid="19">
                                            <p:graphicEl>
                                              <a:chart seriesIdx="1" categoryIdx="-4" bldStep="series"/>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graphicEl>
                                              <a:chart seriesIdx="1" categoryIdx="-4" bldStep="series"/>
                                            </p:graphicEl>
                                          </p:spTgt>
                                        </p:tgtEl>
                                        <p:attrNameLst>
                                          <p:attrName>style.visibility</p:attrName>
                                        </p:attrNameLst>
                                      </p:cBhvr>
                                      <p:to>
                                        <p:strVal val="visible"/>
                                      </p:to>
                                    </p:set>
                                    <p:animEffect transition="in" filter="fade">
                                      <p:cBhvr>
                                        <p:cTn id="51" dur="500"/>
                                        <p:tgtEl>
                                          <p:spTgt spid="22">
                                            <p:graphicEl>
                                              <a:chart seriesIdx="1" categoryIdx="-4" bldStep="series"/>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graphicEl>
                                              <a:chart seriesIdx="1" categoryIdx="-4" bldStep="series"/>
                                            </p:graphicEl>
                                          </p:spTgt>
                                        </p:tgtEl>
                                        <p:attrNameLst>
                                          <p:attrName>style.visibility</p:attrName>
                                        </p:attrNameLst>
                                      </p:cBhvr>
                                      <p:to>
                                        <p:strVal val="visible"/>
                                      </p:to>
                                    </p:set>
                                    <p:animEffect transition="in" filter="fade">
                                      <p:cBhvr>
                                        <p:cTn id="54" dur="500"/>
                                        <p:tgtEl>
                                          <p:spTgt spid="25">
                                            <p:graphicEl>
                                              <a:chart seriesIdx="1" categoryIdx="-4" bldStep="series"/>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
                                            <p:graphicEl>
                                              <a:chart seriesIdx="2" categoryIdx="-4" bldStep="series"/>
                                            </p:graphicEl>
                                          </p:spTgt>
                                        </p:tgtEl>
                                        <p:attrNameLst>
                                          <p:attrName>style.visibility</p:attrName>
                                        </p:attrNameLst>
                                      </p:cBhvr>
                                      <p:to>
                                        <p:strVal val="visible"/>
                                      </p:to>
                                    </p:set>
                                    <p:animEffect transition="in" filter="fade">
                                      <p:cBhvr>
                                        <p:cTn id="59" dur="500"/>
                                        <p:tgtEl>
                                          <p:spTgt spid="11">
                                            <p:graphicEl>
                                              <a:chart seriesIdx="2" categoryIdx="-4" bldStep="series"/>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graphicEl>
                                              <a:chart seriesIdx="2" categoryIdx="-4" bldStep="series"/>
                                            </p:graphicEl>
                                          </p:spTgt>
                                        </p:tgtEl>
                                        <p:attrNameLst>
                                          <p:attrName>style.visibility</p:attrName>
                                        </p:attrNameLst>
                                      </p:cBhvr>
                                      <p:to>
                                        <p:strVal val="visible"/>
                                      </p:to>
                                    </p:set>
                                    <p:animEffect transition="in" filter="fade">
                                      <p:cBhvr>
                                        <p:cTn id="62" dur="500"/>
                                        <p:tgtEl>
                                          <p:spTgt spid="13">
                                            <p:graphicEl>
                                              <a:chart seriesIdx="2" categoryIdx="-4" bldStep="series"/>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graphicEl>
                                              <a:chart seriesIdx="2" categoryIdx="-4" bldStep="series"/>
                                            </p:graphicEl>
                                          </p:spTgt>
                                        </p:tgtEl>
                                        <p:attrNameLst>
                                          <p:attrName>style.visibility</p:attrName>
                                        </p:attrNameLst>
                                      </p:cBhvr>
                                      <p:to>
                                        <p:strVal val="visible"/>
                                      </p:to>
                                    </p:set>
                                    <p:animEffect transition="in" filter="fade">
                                      <p:cBhvr>
                                        <p:cTn id="65" dur="500"/>
                                        <p:tgtEl>
                                          <p:spTgt spid="16">
                                            <p:graphicEl>
                                              <a:chart seriesIdx="2" categoryIdx="-4" bldStep="series"/>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
                                            <p:graphicEl>
                                              <a:chart seriesIdx="2" categoryIdx="-4" bldStep="series"/>
                                            </p:graphicEl>
                                          </p:spTgt>
                                        </p:tgtEl>
                                        <p:attrNameLst>
                                          <p:attrName>style.visibility</p:attrName>
                                        </p:attrNameLst>
                                      </p:cBhvr>
                                      <p:to>
                                        <p:strVal val="visible"/>
                                      </p:to>
                                    </p:set>
                                    <p:animEffect transition="in" filter="fade">
                                      <p:cBhvr>
                                        <p:cTn id="68" dur="500"/>
                                        <p:tgtEl>
                                          <p:spTgt spid="19">
                                            <p:graphicEl>
                                              <a:chart seriesIdx="2" categoryIdx="-4" bldStep="series"/>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2">
                                            <p:graphicEl>
                                              <a:chart seriesIdx="2" categoryIdx="-4" bldStep="series"/>
                                            </p:graphicEl>
                                          </p:spTgt>
                                        </p:tgtEl>
                                        <p:attrNameLst>
                                          <p:attrName>style.visibility</p:attrName>
                                        </p:attrNameLst>
                                      </p:cBhvr>
                                      <p:to>
                                        <p:strVal val="visible"/>
                                      </p:to>
                                    </p:set>
                                    <p:animEffect transition="in" filter="fade">
                                      <p:cBhvr>
                                        <p:cTn id="71" dur="500"/>
                                        <p:tgtEl>
                                          <p:spTgt spid="22">
                                            <p:graphicEl>
                                              <a:chart seriesIdx="2" categoryIdx="-4" bldStep="series"/>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5">
                                            <p:graphicEl>
                                              <a:chart seriesIdx="2" categoryIdx="-4" bldStep="series"/>
                                            </p:graphicEl>
                                          </p:spTgt>
                                        </p:tgtEl>
                                        <p:attrNameLst>
                                          <p:attrName>style.visibility</p:attrName>
                                        </p:attrNameLst>
                                      </p:cBhvr>
                                      <p:to>
                                        <p:strVal val="visible"/>
                                      </p:to>
                                    </p:set>
                                    <p:animEffect transition="in" filter="fade">
                                      <p:cBhvr>
                                        <p:cTn id="74" dur="500"/>
                                        <p:tgtEl>
                                          <p:spTgt spid="25">
                                            <p:graphicEl>
                                              <a:chart seriesIdx="2" categoryIdx="-4" bldStep="series"/>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Chart bld="series"/>
        </p:bldSub>
      </p:bldGraphic>
      <p:bldGraphic spid="13" grpId="0">
        <p:bldSub>
          <a:bldChart bld="series"/>
        </p:bldSub>
      </p:bldGraphic>
      <p:bldGraphic spid="16" grpId="0">
        <p:bldSub>
          <a:bldChart bld="series"/>
        </p:bldSub>
      </p:bldGraphic>
      <p:bldGraphic spid="19" grpId="0">
        <p:bldSub>
          <a:bldChart bld="series"/>
        </p:bldSub>
      </p:bldGraphic>
      <p:bldGraphic spid="22" grpId="0">
        <p:bldSub>
          <a:bldChart bld="series"/>
        </p:bldSub>
      </p:bldGraphic>
      <p:bldGraphic spid="25" grpId="0">
        <p:bldSub>
          <a:bldChart bld="series"/>
        </p:bldSub>
      </p:bldGraphic>
      <p:bldP spid="29" grpId="0" animBg="1"/>
      <p:bldP spid="30" grpId="0" animBg="1"/>
      <p:bldP spid="21" grpId="0" animBg="1"/>
      <p:bldP spid="21" grpId="1" animBg="1"/>
      <p:bldP spid="24" grpId="0" animBg="1"/>
      <p:bldP spid="24" grpId="1"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156</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sp>
        <p:nvSpPr>
          <p:cNvPr id="124" name="Content Placeholder 2"/>
          <p:cNvSpPr>
            <a:spLocks noGrp="1"/>
          </p:cNvSpPr>
          <p:nvPr>
            <p:ph idx="1"/>
          </p:nvPr>
        </p:nvSpPr>
        <p:spPr>
          <a:xfrm>
            <a:off x="214282" y="928670"/>
            <a:ext cx="8610600" cy="5339680"/>
          </a:xfrm>
        </p:spPr>
        <p:txBody>
          <a:bodyPr/>
          <a:lstStyle/>
          <a:p>
            <a:pPr>
              <a:buNone/>
            </a:pPr>
            <a:r>
              <a:rPr lang="en-US" sz="4000" dirty="0">
                <a:solidFill>
                  <a:srgbClr val="FF0000"/>
                </a:solidFill>
              </a:rPr>
              <a:t>1.</a:t>
            </a:r>
            <a:r>
              <a:rPr lang="en-US" sz="4000" dirty="0"/>
              <a:t> </a:t>
            </a:r>
            <a:r>
              <a:rPr lang="en-US" sz="4000" dirty="0">
                <a:solidFill>
                  <a:srgbClr val="0070C0"/>
                </a:solidFill>
              </a:rPr>
              <a:t>Estimate Slowdown</a:t>
            </a:r>
          </a:p>
          <a:p>
            <a:pPr lvl="1"/>
            <a:r>
              <a:rPr lang="en-US" sz="3400" dirty="0">
                <a:solidFill>
                  <a:schemeClr val="accent3">
                    <a:lumMod val="65000"/>
                  </a:schemeClr>
                </a:solidFill>
              </a:rPr>
              <a:t>Key Observations</a:t>
            </a:r>
          </a:p>
          <a:p>
            <a:pPr lvl="1"/>
            <a:r>
              <a:rPr lang="en-US" sz="3400" dirty="0">
                <a:solidFill>
                  <a:schemeClr val="accent3">
                    <a:lumMod val="65000"/>
                  </a:schemeClr>
                </a:solidFill>
              </a:rPr>
              <a:t>Implementation</a:t>
            </a:r>
          </a:p>
          <a:p>
            <a:pPr lvl="1"/>
            <a:r>
              <a:rPr lang="en-US" sz="3400" dirty="0">
                <a:solidFill>
                  <a:schemeClr val="accent3">
                    <a:lumMod val="65000"/>
                  </a:schemeClr>
                </a:solidFill>
              </a:rPr>
              <a:t>MISE Model: Putting it All Together</a:t>
            </a:r>
          </a:p>
          <a:p>
            <a:pPr lvl="1"/>
            <a:r>
              <a:rPr lang="en-US" sz="3400" dirty="0">
                <a:solidFill>
                  <a:schemeClr val="accent3">
                    <a:lumMod val="65000"/>
                  </a:schemeClr>
                </a:solidFill>
              </a:rPr>
              <a:t>Evaluating the Model</a:t>
            </a:r>
          </a:p>
          <a:p>
            <a:pPr>
              <a:buNone/>
            </a:pPr>
            <a:r>
              <a:rPr lang="en-US" sz="4000" dirty="0">
                <a:solidFill>
                  <a:srgbClr val="FF0000"/>
                </a:solidFill>
              </a:rPr>
              <a:t>2.</a:t>
            </a:r>
            <a:r>
              <a:rPr lang="en-US" sz="4000" dirty="0"/>
              <a:t> </a:t>
            </a:r>
            <a:r>
              <a:rPr lang="en-US" sz="4000" dirty="0">
                <a:solidFill>
                  <a:srgbClr val="0070C0"/>
                </a:solidFill>
              </a:rPr>
              <a:t>Control Slowdown</a:t>
            </a:r>
          </a:p>
          <a:p>
            <a:pPr lvl="1"/>
            <a:r>
              <a:rPr lang="en-US" sz="3400" dirty="0"/>
              <a:t>Providing Soft Slowdown Guarantees</a:t>
            </a:r>
          </a:p>
          <a:p>
            <a:pPr lvl="1"/>
            <a:r>
              <a:rPr lang="en-US" sz="3400" dirty="0">
                <a:solidFill>
                  <a:schemeClr val="accent3">
                    <a:lumMod val="65000"/>
                  </a:schemeClr>
                </a:solidFill>
              </a:rPr>
              <a:t>Minimizing Maximum Slowdown</a:t>
            </a:r>
          </a:p>
          <a:p>
            <a:endParaRPr lang="en-US" dirty="0"/>
          </a:p>
          <a:p>
            <a:pPr lvl="1"/>
            <a:endParaRPr lang="en-US" dirty="0"/>
          </a:p>
          <a:p>
            <a:endParaRPr lang="en-US" dirty="0"/>
          </a:p>
          <a:p>
            <a:pPr lvl="1">
              <a:buFontTx/>
              <a:buNone/>
            </a:pP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01139567"/>
      </p:ext>
    </p:extLst>
  </p:cSld>
  <p:clrMapOvr>
    <a:masterClrMapping/>
  </p:clrMapOvr>
  <p:transition advTm="15531"/>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Providing “Soft” Slowdown Guarantees</a:t>
            </a:r>
          </a:p>
        </p:txBody>
      </p:sp>
      <p:sp>
        <p:nvSpPr>
          <p:cNvPr id="3" name="Content Placeholder 2"/>
          <p:cNvSpPr>
            <a:spLocks noGrp="1"/>
          </p:cNvSpPr>
          <p:nvPr>
            <p:ph idx="1"/>
          </p:nvPr>
        </p:nvSpPr>
        <p:spPr>
          <a:xfrm>
            <a:off x="214282" y="928670"/>
            <a:ext cx="7961313" cy="4648200"/>
          </a:xfrm>
        </p:spPr>
        <p:txBody>
          <a:bodyPr/>
          <a:lstStyle/>
          <a:p>
            <a:r>
              <a:rPr lang="en-US" dirty="0"/>
              <a:t>Goal</a:t>
            </a:r>
          </a:p>
          <a:p>
            <a:pPr lvl="1">
              <a:buNone/>
            </a:pPr>
            <a:r>
              <a:rPr lang="en-US" sz="2400" dirty="0">
                <a:solidFill>
                  <a:srgbClr val="FF0000"/>
                </a:solidFill>
              </a:rPr>
              <a:t>1.</a:t>
            </a:r>
            <a:r>
              <a:rPr lang="en-US" sz="2400" dirty="0"/>
              <a:t> </a:t>
            </a:r>
            <a:r>
              <a:rPr lang="en-US" sz="2400" dirty="0">
                <a:solidFill>
                  <a:srgbClr val="0070C0"/>
                </a:solidFill>
              </a:rPr>
              <a:t>Ensure </a:t>
            </a:r>
            <a:r>
              <a:rPr lang="en-US" sz="2400" dirty="0" err="1">
                <a:solidFill>
                  <a:srgbClr val="0070C0"/>
                </a:solidFill>
              </a:rPr>
              <a:t>QoS</a:t>
            </a:r>
            <a:r>
              <a:rPr lang="en-US" sz="2400" dirty="0">
                <a:solidFill>
                  <a:srgbClr val="0070C0"/>
                </a:solidFill>
              </a:rPr>
              <a:t>-critical applications meet a prescribed slowdown bound</a:t>
            </a:r>
          </a:p>
          <a:p>
            <a:pPr lvl="1">
              <a:buNone/>
            </a:pPr>
            <a:r>
              <a:rPr lang="en-US" sz="2400" dirty="0">
                <a:solidFill>
                  <a:srgbClr val="FF0000"/>
                </a:solidFill>
              </a:rPr>
              <a:t>2.</a:t>
            </a:r>
            <a:r>
              <a:rPr lang="en-US" sz="2400" dirty="0"/>
              <a:t> </a:t>
            </a:r>
            <a:r>
              <a:rPr lang="en-US" sz="2400" dirty="0">
                <a:solidFill>
                  <a:srgbClr val="0070C0"/>
                </a:solidFill>
              </a:rPr>
              <a:t>Maximize system performance for other applications</a:t>
            </a:r>
          </a:p>
          <a:p>
            <a:pPr lvl="1">
              <a:buFontTx/>
              <a:buNone/>
            </a:pPr>
            <a:endParaRPr lang="en-US" dirty="0"/>
          </a:p>
          <a:p>
            <a:r>
              <a:rPr lang="en-US" dirty="0"/>
              <a:t>Basic Idea</a:t>
            </a:r>
          </a:p>
          <a:p>
            <a:pPr lvl="1"/>
            <a:r>
              <a:rPr lang="en-US" sz="2400" dirty="0"/>
              <a:t>Allocate </a:t>
            </a:r>
            <a:r>
              <a:rPr lang="en-US" sz="2400" dirty="0">
                <a:solidFill>
                  <a:srgbClr val="FF0000"/>
                </a:solidFill>
              </a:rPr>
              <a:t>just enough bandwidth to </a:t>
            </a:r>
            <a:r>
              <a:rPr lang="en-US" sz="2400" dirty="0" err="1">
                <a:solidFill>
                  <a:srgbClr val="FF0000"/>
                </a:solidFill>
              </a:rPr>
              <a:t>QoS</a:t>
            </a:r>
            <a:r>
              <a:rPr lang="en-US" sz="2400" dirty="0">
                <a:solidFill>
                  <a:srgbClr val="FF0000"/>
                </a:solidFill>
              </a:rPr>
              <a:t>-critical application</a:t>
            </a:r>
          </a:p>
          <a:p>
            <a:pPr lvl="1"/>
            <a:r>
              <a:rPr lang="en-US" sz="2400" dirty="0"/>
              <a:t>Assign </a:t>
            </a:r>
            <a:r>
              <a:rPr lang="en-US" sz="2400" dirty="0">
                <a:solidFill>
                  <a:srgbClr val="FF0000"/>
                </a:solidFill>
              </a:rPr>
              <a:t>remaining bandwidth to other applications</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157</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custDataLst>
      <p:tags r:id="rId1"/>
    </p:custDataLst>
    <p:extLst>
      <p:ext uri="{BB962C8B-B14F-4D97-AF65-F5344CB8AC3E}">
        <p14:creationId xmlns:p14="http://schemas.microsoft.com/office/powerpoint/2010/main" val="346327686"/>
      </p:ext>
    </p:extLst>
  </p:cSld>
  <p:clrMapOvr>
    <a:masterClrMapping/>
  </p:clrMapOvr>
  <p:transition advTm="2296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79388" y="152400"/>
            <a:ext cx="8964612" cy="755650"/>
          </a:xfrm>
        </p:spPr>
        <p:txBody>
          <a:bodyPr/>
          <a:lstStyle/>
          <a:p>
            <a:r>
              <a:rPr lang="en-US" sz="3600" dirty="0"/>
              <a:t>MISE-</a:t>
            </a:r>
            <a:r>
              <a:rPr lang="en-US" sz="3600" dirty="0" err="1"/>
              <a:t>QoS</a:t>
            </a:r>
            <a:r>
              <a:rPr lang="en-US" sz="3600" dirty="0"/>
              <a:t>: Mechanism to Provide Soft </a:t>
            </a:r>
            <a:r>
              <a:rPr lang="en-US" sz="3600" dirty="0" err="1"/>
              <a:t>QoS</a:t>
            </a:r>
            <a:endParaRPr lang="en-US" sz="3600" dirty="0"/>
          </a:p>
        </p:txBody>
      </p:sp>
      <p:sp>
        <p:nvSpPr>
          <p:cNvPr id="3" name="Content Placeholder 2"/>
          <p:cNvSpPr>
            <a:spLocks noGrp="1"/>
          </p:cNvSpPr>
          <p:nvPr>
            <p:ph idx="1"/>
          </p:nvPr>
        </p:nvSpPr>
        <p:spPr>
          <a:xfrm>
            <a:off x="228600" y="981076"/>
            <a:ext cx="9129746" cy="4339650"/>
          </a:xfrm>
        </p:spPr>
        <p:txBody>
          <a:bodyPr>
            <a:noAutofit/>
          </a:bodyPr>
          <a:lstStyle/>
          <a:p>
            <a:pPr>
              <a:spcAft>
                <a:spcPts val="650"/>
              </a:spcAft>
            </a:pPr>
            <a:r>
              <a:rPr lang="en-US" dirty="0"/>
              <a:t>Assign an initial bandwidth allocation to </a:t>
            </a:r>
            <a:r>
              <a:rPr lang="en-US" dirty="0" err="1"/>
              <a:t>QoS</a:t>
            </a:r>
            <a:r>
              <a:rPr lang="en-US" dirty="0"/>
              <a:t>-critical application</a:t>
            </a:r>
          </a:p>
          <a:p>
            <a:pPr>
              <a:spcAft>
                <a:spcPts val="650"/>
              </a:spcAft>
            </a:pPr>
            <a:r>
              <a:rPr lang="en-US" dirty="0"/>
              <a:t>Estimate slowdown of </a:t>
            </a:r>
            <a:r>
              <a:rPr lang="en-US" dirty="0" err="1"/>
              <a:t>QoS</a:t>
            </a:r>
            <a:r>
              <a:rPr lang="en-US" dirty="0"/>
              <a:t>-critical application using the MISE model</a:t>
            </a:r>
          </a:p>
          <a:p>
            <a:pPr>
              <a:spcAft>
                <a:spcPts val="650"/>
              </a:spcAft>
            </a:pPr>
            <a:r>
              <a:rPr lang="en-US" dirty="0"/>
              <a:t>After every N intervals</a:t>
            </a:r>
            <a:endParaRPr lang="en-US" sz="2500" dirty="0"/>
          </a:p>
          <a:p>
            <a:pPr lvl="1">
              <a:spcAft>
                <a:spcPts val="650"/>
              </a:spcAft>
            </a:pPr>
            <a:r>
              <a:rPr lang="en-US" sz="2400" dirty="0">
                <a:solidFill>
                  <a:srgbClr val="0070C0"/>
                </a:solidFill>
              </a:rPr>
              <a:t>If slowdown &gt; bound B +/- </a:t>
            </a:r>
            <a:r>
              <a:rPr lang="el-GR" sz="2400" dirty="0">
                <a:solidFill>
                  <a:srgbClr val="0070C0"/>
                </a:solidFill>
                <a:latin typeface="Gulim"/>
                <a:ea typeface="Gulim"/>
              </a:rPr>
              <a:t>ε</a:t>
            </a:r>
            <a:r>
              <a:rPr lang="en-US" sz="2400" dirty="0">
                <a:solidFill>
                  <a:srgbClr val="0070C0"/>
                </a:solidFill>
              </a:rPr>
              <a:t>, increase bandwidth allocation</a:t>
            </a:r>
          </a:p>
          <a:p>
            <a:pPr lvl="1">
              <a:spcAft>
                <a:spcPts val="650"/>
              </a:spcAft>
            </a:pPr>
            <a:r>
              <a:rPr lang="en-US" sz="2400" dirty="0">
                <a:solidFill>
                  <a:srgbClr val="0070C0"/>
                </a:solidFill>
              </a:rPr>
              <a:t>If slowdown &lt; bound B +/- </a:t>
            </a:r>
            <a:r>
              <a:rPr lang="el-GR" sz="2400" dirty="0">
                <a:solidFill>
                  <a:srgbClr val="0070C0"/>
                </a:solidFill>
                <a:latin typeface="Gulim"/>
                <a:ea typeface="Gulim"/>
              </a:rPr>
              <a:t>ε</a:t>
            </a:r>
            <a:r>
              <a:rPr lang="en-US" sz="2400" dirty="0">
                <a:solidFill>
                  <a:srgbClr val="0070C0"/>
                </a:solidFill>
              </a:rPr>
              <a:t>, decrease bandwidth allocation</a:t>
            </a:r>
          </a:p>
          <a:p>
            <a:pPr>
              <a:spcAft>
                <a:spcPts val="650"/>
              </a:spcAft>
            </a:pPr>
            <a:r>
              <a:rPr lang="en-US" sz="2900" dirty="0"/>
              <a:t>When slowdown bound not met for N intervals</a:t>
            </a:r>
          </a:p>
          <a:p>
            <a:pPr lvl="1">
              <a:spcAft>
                <a:spcPts val="650"/>
              </a:spcAft>
            </a:pPr>
            <a:r>
              <a:rPr lang="en-US" sz="2500" dirty="0">
                <a:solidFill>
                  <a:srgbClr val="FF0000"/>
                </a:solidFill>
              </a:rPr>
              <a:t>Notify the OS so it can migrate/de-schedule jobs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158</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custDataLst>
      <p:tags r:id="rId1"/>
    </p:custDataLst>
    <p:extLst>
      <p:ext uri="{BB962C8B-B14F-4D97-AF65-F5344CB8AC3E}">
        <p14:creationId xmlns:p14="http://schemas.microsoft.com/office/powerpoint/2010/main" val="3112786890"/>
      </p:ext>
    </p:extLst>
  </p:cSld>
  <p:clrMapOvr>
    <a:masterClrMapping/>
  </p:clrMapOvr>
  <p:transition advTm="7954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lstStyle/>
          <a:p>
            <a:r>
              <a:rPr lang="en-US" dirty="0"/>
              <a:t>Each application (25 applications in total) considered the </a:t>
            </a:r>
            <a:r>
              <a:rPr lang="en-US" dirty="0" err="1"/>
              <a:t>QoS</a:t>
            </a:r>
            <a:r>
              <a:rPr lang="en-US" dirty="0"/>
              <a:t>-critical application</a:t>
            </a:r>
          </a:p>
          <a:p>
            <a:r>
              <a:rPr lang="en-US" dirty="0"/>
              <a:t>Run with </a:t>
            </a:r>
            <a:r>
              <a:rPr lang="en-US" dirty="0">
                <a:solidFill>
                  <a:srgbClr val="0070C0"/>
                </a:solidFill>
              </a:rPr>
              <a:t>12 sets of co-runners </a:t>
            </a:r>
            <a:r>
              <a:rPr lang="en-US" dirty="0"/>
              <a:t>of different memory intensities</a:t>
            </a:r>
          </a:p>
          <a:p>
            <a:r>
              <a:rPr lang="en-US" dirty="0"/>
              <a:t>Total of </a:t>
            </a:r>
            <a:r>
              <a:rPr lang="en-US" dirty="0">
                <a:solidFill>
                  <a:srgbClr val="0070C0"/>
                </a:solidFill>
              </a:rPr>
              <a:t>300 </a:t>
            </a:r>
            <a:r>
              <a:rPr lang="en-US" dirty="0" err="1">
                <a:solidFill>
                  <a:srgbClr val="0070C0"/>
                </a:solidFill>
              </a:rPr>
              <a:t>multiprogrammed</a:t>
            </a:r>
            <a:r>
              <a:rPr lang="en-US" dirty="0">
                <a:solidFill>
                  <a:srgbClr val="0070C0"/>
                </a:solidFill>
              </a:rPr>
              <a:t> workloads</a:t>
            </a:r>
          </a:p>
          <a:p>
            <a:r>
              <a:rPr lang="en-US" dirty="0"/>
              <a:t>Each workload run with </a:t>
            </a:r>
            <a:r>
              <a:rPr lang="en-US" dirty="0">
                <a:solidFill>
                  <a:srgbClr val="0070C0"/>
                </a:solidFill>
              </a:rPr>
              <a:t>10 slowdown bound values</a:t>
            </a:r>
          </a:p>
          <a:p>
            <a:r>
              <a:rPr lang="en-US" dirty="0"/>
              <a:t>Baseline memory scheduling mechanism</a:t>
            </a:r>
          </a:p>
          <a:p>
            <a:pPr lvl="1"/>
            <a:r>
              <a:rPr lang="en-US" dirty="0">
                <a:solidFill>
                  <a:srgbClr val="0070C0"/>
                </a:solidFill>
              </a:rPr>
              <a:t>Always prioritize </a:t>
            </a:r>
            <a:r>
              <a:rPr lang="en-US" dirty="0" err="1">
                <a:solidFill>
                  <a:srgbClr val="0070C0"/>
                </a:solidFill>
              </a:rPr>
              <a:t>QoS</a:t>
            </a:r>
            <a:r>
              <a:rPr lang="en-US" dirty="0">
                <a:solidFill>
                  <a:srgbClr val="0070C0"/>
                </a:solidFill>
              </a:rPr>
              <a:t>-critical application </a:t>
            </a:r>
          </a:p>
          <a:p>
            <a:pPr lvl="1">
              <a:buNone/>
            </a:pPr>
            <a:r>
              <a:rPr lang="en-US" dirty="0"/>
              <a:t>	</a:t>
            </a:r>
            <a:r>
              <a:rPr lang="en-US" sz="1800" dirty="0"/>
              <a:t>[</a:t>
            </a:r>
            <a:r>
              <a:rPr lang="en-US" sz="1800" dirty="0" err="1"/>
              <a:t>Iyer</a:t>
            </a:r>
            <a:r>
              <a:rPr lang="en-US" sz="1800" dirty="0"/>
              <a:t>+, SIGMETRICS 2007]</a:t>
            </a:r>
          </a:p>
          <a:p>
            <a:pPr lvl="1"/>
            <a:r>
              <a:rPr lang="en-US" dirty="0"/>
              <a:t>Other applications’ requests scheduled in FRFCFS order</a:t>
            </a:r>
          </a:p>
          <a:p>
            <a:pPr lvl="1">
              <a:buNone/>
            </a:pPr>
            <a:r>
              <a:rPr lang="en-US" sz="2400" dirty="0"/>
              <a:t>	</a:t>
            </a:r>
            <a:r>
              <a:rPr lang="en-US" sz="1800" dirty="0"/>
              <a:t>[</a:t>
            </a:r>
            <a:r>
              <a:rPr lang="en-US" sz="1800" dirty="0" err="1"/>
              <a:t>Zuravleff</a:t>
            </a:r>
            <a:r>
              <a:rPr lang="en-US" sz="1800" dirty="0"/>
              <a:t> +, US Patent 1997, </a:t>
            </a:r>
            <a:r>
              <a:rPr lang="en-US" sz="1800" dirty="0" err="1"/>
              <a:t>Rixner</a:t>
            </a:r>
            <a:r>
              <a:rPr lang="en-US" sz="1800" dirty="0"/>
              <a:t>+, ISCA 2000]</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159</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custDataLst>
      <p:tags r:id="rId1"/>
    </p:custDataLst>
    <p:extLst>
      <p:ext uri="{BB962C8B-B14F-4D97-AF65-F5344CB8AC3E}">
        <p14:creationId xmlns:p14="http://schemas.microsoft.com/office/powerpoint/2010/main" val="4038190428"/>
      </p:ext>
    </p:extLst>
  </p:cSld>
  <p:clrMapOvr>
    <a:masterClrMapping/>
  </p:clrMapOvr>
  <p:transition advTm="4587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dirty="0">
                <a:latin typeface="Garamond" charset="0"/>
              </a:rPr>
              <a:t>Greater Problem with More Cores</a:t>
            </a:r>
          </a:p>
        </p:txBody>
      </p:sp>
      <p:graphicFrame>
        <p:nvGraphicFramePr>
          <p:cNvPr id="19458" name="Content Placeholder 4"/>
          <p:cNvGraphicFramePr>
            <a:graphicFrameLocks/>
          </p:cNvGraphicFramePr>
          <p:nvPr/>
        </p:nvGraphicFramePr>
        <p:xfrm>
          <a:off x="911225" y="933450"/>
          <a:ext cx="6816725" cy="3295650"/>
        </p:xfrm>
        <a:graphic>
          <a:graphicData uri="http://schemas.openxmlformats.org/presentationml/2006/ole">
            <mc:AlternateContent xmlns:mc="http://schemas.openxmlformats.org/markup-compatibility/2006">
              <mc:Choice xmlns:v="urn:schemas-microsoft-com:vml" Requires="v">
                <p:oleObj spid="_x0000_s8217" name="Worksheet" r:id="rId5" imgW="6814765" imgH="3297663" progId="Excel.Sheet.8">
                  <p:embed/>
                </p:oleObj>
              </mc:Choice>
              <mc:Fallback>
                <p:oleObj name="Worksheet" r:id="rId5" imgW="6814765" imgH="3297663" progId="Excel.Sheet.8">
                  <p:embed/>
                  <p:pic>
                    <p:nvPicPr>
                      <p:cNvPr id="19458" name="Content Placeholder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25" y="933450"/>
                        <a:ext cx="6816725" cy="32956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97667" name="Rectangle 3"/>
          <p:cNvSpPr>
            <a:spLocks noGrp="1" noChangeArrowheads="1"/>
          </p:cNvSpPr>
          <p:nvPr>
            <p:ph type="body" idx="1"/>
          </p:nvPr>
        </p:nvSpPr>
        <p:spPr>
          <a:xfrm>
            <a:off x="127000" y="4359275"/>
            <a:ext cx="9017000" cy="2070100"/>
          </a:xfrm>
        </p:spPr>
        <p:txBody>
          <a:bodyPr/>
          <a:lstStyle/>
          <a:p>
            <a:pPr eaLnBrk="1" hangingPunct="1">
              <a:lnSpc>
                <a:spcPct val="90000"/>
              </a:lnSpc>
              <a:defRPr/>
            </a:pPr>
            <a:r>
              <a:rPr lang="en-US" dirty="0"/>
              <a:t>Vulnerable to denial of service (</a:t>
            </a:r>
            <a:r>
              <a:rPr lang="en-US" dirty="0" err="1"/>
              <a:t>DoS</a:t>
            </a:r>
            <a:r>
              <a:rPr lang="en-US" dirty="0"/>
              <a:t>)</a:t>
            </a:r>
            <a:endParaRPr lang="en-US" sz="1400" dirty="0">
              <a:solidFill>
                <a:schemeClr val="accent2">
                  <a:lumMod val="75000"/>
                </a:schemeClr>
              </a:solidFill>
            </a:endParaRPr>
          </a:p>
          <a:p>
            <a:pPr eaLnBrk="1" hangingPunct="1">
              <a:lnSpc>
                <a:spcPct val="90000"/>
              </a:lnSpc>
              <a:defRPr/>
            </a:pPr>
            <a:r>
              <a:rPr lang="en-US" dirty="0"/>
              <a:t>Unable to enforce priorities or SLAs </a:t>
            </a:r>
          </a:p>
          <a:p>
            <a:pPr eaLnBrk="1" hangingPunct="1">
              <a:lnSpc>
                <a:spcPct val="90000"/>
              </a:lnSpc>
              <a:defRPr/>
            </a:pPr>
            <a:r>
              <a:rPr lang="en-US" dirty="0"/>
              <a:t>Low </a:t>
            </a:r>
            <a:r>
              <a:rPr lang="en-US"/>
              <a:t>system performance</a:t>
            </a:r>
            <a:endParaRPr lang="en-US" sz="1400" dirty="0">
              <a:solidFill>
                <a:srgbClr val="2C6123"/>
              </a:solidFill>
            </a:endParaRPr>
          </a:p>
          <a:p>
            <a:pPr marL="0" indent="0" eaLnBrk="1" hangingPunct="1">
              <a:lnSpc>
                <a:spcPct val="90000"/>
              </a:lnSpc>
              <a:buNone/>
              <a:defRPr/>
            </a:pPr>
            <a:endParaRPr lang="en-US" sz="1100" dirty="0">
              <a:solidFill>
                <a:schemeClr val="tx1">
                  <a:lumMod val="60000"/>
                  <a:lumOff val="40000"/>
                </a:schemeClr>
              </a:solidFill>
              <a:sym typeface="Wingdings"/>
            </a:endParaRPr>
          </a:p>
          <a:p>
            <a:pPr marL="0" indent="0" algn="ctr" eaLnBrk="1" hangingPunct="1">
              <a:lnSpc>
                <a:spcPct val="90000"/>
              </a:lnSpc>
              <a:buNone/>
              <a:defRPr/>
            </a:pPr>
            <a:r>
              <a:rPr lang="en-US" b="1" dirty="0">
                <a:solidFill>
                  <a:srgbClr val="FF0000"/>
                </a:solidFill>
                <a:sym typeface="Wingdings"/>
              </a:rPr>
              <a:t>Uncontrollable, unpredictable system</a:t>
            </a:r>
            <a:endParaRPr lang="en-US" b="1" dirty="0">
              <a:solidFill>
                <a:srgbClr val="FF0000"/>
              </a:solidFill>
            </a:endParaRPr>
          </a:p>
        </p:txBody>
      </p:sp>
      <p:sp>
        <p:nvSpPr>
          <p:cNvPr id="19460" name="Line 14"/>
          <p:cNvSpPr>
            <a:spLocks noChangeShapeType="1"/>
          </p:cNvSpPr>
          <p:nvPr/>
        </p:nvSpPr>
        <p:spPr bwMode="auto">
          <a:xfrm>
            <a:off x="1666875" y="3392488"/>
            <a:ext cx="59436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
        <p:nvSpPr>
          <p:cNvPr id="7" name="Slide Number Placeholder 3"/>
          <p:cNvSpPr>
            <a:spLocks noGrp="1"/>
          </p:cNvSpPr>
          <p:nvPr>
            <p:ph type="sldNum" sz="quarter" idx="11"/>
          </p:nvPr>
        </p:nvSpPr>
        <p:spPr>
          <a:xfrm>
            <a:off x="6553200" y="6363164"/>
            <a:ext cx="2133600" cy="4572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ＭＳ Ｐゴシック" charset="-128"/>
              <a:cs typeface="+mn-cs"/>
            </a:endParaRPr>
          </a:p>
        </p:txBody>
      </p:sp>
    </p:spTree>
    <p:custDataLst>
      <p:tags r:id="rId2"/>
    </p:custDataLst>
    <p:extLst>
      <p:ext uri="{BB962C8B-B14F-4D97-AF65-F5344CB8AC3E}">
        <p14:creationId xmlns:p14="http://schemas.microsoft.com/office/powerpoint/2010/main" val="213864659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76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76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76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976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at One Workload</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160</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graphicFrame>
        <p:nvGraphicFramePr>
          <p:cNvPr id="5" name="Chart 4"/>
          <p:cNvGraphicFramePr/>
          <p:nvPr/>
        </p:nvGraphicFramePr>
        <p:xfrm>
          <a:off x="285720" y="1357299"/>
          <a:ext cx="8643998" cy="4357718"/>
        </p:xfrm>
        <a:graphic>
          <a:graphicData uri="http://schemas.openxmlformats.org/drawingml/2006/chart">
            <c:chart xmlns:c="http://schemas.openxmlformats.org/drawingml/2006/chart" xmlns:r="http://schemas.openxmlformats.org/officeDocument/2006/relationships" r:id="rId4"/>
          </a:graphicData>
        </a:graphic>
      </p:graphicFrame>
      <p:sp>
        <p:nvSpPr>
          <p:cNvPr id="21" name="Rectangle 20"/>
          <p:cNvSpPr/>
          <p:nvPr/>
        </p:nvSpPr>
        <p:spPr>
          <a:xfrm>
            <a:off x="6858016" y="2643182"/>
            <a:ext cx="2000264" cy="2143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Rectangle 21"/>
          <p:cNvSpPr/>
          <p:nvPr/>
        </p:nvSpPr>
        <p:spPr>
          <a:xfrm>
            <a:off x="6858016" y="2928934"/>
            <a:ext cx="2000264" cy="1571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3" name="Rectangle 22"/>
          <p:cNvSpPr/>
          <p:nvPr/>
        </p:nvSpPr>
        <p:spPr>
          <a:xfrm>
            <a:off x="6858016" y="3232615"/>
            <a:ext cx="2000264" cy="1571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Rectangle 23"/>
          <p:cNvSpPr/>
          <p:nvPr/>
        </p:nvSpPr>
        <p:spPr>
          <a:xfrm>
            <a:off x="6858016" y="3536296"/>
            <a:ext cx="2000264" cy="1438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5" name="Rectangle 24"/>
          <p:cNvSpPr/>
          <p:nvPr/>
        </p:nvSpPr>
        <p:spPr>
          <a:xfrm>
            <a:off x="6858016" y="3848104"/>
            <a:ext cx="2000264" cy="1438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Oval 25"/>
          <p:cNvSpPr/>
          <p:nvPr/>
        </p:nvSpPr>
        <p:spPr>
          <a:xfrm>
            <a:off x="1543909" y="5197299"/>
            <a:ext cx="940484" cy="3927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ahoma"/>
              <a:ea typeface="+mn-ea"/>
              <a:cs typeface="+mn-cs"/>
            </a:endParaRPr>
          </a:p>
        </p:txBody>
      </p:sp>
      <p:sp>
        <p:nvSpPr>
          <p:cNvPr id="27" name="Oval 26"/>
          <p:cNvSpPr/>
          <p:nvPr/>
        </p:nvSpPr>
        <p:spPr>
          <a:xfrm>
            <a:off x="2714056" y="5205189"/>
            <a:ext cx="4268351" cy="42046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ahoma"/>
              <a:ea typeface="+mn-ea"/>
              <a:cs typeface="+mn-cs"/>
            </a:endParaRPr>
          </a:p>
        </p:txBody>
      </p:sp>
      <p:sp>
        <p:nvSpPr>
          <p:cNvPr id="28" name="TextBox 27"/>
          <p:cNvSpPr txBox="1"/>
          <p:nvPr/>
        </p:nvSpPr>
        <p:spPr>
          <a:xfrm>
            <a:off x="1142976" y="5600658"/>
            <a:ext cx="1857388" cy="400110"/>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0000"/>
                </a:solidFill>
                <a:effectLst/>
                <a:uLnTx/>
                <a:uFillTx/>
                <a:latin typeface="Tahoma"/>
                <a:ea typeface=""/>
                <a:cs typeface="+mn-cs"/>
              </a:rPr>
              <a:t>QoS</a:t>
            </a:r>
            <a:r>
              <a:rPr kumimoji="0" lang="en-US" sz="2000" b="1" i="0" u="none" strike="noStrike" kern="1200" cap="none" spc="0" normalizeH="0" baseline="0" noProof="0" dirty="0">
                <a:ln>
                  <a:noFill/>
                </a:ln>
                <a:solidFill>
                  <a:srgbClr val="000000"/>
                </a:solidFill>
                <a:effectLst/>
                <a:uLnTx/>
                <a:uFillTx/>
                <a:latin typeface="Tahoma"/>
                <a:ea typeface=""/>
                <a:cs typeface="+mn-cs"/>
              </a:rPr>
              <a:t>-critical</a:t>
            </a:r>
          </a:p>
        </p:txBody>
      </p:sp>
      <p:sp>
        <p:nvSpPr>
          <p:cNvPr id="29" name="TextBox 28"/>
          <p:cNvSpPr txBox="1"/>
          <p:nvPr/>
        </p:nvSpPr>
        <p:spPr>
          <a:xfrm>
            <a:off x="3571868" y="5600658"/>
            <a:ext cx="2714644" cy="400110"/>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
                <a:cs typeface="+mn-cs"/>
              </a:rPr>
              <a:t>non-</a:t>
            </a:r>
            <a:r>
              <a:rPr kumimoji="0" lang="en-US" sz="2000" b="1" i="0" u="none" strike="noStrike" kern="1200" cap="none" spc="0" normalizeH="0" baseline="0" noProof="0" dirty="0" err="1">
                <a:ln>
                  <a:noFill/>
                </a:ln>
                <a:solidFill>
                  <a:srgbClr val="000000"/>
                </a:solidFill>
                <a:effectLst/>
                <a:uLnTx/>
                <a:uFillTx/>
                <a:latin typeface="Tahoma"/>
                <a:ea typeface=""/>
                <a:cs typeface="+mn-cs"/>
              </a:rPr>
              <a:t>QoS</a:t>
            </a:r>
            <a:r>
              <a:rPr kumimoji="0" lang="en-US" sz="2000" b="1" i="0" u="none" strike="noStrike" kern="1200" cap="none" spc="0" normalizeH="0" baseline="0" noProof="0" dirty="0">
                <a:ln>
                  <a:noFill/>
                </a:ln>
                <a:solidFill>
                  <a:srgbClr val="000000"/>
                </a:solidFill>
                <a:effectLst/>
                <a:uLnTx/>
                <a:uFillTx/>
                <a:latin typeface="Tahoma"/>
                <a:ea typeface=""/>
                <a:cs typeface="+mn-cs"/>
              </a:rPr>
              <a:t>-critical</a:t>
            </a:r>
          </a:p>
        </p:txBody>
      </p:sp>
      <p:sp>
        <p:nvSpPr>
          <p:cNvPr id="30" name="TextBox 29"/>
          <p:cNvSpPr txBox="1"/>
          <p:nvPr/>
        </p:nvSpPr>
        <p:spPr>
          <a:xfrm>
            <a:off x="303375" y="2885731"/>
            <a:ext cx="8429685" cy="2400657"/>
          </a:xfrm>
          <a:prstGeom prst="rect">
            <a:avLst/>
          </a:prstGeom>
          <a:solidFill>
            <a:schemeClr val="bg1"/>
          </a:solidFill>
          <a:ln w="25400">
            <a:solidFill>
              <a:schemeClr val="tx1"/>
            </a:solidFill>
          </a:ln>
        </p:spPr>
        <p:txBody>
          <a:bodyPr wrap="square" lIns="91416" tIns="45709" rIns="91416" bIns="45709" anchor="ctr">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MISE is effective in </a:t>
            </a:r>
          </a:p>
          <a:p>
            <a:pPr marL="514220" marR="0" lvl="0" indent="-514220" algn="l" defTabSz="914165" rtl="0" eaLnBrk="1" fontAlgn="auto" latinLnBrk="0" hangingPunct="1">
              <a:lnSpc>
                <a:spcPct val="100000"/>
              </a:lnSpc>
              <a:spcBef>
                <a:spcPts val="0"/>
              </a:spcBef>
              <a:spcAft>
                <a:spcPts val="0"/>
              </a:spcAft>
              <a:buClrTx/>
              <a:buSzTx/>
              <a:buFontTx/>
              <a:buAutoNum type="arabicPeriod"/>
              <a:tabLst/>
              <a:defRPr/>
            </a:pPr>
            <a:r>
              <a:rPr kumimoji="0" lang="en-US" sz="3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meeting the slowdown bound for the </a:t>
            </a:r>
            <a:r>
              <a:rPr kumimoji="0" lang="en-US" sz="3000" b="0" i="0" u="none" strike="noStrike" kern="1200" cap="none" spc="0" normalizeH="0" baseline="0" noProof="0" dirty="0" err="1">
                <a:ln>
                  <a:noFill/>
                </a:ln>
                <a:solidFill>
                  <a:srgbClr val="C00000"/>
                </a:solidFill>
                <a:effectLst/>
                <a:uLnTx/>
                <a:uFillTx/>
                <a:latin typeface="Tahoma"/>
                <a:ea typeface="Tahoma" pitchFamily="34" charset="0"/>
                <a:cs typeface="Tahoma" pitchFamily="34" charset="0"/>
              </a:rPr>
              <a:t>QoS</a:t>
            </a:r>
            <a:r>
              <a:rPr kumimoji="0" lang="en-US" sz="3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-critical application </a:t>
            </a:r>
          </a:p>
          <a:p>
            <a:pPr marL="514220" marR="0" lvl="0" indent="-514220" algn="l" defTabSz="914165" rtl="0" eaLnBrk="1" fontAlgn="auto" latinLnBrk="0" hangingPunct="1">
              <a:lnSpc>
                <a:spcPct val="100000"/>
              </a:lnSpc>
              <a:spcBef>
                <a:spcPts val="0"/>
              </a:spcBef>
              <a:spcAft>
                <a:spcPts val="0"/>
              </a:spcAft>
              <a:buClrTx/>
              <a:buSzTx/>
              <a:buFontTx/>
              <a:buAutoNum type="arabicPeriod"/>
              <a:tabLst/>
              <a:defRPr/>
            </a:pPr>
            <a:r>
              <a:rPr kumimoji="0" lang="en-US" sz="3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improving performance of non-</a:t>
            </a:r>
            <a:r>
              <a:rPr kumimoji="0" lang="en-US" sz="3000" b="0" i="0" u="none" strike="noStrike" kern="1200" cap="none" spc="0" normalizeH="0" baseline="0" noProof="0" dirty="0" err="1">
                <a:ln>
                  <a:noFill/>
                </a:ln>
                <a:solidFill>
                  <a:srgbClr val="C00000"/>
                </a:solidFill>
                <a:effectLst/>
                <a:uLnTx/>
                <a:uFillTx/>
                <a:latin typeface="Tahoma"/>
                <a:ea typeface="Tahoma" pitchFamily="34" charset="0"/>
                <a:cs typeface="Tahoma" pitchFamily="34" charset="0"/>
              </a:rPr>
              <a:t>QoS</a:t>
            </a:r>
            <a:r>
              <a:rPr kumimoji="0" lang="en-US" sz="3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-critical applications</a:t>
            </a:r>
          </a:p>
        </p:txBody>
      </p:sp>
      <p:cxnSp>
        <p:nvCxnSpPr>
          <p:cNvPr id="19" name="Straight Arrow Connector 18"/>
          <p:cNvCxnSpPr/>
          <p:nvPr/>
        </p:nvCxnSpPr>
        <p:spPr>
          <a:xfrm rot="5400000" flipH="1" flipV="1">
            <a:off x="1714480" y="1357298"/>
            <a:ext cx="428628" cy="285752"/>
          </a:xfrm>
          <a:prstGeom prst="straightConnector1">
            <a:avLst/>
          </a:prstGeom>
          <a:ln w="317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91692" y="964250"/>
            <a:ext cx="2928958" cy="400110"/>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Slowdown Bound = 10 </a:t>
            </a:r>
          </a:p>
        </p:txBody>
      </p:sp>
      <p:cxnSp>
        <p:nvCxnSpPr>
          <p:cNvPr id="31" name="Straight Arrow Connector 30"/>
          <p:cNvCxnSpPr/>
          <p:nvPr/>
        </p:nvCxnSpPr>
        <p:spPr>
          <a:xfrm rot="5400000" flipH="1" flipV="1">
            <a:off x="1894326" y="1509698"/>
            <a:ext cx="428628" cy="285752"/>
          </a:xfrm>
          <a:prstGeom prst="straightConnector1">
            <a:avLst/>
          </a:prstGeom>
          <a:ln w="317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71538" y="1116651"/>
            <a:ext cx="3071834" cy="400110"/>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Slowdown Bound = 3.33 </a:t>
            </a:r>
          </a:p>
        </p:txBody>
      </p:sp>
      <p:cxnSp>
        <p:nvCxnSpPr>
          <p:cNvPr id="33" name="Straight Arrow Connector 32"/>
          <p:cNvCxnSpPr/>
          <p:nvPr/>
        </p:nvCxnSpPr>
        <p:spPr>
          <a:xfrm rot="5400000" flipH="1" flipV="1">
            <a:off x="1921084" y="1812685"/>
            <a:ext cx="1052522" cy="608474"/>
          </a:xfrm>
          <a:prstGeom prst="straightConnector1">
            <a:avLst/>
          </a:prstGeom>
          <a:ln w="3175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571604" y="1269050"/>
            <a:ext cx="3071834" cy="400110"/>
          </a:xfrm>
          <a:prstGeom prst="rect">
            <a:avLst/>
          </a:prstGeom>
          <a:noFill/>
        </p:spPr>
        <p:txBody>
          <a:bodyPr wrap="square" lIns="91416" tIns="45709" rIns="91416" bIns="45709" rtlCol="0">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
                <a:cs typeface="+mn-cs"/>
              </a:rPr>
              <a:t>Slowdown Bound = 2 </a:t>
            </a:r>
          </a:p>
        </p:txBody>
      </p:sp>
      <p:cxnSp>
        <p:nvCxnSpPr>
          <p:cNvPr id="36" name="Straight Arrow Connector 35"/>
          <p:cNvCxnSpPr/>
          <p:nvPr/>
        </p:nvCxnSpPr>
        <p:spPr>
          <a:xfrm rot="5400000">
            <a:off x="3000364" y="2250134"/>
            <a:ext cx="285752"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4071935" y="2214554"/>
            <a:ext cx="857256"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5428462" y="2268341"/>
            <a:ext cx="858050" cy="79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1396916"/>
      </p:ext>
    </p:extLst>
  </p:cSld>
  <p:clrMapOvr>
    <a:masterClrMapping/>
  </p:clrMapOvr>
  <p:transition advTm="965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fade">
                                      <p:cBhvr>
                                        <p:cTn id="7" dur="500"/>
                                        <p:tgtEl>
                                          <p:spTgt spid="5">
                                            <p:graphicEl>
                                              <a:chart seriesIdx="-3" categoryIdx="-3" bldStep="gridLegend"/>
                                            </p:graphic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fade">
                                      <p:cBhvr>
                                        <p:cTn id="26" dur="500"/>
                                        <p:tgtEl>
                                          <p:spTgt spid="5">
                                            <p:graphicEl>
                                              <a:chart seriesIdx="0" categoryIdx="-4" bldStep="series"/>
                                            </p:graphicEl>
                                          </p:spTgt>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fade">
                                      <p:cBhvr>
                                        <p:cTn id="35" dur="500"/>
                                        <p:tgtEl>
                                          <p:spTgt spid="5">
                                            <p:graphicEl>
                                              <a:chart seriesIdx="1" categoryIdx="-4" bldStep="series"/>
                                            </p:graphicEl>
                                          </p:spTgt>
                                        </p:tgtEl>
                                      </p:cBhvr>
                                    </p:animEffect>
                                  </p:childTnLst>
                                </p:cTn>
                              </p:par>
                              <p:par>
                                <p:cTn id="36" presetID="1" presetClass="exit" presetSubtype="0" fill="hold" grpId="1" nodeType="withEffect">
                                  <p:stCondLst>
                                    <p:cond delay="0"/>
                                  </p:stCondLst>
                                  <p:childTnLst>
                                    <p:set>
                                      <p:cBhvr>
                                        <p:cTn id="37" dur="1" fill="hold">
                                          <p:stCondLst>
                                            <p:cond delay="0"/>
                                          </p:stCondLst>
                                        </p:cTn>
                                        <p:tgtEl>
                                          <p:spTgt spid="22"/>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fade">
                                      <p:cBhvr>
                                        <p:cTn id="58" dur="500"/>
                                        <p:tgtEl>
                                          <p:spTgt spid="5">
                                            <p:graphicEl>
                                              <a:chart seriesIdx="2" categoryIdx="-4" bldStep="series"/>
                                            </p:graphicEl>
                                          </p:spTgt>
                                        </p:tgtEl>
                                      </p:cBhvr>
                                    </p:animEffect>
                                  </p:childTnLst>
                                </p:cTn>
                              </p:par>
                              <p:par>
                                <p:cTn id="59" presetID="1" presetClass="exit" presetSubtype="0" fill="hold" nodeType="withEffect">
                                  <p:stCondLst>
                                    <p:cond delay="0"/>
                                  </p:stCondLst>
                                  <p:childTnLst>
                                    <p:set>
                                      <p:cBhvr>
                                        <p:cTn id="60" dur="1" fill="hold">
                                          <p:stCondLst>
                                            <p:cond delay="0"/>
                                          </p:stCondLst>
                                        </p:cTn>
                                        <p:tgtEl>
                                          <p:spTgt spid="36"/>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2"/>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4"/>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3"/>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
                                            <p:graphicEl>
                                              <a:chart seriesIdx="3" categoryIdx="-4" bldStep="series"/>
                                            </p:graphicEl>
                                          </p:spTgt>
                                        </p:tgtEl>
                                        <p:attrNameLst>
                                          <p:attrName>style.visibility</p:attrName>
                                        </p:attrNameLst>
                                      </p:cBhvr>
                                      <p:to>
                                        <p:strVal val="visible"/>
                                      </p:to>
                                    </p:set>
                                    <p:animEffect transition="in" filter="fade">
                                      <p:cBhvr>
                                        <p:cTn id="83" dur="500"/>
                                        <p:tgtEl>
                                          <p:spTgt spid="5">
                                            <p:graphicEl>
                                              <a:chart seriesIdx="3" categoryIdx="-4" bldStep="series"/>
                                            </p:graphicEl>
                                          </p:spTgt>
                                        </p:tgtEl>
                                      </p:cBhvr>
                                    </p:animEffect>
                                  </p:childTnLst>
                                </p:cTn>
                              </p:par>
                              <p:par>
                                <p:cTn id="84" presetID="1" presetClass="exit" presetSubtype="0" fill="hold" nodeType="withEffect">
                                  <p:stCondLst>
                                    <p:cond delay="0"/>
                                  </p:stCondLst>
                                  <p:childTnLst>
                                    <p:set>
                                      <p:cBhvr>
                                        <p:cTn id="85" dur="1" fill="hold">
                                          <p:stCondLst>
                                            <p:cond delay="0"/>
                                          </p:stCondLst>
                                        </p:cTn>
                                        <p:tgtEl>
                                          <p:spTgt spid="31"/>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32"/>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24"/>
                                        </p:tgtEl>
                                        <p:attrNameLst>
                                          <p:attrName>style.visibility</p:attrName>
                                        </p:attrNameLst>
                                      </p:cBhvr>
                                      <p:to>
                                        <p:strVal val="hidden"/>
                                      </p:to>
                                    </p:set>
                                  </p:childTnLst>
                                </p:cTn>
                              </p:par>
                              <p:par>
                                <p:cTn id="90" presetID="1"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4"/>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3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
                                            <p:graphicEl>
                                              <a:chart seriesIdx="4" categoryIdx="-4" bldStep="series"/>
                                            </p:graphicEl>
                                          </p:spTgt>
                                        </p:tgtEl>
                                        <p:attrNameLst>
                                          <p:attrName>style.visibility</p:attrName>
                                        </p:attrNameLst>
                                      </p:cBhvr>
                                      <p:to>
                                        <p:strVal val="visible"/>
                                      </p:to>
                                    </p:set>
                                    <p:animEffect transition="in" filter="fade">
                                      <p:cBhvr>
                                        <p:cTn id="102" dur="500"/>
                                        <p:tgtEl>
                                          <p:spTgt spid="5">
                                            <p:graphicEl>
                                              <a:chart seriesIdx="4" categoryIdx="-4" bldStep="series"/>
                                            </p:graphicEl>
                                          </p:spTgt>
                                        </p:tgtEl>
                                      </p:cBhvr>
                                    </p:animEffect>
                                  </p:childTnLst>
                                </p:cTn>
                              </p:par>
                              <p:par>
                                <p:cTn id="103" presetID="1" presetClass="exit" presetSubtype="0" fill="hold" nodeType="withEffect">
                                  <p:stCondLst>
                                    <p:cond delay="0"/>
                                  </p:stCondLst>
                                  <p:childTnLst>
                                    <p:set>
                                      <p:cBhvr>
                                        <p:cTn id="104" dur="1" fill="hold">
                                          <p:stCondLst>
                                            <p:cond delay="0"/>
                                          </p:stCondLst>
                                        </p:cTn>
                                        <p:tgtEl>
                                          <p:spTgt spid="33"/>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34"/>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5"/>
                                        </p:tgtEl>
                                        <p:attrNameLst>
                                          <p:attrName>style.visibility</p:attrName>
                                        </p:attrNameLst>
                                      </p:cBhvr>
                                      <p:to>
                                        <p:strVal val="hidden"/>
                                      </p:to>
                                    </p:set>
                                  </p:childTnLst>
                                </p:cTn>
                              </p:par>
                              <p:par>
                                <p:cTn id="109" presetID="10" presetClass="entr" presetSubtype="0" fill="hold" grpId="0" nodeType="withEffect">
                                  <p:stCondLst>
                                    <p:cond delay="0"/>
                                  </p:stCondLst>
                                  <p:childTnLst>
                                    <p:set>
                                      <p:cBhvr>
                                        <p:cTn id="110" dur="1" fill="hold">
                                          <p:stCondLst>
                                            <p:cond delay="0"/>
                                          </p:stCondLst>
                                        </p:cTn>
                                        <p:tgtEl>
                                          <p:spTgt spid="5">
                                            <p:graphicEl>
                                              <a:chart seriesIdx="5" categoryIdx="-4" bldStep="series"/>
                                            </p:graphicEl>
                                          </p:spTgt>
                                        </p:tgtEl>
                                        <p:attrNameLst>
                                          <p:attrName>style.visibility</p:attrName>
                                        </p:attrNameLst>
                                      </p:cBhvr>
                                      <p:to>
                                        <p:strVal val="visible"/>
                                      </p:to>
                                    </p:set>
                                    <p:animEffect transition="in" filter="fade">
                                      <p:cBhvr>
                                        <p:cTn id="111" dur="500"/>
                                        <p:tgtEl>
                                          <p:spTgt spid="5">
                                            <p:graphicEl>
                                              <a:chart seriesIdx="5" categoryIdx="-4" bldStep="series"/>
                                            </p:graphic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7" grpId="0" animBg="1"/>
      <p:bldP spid="28" grpId="0"/>
      <p:bldP spid="29" grpId="0"/>
      <p:bldP spid="30" grpId="0" animBg="1"/>
      <p:bldP spid="20" grpId="0"/>
      <p:bldP spid="20" grpId="1"/>
      <p:bldP spid="32" grpId="0"/>
      <p:bldP spid="32" grpId="1"/>
      <p:bldP spid="34" grpId="0"/>
      <p:bldP spid="34" grpId="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0" y="131763"/>
            <a:ext cx="9144000" cy="685800"/>
          </a:xfrm>
        </p:spPr>
        <p:txBody>
          <a:bodyPr/>
          <a:lstStyle/>
          <a:p>
            <a:r>
              <a:rPr lang="en-US" dirty="0"/>
              <a:t>Effectiveness of MISE in Enforcing </a:t>
            </a:r>
            <a:r>
              <a:rPr lang="en-US" dirty="0" err="1"/>
              <a:t>QoS</a:t>
            </a:r>
            <a:endParaRPr lang="en-US" dirty="0"/>
          </a:p>
        </p:txBody>
      </p:sp>
      <p:sp>
        <p:nvSpPr>
          <p:cNvPr id="8" name="Slide Number Placeholder 7"/>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graphicFrame>
        <p:nvGraphicFramePr>
          <p:cNvPr id="19" name="Table 18"/>
          <p:cNvGraphicFramePr>
            <a:graphicFrameLocks noGrp="1"/>
          </p:cNvGraphicFramePr>
          <p:nvPr/>
        </p:nvGraphicFramePr>
        <p:xfrm>
          <a:off x="428597" y="1714493"/>
          <a:ext cx="8112035" cy="2424292"/>
        </p:xfrm>
        <a:graphic>
          <a:graphicData uri="http://schemas.openxmlformats.org/drawingml/2006/table">
            <a:tbl>
              <a:tblPr firstRow="1" bandRow="1">
                <a:tableStyleId>{21E4AEA4-8DFA-4A89-87EB-49C32662AFE0}</a:tableStyleId>
              </a:tblPr>
              <a:tblGrid>
                <a:gridCol w="2704011">
                  <a:extLst>
                    <a:ext uri="{9D8B030D-6E8A-4147-A177-3AD203B41FA5}">
                      <a16:colId xmlns:a16="http://schemas.microsoft.com/office/drawing/2014/main" val="20000"/>
                    </a:ext>
                  </a:extLst>
                </a:gridCol>
                <a:gridCol w="2675009">
                  <a:extLst>
                    <a:ext uri="{9D8B030D-6E8A-4147-A177-3AD203B41FA5}">
                      <a16:colId xmlns:a16="http://schemas.microsoft.com/office/drawing/2014/main" val="20001"/>
                    </a:ext>
                  </a:extLst>
                </a:gridCol>
                <a:gridCol w="2733015">
                  <a:extLst>
                    <a:ext uri="{9D8B030D-6E8A-4147-A177-3AD203B41FA5}">
                      <a16:colId xmlns:a16="http://schemas.microsoft.com/office/drawing/2014/main" val="20002"/>
                    </a:ext>
                  </a:extLst>
                </a:gridCol>
              </a:tblGrid>
              <a:tr h="806892">
                <a:tc>
                  <a:txBody>
                    <a:bodyPr/>
                    <a:lstStyle/>
                    <a:p>
                      <a:endParaRPr lang="en-US"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300" baseline="0" dirty="0"/>
                        <a:t>Predicted </a:t>
                      </a:r>
                    </a:p>
                    <a:p>
                      <a:pPr algn="ctr"/>
                      <a:r>
                        <a:rPr lang="en-US" sz="2300" baseline="0" dirty="0"/>
                        <a:t>Met</a:t>
                      </a:r>
                      <a:endParaRPr lang="en-US"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2300" dirty="0"/>
                        <a:t>Predicted</a:t>
                      </a:r>
                      <a:r>
                        <a:rPr lang="en-US" sz="2300" baseline="0" dirty="0"/>
                        <a:t> </a:t>
                      </a:r>
                    </a:p>
                    <a:p>
                      <a:pPr algn="ctr"/>
                      <a:r>
                        <a:rPr lang="en-US" sz="2300" baseline="0" dirty="0"/>
                        <a:t>Not Met</a:t>
                      </a:r>
                      <a:endParaRPr lang="en-US"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798671">
                <a:tc>
                  <a:txBody>
                    <a:bodyPr/>
                    <a:lstStyle/>
                    <a:p>
                      <a:pPr algn="ctr"/>
                      <a:r>
                        <a:rPr lang="en-US" sz="2300" b="1" dirty="0" err="1">
                          <a:solidFill>
                            <a:schemeClr val="bg1"/>
                          </a:solidFill>
                        </a:rPr>
                        <a:t>QoS</a:t>
                      </a:r>
                      <a:r>
                        <a:rPr lang="en-US" sz="2300" b="1" dirty="0">
                          <a:solidFill>
                            <a:schemeClr val="bg1"/>
                          </a:solidFill>
                        </a:rPr>
                        <a:t> Bound </a:t>
                      </a:r>
                    </a:p>
                    <a:p>
                      <a:pPr algn="ctr"/>
                      <a:r>
                        <a:rPr lang="en-US" sz="2300" b="1" dirty="0">
                          <a:solidFill>
                            <a:schemeClr val="bg1"/>
                          </a:solidFill>
                        </a:rPr>
                        <a:t>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2300" b="0" dirty="0"/>
                        <a:t>78.8%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300" b="0" dirty="0"/>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18729">
                <a:tc>
                  <a:txBody>
                    <a:bodyPr/>
                    <a:lstStyle/>
                    <a:p>
                      <a:pPr algn="ctr"/>
                      <a:r>
                        <a:rPr lang="en-US" sz="2300" b="1" dirty="0" err="1">
                          <a:solidFill>
                            <a:schemeClr val="accent3"/>
                          </a:solidFill>
                        </a:rPr>
                        <a:t>QoS</a:t>
                      </a:r>
                      <a:r>
                        <a:rPr lang="en-US" sz="2300" b="1" dirty="0">
                          <a:solidFill>
                            <a:schemeClr val="accent3"/>
                          </a:solidFill>
                        </a:rPr>
                        <a:t> Bound </a:t>
                      </a:r>
                    </a:p>
                    <a:p>
                      <a:pPr algn="ctr"/>
                      <a:r>
                        <a:rPr lang="en-US" sz="2300" b="1" dirty="0">
                          <a:solidFill>
                            <a:schemeClr val="accent3"/>
                          </a:solidFill>
                        </a:rPr>
                        <a:t>Not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2300" b="0" dirty="0"/>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300" b="0" dirty="0"/>
                        <a:t>16.9%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4" name="TextBox 23"/>
          <p:cNvSpPr txBox="1"/>
          <p:nvPr/>
        </p:nvSpPr>
        <p:spPr>
          <a:xfrm>
            <a:off x="714349" y="1071550"/>
            <a:ext cx="7715304" cy="481861"/>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Tahoma"/>
                <a:ea typeface=""/>
                <a:cs typeface="+mn-cs"/>
              </a:rPr>
              <a:t>Across 3000 data points</a:t>
            </a:r>
          </a:p>
        </p:txBody>
      </p:sp>
      <p:sp>
        <p:nvSpPr>
          <p:cNvPr id="11" name="Oval 10"/>
          <p:cNvSpPr/>
          <p:nvPr/>
        </p:nvSpPr>
        <p:spPr>
          <a:xfrm>
            <a:off x="3428992" y="2571745"/>
            <a:ext cx="4786346" cy="71438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3" name="Oval 12"/>
          <p:cNvSpPr/>
          <p:nvPr/>
        </p:nvSpPr>
        <p:spPr>
          <a:xfrm>
            <a:off x="3428992" y="2714620"/>
            <a:ext cx="2000264" cy="428628"/>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 name="Oval 13"/>
          <p:cNvSpPr/>
          <p:nvPr/>
        </p:nvSpPr>
        <p:spPr>
          <a:xfrm>
            <a:off x="6072198" y="3500438"/>
            <a:ext cx="2000264" cy="428628"/>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5" name="Rectangle 14"/>
          <p:cNvSpPr/>
          <p:nvPr/>
        </p:nvSpPr>
        <p:spPr>
          <a:xfrm>
            <a:off x="67733" y="4214818"/>
            <a:ext cx="9001156" cy="10001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MISE-</a:t>
            </a:r>
            <a:r>
              <a:rPr kumimoji="0" lang="en-US" sz="2800" b="0" i="0" u="none" strike="noStrike" kern="1200" cap="none" spc="0" normalizeH="0" baseline="0" noProof="0" dirty="0" err="1">
                <a:ln>
                  <a:noFill/>
                </a:ln>
                <a:solidFill>
                  <a:srgbClr val="C00000"/>
                </a:solidFill>
                <a:effectLst/>
                <a:uLnTx/>
                <a:uFillTx/>
                <a:latin typeface="Tahoma"/>
                <a:ea typeface="Tahoma" pitchFamily="34" charset="0"/>
                <a:cs typeface="Tahoma" pitchFamily="34" charset="0"/>
              </a:rPr>
              <a:t>QoS</a:t>
            </a:r>
            <a:r>
              <a:rPr kumimoji="0" lang="en-US" sz="2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 meets the bound for 80.9% of workloads</a:t>
            </a: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16" name="Rectangle 15"/>
          <p:cNvSpPr/>
          <p:nvPr/>
        </p:nvSpPr>
        <p:spPr>
          <a:xfrm>
            <a:off x="67733" y="5143512"/>
            <a:ext cx="9001188" cy="10001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C00000"/>
                </a:solidFill>
                <a:effectLst/>
                <a:uLnTx/>
                <a:uFillTx/>
                <a:latin typeface="Tahoma"/>
                <a:ea typeface="Tahoma" pitchFamily="34" charset="0"/>
                <a:cs typeface="Tahoma" pitchFamily="34" charset="0"/>
              </a:rPr>
              <a:t>AlwaysPrioritize</a:t>
            </a:r>
            <a:r>
              <a:rPr kumimoji="0" lang="en-US" sz="2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  meets the bound for 83% of workloads</a:t>
            </a: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17" name="Rectangle 16"/>
          <p:cNvSpPr/>
          <p:nvPr/>
        </p:nvSpPr>
        <p:spPr>
          <a:xfrm>
            <a:off x="85694" y="4572008"/>
            <a:ext cx="9001188" cy="1214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MISE-QoS correctly predicts whether or not </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the bound is met for 95.7% of workloads</a:t>
            </a: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endParaRP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Tree>
    <p:custDataLst>
      <p:tags r:id="rId1"/>
    </p:custDataLst>
    <p:extLst>
      <p:ext uri="{BB962C8B-B14F-4D97-AF65-F5344CB8AC3E}">
        <p14:creationId xmlns:p14="http://schemas.microsoft.com/office/powerpoint/2010/main" val="189773343"/>
      </p:ext>
    </p:extLst>
  </p:cSld>
  <p:clrMapOvr>
    <a:masterClrMapping/>
  </p:clrMapOvr>
  <p:transition advTm="6096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5" grpId="1" animBg="1"/>
      <p:bldP spid="16" grpId="0" animBg="1"/>
      <p:bldP spid="16" grpId="1" animBg="1"/>
      <p:bldP spid="1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z="3600" dirty="0"/>
              <a:t>Performance of Non-</a:t>
            </a:r>
            <a:r>
              <a:rPr lang="en-US" sz="3600" dirty="0" err="1"/>
              <a:t>QoS</a:t>
            </a:r>
            <a:r>
              <a:rPr lang="en-US" sz="3600" dirty="0"/>
              <a:t>-Critical Applications</a:t>
            </a:r>
          </a:p>
        </p:txBody>
      </p:sp>
      <p:graphicFrame>
        <p:nvGraphicFramePr>
          <p:cNvPr id="14" name="Chart 13"/>
          <p:cNvGraphicFramePr/>
          <p:nvPr/>
        </p:nvGraphicFramePr>
        <p:xfrm>
          <a:off x="428596" y="1071546"/>
          <a:ext cx="8286808" cy="4857784"/>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162</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7" name="Oval 6"/>
          <p:cNvSpPr/>
          <p:nvPr/>
        </p:nvSpPr>
        <p:spPr>
          <a:xfrm>
            <a:off x="2786050" y="2000240"/>
            <a:ext cx="428628" cy="7143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 name="Oval 7"/>
          <p:cNvSpPr/>
          <p:nvPr/>
        </p:nvSpPr>
        <p:spPr>
          <a:xfrm>
            <a:off x="3714744" y="2714620"/>
            <a:ext cx="428628" cy="7143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Oval 8"/>
          <p:cNvSpPr/>
          <p:nvPr/>
        </p:nvSpPr>
        <p:spPr>
          <a:xfrm>
            <a:off x="4643438" y="3143248"/>
            <a:ext cx="428628" cy="7143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Oval 9"/>
          <p:cNvSpPr/>
          <p:nvPr/>
        </p:nvSpPr>
        <p:spPr>
          <a:xfrm>
            <a:off x="5625641" y="2285993"/>
            <a:ext cx="428628" cy="7143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 name="Rectangle 11"/>
          <p:cNvSpPr/>
          <p:nvPr/>
        </p:nvSpPr>
        <p:spPr>
          <a:xfrm>
            <a:off x="428596" y="5143512"/>
            <a:ext cx="8286808" cy="9286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Higher performance when bound is loose</a:t>
            </a:r>
          </a:p>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13" name="TextBox 12"/>
          <p:cNvSpPr txBox="1"/>
          <p:nvPr/>
        </p:nvSpPr>
        <p:spPr>
          <a:xfrm>
            <a:off x="98476" y="5056544"/>
            <a:ext cx="8964613" cy="1015663"/>
          </a:xfrm>
          <a:prstGeom prst="rect">
            <a:avLst/>
          </a:prstGeom>
          <a:solidFill>
            <a:schemeClr val="bg1"/>
          </a:solidFill>
          <a:ln w="25400">
            <a:solidFill>
              <a:schemeClr val="tx1"/>
            </a:solidFill>
          </a:ln>
        </p:spPr>
        <p:txBody>
          <a:bodyPr lIns="91416" tIns="45709" rIns="91416" bIns="45709">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C00000"/>
                </a:solidFill>
                <a:effectLst/>
                <a:uLnTx/>
                <a:uFillTx/>
                <a:latin typeface="Tahoma"/>
                <a:ea typeface=""/>
                <a:cs typeface="Tahoma" pitchFamily="34" charset="0"/>
              </a:rPr>
              <a:t>When slowdown bound is 10/3 </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C00000"/>
                </a:solidFill>
                <a:effectLst/>
                <a:uLnTx/>
                <a:uFillTx/>
                <a:latin typeface="Tahoma"/>
                <a:ea typeface=""/>
                <a:cs typeface="Tahoma" pitchFamily="34" charset="0"/>
              </a:rPr>
              <a:t>MISE-</a:t>
            </a:r>
            <a:r>
              <a:rPr kumimoji="0" lang="en-US" sz="3000" b="0" i="0" u="none" strike="noStrike" kern="1200" cap="none" spc="0" normalizeH="0" baseline="0" noProof="0" dirty="0" err="1">
                <a:ln>
                  <a:noFill/>
                </a:ln>
                <a:solidFill>
                  <a:srgbClr val="C00000"/>
                </a:solidFill>
                <a:effectLst/>
                <a:uLnTx/>
                <a:uFillTx/>
                <a:latin typeface="Tahoma"/>
                <a:ea typeface=""/>
                <a:cs typeface="Tahoma" pitchFamily="34" charset="0"/>
              </a:rPr>
              <a:t>QoS</a:t>
            </a:r>
            <a:r>
              <a:rPr kumimoji="0" lang="en-US" sz="3000" b="0" i="0" u="none" strike="noStrike" kern="1200" cap="none" spc="0" normalizeH="0" baseline="0" noProof="0" dirty="0">
                <a:ln>
                  <a:noFill/>
                </a:ln>
                <a:solidFill>
                  <a:srgbClr val="C00000"/>
                </a:solidFill>
                <a:effectLst/>
                <a:uLnTx/>
                <a:uFillTx/>
                <a:latin typeface="Tahoma"/>
                <a:ea typeface=""/>
                <a:cs typeface="Tahoma" pitchFamily="34" charset="0"/>
              </a:rPr>
              <a:t> improves system performance by 10%  </a:t>
            </a:r>
            <a:r>
              <a:rPr kumimoji="0" lang="en-US" sz="3000" b="0" i="0" u="none" strike="noStrike" kern="1200" cap="none" spc="0" normalizeH="0" baseline="0" noProof="0" dirty="0">
                <a:ln>
                  <a:noFill/>
                </a:ln>
                <a:solidFill>
                  <a:srgbClr val="C00000"/>
                </a:solidFill>
                <a:effectLst/>
                <a:uLnTx/>
                <a:uFillTx/>
                <a:latin typeface="Tahoma"/>
                <a:ea typeface="Tahoma" pitchFamily="34" charset="0"/>
                <a:cs typeface="Tahoma" pitchFamily="34" charset="0"/>
              </a:rPr>
              <a:t> </a:t>
            </a:r>
          </a:p>
        </p:txBody>
      </p:sp>
    </p:spTree>
    <p:custDataLst>
      <p:tags r:id="rId1"/>
    </p:custDataLst>
    <p:extLst>
      <p:ext uri="{BB962C8B-B14F-4D97-AF65-F5344CB8AC3E}">
        <p14:creationId xmlns:p14="http://schemas.microsoft.com/office/powerpoint/2010/main" val="2135793842"/>
      </p:ext>
    </p:extLst>
  </p:cSld>
  <p:clrMapOvr>
    <a:masterClrMapping/>
  </p:clrMapOvr>
  <p:transition advTm="632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4">
                                            <p:graphicEl>
                                              <a:chart seriesIdx="1" categoryIdx="-4" bldStep="series"/>
                                            </p:graphic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4">
                                            <p:graphicEl>
                                              <a:chart seriesIdx="3" categoryIdx="-4" bldStep="series"/>
                                            </p:graphic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4">
                                            <p:graphicEl>
                                              <a:chart seriesIdx="4" categoryIdx="-4" bldStep="series"/>
                                            </p:graphicEl>
                                          </p:spTgt>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4">
                                            <p:graphicEl>
                                              <a:chart seriesIdx="5" categoryIdx="-4" bldStep="series"/>
                                            </p:graphicEl>
                                          </p:spTgt>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Chart bld="series"/>
        </p:bldSub>
      </p:bldGraphic>
      <p:bldP spid="7" grpId="0" animBg="1"/>
      <p:bldP spid="7" grpId="1" animBg="1"/>
      <p:bldP spid="8" grpId="0" animBg="1"/>
      <p:bldP spid="8" grpId="1" animBg="1"/>
      <p:bldP spid="9" grpId="0" animBg="1"/>
      <p:bldP spid="9" grpId="1" animBg="1"/>
      <p:bldP spid="10" grpId="0" animBg="1"/>
      <p:bldP spid="10" grpId="1" animBg="1"/>
      <p:bldP spid="12" grpId="0" animBg="1"/>
      <p:bldP spid="13"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Outline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163</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mn-cs"/>
            </a:endParaRPr>
          </a:p>
        </p:txBody>
      </p:sp>
      <p:sp>
        <p:nvSpPr>
          <p:cNvPr id="124" name="Content Placeholder 2"/>
          <p:cNvSpPr>
            <a:spLocks noGrp="1"/>
          </p:cNvSpPr>
          <p:nvPr>
            <p:ph idx="1"/>
          </p:nvPr>
        </p:nvSpPr>
        <p:spPr>
          <a:xfrm>
            <a:off x="214282" y="928670"/>
            <a:ext cx="8610600" cy="5339680"/>
          </a:xfrm>
        </p:spPr>
        <p:txBody>
          <a:bodyPr/>
          <a:lstStyle/>
          <a:p>
            <a:pPr>
              <a:buNone/>
            </a:pPr>
            <a:r>
              <a:rPr lang="en-US" sz="4000" dirty="0">
                <a:solidFill>
                  <a:srgbClr val="FF0000"/>
                </a:solidFill>
              </a:rPr>
              <a:t>1.</a:t>
            </a:r>
            <a:r>
              <a:rPr lang="en-US" sz="4000" dirty="0"/>
              <a:t> </a:t>
            </a:r>
            <a:r>
              <a:rPr lang="en-US" sz="4000" dirty="0">
                <a:solidFill>
                  <a:srgbClr val="0070C0"/>
                </a:solidFill>
              </a:rPr>
              <a:t>Estimate Slowdown</a:t>
            </a:r>
          </a:p>
          <a:p>
            <a:pPr lvl="1"/>
            <a:r>
              <a:rPr lang="en-US" sz="3400" dirty="0">
                <a:solidFill>
                  <a:schemeClr val="accent3">
                    <a:lumMod val="65000"/>
                  </a:schemeClr>
                </a:solidFill>
              </a:rPr>
              <a:t>Key Observations</a:t>
            </a:r>
          </a:p>
          <a:p>
            <a:pPr lvl="1"/>
            <a:r>
              <a:rPr lang="en-US" sz="3400" dirty="0">
                <a:solidFill>
                  <a:schemeClr val="accent3">
                    <a:lumMod val="65000"/>
                  </a:schemeClr>
                </a:solidFill>
              </a:rPr>
              <a:t>Implementation</a:t>
            </a:r>
          </a:p>
          <a:p>
            <a:pPr lvl="1"/>
            <a:r>
              <a:rPr lang="en-US" sz="3400" dirty="0">
                <a:solidFill>
                  <a:schemeClr val="accent3">
                    <a:lumMod val="65000"/>
                  </a:schemeClr>
                </a:solidFill>
              </a:rPr>
              <a:t>MISE Model: Putting it All Together</a:t>
            </a:r>
          </a:p>
          <a:p>
            <a:pPr lvl="1"/>
            <a:r>
              <a:rPr lang="en-US" sz="3400" dirty="0">
                <a:solidFill>
                  <a:schemeClr val="accent3">
                    <a:lumMod val="65000"/>
                  </a:schemeClr>
                </a:solidFill>
              </a:rPr>
              <a:t>Evaluating the Model</a:t>
            </a:r>
          </a:p>
          <a:p>
            <a:pPr>
              <a:buNone/>
            </a:pPr>
            <a:r>
              <a:rPr lang="en-US" sz="4000" dirty="0">
                <a:solidFill>
                  <a:srgbClr val="FF0000"/>
                </a:solidFill>
              </a:rPr>
              <a:t>2.</a:t>
            </a:r>
            <a:r>
              <a:rPr lang="en-US" sz="4000" dirty="0"/>
              <a:t> </a:t>
            </a:r>
            <a:r>
              <a:rPr lang="en-US" sz="4000" dirty="0">
                <a:solidFill>
                  <a:srgbClr val="0070C0"/>
                </a:solidFill>
              </a:rPr>
              <a:t>Control Slowdown</a:t>
            </a:r>
          </a:p>
          <a:p>
            <a:pPr lvl="1"/>
            <a:r>
              <a:rPr lang="en-US" sz="3400" dirty="0">
                <a:solidFill>
                  <a:schemeClr val="accent3">
                    <a:lumMod val="65000"/>
                  </a:schemeClr>
                </a:solidFill>
              </a:rPr>
              <a:t>Providing Soft Slowdown Guarantees</a:t>
            </a:r>
          </a:p>
          <a:p>
            <a:pPr lvl="1"/>
            <a:r>
              <a:rPr lang="en-US" sz="3400" dirty="0"/>
              <a:t>Minimizing Maximum Slowdown</a:t>
            </a:r>
          </a:p>
          <a:p>
            <a:endParaRPr lang="en-US" dirty="0"/>
          </a:p>
          <a:p>
            <a:pPr lvl="1"/>
            <a:endParaRPr lang="en-US" dirty="0"/>
          </a:p>
          <a:p>
            <a:endParaRPr lang="en-US" dirty="0"/>
          </a:p>
          <a:p>
            <a:pPr lvl="1">
              <a:buFontTx/>
              <a:buNone/>
            </a:pP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1017380059"/>
      </p:ext>
    </p:extLst>
  </p:cSld>
  <p:clrMapOvr>
    <a:masterClrMapping/>
  </p:clrMapOvr>
  <p:transition advTm="25547"/>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Results in the Paper</a:t>
            </a:r>
          </a:p>
        </p:txBody>
      </p:sp>
      <p:sp>
        <p:nvSpPr>
          <p:cNvPr id="3" name="Content Placeholder 2"/>
          <p:cNvSpPr>
            <a:spLocks noGrp="1"/>
          </p:cNvSpPr>
          <p:nvPr>
            <p:ph idx="1"/>
          </p:nvPr>
        </p:nvSpPr>
        <p:spPr>
          <a:xfrm>
            <a:off x="228600" y="908720"/>
            <a:ext cx="8915400" cy="5339680"/>
          </a:xfrm>
        </p:spPr>
        <p:txBody>
          <a:bodyPr/>
          <a:lstStyle/>
          <a:p>
            <a:r>
              <a:rPr lang="en-US" dirty="0"/>
              <a:t>Sensitivity to model parameters</a:t>
            </a:r>
          </a:p>
          <a:p>
            <a:pPr lvl="1">
              <a:spcAft>
                <a:spcPts val="1200"/>
              </a:spcAft>
            </a:pPr>
            <a:r>
              <a:rPr lang="en-US" sz="2300" dirty="0"/>
              <a:t>Robust across different values of model parameters</a:t>
            </a:r>
          </a:p>
          <a:p>
            <a:pPr lvl="1"/>
            <a:endParaRPr lang="en-US" dirty="0"/>
          </a:p>
          <a:p>
            <a:r>
              <a:rPr lang="en-US" dirty="0"/>
              <a:t>Comparison of STFM and MISE models in enforcing soft slowdown guarantees</a:t>
            </a:r>
          </a:p>
          <a:p>
            <a:pPr lvl="1">
              <a:spcAft>
                <a:spcPts val="1200"/>
              </a:spcAft>
            </a:pPr>
            <a:r>
              <a:rPr lang="en-US" sz="2300" dirty="0"/>
              <a:t>MISE significantly more effective in enforcing guarantees</a:t>
            </a:r>
          </a:p>
          <a:p>
            <a:pPr>
              <a:buNone/>
            </a:pPr>
            <a:endParaRPr lang="en-US" dirty="0"/>
          </a:p>
          <a:p>
            <a:r>
              <a:rPr lang="en-US" dirty="0"/>
              <a:t>Minimizing maximum slowdown</a:t>
            </a:r>
          </a:p>
          <a:p>
            <a:pPr lvl="1">
              <a:spcAft>
                <a:spcPts val="1200"/>
              </a:spcAft>
            </a:pPr>
            <a:r>
              <a:rPr lang="en-US" sz="2300" dirty="0"/>
              <a:t>MISE improves fairness across several system configurations</a:t>
            </a:r>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164</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706249532"/>
      </p:ext>
    </p:extLst>
  </p:cSld>
  <p:clrMapOvr>
    <a:masterClrMapping/>
  </p:clrMapOvr>
  <p:transition advTm="26000"/>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214282" y="908720"/>
            <a:ext cx="8929718" cy="5339680"/>
          </a:xfrm>
        </p:spPr>
        <p:txBody>
          <a:bodyPr/>
          <a:lstStyle/>
          <a:p>
            <a:r>
              <a:rPr lang="en-US" sz="2600" dirty="0"/>
              <a:t>Uncontrolled memory interference slows down  applications unpredictably</a:t>
            </a:r>
          </a:p>
          <a:p>
            <a:r>
              <a:rPr lang="en-US" sz="2600" dirty="0"/>
              <a:t>Goal: </a:t>
            </a:r>
            <a:r>
              <a:rPr lang="en-US" sz="2600" dirty="0">
                <a:solidFill>
                  <a:srgbClr val="FF0000"/>
                </a:solidFill>
              </a:rPr>
              <a:t>Estimate and control </a:t>
            </a:r>
            <a:r>
              <a:rPr lang="en-US" sz="2600" dirty="0"/>
              <a:t>slowdowns</a:t>
            </a:r>
          </a:p>
          <a:p>
            <a:r>
              <a:rPr lang="en-US" sz="2600" dirty="0"/>
              <a:t>Key contribution</a:t>
            </a:r>
          </a:p>
          <a:p>
            <a:pPr lvl="1"/>
            <a:r>
              <a:rPr lang="en-US" sz="2100" dirty="0">
                <a:solidFill>
                  <a:srgbClr val="0070C0"/>
                </a:solidFill>
              </a:rPr>
              <a:t>MISE: An accurate slowdown estimation model </a:t>
            </a:r>
          </a:p>
          <a:p>
            <a:pPr lvl="1"/>
            <a:r>
              <a:rPr lang="en-US" sz="2100" dirty="0">
                <a:solidFill>
                  <a:srgbClr val="0070C0"/>
                </a:solidFill>
              </a:rPr>
              <a:t>Average error of MISE: 8.2%</a:t>
            </a:r>
          </a:p>
          <a:p>
            <a:r>
              <a:rPr lang="en-US" sz="2600" dirty="0"/>
              <a:t>Key Idea</a:t>
            </a:r>
          </a:p>
          <a:p>
            <a:pPr lvl="1"/>
            <a:r>
              <a:rPr lang="en-US" sz="2100" dirty="0">
                <a:solidFill>
                  <a:srgbClr val="0070C0"/>
                </a:solidFill>
              </a:rPr>
              <a:t>Request Service Rate is a proxy for performance</a:t>
            </a:r>
          </a:p>
          <a:p>
            <a:pPr lvl="1"/>
            <a:r>
              <a:rPr lang="en-US" sz="2100" dirty="0">
                <a:solidFill>
                  <a:srgbClr val="0070C0"/>
                </a:solidFill>
              </a:rPr>
              <a:t>Request Service Rate </a:t>
            </a:r>
            <a:r>
              <a:rPr lang="en-US" sz="2100" baseline="-25000" dirty="0">
                <a:solidFill>
                  <a:srgbClr val="0070C0"/>
                </a:solidFill>
              </a:rPr>
              <a:t>Alone</a:t>
            </a:r>
            <a:r>
              <a:rPr lang="en-US" sz="2100" dirty="0">
                <a:solidFill>
                  <a:srgbClr val="0070C0"/>
                </a:solidFill>
              </a:rPr>
              <a:t> estimated by giving an application highest priority in accessing memory</a:t>
            </a:r>
          </a:p>
          <a:p>
            <a:r>
              <a:rPr lang="en-US" sz="2600" dirty="0">
                <a:solidFill>
                  <a:srgbClr val="FF0000"/>
                </a:solidFill>
              </a:rPr>
              <a:t>Leverage slowdown estimates to control slowdowns</a:t>
            </a:r>
          </a:p>
          <a:p>
            <a:pPr lvl="1"/>
            <a:r>
              <a:rPr lang="en-US" sz="2100" dirty="0">
                <a:solidFill>
                  <a:srgbClr val="0070C0"/>
                </a:solidFill>
              </a:rPr>
              <a:t>Providing soft slowdown guarantees</a:t>
            </a:r>
          </a:p>
          <a:p>
            <a:pPr lvl="1"/>
            <a:r>
              <a:rPr lang="en-US" sz="2100" dirty="0">
                <a:solidFill>
                  <a:srgbClr val="0070C0"/>
                </a:solidFill>
              </a:rPr>
              <a:t>Minimizing maximum slowdown</a:t>
            </a:r>
          </a:p>
          <a:p>
            <a:pPr lvl="1"/>
            <a:endParaRPr lang="en-US" sz="21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165</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custDataLst>
      <p:tags r:id="rId1"/>
    </p:custDataLst>
    <p:extLst>
      <p:ext uri="{BB962C8B-B14F-4D97-AF65-F5344CB8AC3E}">
        <p14:creationId xmlns:p14="http://schemas.microsoft.com/office/powerpoint/2010/main" val="3712369391"/>
      </p:ext>
    </p:extLst>
  </p:cSld>
  <p:clrMapOvr>
    <a:masterClrMapping/>
  </p:clrMapOvr>
  <p:transition advTm="4312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MISE: Pros and Cons</a:t>
            </a:r>
          </a:p>
        </p:txBody>
      </p:sp>
      <p:sp>
        <p:nvSpPr>
          <p:cNvPr id="3" name="Content Placeholder 2"/>
          <p:cNvSpPr>
            <a:spLocks noGrp="1"/>
          </p:cNvSpPr>
          <p:nvPr>
            <p:ph idx="1"/>
          </p:nvPr>
        </p:nvSpPr>
        <p:spPr/>
        <p:txBody>
          <a:bodyPr/>
          <a:lstStyle/>
          <a:p>
            <a:r>
              <a:rPr lang="en-US" dirty="0"/>
              <a:t>Upsides:</a:t>
            </a:r>
          </a:p>
          <a:p>
            <a:pPr lvl="1"/>
            <a:r>
              <a:rPr lang="en-US" dirty="0"/>
              <a:t>Simple new insight to estimate slowdown</a:t>
            </a:r>
          </a:p>
          <a:p>
            <a:pPr lvl="1"/>
            <a:r>
              <a:rPr lang="en-US" dirty="0"/>
              <a:t>Much more accurate slowdown estimations than prior techniques (STFM, FST)</a:t>
            </a:r>
          </a:p>
          <a:p>
            <a:pPr lvl="1"/>
            <a:r>
              <a:rPr lang="en-US" dirty="0"/>
              <a:t>Enables a number of QoS mechanisms that can use slowdown estimates to satisfy performance requirements</a:t>
            </a:r>
          </a:p>
          <a:p>
            <a:pPr lvl="1"/>
            <a:endParaRPr lang="en-US" dirty="0"/>
          </a:p>
          <a:p>
            <a:r>
              <a:rPr lang="en-US" dirty="0"/>
              <a:t>Downsides:</a:t>
            </a:r>
          </a:p>
          <a:p>
            <a:pPr lvl="1"/>
            <a:r>
              <a:rPr lang="en-US" dirty="0"/>
              <a:t>Slowdown estimation is not perfect - there are still errors</a:t>
            </a:r>
          </a:p>
          <a:p>
            <a:pPr lvl="1"/>
            <a:r>
              <a:rPr lang="en-US" dirty="0"/>
              <a:t>Does not take into account caches and other shared resources in slowdown estimation</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001C7A6-1A12-9941-AC8E-888EB46A5B1C}"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4147883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MISE</a:t>
            </a:r>
          </a:p>
        </p:txBody>
      </p:sp>
      <p:sp>
        <p:nvSpPr>
          <p:cNvPr id="3" name="Content Placeholder 2"/>
          <p:cNvSpPr>
            <a:spLocks noGrp="1"/>
          </p:cNvSpPr>
          <p:nvPr>
            <p:ph idx="1"/>
          </p:nvPr>
        </p:nvSpPr>
        <p:spPr/>
        <p:txBody>
          <a:bodyPr/>
          <a:lstStyle/>
          <a:p>
            <a:r>
              <a:rPr lang="en-US" sz="2200" dirty="0"/>
              <a:t>Lavanya Subramanian, Vivek Seshadri, Yoongu Kim, Ben </a:t>
            </a:r>
            <a:r>
              <a:rPr lang="en-US" sz="2200" dirty="0" err="1"/>
              <a:t>Jaiyen</a:t>
            </a:r>
            <a:r>
              <a:rPr lang="en-US" sz="2200" dirty="0"/>
              <a:t>, and Onur Mutlu,</a:t>
            </a:r>
            <a:br>
              <a:rPr lang="en-US" sz="2200" dirty="0"/>
            </a:br>
            <a:r>
              <a:rPr lang="en-US" sz="2200" b="1" dirty="0">
                <a:hlinkClick r:id="rId2"/>
              </a:rPr>
              <a:t>"MISE: Providing Performance Predictability and Improving Fairness in Shared Main Memory Systems"</a:t>
            </a:r>
            <a:r>
              <a:rPr lang="en-US" sz="2200" dirty="0"/>
              <a:t> </a:t>
            </a:r>
            <a:br>
              <a:rPr lang="en-US" sz="2200" dirty="0"/>
            </a:br>
            <a:r>
              <a:rPr lang="en-US" sz="2200" i="1" dirty="0"/>
              <a:t>Proceedings of the </a:t>
            </a:r>
            <a:r>
              <a:rPr lang="en-US" sz="2200" i="1" dirty="0">
                <a:hlinkClick r:id="rId3"/>
              </a:rPr>
              <a:t>19th International Symposium on High-Performance Computer Architecture</a:t>
            </a:r>
            <a:r>
              <a:rPr lang="en-US" sz="2200" i="1" dirty="0"/>
              <a:t> (</a:t>
            </a:r>
            <a:r>
              <a:rPr lang="en-US" sz="2200" b="1" i="1" dirty="0"/>
              <a:t>HPCA</a:t>
            </a:r>
            <a:r>
              <a:rPr lang="en-US" sz="2200" i="1" dirty="0"/>
              <a:t>)</a:t>
            </a:r>
            <a:r>
              <a:rPr lang="en-US" sz="2200" dirty="0"/>
              <a:t>, Shenzhen, China, February 2013. </a:t>
            </a:r>
            <a:r>
              <a:rPr lang="en-US" sz="2200" dirty="0">
                <a:hlinkClick r:id="rId4"/>
              </a:rPr>
              <a:t>Slides (pptx)</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36512" y="4260908"/>
            <a:ext cx="9144000" cy="1616364"/>
          </a:xfrm>
          <a:prstGeom prst="rect">
            <a:avLst/>
          </a:prstGeom>
        </p:spPr>
      </p:pic>
    </p:spTree>
    <p:extLst>
      <p:ext uri="{BB962C8B-B14F-4D97-AF65-F5344CB8AC3E}">
        <p14:creationId xmlns:p14="http://schemas.microsoft.com/office/powerpoint/2010/main" val="369670573"/>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MISE to Shared Caches: ASM</a:t>
            </a:r>
          </a:p>
        </p:txBody>
      </p:sp>
      <p:sp>
        <p:nvSpPr>
          <p:cNvPr id="3" name="Content Placeholder 2"/>
          <p:cNvSpPr>
            <a:spLocks noGrp="1"/>
          </p:cNvSpPr>
          <p:nvPr>
            <p:ph idx="1"/>
          </p:nvPr>
        </p:nvSpPr>
        <p:spPr/>
        <p:txBody>
          <a:bodyPr/>
          <a:lstStyle/>
          <a:p>
            <a:r>
              <a:rPr lang="en-US" sz="2000" dirty="0" err="1"/>
              <a:t>Lavanya</a:t>
            </a:r>
            <a:r>
              <a:rPr lang="en-US" sz="2000" dirty="0"/>
              <a:t> Subramanian, </a:t>
            </a:r>
            <a:r>
              <a:rPr lang="en-US" sz="2000" dirty="0" err="1"/>
              <a:t>Vivek</a:t>
            </a:r>
            <a:r>
              <a:rPr lang="en-US" sz="2000" dirty="0"/>
              <a:t> </a:t>
            </a:r>
            <a:r>
              <a:rPr lang="en-US" sz="2000" dirty="0" err="1"/>
              <a:t>Seshadri</a:t>
            </a:r>
            <a:r>
              <a:rPr lang="en-US" sz="2000" dirty="0"/>
              <a:t>, </a:t>
            </a:r>
            <a:r>
              <a:rPr lang="en-US" sz="2000" dirty="0" err="1"/>
              <a:t>Arnab</a:t>
            </a:r>
            <a:r>
              <a:rPr lang="en-US" sz="2000" dirty="0"/>
              <a:t> </a:t>
            </a:r>
            <a:r>
              <a:rPr lang="en-US" sz="2000" dirty="0" err="1"/>
              <a:t>Ghosh</a:t>
            </a:r>
            <a:r>
              <a:rPr lang="en-US" sz="2000" dirty="0"/>
              <a:t>, Samira Khan, and </a:t>
            </a:r>
            <a:r>
              <a:rPr lang="en-US" sz="2000" u="sng" dirty="0"/>
              <a:t>Onur Mutlu</a:t>
            </a:r>
            <a:r>
              <a:rPr lang="en-US" sz="2000" dirty="0"/>
              <a:t>,</a:t>
            </a:r>
            <a:br>
              <a:rPr lang="en-US" sz="2000" dirty="0"/>
            </a:br>
            <a:r>
              <a:rPr lang="en-US" sz="2000" b="1" dirty="0">
                <a:hlinkClick r:id="rId2"/>
              </a:rPr>
              <a:t>"The Application Slowdown Model: Quantifying and Controlling the Impact of Inter-Application Interference at Shared Caches and Main Memory"</a:t>
            </a:r>
            <a:br>
              <a:rPr lang="en-US" sz="2000" dirty="0"/>
            </a:br>
            <a:r>
              <a:rPr lang="en-US" sz="2000" i="1" dirty="0"/>
              <a:t>Proceedings of the </a:t>
            </a:r>
            <a:r>
              <a:rPr lang="en-US" sz="2000" i="1" dirty="0">
                <a:hlinkClick r:id="rId3"/>
              </a:rPr>
              <a:t>48th International Symposium on Microarchitecture</a:t>
            </a:r>
            <a:r>
              <a:rPr lang="en-US" sz="2000" i="1" dirty="0"/>
              <a:t> (</a:t>
            </a:r>
            <a:r>
              <a:rPr lang="en-US" sz="2000" b="1" i="1" dirty="0"/>
              <a:t>MICRO</a:t>
            </a:r>
            <a:r>
              <a:rPr lang="en-US" sz="2000" i="1" dirty="0"/>
              <a:t>)</a:t>
            </a:r>
            <a:r>
              <a:rPr lang="en-US" sz="2000" dirty="0"/>
              <a:t>, Waikiki, Hawaii, USA, December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Lightning Session Slides (pptx)</a:t>
            </a:r>
            <a:r>
              <a:rPr lang="en-US" sz="2000" dirty="0"/>
              <a:t> </a:t>
            </a:r>
            <a:r>
              <a:rPr lang="en-US" sz="2000" dirty="0">
                <a:hlinkClick r:id="rId7"/>
              </a:rPr>
              <a:t>(pdf)</a:t>
            </a:r>
            <a:r>
              <a:rPr lang="en-US" sz="2000" dirty="0"/>
              <a:t>] [</a:t>
            </a:r>
            <a:r>
              <a:rPr lang="en-US" sz="2000" dirty="0">
                <a:hlinkClick r:id="rId8"/>
              </a:rPr>
              <a:t>Poster (pptx)</a:t>
            </a:r>
            <a:r>
              <a:rPr lang="en-US" sz="2000" dirty="0"/>
              <a:t> </a:t>
            </a:r>
            <a:r>
              <a:rPr lang="en-US" sz="2000" dirty="0">
                <a:hlinkClick r:id="rId9"/>
              </a:rPr>
              <a:t>(pdf)</a:t>
            </a:r>
            <a:r>
              <a:rPr lang="en-US" sz="2000" dirty="0"/>
              <a:t>] </a:t>
            </a:r>
            <a:br>
              <a:rPr lang="en-US" sz="2000" dirty="0"/>
            </a:br>
            <a:r>
              <a:rPr lang="en-US" sz="2000" dirty="0"/>
              <a:t>[</a:t>
            </a:r>
            <a:r>
              <a:rPr lang="en-US" sz="2000" dirty="0">
                <a:hlinkClick r:id="rId10"/>
              </a:rPr>
              <a:t>Source Code</a:t>
            </a:r>
            <a:r>
              <a:rPr lang="en-US" sz="2000" dirty="0"/>
              <a:t>] </a:t>
            </a: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168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6" name="Picture 5"/>
          <p:cNvPicPr>
            <a:picLocks noChangeAspect="1"/>
          </p:cNvPicPr>
          <p:nvPr/>
        </p:nvPicPr>
        <p:blipFill>
          <a:blip r:embed="rId11"/>
          <a:stretch>
            <a:fillRect/>
          </a:stretch>
        </p:blipFill>
        <p:spPr>
          <a:xfrm>
            <a:off x="0" y="4581128"/>
            <a:ext cx="9144000" cy="1751171"/>
          </a:xfrm>
          <a:prstGeom prst="rect">
            <a:avLst/>
          </a:prstGeom>
        </p:spPr>
      </p:pic>
    </p:spTree>
    <p:extLst>
      <p:ext uri="{BB962C8B-B14F-4D97-AF65-F5344CB8AC3E}">
        <p14:creationId xmlns:p14="http://schemas.microsoft.com/office/powerpoint/2010/main" val="2059941093"/>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4"/>
          <p:cNvSpPr>
            <a:spLocks noGrp="1" noChangeArrowheads="1"/>
          </p:cNvSpPr>
          <p:nvPr>
            <p:ph type="ctrTitle"/>
          </p:nvPr>
        </p:nvSpPr>
        <p:spPr>
          <a:xfrm>
            <a:off x="366713" y="1524000"/>
            <a:ext cx="8428037" cy="822325"/>
          </a:xfrm>
        </p:spPr>
        <p:txBody>
          <a:bodyPr/>
          <a:lstStyle/>
          <a:p>
            <a:pPr algn="ctr" eaLnBrk="1" hangingPunct="1"/>
            <a:r>
              <a:rPr lang="en-US" sz="4000" dirty="0">
                <a:latin typeface="Garamond" charset="0"/>
              </a:rPr>
              <a:t>Handling Memory Interference </a:t>
            </a:r>
            <a:br>
              <a:rPr lang="en-US" sz="4000" dirty="0">
                <a:latin typeface="Garamond" charset="0"/>
              </a:rPr>
            </a:br>
            <a:r>
              <a:rPr lang="en-US" sz="4000" dirty="0">
                <a:latin typeface="Garamond" charset="0"/>
              </a:rPr>
              <a:t>In Multithreaded Applications</a:t>
            </a:r>
          </a:p>
        </p:txBody>
      </p:sp>
      <p:sp>
        <p:nvSpPr>
          <p:cNvPr id="135170"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
        <p:nvSpPr>
          <p:cNvPr id="4" name="TextBox 3"/>
          <p:cNvSpPr txBox="1"/>
          <p:nvPr/>
        </p:nvSpPr>
        <p:spPr>
          <a:xfrm>
            <a:off x="301737" y="4293101"/>
            <a:ext cx="8520233" cy="1477305"/>
          </a:xfrm>
          <a:prstGeom prst="rect">
            <a:avLst/>
          </a:prstGeom>
          <a:noFill/>
        </p:spPr>
        <p:txBody>
          <a:bodyPr wrap="none" lIns="91416" tIns="45709" rIns="91416" bIns="45709"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Eiman Ebrahimi, </a:t>
            </a:r>
            <a:r>
              <a:rPr kumimoji="0" lang="en-US" sz="1800" b="0" i="0" u="none" strike="noStrike" kern="1200" cap="none" spc="0" normalizeH="0" baseline="0" noProof="0" dirty="0" err="1">
                <a:ln>
                  <a:noFill/>
                </a:ln>
                <a:solidFill>
                  <a:srgbClr val="000000"/>
                </a:solidFill>
                <a:effectLst/>
                <a:uLnTx/>
                <a:uFillTx/>
                <a:latin typeface="Tahoma"/>
                <a:ea typeface=""/>
                <a:cs typeface="+mn-cs"/>
              </a:rPr>
              <a:t>Rustam</a:t>
            </a:r>
            <a:r>
              <a:rPr kumimoji="0" lang="en-US" sz="1800" b="0" i="0" u="none" strike="noStrike" kern="1200" cap="none" spc="0" normalizeH="0" baseline="0" noProof="0" dirty="0">
                <a:ln>
                  <a:noFill/>
                </a:ln>
                <a:solidFill>
                  <a:srgbClr val="000000"/>
                </a:solidFill>
                <a:effectLst/>
                <a:uLnTx/>
                <a:uFillTx/>
                <a:latin typeface="Tahoma"/>
                <a:ea typeface=""/>
                <a:cs typeface="+mn-cs"/>
              </a:rPr>
              <a:t> </a:t>
            </a:r>
            <a:r>
              <a:rPr kumimoji="0" lang="en-US" sz="1800" b="0" i="0" u="none" strike="noStrike" kern="1200" cap="none" spc="0" normalizeH="0" baseline="0" noProof="0" dirty="0" err="1">
                <a:ln>
                  <a:noFill/>
                </a:ln>
                <a:solidFill>
                  <a:srgbClr val="000000"/>
                </a:solidFill>
                <a:effectLst/>
                <a:uLnTx/>
                <a:uFillTx/>
                <a:latin typeface="Tahoma"/>
                <a:ea typeface=""/>
                <a:cs typeface="+mn-cs"/>
              </a:rPr>
              <a:t>Miftakhutdinov</a:t>
            </a:r>
            <a:r>
              <a:rPr kumimoji="0" lang="en-US" sz="1800" b="0" i="0" u="none" strike="noStrike" kern="1200" cap="none" spc="0" normalizeH="0" baseline="0" noProof="0" dirty="0">
                <a:ln>
                  <a:noFill/>
                </a:ln>
                <a:solidFill>
                  <a:srgbClr val="000000"/>
                </a:solidFill>
                <a:effectLst/>
                <a:uLnTx/>
                <a:uFillTx/>
                <a:latin typeface="Tahoma"/>
                <a:ea typeface=""/>
                <a:cs typeface="+mn-cs"/>
              </a:rPr>
              <a:t>, Chris Fallin,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Chang </a:t>
            </a:r>
            <a:r>
              <a:rPr kumimoji="0" lang="en-US" sz="1800" b="0" i="0" u="none" strike="noStrike" kern="1200" cap="none" spc="0" normalizeH="0" baseline="0" noProof="0" dirty="0" err="1">
                <a:ln>
                  <a:noFill/>
                </a:ln>
                <a:solidFill>
                  <a:srgbClr val="000000"/>
                </a:solidFill>
                <a:effectLst/>
                <a:uLnTx/>
                <a:uFillTx/>
                <a:latin typeface="Tahoma"/>
                <a:ea typeface=""/>
                <a:cs typeface="+mn-cs"/>
              </a:rPr>
              <a:t>Joo</a:t>
            </a:r>
            <a:r>
              <a:rPr kumimoji="0" lang="en-US" sz="1800" b="0" i="0" u="none" strike="noStrike" kern="1200" cap="none" spc="0" normalizeH="0" baseline="0" noProof="0" dirty="0">
                <a:ln>
                  <a:noFill/>
                </a:ln>
                <a:solidFill>
                  <a:srgbClr val="000000"/>
                </a:solidFill>
                <a:effectLst/>
                <a:uLnTx/>
                <a:uFillTx/>
                <a:latin typeface="Tahoma"/>
                <a:ea typeface=""/>
                <a:cs typeface="+mn-cs"/>
              </a:rPr>
              <a:t> Lee, Onur Mutlu, and Yale N. </a:t>
            </a:r>
            <a:r>
              <a:rPr kumimoji="0" lang="en-US" sz="1800" b="0" i="0" u="none" strike="noStrike" kern="1200" cap="none" spc="0" normalizeH="0" baseline="0" noProof="0" dirty="0" err="1">
                <a:ln>
                  <a:noFill/>
                </a:ln>
                <a:solidFill>
                  <a:srgbClr val="000000"/>
                </a:solidFill>
                <a:effectLst/>
                <a:uLnTx/>
                <a:uFillTx/>
                <a:latin typeface="Tahoma"/>
                <a:ea typeface=""/>
                <a:cs typeface="+mn-cs"/>
              </a:rPr>
              <a:t>Patt</a:t>
            </a:r>
            <a:r>
              <a:rPr kumimoji="0" lang="en-US" sz="1800" b="0" i="0" u="none" strike="noStrike" kern="1200" cap="none" spc="0" normalizeH="0" baseline="0" noProof="0" dirty="0">
                <a:ln>
                  <a:noFill/>
                </a:ln>
                <a:solidFill>
                  <a:srgbClr val="000000"/>
                </a:solidFill>
                <a:effectLst/>
                <a:uLnTx/>
                <a:uFillTx/>
                <a:latin typeface="Tahoma"/>
                <a:ea typeface=""/>
                <a:cs typeface="+mn-cs"/>
              </a:rPr>
              <a:t>, </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"Parallel Application Memory Scheduling"</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0" i="1" u="none" strike="noStrike" kern="1200" cap="none" spc="0" normalizeH="0" baseline="0" noProof="0" dirty="0">
                <a:ln>
                  <a:noFill/>
                </a:ln>
                <a:solidFill>
                  <a:srgbClr val="000000"/>
                </a:solidFill>
                <a:effectLst/>
                <a:uLnTx/>
                <a:uFillTx/>
                <a:latin typeface="Tahoma"/>
                <a:ea typeface=""/>
                <a:cs typeface="+mn-cs"/>
              </a:rPr>
              <a:t>Proceedings of the </a:t>
            </a:r>
            <a:r>
              <a:rPr kumimoji="0" lang="en-US" sz="1800" b="0" i="1" u="none" strike="noStrike" kern="1200" cap="none" spc="0" normalizeH="0" baseline="0" noProof="0" dirty="0">
                <a:ln>
                  <a:noFill/>
                </a:ln>
                <a:solidFill>
                  <a:srgbClr val="000000"/>
                </a:solidFill>
                <a:effectLst/>
                <a:uLnTx/>
                <a:uFillTx/>
                <a:latin typeface="Tahoma"/>
                <a:ea typeface=""/>
                <a:cs typeface="+mn-cs"/>
                <a:hlinkClick r:id="rId4"/>
              </a:rPr>
              <a:t>44th International Symposium on Microarchitecture</a:t>
            </a:r>
            <a:r>
              <a:rPr kumimoji="0" lang="en-US" sz="1800" b="0" i="1" u="none" strike="noStrike" kern="1200" cap="none" spc="0" normalizeH="0" baseline="0" noProof="0" dirty="0">
                <a:ln>
                  <a:noFill/>
                </a:ln>
                <a:solidFill>
                  <a:srgbClr val="000000"/>
                </a:solidFill>
                <a:effectLst/>
                <a:uLnTx/>
                <a:uFillTx/>
                <a:latin typeface="Tahoma"/>
                <a:ea typeface=""/>
                <a:cs typeface="+mn-cs"/>
              </a:rPr>
              <a:t> (</a:t>
            </a:r>
            <a:r>
              <a:rPr kumimoji="0" lang="en-US" sz="1800" b="1" i="1" u="none" strike="noStrike" kern="1200" cap="none" spc="0" normalizeH="0" baseline="0" noProof="0" dirty="0">
                <a:ln>
                  <a:noFill/>
                </a:ln>
                <a:solidFill>
                  <a:srgbClr val="000000"/>
                </a:solidFill>
                <a:effectLst/>
                <a:uLnTx/>
                <a:uFillTx/>
                <a:latin typeface="Tahoma"/>
                <a:ea typeface=""/>
                <a:cs typeface="+mn-cs"/>
              </a:rPr>
              <a:t>MICRO</a:t>
            </a:r>
            <a:r>
              <a:rPr kumimoji="0" lang="en-US" sz="1800" b="0" i="1" u="none" strike="noStrike" kern="1200" cap="none" spc="0" normalizeH="0" baseline="0" noProof="0" dirty="0">
                <a:ln>
                  <a:noFill/>
                </a:ln>
                <a:solidFill>
                  <a:srgbClr val="000000"/>
                </a:solidFill>
                <a:effectLst/>
                <a:uLnTx/>
                <a:uFillTx/>
                <a:latin typeface="Tahoma"/>
                <a:ea typeface=""/>
                <a:cs typeface="+mn-cs"/>
              </a:rPr>
              <a:t>)</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Porto </a:t>
            </a:r>
            <a:r>
              <a:rPr kumimoji="0" lang="en-US" sz="1800" b="0" i="0" u="none" strike="noStrike" kern="1200" cap="none" spc="0" normalizeH="0" baseline="0" noProof="0" dirty="0" err="1">
                <a:ln>
                  <a:noFill/>
                </a:ln>
                <a:solidFill>
                  <a:srgbClr val="000000"/>
                </a:solidFill>
                <a:effectLst/>
                <a:uLnTx/>
                <a:uFillTx/>
                <a:latin typeface="Tahoma"/>
                <a:ea typeface=""/>
                <a:cs typeface="+mn-cs"/>
              </a:rPr>
              <a:t>Alegre</a:t>
            </a:r>
            <a:r>
              <a:rPr kumimoji="0" lang="en-US" sz="1800" b="0" i="0" u="none" strike="noStrike" kern="1200" cap="none" spc="0" normalizeH="0" baseline="0" noProof="0" dirty="0">
                <a:ln>
                  <a:noFill/>
                </a:ln>
                <a:solidFill>
                  <a:srgbClr val="000000"/>
                </a:solidFill>
                <a:effectLst/>
                <a:uLnTx/>
                <a:uFillTx/>
                <a:latin typeface="Tahoma"/>
                <a:ea typeface=""/>
                <a:cs typeface="+mn-cs"/>
              </a:rPr>
              <a:t>, Brazil, December 2011. </a:t>
            </a:r>
            <a:r>
              <a:rPr kumimoji="0" lang="en-US" sz="1800" b="0" i="0" u="none" strike="noStrike" kern="1200" cap="none" spc="0" normalizeH="0" baseline="0" noProof="0" dirty="0">
                <a:ln>
                  <a:noFill/>
                </a:ln>
                <a:solidFill>
                  <a:srgbClr val="000000"/>
                </a:solidFill>
                <a:effectLst/>
                <a:uLnTx/>
                <a:uFillTx/>
                <a:latin typeface="Tahoma"/>
                <a:ea typeface=""/>
                <a:cs typeface="+mn-cs"/>
                <a:hlinkClick r:id="rId5"/>
              </a:rPr>
              <a:t>Slides (pptx)</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p:txBody>
      </p:sp>
    </p:spTree>
    <p:extLst>
      <p:ext uri="{BB962C8B-B14F-4D97-AF65-F5344CB8AC3E}">
        <p14:creationId xmlns:p14="http://schemas.microsoft.com/office/powerpoint/2010/main" val="89243278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dirty="0">
                <a:latin typeface="Garamond" charset="0"/>
              </a:rPr>
              <a:t>Greater Problem with More Cores</a:t>
            </a:r>
          </a:p>
        </p:txBody>
      </p:sp>
      <p:sp>
        <p:nvSpPr>
          <p:cNvPr id="497667" name="Rectangle 3"/>
          <p:cNvSpPr>
            <a:spLocks noGrp="1" noChangeArrowheads="1"/>
          </p:cNvSpPr>
          <p:nvPr>
            <p:ph type="body" idx="1"/>
          </p:nvPr>
        </p:nvSpPr>
        <p:spPr>
          <a:xfrm>
            <a:off x="127000" y="4359275"/>
            <a:ext cx="9017000" cy="2070100"/>
          </a:xfrm>
        </p:spPr>
        <p:txBody>
          <a:bodyPr/>
          <a:lstStyle/>
          <a:p>
            <a:pPr eaLnBrk="1" hangingPunct="1">
              <a:lnSpc>
                <a:spcPct val="90000"/>
              </a:lnSpc>
              <a:defRPr/>
            </a:pPr>
            <a:r>
              <a:rPr lang="en-US" dirty="0"/>
              <a:t>Vulnerable to denial of service (DoS) </a:t>
            </a:r>
          </a:p>
          <a:p>
            <a:pPr eaLnBrk="1" hangingPunct="1">
              <a:lnSpc>
                <a:spcPct val="90000"/>
              </a:lnSpc>
              <a:defRPr/>
            </a:pPr>
            <a:r>
              <a:rPr lang="en-US" dirty="0"/>
              <a:t>Unable to enforce priorities or SLAs</a:t>
            </a:r>
            <a:endParaRPr lang="en-US" sz="1400" dirty="0">
              <a:solidFill>
                <a:srgbClr val="2C6123"/>
              </a:solidFill>
            </a:endParaRPr>
          </a:p>
          <a:p>
            <a:pPr eaLnBrk="1" hangingPunct="1">
              <a:lnSpc>
                <a:spcPct val="90000"/>
              </a:lnSpc>
              <a:defRPr/>
            </a:pPr>
            <a:r>
              <a:rPr lang="en-US" dirty="0"/>
              <a:t>Low system performance </a:t>
            </a:r>
            <a:endParaRPr lang="en-US" sz="1400" dirty="0">
              <a:solidFill>
                <a:srgbClr val="2C6123"/>
              </a:solidFill>
            </a:endParaRPr>
          </a:p>
          <a:p>
            <a:pPr marL="0" indent="0" eaLnBrk="1" hangingPunct="1">
              <a:lnSpc>
                <a:spcPct val="90000"/>
              </a:lnSpc>
              <a:buNone/>
              <a:defRPr/>
            </a:pPr>
            <a:endParaRPr lang="en-US" sz="1100" dirty="0">
              <a:solidFill>
                <a:schemeClr val="tx1">
                  <a:lumMod val="60000"/>
                  <a:lumOff val="40000"/>
                </a:schemeClr>
              </a:solidFill>
              <a:sym typeface="Wingdings"/>
            </a:endParaRPr>
          </a:p>
          <a:p>
            <a:pPr marL="0" indent="0" algn="ctr" eaLnBrk="1" hangingPunct="1">
              <a:lnSpc>
                <a:spcPct val="90000"/>
              </a:lnSpc>
              <a:buNone/>
              <a:defRPr/>
            </a:pPr>
            <a:r>
              <a:rPr lang="en-US" b="1" dirty="0">
                <a:solidFill>
                  <a:srgbClr val="FF0000"/>
                </a:solidFill>
                <a:sym typeface="Wingdings"/>
              </a:rPr>
              <a:t>Uncontrollable, unpredictable system</a:t>
            </a:r>
            <a:endParaRPr lang="en-US" b="1" dirty="0">
              <a:solidFill>
                <a:srgbClr val="FF0000"/>
              </a:solidFill>
            </a:endParaRPr>
          </a:p>
        </p:txBody>
      </p:sp>
      <p:sp>
        <p:nvSpPr>
          <p:cNvPr id="7" name="Slide Number Placeholder 3"/>
          <p:cNvSpPr>
            <a:spLocks noGrp="1"/>
          </p:cNvSpPr>
          <p:nvPr>
            <p:ph type="sldNum" sz="quarter" idx="11"/>
          </p:nvPr>
        </p:nvSpPr>
        <p:spPr>
          <a:xfrm>
            <a:off x="6553200" y="6363164"/>
            <a:ext cx="2133600" cy="4572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ＭＳ Ｐゴシック" charset="-128"/>
              <a:cs typeface="+mn-cs"/>
            </a:endParaRPr>
          </a:p>
        </p:txBody>
      </p:sp>
      <p:pic>
        <p:nvPicPr>
          <p:cNvPr id="8" name="Picture 7"/>
          <p:cNvPicPr>
            <a:picLocks noChangeAspect="1"/>
          </p:cNvPicPr>
          <p:nvPr/>
        </p:nvPicPr>
        <p:blipFill>
          <a:blip r:embed="rId4"/>
          <a:stretch>
            <a:fillRect/>
          </a:stretch>
        </p:blipFill>
        <p:spPr>
          <a:xfrm>
            <a:off x="1447800" y="1000968"/>
            <a:ext cx="6038850" cy="3286448"/>
          </a:xfrm>
          <a:prstGeom prst="rect">
            <a:avLst/>
          </a:prstGeom>
        </p:spPr>
      </p:pic>
    </p:spTree>
    <p:custDataLst>
      <p:tags r:id="rId1"/>
    </p:custDataLst>
    <p:extLst>
      <p:ext uri="{BB962C8B-B14F-4D97-AF65-F5344CB8AC3E}">
        <p14:creationId xmlns:p14="http://schemas.microsoft.com/office/powerpoint/2010/main" val="1182108635"/>
      </p:ext>
    </p:extLst>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Multithreaded (Parallel) Applications</a:t>
            </a:r>
          </a:p>
        </p:txBody>
      </p:sp>
      <p:sp>
        <p:nvSpPr>
          <p:cNvPr id="3" name="Content Placeholder 2"/>
          <p:cNvSpPr>
            <a:spLocks noGrp="1"/>
          </p:cNvSpPr>
          <p:nvPr>
            <p:ph idx="1"/>
          </p:nvPr>
        </p:nvSpPr>
        <p:spPr/>
        <p:txBody>
          <a:bodyPr/>
          <a:lstStyle/>
          <a:p>
            <a:r>
              <a:rPr lang="en-US" dirty="0"/>
              <a:t>Threads in a multi-threaded application can be inter-dependent</a:t>
            </a:r>
          </a:p>
          <a:p>
            <a:pPr lvl="1"/>
            <a:r>
              <a:rPr lang="en-US" dirty="0"/>
              <a:t>As opposed to threads from different applications</a:t>
            </a:r>
          </a:p>
          <a:p>
            <a:pPr lvl="1"/>
            <a:endParaRPr lang="en-US" dirty="0"/>
          </a:p>
          <a:p>
            <a:r>
              <a:rPr lang="en-US" dirty="0"/>
              <a:t>Such threads can synchronize with each other</a:t>
            </a:r>
          </a:p>
          <a:p>
            <a:pPr lvl="1"/>
            <a:r>
              <a:rPr lang="en-US" dirty="0"/>
              <a:t>Locks, barriers, pipeline stages, condition variables, semaphores, …</a:t>
            </a:r>
          </a:p>
          <a:p>
            <a:endParaRPr lang="en-US" dirty="0"/>
          </a:p>
          <a:p>
            <a:r>
              <a:rPr lang="en-US" dirty="0"/>
              <a:t>Some threads can be on the critical path of execution due to synchronization; some threads are not</a:t>
            </a:r>
          </a:p>
          <a:p>
            <a:endParaRPr lang="en-US" dirty="0"/>
          </a:p>
          <a:p>
            <a:r>
              <a:rPr lang="en-US" dirty="0"/>
              <a:t>Even within a thread, some “code segments” may be on the critical path of execution; some are not</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170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15197676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atin typeface="Garamond" charset="0"/>
                <a:ea typeface="ＭＳ Ｐゴシック" charset="0"/>
                <a:cs typeface="ＭＳ Ｐゴシック" charset="0"/>
              </a:rPr>
              <a:t>Critical Sections</a:t>
            </a:r>
          </a:p>
        </p:txBody>
      </p:sp>
      <p:sp>
        <p:nvSpPr>
          <p:cNvPr id="16387" name="Content Placeholder 2"/>
          <p:cNvSpPr>
            <a:spLocks noGrp="1"/>
          </p:cNvSpPr>
          <p:nvPr>
            <p:ph idx="1"/>
          </p:nvPr>
        </p:nvSpPr>
        <p:spPr>
          <a:xfrm>
            <a:off x="228600" y="1171575"/>
            <a:ext cx="8610600" cy="5095875"/>
          </a:xfrm>
        </p:spPr>
        <p:txBody>
          <a:bodyPr/>
          <a:lstStyle/>
          <a:p>
            <a:endParaRPr lang="en-US" sz="800"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Enforce mutually exclusive access to shared data</a:t>
            </a:r>
          </a:p>
          <a:p>
            <a:r>
              <a:rPr lang="en-US" dirty="0">
                <a:latin typeface="Tahoma" charset="0"/>
                <a:ea typeface="ＭＳ Ｐゴシック" charset="0"/>
                <a:cs typeface="ＭＳ Ｐゴシック" charset="0"/>
              </a:rPr>
              <a:t>Only one thread can be executing it at a time</a:t>
            </a:r>
          </a:p>
          <a:p>
            <a:r>
              <a:rPr lang="en-US" dirty="0">
                <a:latin typeface="Tahoma" charset="0"/>
                <a:ea typeface="ＭＳ Ｐゴシック" charset="0"/>
                <a:cs typeface="ＭＳ Ｐゴシック" charset="0"/>
              </a:rPr>
              <a:t>Contended critical sections make threads wait </a:t>
            </a:r>
            <a:r>
              <a:rPr lang="en-US" dirty="0">
                <a:latin typeface="Tahoma" charset="0"/>
                <a:ea typeface="ＭＳ Ｐゴシック" charset="0"/>
                <a:cs typeface="ＭＳ Ｐゴシック" charset="0"/>
                <a:sym typeface="Wingdings" charset="0"/>
              </a:rPr>
              <a:t> </a:t>
            </a:r>
            <a:r>
              <a:rPr lang="en-US" dirty="0">
                <a:latin typeface="Tahoma" charset="0"/>
                <a:sym typeface="Wingdings" charset="0"/>
              </a:rPr>
              <a:t>threads causing serialization can be on the critical path</a:t>
            </a:r>
            <a:endParaRPr lang="en-US" dirty="0">
              <a:latin typeface="Tahoma" charset="0"/>
              <a:ea typeface="ＭＳ Ｐゴシック" charset="0"/>
              <a:cs typeface="ＭＳ Ｐゴシック" charset="0"/>
              <a:sym typeface="Wingdings" charset="0"/>
            </a:endParaRPr>
          </a:p>
        </p:txBody>
      </p:sp>
      <p:sp>
        <p:nvSpPr>
          <p:cNvPr id="2458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09A33AB8-D5AB-9D42-A582-E3116421A1DB}"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0" fontAlgn="base" latinLnBrk="0" hangingPunct="0">
                <a:lnSpc>
                  <a:spcPct val="100000"/>
                </a:lnSpc>
                <a:spcBef>
                  <a:spcPct val="0"/>
                </a:spcBef>
                <a:spcAft>
                  <a:spcPct val="0"/>
                </a:spcAft>
                <a:buClrTx/>
                <a:buSzTx/>
                <a:buFontTx/>
                <a:buNone/>
                <a:tabLst/>
                <a:defRPr/>
              </a:pPr>
              <a:t>171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descr="bottleneck.ep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4067175"/>
            <a:ext cx="5334000" cy="1228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23838" y="3533775"/>
            <a:ext cx="3238500"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Each thread: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loop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Compute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lock(A)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Update shared data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unlock(A)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a:t>
            </a:r>
          </a:p>
        </p:txBody>
      </p:sp>
      <p:sp>
        <p:nvSpPr>
          <p:cNvPr id="7" name="Rectangle 6"/>
          <p:cNvSpPr>
            <a:spLocks noChangeArrowheads="1"/>
          </p:cNvSpPr>
          <p:nvPr/>
        </p:nvSpPr>
        <p:spPr bwMode="auto">
          <a:xfrm>
            <a:off x="712788" y="4152900"/>
            <a:ext cx="2371725" cy="223838"/>
          </a:xfrm>
          <a:prstGeom prst="rect">
            <a:avLst/>
          </a:prstGeom>
          <a:noFill/>
          <a:ln w="19050">
            <a:solidFill>
              <a:srgbClr val="0000FF"/>
            </a:solidFill>
            <a:miter lim="800000"/>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8" name="Rectangle 7"/>
          <p:cNvSpPr>
            <a:spLocks noChangeArrowheads="1"/>
          </p:cNvSpPr>
          <p:nvPr/>
        </p:nvSpPr>
        <p:spPr bwMode="auto">
          <a:xfrm>
            <a:off x="715963" y="4413250"/>
            <a:ext cx="2371725" cy="841375"/>
          </a:xfrm>
          <a:prstGeom prst="rect">
            <a:avLst/>
          </a:prstGeom>
          <a:noFill/>
          <a:ln w="19050">
            <a:solidFill>
              <a:srgbClr val="0000FF"/>
            </a:solidFill>
            <a:miter lim="800000"/>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9" name="TextBox 8"/>
          <p:cNvSpPr txBox="1">
            <a:spLocks noChangeArrowheads="1"/>
          </p:cNvSpPr>
          <p:nvPr/>
        </p:nvSpPr>
        <p:spPr bwMode="auto">
          <a:xfrm>
            <a:off x="3059113" y="4127500"/>
            <a:ext cx="45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N</a:t>
            </a:r>
          </a:p>
        </p:txBody>
      </p:sp>
      <p:sp>
        <p:nvSpPr>
          <p:cNvPr id="10" name="TextBox 9"/>
          <p:cNvSpPr txBox="1">
            <a:spLocks noChangeArrowheads="1"/>
          </p:cNvSpPr>
          <p:nvPr/>
        </p:nvSpPr>
        <p:spPr bwMode="auto">
          <a:xfrm>
            <a:off x="3041650" y="4938713"/>
            <a:ext cx="5921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C</a:t>
            </a:r>
          </a:p>
        </p:txBody>
      </p:sp>
      <p:sp>
        <p:nvSpPr>
          <p:cNvPr id="11" name="Oval 10"/>
          <p:cNvSpPr>
            <a:spLocks noChangeArrowheads="1"/>
          </p:cNvSpPr>
          <p:nvPr/>
        </p:nvSpPr>
        <p:spPr bwMode="auto">
          <a:xfrm>
            <a:off x="5951538" y="4206875"/>
            <a:ext cx="990600" cy="317500"/>
          </a:xfrm>
          <a:prstGeom prst="ellipse">
            <a:avLst/>
          </a:prstGeom>
          <a:noFill/>
          <a:ln w="9525">
            <a:solidFill>
              <a:srgbClr val="FF0000"/>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9046231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7">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P spid="6" grpId="0"/>
      <p:bldP spid="7" grpId="0" animBg="1"/>
      <p:bldP spid="8" grpId="0" animBg="1"/>
      <p:bldP spid="9" grpId="0"/>
      <p:bldP spid="10" grpId="0"/>
      <p:bldP spid="11"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atin typeface="Garamond" charset="0"/>
                <a:ea typeface="ＭＳ Ｐゴシック" charset="0"/>
                <a:cs typeface="ＭＳ Ｐゴシック" charset="0"/>
              </a:rPr>
              <a:t>Barriers</a:t>
            </a:r>
          </a:p>
        </p:txBody>
      </p:sp>
      <p:sp>
        <p:nvSpPr>
          <p:cNvPr id="17411" name="Content Placeholder 2"/>
          <p:cNvSpPr>
            <a:spLocks noGrp="1"/>
          </p:cNvSpPr>
          <p:nvPr>
            <p:ph idx="1"/>
          </p:nvPr>
        </p:nvSpPr>
        <p:spPr>
          <a:xfrm>
            <a:off x="228600" y="1222375"/>
            <a:ext cx="8610600" cy="4876800"/>
          </a:xfrm>
        </p:spPr>
        <p:txBody>
          <a:bodyPr/>
          <a:lstStyle/>
          <a:p>
            <a:r>
              <a:rPr lang="en-US" dirty="0">
                <a:latin typeface="Tahoma" charset="0"/>
                <a:ea typeface="ＭＳ Ｐゴシック" charset="0"/>
                <a:cs typeface="ＭＳ Ｐゴシック" charset="0"/>
              </a:rPr>
              <a:t>Synchronization point</a:t>
            </a:r>
          </a:p>
          <a:p>
            <a:r>
              <a:rPr lang="en-US" dirty="0">
                <a:latin typeface="Tahoma" charset="0"/>
                <a:ea typeface="ＭＳ Ｐゴシック" charset="0"/>
                <a:cs typeface="ＭＳ Ｐゴシック" charset="0"/>
              </a:rPr>
              <a:t>Threads have to wait until all threads reach the barrier</a:t>
            </a:r>
          </a:p>
          <a:p>
            <a:r>
              <a:rPr lang="en-US" dirty="0">
                <a:latin typeface="Tahoma" charset="0"/>
                <a:ea typeface="ＭＳ Ｐゴシック" charset="0"/>
                <a:cs typeface="ＭＳ Ｐゴシック" charset="0"/>
              </a:rPr>
              <a:t>Last thread arriving at the barrier is on the critical path</a:t>
            </a:r>
          </a:p>
          <a:p>
            <a:endParaRPr lang="en-US" sz="2000" dirty="0">
              <a:latin typeface="Tahoma" charset="0"/>
              <a:ea typeface="ＭＳ Ｐゴシック" charset="0"/>
              <a:cs typeface="ＭＳ Ｐゴシック" charset="0"/>
            </a:endParaRPr>
          </a:p>
          <a:p>
            <a:endParaRPr lang="en-US" sz="2000" dirty="0">
              <a:latin typeface="Tahoma" charset="0"/>
              <a:ea typeface="ＭＳ Ｐゴシック" charset="0"/>
              <a:cs typeface="ＭＳ Ｐゴシック" charset="0"/>
            </a:endParaRPr>
          </a:p>
          <a:p>
            <a:endParaRPr lang="en-US" sz="2000" dirty="0">
              <a:latin typeface="Tahoma" charset="0"/>
              <a:ea typeface="ＭＳ Ｐゴシック" charset="0"/>
              <a:cs typeface="ＭＳ Ｐゴシック" charset="0"/>
            </a:endParaRPr>
          </a:p>
          <a:p>
            <a:endParaRPr lang="en-US" sz="2000" dirty="0">
              <a:latin typeface="Tahoma" charset="0"/>
              <a:ea typeface="ＭＳ Ｐゴシック" charset="0"/>
              <a:cs typeface="ＭＳ Ｐゴシック" charset="0"/>
            </a:endParaRPr>
          </a:p>
          <a:p>
            <a:endParaRPr lang="en-US" sz="2000" dirty="0">
              <a:latin typeface="Tahoma" charset="0"/>
              <a:ea typeface="ＭＳ Ｐゴシック" charset="0"/>
              <a:cs typeface="ＭＳ Ｐゴシック" charset="0"/>
            </a:endParaRPr>
          </a:p>
          <a:p>
            <a:endParaRPr lang="en-US" sz="2000" dirty="0">
              <a:latin typeface="Tahoma" charset="0"/>
              <a:ea typeface="ＭＳ Ｐゴシック" charset="0"/>
              <a:cs typeface="ＭＳ Ｐゴシック" charset="0"/>
            </a:endParaRPr>
          </a:p>
        </p:txBody>
      </p:sp>
      <p:sp>
        <p:nvSpPr>
          <p:cNvPr id="2867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0DAD17E-585D-EA47-9DB7-84B2A0B96E3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0" fontAlgn="base" latinLnBrk="0" hangingPunct="0">
                <a:lnSpc>
                  <a:spcPct val="100000"/>
                </a:lnSpc>
                <a:spcBef>
                  <a:spcPct val="0"/>
                </a:spcBef>
                <a:spcAft>
                  <a:spcPct val="0"/>
                </a:spcAft>
                <a:buClrTx/>
                <a:buSzTx/>
                <a:buFontTx/>
                <a:buNone/>
                <a:tabLst/>
                <a:defRPr/>
              </a:pPr>
              <a:t>172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5" name="TextBox 4"/>
          <p:cNvSpPr txBox="1">
            <a:spLocks noChangeArrowheads="1"/>
          </p:cNvSpPr>
          <p:nvPr/>
        </p:nvSpPr>
        <p:spPr bwMode="auto">
          <a:xfrm>
            <a:off x="223838" y="3225800"/>
            <a:ext cx="2795587"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Each thread: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loop1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Compute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barrier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loop2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Compute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a:t>
            </a:r>
          </a:p>
        </p:txBody>
      </p:sp>
      <p:sp>
        <p:nvSpPr>
          <p:cNvPr id="7" name="Rectangle 6"/>
          <p:cNvSpPr>
            <a:spLocks noChangeArrowheads="1"/>
          </p:cNvSpPr>
          <p:nvPr/>
        </p:nvSpPr>
        <p:spPr bwMode="auto">
          <a:xfrm>
            <a:off x="492125" y="4370388"/>
            <a:ext cx="2138363" cy="241300"/>
          </a:xfrm>
          <a:prstGeom prst="rect">
            <a:avLst/>
          </a:prstGeom>
          <a:noFill/>
          <a:ln w="9525">
            <a:solidFill>
              <a:srgbClr val="0000FF"/>
            </a:solidFill>
            <a:miter lim="800000"/>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pic>
        <p:nvPicPr>
          <p:cNvPr id="194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650" y="3306763"/>
            <a:ext cx="4795838" cy="1736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Oval 10"/>
          <p:cNvSpPr>
            <a:spLocks noChangeArrowheads="1"/>
          </p:cNvSpPr>
          <p:nvPr/>
        </p:nvSpPr>
        <p:spPr bwMode="auto">
          <a:xfrm>
            <a:off x="6388100" y="3717925"/>
            <a:ext cx="1131888" cy="204788"/>
          </a:xfrm>
          <a:prstGeom prst="ellipse">
            <a:avLst/>
          </a:prstGeom>
          <a:noFill/>
          <a:ln w="9525">
            <a:solidFill>
              <a:srgbClr val="FF0000"/>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27456582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6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5" grpId="0"/>
      <p:bldP spid="7" grpId="0" animBg="1"/>
      <p:bldP spid="11"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atin typeface="Garamond" charset="0"/>
                <a:ea typeface="ＭＳ Ｐゴシック" charset="0"/>
                <a:cs typeface="ＭＳ Ｐゴシック" charset="0"/>
              </a:rPr>
              <a:t>Stages of Pipelined Programs</a:t>
            </a:r>
          </a:p>
        </p:txBody>
      </p:sp>
      <p:sp>
        <p:nvSpPr>
          <p:cNvPr id="19459" name="Content Placeholder 2"/>
          <p:cNvSpPr>
            <a:spLocks noGrp="1"/>
          </p:cNvSpPr>
          <p:nvPr>
            <p:ph idx="1"/>
          </p:nvPr>
        </p:nvSpPr>
        <p:spPr/>
        <p:txBody>
          <a:bodyPr/>
          <a:lstStyle/>
          <a:p>
            <a:r>
              <a:rPr lang="en-US" sz="2000" dirty="0">
                <a:latin typeface="Tahoma" charset="0"/>
                <a:ea typeface="ＭＳ Ｐゴシック" charset="0"/>
                <a:cs typeface="ＭＳ Ｐゴシック" charset="0"/>
              </a:rPr>
              <a:t>Loop iterations are statically divided into code segments called </a:t>
            </a:r>
            <a:r>
              <a:rPr lang="en-US" sz="2000" i="1" dirty="0">
                <a:latin typeface="Tahoma" charset="0"/>
                <a:ea typeface="ＭＳ Ｐゴシック" charset="0"/>
                <a:cs typeface="ＭＳ Ｐゴシック" charset="0"/>
              </a:rPr>
              <a:t>stages</a:t>
            </a:r>
          </a:p>
          <a:p>
            <a:r>
              <a:rPr lang="en-US" sz="2000" dirty="0">
                <a:latin typeface="Tahoma" charset="0"/>
                <a:ea typeface="ＭＳ Ｐゴシック" charset="0"/>
                <a:cs typeface="ＭＳ Ｐゴシック" charset="0"/>
              </a:rPr>
              <a:t>Threads execute stages on different cores</a:t>
            </a:r>
          </a:p>
          <a:p>
            <a:r>
              <a:rPr lang="en-US" sz="2000" dirty="0">
                <a:latin typeface="Tahoma" charset="0"/>
              </a:rPr>
              <a:t>Thread executing the slowest stage is on the critical path</a:t>
            </a:r>
            <a:endParaRPr lang="en-US" sz="2000" dirty="0">
              <a:latin typeface="Tahoma" charset="0"/>
              <a:ea typeface="ＭＳ Ｐゴシック" charset="0"/>
              <a:cs typeface="ＭＳ Ｐゴシック" charset="0"/>
            </a:endParaRPr>
          </a:p>
          <a:p>
            <a:pPr lvl="1"/>
            <a:endParaRPr lang="en-US" sz="1800" dirty="0">
              <a:latin typeface="Tahoma" charset="0"/>
              <a:ea typeface="ＭＳ Ｐゴシック" charset="0"/>
            </a:endParaRPr>
          </a:p>
        </p:txBody>
      </p:sp>
      <p:sp>
        <p:nvSpPr>
          <p:cNvPr id="32772"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5E262283-3AB5-C147-9069-54E563C44D8C}"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0" fontAlgn="base" latinLnBrk="0" hangingPunct="0">
                <a:lnSpc>
                  <a:spcPct val="100000"/>
                </a:lnSpc>
                <a:spcBef>
                  <a:spcPct val="0"/>
                </a:spcBef>
                <a:spcAft>
                  <a:spcPct val="0"/>
                </a:spcAft>
                <a:buClrTx/>
                <a:buSzTx/>
                <a:buFontTx/>
                <a:buNone/>
                <a:tabLst/>
                <a:defRPr/>
              </a:pPr>
              <a:t>173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6" name="TextBox 5"/>
          <p:cNvSpPr txBox="1">
            <a:spLocks noChangeArrowheads="1"/>
          </p:cNvSpPr>
          <p:nvPr/>
        </p:nvSpPr>
        <p:spPr bwMode="auto">
          <a:xfrm>
            <a:off x="223838" y="3249613"/>
            <a:ext cx="2795587"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loop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Compute1</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Compute2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Compute3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a:t>
            </a:r>
          </a:p>
        </p:txBody>
      </p:sp>
      <p:sp>
        <p:nvSpPr>
          <p:cNvPr id="7" name="Rectangle 6"/>
          <p:cNvSpPr>
            <a:spLocks noChangeArrowheads="1"/>
          </p:cNvSpPr>
          <p:nvPr/>
        </p:nvSpPr>
        <p:spPr bwMode="auto">
          <a:xfrm>
            <a:off x="382588" y="3567113"/>
            <a:ext cx="1244600" cy="255587"/>
          </a:xfrm>
          <a:prstGeom prst="rect">
            <a:avLst/>
          </a:prstGeom>
          <a:noFill/>
          <a:ln w="9525">
            <a:solidFill>
              <a:srgbClr val="0000FF"/>
            </a:solidFill>
            <a:miter lim="800000"/>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8" name="TextBox 7"/>
          <p:cNvSpPr txBox="1">
            <a:spLocks noChangeArrowheads="1"/>
          </p:cNvSpPr>
          <p:nvPr/>
        </p:nvSpPr>
        <p:spPr bwMode="auto">
          <a:xfrm>
            <a:off x="1711325" y="3509963"/>
            <a:ext cx="457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A</a:t>
            </a:r>
            <a:endParaRPr kumimoji="0" lang="en-US" sz="1800" b="1" i="0" u="none" strike="noStrike" kern="1200" cap="none" spc="0" normalizeH="0" baseline="-25000" noProof="0">
              <a:ln>
                <a:noFill/>
              </a:ln>
              <a:solidFill>
                <a:srgbClr val="000000"/>
              </a:solidFill>
              <a:effectLst/>
              <a:uLnTx/>
              <a:uFillTx/>
              <a:latin typeface="Arial" charset="0"/>
              <a:ea typeface="ＭＳ Ｐゴシック" charset="0"/>
            </a:endParaRPr>
          </a:p>
        </p:txBody>
      </p:sp>
      <p:sp>
        <p:nvSpPr>
          <p:cNvPr id="9" name="Rectangle 8"/>
          <p:cNvSpPr>
            <a:spLocks noChangeArrowheads="1"/>
          </p:cNvSpPr>
          <p:nvPr/>
        </p:nvSpPr>
        <p:spPr bwMode="auto">
          <a:xfrm>
            <a:off x="385763" y="4100513"/>
            <a:ext cx="1244600" cy="255587"/>
          </a:xfrm>
          <a:prstGeom prst="rect">
            <a:avLst/>
          </a:prstGeom>
          <a:noFill/>
          <a:ln w="9525">
            <a:solidFill>
              <a:srgbClr val="0000FF"/>
            </a:solidFill>
            <a:miter lim="800000"/>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10" name="TextBox 9"/>
          <p:cNvSpPr txBox="1">
            <a:spLocks noChangeArrowheads="1"/>
          </p:cNvSpPr>
          <p:nvPr/>
        </p:nvSpPr>
        <p:spPr bwMode="auto">
          <a:xfrm>
            <a:off x="1716088" y="4059238"/>
            <a:ext cx="457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B</a:t>
            </a:r>
            <a:endParaRPr kumimoji="0" lang="en-US" sz="1800" b="1" i="0" u="none" strike="noStrike" kern="1200" cap="none" spc="0" normalizeH="0" baseline="-25000" noProof="0">
              <a:ln>
                <a:noFill/>
              </a:ln>
              <a:solidFill>
                <a:srgbClr val="000000"/>
              </a:solidFill>
              <a:effectLst/>
              <a:uLnTx/>
              <a:uFillTx/>
              <a:latin typeface="Arial" charset="0"/>
              <a:ea typeface="ＭＳ Ｐゴシック" charset="0"/>
            </a:endParaRPr>
          </a:p>
        </p:txBody>
      </p:sp>
      <p:sp>
        <p:nvSpPr>
          <p:cNvPr id="11" name="Rectangle 10"/>
          <p:cNvSpPr>
            <a:spLocks noChangeArrowheads="1"/>
          </p:cNvSpPr>
          <p:nvPr/>
        </p:nvSpPr>
        <p:spPr bwMode="auto">
          <a:xfrm>
            <a:off x="390525" y="4675188"/>
            <a:ext cx="1243013" cy="255587"/>
          </a:xfrm>
          <a:prstGeom prst="rect">
            <a:avLst/>
          </a:prstGeom>
          <a:noFill/>
          <a:ln w="9525">
            <a:solidFill>
              <a:srgbClr val="0000FF"/>
            </a:solidFill>
            <a:miter lim="800000"/>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12" name="TextBox 11"/>
          <p:cNvSpPr txBox="1">
            <a:spLocks noChangeArrowheads="1"/>
          </p:cNvSpPr>
          <p:nvPr/>
        </p:nvSpPr>
        <p:spPr bwMode="auto">
          <a:xfrm>
            <a:off x="1719263" y="4648200"/>
            <a:ext cx="457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C</a:t>
            </a:r>
            <a:endParaRPr kumimoji="0" lang="en-US" sz="1800" b="1" i="0" u="none" strike="noStrike" kern="1200" cap="none" spc="0" normalizeH="0" baseline="-25000" noProof="0">
              <a:ln>
                <a:noFill/>
              </a:ln>
              <a:solidFill>
                <a:srgbClr val="000000"/>
              </a:solidFill>
              <a:effectLst/>
              <a:uLnTx/>
              <a:uFillTx/>
              <a:latin typeface="Arial" charset="0"/>
              <a:ea typeface="ＭＳ Ｐゴシック" charset="0"/>
            </a:endParaRPr>
          </a:p>
        </p:txBody>
      </p:sp>
      <p:pic>
        <p:nvPicPr>
          <p:cNvPr id="13" name="Picture 12" descr="pipelin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1638" y="2800350"/>
            <a:ext cx="5340350" cy="995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pipeline_tim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46400" y="4222750"/>
            <a:ext cx="5626100" cy="133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Oval 14"/>
          <p:cNvSpPr>
            <a:spLocks noChangeArrowheads="1"/>
          </p:cNvSpPr>
          <p:nvPr/>
        </p:nvSpPr>
        <p:spPr bwMode="auto">
          <a:xfrm>
            <a:off x="3657600" y="3048000"/>
            <a:ext cx="642938" cy="446088"/>
          </a:xfrm>
          <a:prstGeom prst="ellipse">
            <a:avLst/>
          </a:prstGeom>
          <a:noFill/>
          <a:ln w="15875">
            <a:solidFill>
              <a:srgbClr val="0000FF"/>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16" name="Oval 15"/>
          <p:cNvSpPr>
            <a:spLocks noChangeArrowheads="1"/>
          </p:cNvSpPr>
          <p:nvPr/>
        </p:nvSpPr>
        <p:spPr bwMode="auto">
          <a:xfrm>
            <a:off x="4614863" y="3048000"/>
            <a:ext cx="642937" cy="446088"/>
          </a:xfrm>
          <a:prstGeom prst="ellipse">
            <a:avLst/>
          </a:prstGeom>
          <a:noFill/>
          <a:ln w="15875">
            <a:solidFill>
              <a:srgbClr val="0000FF"/>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17" name="TextBox 16"/>
          <p:cNvSpPr txBox="1">
            <a:spLocks noChangeArrowheads="1"/>
          </p:cNvSpPr>
          <p:nvPr/>
        </p:nvSpPr>
        <p:spPr bwMode="auto">
          <a:xfrm>
            <a:off x="4268788" y="2682875"/>
            <a:ext cx="457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A</a:t>
            </a:r>
            <a:endParaRPr kumimoji="0" lang="en-US" sz="1800" b="1" i="0" u="none" strike="noStrike" kern="1200" cap="none" spc="0" normalizeH="0" baseline="-25000" noProof="0">
              <a:ln>
                <a:noFill/>
              </a:ln>
              <a:solidFill>
                <a:srgbClr val="000000"/>
              </a:solidFill>
              <a:effectLst/>
              <a:uLnTx/>
              <a:uFillTx/>
              <a:latin typeface="Arial" charset="0"/>
              <a:ea typeface="ＭＳ Ｐゴシック" charset="0"/>
            </a:endParaRPr>
          </a:p>
        </p:txBody>
      </p:sp>
      <p:sp>
        <p:nvSpPr>
          <p:cNvPr id="18" name="TextBox 17"/>
          <p:cNvSpPr txBox="1">
            <a:spLocks noChangeArrowheads="1"/>
          </p:cNvSpPr>
          <p:nvPr/>
        </p:nvSpPr>
        <p:spPr bwMode="auto">
          <a:xfrm>
            <a:off x="6059488" y="2687638"/>
            <a:ext cx="457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B</a:t>
            </a:r>
            <a:endParaRPr kumimoji="0" lang="en-US" sz="1800" b="1" i="0" u="none" strike="noStrike" kern="1200" cap="none" spc="0" normalizeH="0" baseline="-25000" noProof="0">
              <a:ln>
                <a:noFill/>
              </a:ln>
              <a:solidFill>
                <a:srgbClr val="000000"/>
              </a:solidFill>
              <a:effectLst/>
              <a:uLnTx/>
              <a:uFillTx/>
              <a:latin typeface="Arial" charset="0"/>
              <a:ea typeface="ＭＳ Ｐゴシック" charset="0"/>
            </a:endParaRPr>
          </a:p>
        </p:txBody>
      </p:sp>
      <p:sp>
        <p:nvSpPr>
          <p:cNvPr id="19" name="TextBox 18"/>
          <p:cNvSpPr txBox="1">
            <a:spLocks noChangeArrowheads="1"/>
          </p:cNvSpPr>
          <p:nvPr/>
        </p:nvSpPr>
        <p:spPr bwMode="auto">
          <a:xfrm>
            <a:off x="7848600" y="2700338"/>
            <a:ext cx="457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C</a:t>
            </a:r>
            <a:endParaRPr kumimoji="0" lang="en-US" sz="1800" b="1" i="0" u="none" strike="noStrike" kern="1200" cap="none" spc="0" normalizeH="0" baseline="-25000" noProof="0">
              <a:ln>
                <a:noFill/>
              </a:ln>
              <a:solidFill>
                <a:srgbClr val="000000"/>
              </a:solidFill>
              <a:effectLst/>
              <a:uLnTx/>
              <a:uFillTx/>
              <a:latin typeface="Arial" charset="0"/>
              <a:ea typeface="ＭＳ Ｐゴシック" charset="0"/>
            </a:endParaRPr>
          </a:p>
        </p:txBody>
      </p:sp>
      <p:sp>
        <p:nvSpPr>
          <p:cNvPr id="20" name="Oval 19"/>
          <p:cNvSpPr>
            <a:spLocks noChangeArrowheads="1"/>
          </p:cNvSpPr>
          <p:nvPr/>
        </p:nvSpPr>
        <p:spPr bwMode="auto">
          <a:xfrm>
            <a:off x="5137150" y="2644775"/>
            <a:ext cx="2232025" cy="1273175"/>
          </a:xfrm>
          <a:prstGeom prst="ellipse">
            <a:avLst/>
          </a:prstGeom>
          <a:noFill/>
          <a:ln w="15875">
            <a:solidFill>
              <a:srgbClr val="0000FF"/>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21" name="Oval 20"/>
          <p:cNvSpPr>
            <a:spLocks noChangeArrowheads="1"/>
          </p:cNvSpPr>
          <p:nvPr/>
        </p:nvSpPr>
        <p:spPr bwMode="auto">
          <a:xfrm>
            <a:off x="4432300" y="4991100"/>
            <a:ext cx="1511300" cy="284163"/>
          </a:xfrm>
          <a:prstGeom prst="ellipse">
            <a:avLst/>
          </a:prstGeom>
          <a:noFill/>
          <a:ln w="19050">
            <a:solidFill>
              <a:srgbClr val="FF0000"/>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22" name="Oval 21"/>
          <p:cNvSpPr>
            <a:spLocks noChangeArrowheads="1"/>
          </p:cNvSpPr>
          <p:nvPr/>
        </p:nvSpPr>
        <p:spPr bwMode="auto">
          <a:xfrm>
            <a:off x="4830763" y="4383088"/>
            <a:ext cx="1065212" cy="242887"/>
          </a:xfrm>
          <a:prstGeom prst="ellipse">
            <a:avLst/>
          </a:prstGeom>
          <a:noFill/>
          <a:ln w="19050">
            <a:solidFill>
              <a:srgbClr val="FF0000"/>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23" name="Oval 22"/>
          <p:cNvSpPr>
            <a:spLocks noChangeArrowheads="1"/>
          </p:cNvSpPr>
          <p:nvPr/>
        </p:nvSpPr>
        <p:spPr bwMode="auto">
          <a:xfrm>
            <a:off x="6524625" y="5014913"/>
            <a:ext cx="1524000" cy="249237"/>
          </a:xfrm>
          <a:prstGeom prst="ellipse">
            <a:avLst/>
          </a:prstGeom>
          <a:noFill/>
          <a:ln w="19050">
            <a:solidFill>
              <a:srgbClr val="FF0000"/>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24" name="Oval 23"/>
          <p:cNvSpPr>
            <a:spLocks noChangeArrowheads="1"/>
          </p:cNvSpPr>
          <p:nvPr/>
        </p:nvSpPr>
        <p:spPr bwMode="auto">
          <a:xfrm>
            <a:off x="7021513" y="4406900"/>
            <a:ext cx="1100137" cy="266700"/>
          </a:xfrm>
          <a:prstGeom prst="ellipse">
            <a:avLst/>
          </a:prstGeom>
          <a:noFill/>
          <a:ln w="19050">
            <a:solidFill>
              <a:srgbClr val="FF0000"/>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33" name="Oval 32"/>
          <p:cNvSpPr>
            <a:spLocks noChangeArrowheads="1"/>
          </p:cNvSpPr>
          <p:nvPr/>
        </p:nvSpPr>
        <p:spPr bwMode="auto">
          <a:xfrm>
            <a:off x="4132263" y="3044825"/>
            <a:ext cx="642937" cy="446088"/>
          </a:xfrm>
          <a:prstGeom prst="ellipse">
            <a:avLst/>
          </a:prstGeom>
          <a:noFill/>
          <a:ln w="15875">
            <a:solidFill>
              <a:srgbClr val="0000FF"/>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25" name="Oval 24"/>
          <p:cNvSpPr>
            <a:spLocks noChangeArrowheads="1"/>
          </p:cNvSpPr>
          <p:nvPr/>
        </p:nvSpPr>
        <p:spPr bwMode="auto">
          <a:xfrm>
            <a:off x="5018088" y="3025775"/>
            <a:ext cx="642937" cy="446088"/>
          </a:xfrm>
          <a:prstGeom prst="ellipse">
            <a:avLst/>
          </a:prstGeom>
          <a:noFill/>
          <a:ln w="15875">
            <a:solidFill>
              <a:srgbClr val="0000FF"/>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26" name="Oval 25"/>
          <p:cNvSpPr>
            <a:spLocks noChangeArrowheads="1"/>
          </p:cNvSpPr>
          <p:nvPr/>
        </p:nvSpPr>
        <p:spPr bwMode="auto">
          <a:xfrm>
            <a:off x="6808788" y="3062288"/>
            <a:ext cx="642937" cy="446087"/>
          </a:xfrm>
          <a:prstGeom prst="ellipse">
            <a:avLst/>
          </a:prstGeom>
          <a:noFill/>
          <a:ln w="15875">
            <a:solidFill>
              <a:srgbClr val="0000FF"/>
            </a:solidFill>
            <a:round/>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27" name="Rectangle 26"/>
          <p:cNvSpPr>
            <a:spLocks noChangeArrowheads="1"/>
          </p:cNvSpPr>
          <p:nvPr/>
        </p:nvSpPr>
        <p:spPr bwMode="auto">
          <a:xfrm>
            <a:off x="3649663" y="4727575"/>
            <a:ext cx="4429125" cy="239713"/>
          </a:xfrm>
          <a:prstGeom prst="rect">
            <a:avLst/>
          </a:prstGeom>
          <a:noFill/>
          <a:ln w="19050">
            <a:solidFill>
              <a:srgbClr val="0000FF"/>
            </a:solidFill>
            <a:miter lim="800000"/>
            <a:headEnd/>
            <a:tailEnd/>
          </a:ln>
          <a:effectLst>
            <a:outerShdw blurRad="40000" dist="23000" dir="5400000" rotWithShape="0">
              <a:srgbClr val="000000">
                <a:alpha val="34999"/>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19466995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459">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5"/>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2"/>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4"/>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2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3"/>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6" grpId="0"/>
      <p:bldP spid="7" grpId="0" animBg="1"/>
      <p:bldP spid="8" grpId="0"/>
      <p:bldP spid="9" grpId="0" animBg="1"/>
      <p:bldP spid="10" grpId="0"/>
      <p:bldP spid="11" grpId="0" animBg="1"/>
      <p:bldP spid="12" grpId="0"/>
      <p:bldP spid="15" grpId="0" animBg="1"/>
      <p:bldP spid="15" grpId="1" animBg="1"/>
      <p:bldP spid="16" grpId="0" animBg="1"/>
      <p:bldP spid="16" grpId="1" animBg="1"/>
      <p:bldP spid="17" grpId="0"/>
      <p:bldP spid="18" grpId="0"/>
      <p:bldP spid="19" grpId="0"/>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33" grpId="0" animBg="1"/>
      <p:bldP spid="33" grpId="1" animBg="1"/>
      <p:bldP spid="25" grpId="0" animBg="1"/>
      <p:bldP spid="25" grpId="1" animBg="1"/>
      <p:bldP spid="26" grpId="0" animBg="1"/>
      <p:bldP spid="26" grpId="1" animBg="1"/>
      <p:bldP spid="27"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p:txBody>
          <a:bodyPr/>
          <a:lstStyle/>
          <a:p>
            <a:r>
              <a:rPr lang="en-US" sz="3600">
                <a:latin typeface="Garamond" charset="0"/>
              </a:rPr>
              <a:t>Handling Interference in Parallel Applications</a:t>
            </a:r>
          </a:p>
        </p:txBody>
      </p:sp>
      <p:sp>
        <p:nvSpPr>
          <p:cNvPr id="3" name="Content Placeholder 2"/>
          <p:cNvSpPr>
            <a:spLocks noGrp="1"/>
          </p:cNvSpPr>
          <p:nvPr>
            <p:ph idx="1"/>
          </p:nvPr>
        </p:nvSpPr>
        <p:spPr>
          <a:xfrm>
            <a:off x="228600" y="1125538"/>
            <a:ext cx="8610600" cy="5122862"/>
          </a:xfrm>
        </p:spPr>
        <p:txBody>
          <a:bodyPr/>
          <a:lstStyle/>
          <a:p>
            <a:pPr>
              <a:defRPr/>
            </a:pPr>
            <a:r>
              <a:rPr lang="en-US" dirty="0"/>
              <a:t>Threads in a multithreaded application are inter-dependent</a:t>
            </a:r>
          </a:p>
          <a:p>
            <a:pPr>
              <a:defRPr/>
            </a:pPr>
            <a:r>
              <a:rPr lang="en-US" dirty="0"/>
              <a:t>Some threads can be on the critical path of execution due to synchronization; some threads are not</a:t>
            </a:r>
          </a:p>
          <a:p>
            <a:pPr>
              <a:defRPr/>
            </a:pPr>
            <a:r>
              <a:rPr lang="en-US" dirty="0"/>
              <a:t>How do we schedule requests of inter-dependent threads to maximize multithreaded application performance?</a:t>
            </a:r>
          </a:p>
          <a:p>
            <a:pPr>
              <a:defRPr/>
            </a:pPr>
            <a:endParaRPr lang="en-US" dirty="0"/>
          </a:p>
          <a:p>
            <a:pPr marL="342900" lvl="1" indent="-342900">
              <a:lnSpc>
                <a:spcPct val="90000"/>
              </a:lnSpc>
              <a:buClr>
                <a:schemeClr val="accent1"/>
              </a:buClr>
              <a:buSzPct val="65000"/>
              <a:buFont typeface="Wingdings" pitchFamily="2" charset="2"/>
              <a:buChar char="n"/>
              <a:defRPr/>
            </a:pPr>
            <a:r>
              <a:rPr lang="en-US" dirty="0"/>
              <a:t>Idea: </a:t>
            </a:r>
            <a:r>
              <a:rPr lang="en-US" dirty="0">
                <a:solidFill>
                  <a:srgbClr val="0000FF"/>
                </a:solidFill>
              </a:rPr>
              <a:t>Estimate limiter threads </a:t>
            </a:r>
            <a:r>
              <a:rPr lang="en-US" dirty="0"/>
              <a:t>likely to be on the critical path and prioritize their requests; </a:t>
            </a:r>
            <a:r>
              <a:rPr lang="en-US" dirty="0">
                <a:solidFill>
                  <a:srgbClr val="0000FF"/>
                </a:solidFill>
              </a:rPr>
              <a:t>shuffle priorities of non-limiter threads</a:t>
            </a:r>
            <a:r>
              <a:rPr lang="en-US" dirty="0"/>
              <a:t> to reduce memory interference among them </a:t>
            </a:r>
            <a:r>
              <a:rPr lang="en-US" sz="1800" dirty="0">
                <a:solidFill>
                  <a:srgbClr val="008000"/>
                </a:solidFill>
              </a:rPr>
              <a:t>[Ebrahimi+, MICRO’11]</a:t>
            </a:r>
          </a:p>
          <a:p>
            <a:pPr marL="342900" lvl="1" indent="-342900">
              <a:lnSpc>
                <a:spcPct val="90000"/>
              </a:lnSpc>
              <a:buClr>
                <a:schemeClr val="accent1"/>
              </a:buClr>
              <a:buSzPct val="65000"/>
              <a:buFont typeface="Wingdings" pitchFamily="2" charset="2"/>
              <a:buChar char="n"/>
              <a:defRPr/>
            </a:pPr>
            <a:endParaRPr lang="en-US" sz="1800" dirty="0">
              <a:solidFill>
                <a:srgbClr val="008000"/>
              </a:solidFill>
            </a:endParaRPr>
          </a:p>
          <a:p>
            <a:pPr marL="342900" lvl="1" indent="-342900">
              <a:lnSpc>
                <a:spcPct val="90000"/>
              </a:lnSpc>
              <a:buClr>
                <a:schemeClr val="accent1"/>
              </a:buClr>
              <a:buSzPct val="65000"/>
              <a:buFont typeface="Wingdings" pitchFamily="2" charset="2"/>
              <a:buChar char="n"/>
              <a:defRPr/>
            </a:pPr>
            <a:r>
              <a:rPr lang="en-US" dirty="0"/>
              <a:t>Hardware/software cooperative limiter thread estimation:</a:t>
            </a:r>
          </a:p>
          <a:p>
            <a:pPr marL="695325" lvl="2" indent="-342900">
              <a:lnSpc>
                <a:spcPct val="90000"/>
              </a:lnSpc>
              <a:defRPr/>
            </a:pPr>
            <a:r>
              <a:rPr lang="en-US" dirty="0"/>
              <a:t>Thread executing the most contended critical section</a:t>
            </a:r>
          </a:p>
          <a:p>
            <a:pPr marL="695325" lvl="2" indent="-342900">
              <a:lnSpc>
                <a:spcPct val="90000"/>
              </a:lnSpc>
              <a:defRPr/>
            </a:pPr>
            <a:r>
              <a:rPr lang="en-US" dirty="0"/>
              <a:t>Thread executing the slowest pipeline stage</a:t>
            </a:r>
          </a:p>
          <a:p>
            <a:pPr marL="695325" lvl="2" indent="-342900">
              <a:lnSpc>
                <a:spcPct val="90000"/>
              </a:lnSpc>
              <a:defRPr/>
            </a:pPr>
            <a:r>
              <a:rPr lang="en-US" dirty="0"/>
              <a:t>Thread that is falling behind the most in reaching a barrier</a:t>
            </a:r>
          </a:p>
          <a:p>
            <a:pPr marL="0" indent="0">
              <a:lnSpc>
                <a:spcPct val="90000"/>
              </a:lnSpc>
              <a:buFont typeface="Wingdings" charset="0"/>
              <a:buNone/>
              <a:defRPr/>
            </a:pPr>
            <a:endParaRPr lang="en-US" sz="2700" dirty="0"/>
          </a:p>
          <a:p>
            <a:pPr>
              <a:defRPr/>
            </a:pPr>
            <a:endParaRPr lang="en-US" dirty="0"/>
          </a:p>
        </p:txBody>
      </p:sp>
      <p:sp>
        <p:nvSpPr>
          <p:cNvPr id="17203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C59305-7AA5-784A-A70D-94193EC7E18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5" name="TextBox 4"/>
          <p:cNvSpPr txBox="1"/>
          <p:nvPr/>
        </p:nvSpPr>
        <p:spPr>
          <a:xfrm>
            <a:off x="5931504" y="6453336"/>
            <a:ext cx="2456920" cy="373659"/>
          </a:xfrm>
          <a:prstGeom prst="rect">
            <a:avLst/>
          </a:prstGeom>
          <a:noFill/>
        </p:spPr>
        <p:txBody>
          <a:bodyPr wrap="none" lIns="91416" tIns="45709" rIns="91416" bIns="45709"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hlinkClick r:id="rId2" action="ppaction://hlinkpres?slideindex=1&amp;slidetitle="/>
              </a:rPr>
              <a:t>PAMS Micro 2011 Talk</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10046009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28600" y="152400"/>
            <a:ext cx="8839200" cy="838274"/>
          </a:xfrm>
        </p:spPr>
        <p:txBody>
          <a:bodyPr/>
          <a:lstStyle/>
          <a:p>
            <a:r>
              <a:rPr lang="en-US" dirty="0"/>
              <a:t>Prioritizing Requests from Limiter Threads</a:t>
            </a:r>
          </a:p>
        </p:txBody>
      </p:sp>
      <p:sp>
        <p:nvSpPr>
          <p:cNvPr id="49" name="Text Box 7"/>
          <p:cNvSpPr txBox="1">
            <a:spLocks noChangeArrowheads="1"/>
          </p:cNvSpPr>
          <p:nvPr/>
        </p:nvSpPr>
        <p:spPr bwMode="auto">
          <a:xfrm>
            <a:off x="8108157" y="6545461"/>
            <a:ext cx="261193" cy="241102"/>
          </a:xfrm>
          <a:prstGeom prst="rect">
            <a:avLst/>
          </a:prstGeom>
          <a:noFill/>
          <a:ln w="12700">
            <a:noFill/>
            <a:miter lim="800000"/>
            <a:headEnd/>
            <a:tailEnd/>
          </a:ln>
        </p:spPr>
        <p:txBody>
          <a:bodyPr wrap="none" lIns="64267" tIns="32133" rIns="64267" bIns="32133">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D5DE38E3-2857-F144-9E00-145C3A8625E9}" type="slidenum">
              <a:rPr kumimoji="0" lang="en-US" sz="1100" b="0" i="0" u="none" strike="noStrike" kern="1200" cap="none" spc="0" normalizeH="0" baseline="0" noProof="0">
                <a:ln>
                  <a:noFill/>
                </a:ln>
                <a:solidFill>
                  <a:srgbClr val="000000"/>
                </a:solidFill>
                <a:effectLst/>
                <a:uLnTx/>
                <a:uFillTx/>
                <a:latin typeface="Verdana" charset="0"/>
                <a:ea typeface="Verdana" charset="0"/>
                <a:cs typeface="Verdana" charset="0"/>
                <a:sym typeface="Verdana" charset="0"/>
              </a:rPr>
              <a:pPr marL="0" marR="0" lvl="0" indent="0" algn="ctr" defTabSz="914400" rtl="0" eaLnBrk="1" fontAlgn="base" latinLnBrk="0" hangingPunct="1">
                <a:lnSpc>
                  <a:spcPct val="100000"/>
                </a:lnSpc>
                <a:spcBef>
                  <a:spcPct val="0"/>
                </a:spcBef>
                <a:spcAft>
                  <a:spcPct val="0"/>
                </a:spcAft>
                <a:buClrTx/>
                <a:buSzTx/>
                <a:buFontTx/>
                <a:buNone/>
                <a:tabLst/>
                <a:defRPr/>
              </a:pPr>
              <a:t>175</a:t>
            </a:fld>
            <a:endParaRPr kumimoji="0" lang="en-US" sz="1100" b="0" i="0" u="none" strike="noStrike" kern="1200" cap="none" spc="0" normalizeH="0" baseline="0" noProof="0" dirty="0">
              <a:ln>
                <a:noFill/>
              </a:ln>
              <a:solidFill>
                <a:srgbClr val="000000"/>
              </a:solidFill>
              <a:effectLst/>
              <a:uLnTx/>
              <a:uFillTx/>
              <a:latin typeface="Verdana" charset="0"/>
              <a:ea typeface="Verdana" charset="0"/>
              <a:cs typeface="Verdana" charset="0"/>
              <a:sym typeface="Verdana" charset="0"/>
            </a:endParaRPr>
          </a:p>
        </p:txBody>
      </p:sp>
      <p:sp>
        <p:nvSpPr>
          <p:cNvPr id="147" name="Rectangle 146"/>
          <p:cNvSpPr/>
          <p:nvPr/>
        </p:nvSpPr>
        <p:spPr>
          <a:xfrm>
            <a:off x="5381644" y="1625203"/>
            <a:ext cx="482203" cy="80367"/>
          </a:xfrm>
          <a:prstGeom prst="rect">
            <a:avLst/>
          </a:prstGeom>
          <a:solidFill>
            <a:srgbClr val="0080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148" name="Straight Connector 147"/>
          <p:cNvCxnSpPr/>
          <p:nvPr/>
        </p:nvCxnSpPr>
        <p:spPr>
          <a:xfrm rot="5400000">
            <a:off x="6883879" y="1701106"/>
            <a:ext cx="347700" cy="558"/>
          </a:xfrm>
          <a:prstGeom prst="line">
            <a:avLst/>
          </a:prstGeom>
          <a:noFill/>
          <a:ln w="25400" cap="flat" cmpd="sng" algn="ctr">
            <a:solidFill>
              <a:srgbClr val="808080">
                <a:lumMod val="75000"/>
              </a:srgbClr>
            </a:solidFill>
            <a:prstDash val="solid"/>
          </a:ln>
          <a:effectLst/>
        </p:spPr>
      </p:cxnSp>
      <p:sp>
        <p:nvSpPr>
          <p:cNvPr id="149" name="TextBox 148"/>
          <p:cNvSpPr txBox="1"/>
          <p:nvPr/>
        </p:nvSpPr>
        <p:spPr>
          <a:xfrm>
            <a:off x="3827881" y="1500188"/>
            <a:ext cx="1573104" cy="295752"/>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Critical Section 1</a:t>
            </a:r>
          </a:p>
        </p:txBody>
      </p:sp>
      <p:sp>
        <p:nvSpPr>
          <p:cNvPr id="150" name="TextBox 149"/>
          <p:cNvSpPr txBox="1"/>
          <p:nvPr/>
        </p:nvSpPr>
        <p:spPr>
          <a:xfrm>
            <a:off x="6066255" y="1571626"/>
            <a:ext cx="706924" cy="302967"/>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Barrier</a:t>
            </a:r>
          </a:p>
        </p:txBody>
      </p:sp>
      <p:cxnSp>
        <p:nvCxnSpPr>
          <p:cNvPr id="151" name="Straight Connector 150"/>
          <p:cNvCxnSpPr/>
          <p:nvPr/>
        </p:nvCxnSpPr>
        <p:spPr>
          <a:xfrm>
            <a:off x="3345677" y="1669851"/>
            <a:ext cx="437555" cy="1117"/>
          </a:xfrm>
          <a:prstGeom prst="line">
            <a:avLst/>
          </a:prstGeom>
          <a:noFill/>
          <a:ln w="25400" cap="flat" cmpd="sng" algn="ctr">
            <a:solidFill>
              <a:srgbClr val="000000"/>
            </a:solidFill>
            <a:prstDash val="solid"/>
          </a:ln>
          <a:effectLst/>
        </p:spPr>
      </p:cxnSp>
      <p:sp>
        <p:nvSpPr>
          <p:cNvPr id="152" name="TextBox 151"/>
          <p:cNvSpPr txBox="1"/>
          <p:nvPr/>
        </p:nvSpPr>
        <p:spPr>
          <a:xfrm>
            <a:off x="1357333" y="1521024"/>
            <a:ext cx="1829616" cy="295752"/>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Non-Critical Section</a:t>
            </a:r>
          </a:p>
        </p:txBody>
      </p:sp>
      <p:sp>
        <p:nvSpPr>
          <p:cNvPr id="153" name="TextBox 152"/>
          <p:cNvSpPr txBox="1"/>
          <p:nvPr/>
        </p:nvSpPr>
        <p:spPr>
          <a:xfrm>
            <a:off x="1378170" y="1872260"/>
            <a:ext cx="1530274" cy="526585"/>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Waiting for Sync </a:t>
            </a:r>
            <a:b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b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or Lock</a:t>
            </a:r>
          </a:p>
        </p:txBody>
      </p:sp>
      <p:cxnSp>
        <p:nvCxnSpPr>
          <p:cNvPr id="154" name="Straight Connector 153"/>
          <p:cNvCxnSpPr/>
          <p:nvPr/>
        </p:nvCxnSpPr>
        <p:spPr>
          <a:xfrm>
            <a:off x="3345677" y="2116336"/>
            <a:ext cx="392906" cy="1117"/>
          </a:xfrm>
          <a:prstGeom prst="line">
            <a:avLst/>
          </a:prstGeom>
          <a:noFill/>
          <a:ln w="50800" cap="flat" cmpd="sng" algn="ctr">
            <a:solidFill>
              <a:srgbClr val="2953D1"/>
            </a:solidFill>
            <a:prstDash val="dash"/>
          </a:ln>
          <a:effectLst/>
        </p:spPr>
      </p:cxnSp>
      <p:sp>
        <p:nvSpPr>
          <p:cNvPr id="155" name="TextBox 154"/>
          <p:cNvSpPr txBox="1"/>
          <p:nvPr/>
        </p:nvSpPr>
        <p:spPr>
          <a:xfrm>
            <a:off x="119060" y="3601648"/>
            <a:ext cx="931684" cy="295752"/>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Thread D</a:t>
            </a:r>
          </a:p>
        </p:txBody>
      </p:sp>
      <p:sp>
        <p:nvSpPr>
          <p:cNvPr id="156" name="TextBox 155"/>
          <p:cNvSpPr txBox="1"/>
          <p:nvPr/>
        </p:nvSpPr>
        <p:spPr>
          <a:xfrm>
            <a:off x="116088" y="3274227"/>
            <a:ext cx="931684" cy="295752"/>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Thread C</a:t>
            </a:r>
          </a:p>
        </p:txBody>
      </p:sp>
      <p:sp>
        <p:nvSpPr>
          <p:cNvPr id="157" name="TextBox 156"/>
          <p:cNvSpPr txBox="1"/>
          <p:nvPr/>
        </p:nvSpPr>
        <p:spPr>
          <a:xfrm>
            <a:off x="127993" y="2937875"/>
            <a:ext cx="921070" cy="295752"/>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Thread B</a:t>
            </a:r>
          </a:p>
        </p:txBody>
      </p:sp>
      <p:cxnSp>
        <p:nvCxnSpPr>
          <p:cNvPr id="158" name="Straight Connector 157"/>
          <p:cNvCxnSpPr/>
          <p:nvPr/>
        </p:nvCxnSpPr>
        <p:spPr>
          <a:xfrm>
            <a:off x="961425" y="2768212"/>
            <a:ext cx="1366242" cy="1117"/>
          </a:xfrm>
          <a:prstGeom prst="line">
            <a:avLst/>
          </a:prstGeom>
          <a:noFill/>
          <a:ln w="25400" cap="flat" cmpd="sng" algn="ctr">
            <a:solidFill>
              <a:srgbClr val="000000"/>
            </a:solidFill>
            <a:prstDash val="solid"/>
          </a:ln>
          <a:effectLst/>
        </p:spPr>
      </p:cxnSp>
      <p:cxnSp>
        <p:nvCxnSpPr>
          <p:cNvPr id="159" name="Straight Connector 158"/>
          <p:cNvCxnSpPr/>
          <p:nvPr/>
        </p:nvCxnSpPr>
        <p:spPr>
          <a:xfrm>
            <a:off x="2345527" y="2768212"/>
            <a:ext cx="473273" cy="1117"/>
          </a:xfrm>
          <a:prstGeom prst="line">
            <a:avLst/>
          </a:prstGeom>
          <a:noFill/>
          <a:ln w="50800" cap="flat" cmpd="sng" algn="ctr">
            <a:solidFill>
              <a:srgbClr val="2953D1"/>
            </a:solidFill>
            <a:prstDash val="dash"/>
          </a:ln>
          <a:effectLst/>
        </p:spPr>
      </p:cxnSp>
      <p:sp>
        <p:nvSpPr>
          <p:cNvPr id="160" name="Rectangle 159"/>
          <p:cNvSpPr/>
          <p:nvPr/>
        </p:nvSpPr>
        <p:spPr>
          <a:xfrm>
            <a:off x="2818800" y="2723564"/>
            <a:ext cx="482203" cy="80367"/>
          </a:xfrm>
          <a:prstGeom prst="rect">
            <a:avLst/>
          </a:prstGeom>
          <a:solidFill>
            <a:srgbClr val="0080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161" name="Straight Connector 160"/>
          <p:cNvCxnSpPr/>
          <p:nvPr/>
        </p:nvCxnSpPr>
        <p:spPr>
          <a:xfrm flipV="1">
            <a:off x="3301004" y="2762250"/>
            <a:ext cx="508997" cy="5963"/>
          </a:xfrm>
          <a:prstGeom prst="line">
            <a:avLst/>
          </a:prstGeom>
          <a:noFill/>
          <a:ln w="25400" cap="flat" cmpd="sng" algn="ctr">
            <a:solidFill>
              <a:srgbClr val="000000"/>
            </a:solidFill>
            <a:prstDash val="solid"/>
          </a:ln>
          <a:effectLst/>
        </p:spPr>
      </p:cxnSp>
      <p:cxnSp>
        <p:nvCxnSpPr>
          <p:cNvPr id="162" name="Straight Connector 161"/>
          <p:cNvCxnSpPr/>
          <p:nvPr/>
        </p:nvCxnSpPr>
        <p:spPr>
          <a:xfrm>
            <a:off x="3818929" y="2768211"/>
            <a:ext cx="267891" cy="1117"/>
          </a:xfrm>
          <a:prstGeom prst="line">
            <a:avLst/>
          </a:prstGeom>
          <a:noFill/>
          <a:ln w="50800" cap="flat" cmpd="sng" algn="ctr">
            <a:solidFill>
              <a:srgbClr val="2953D1"/>
            </a:solidFill>
            <a:prstDash val="dash"/>
          </a:ln>
          <a:effectLst/>
        </p:spPr>
      </p:cxnSp>
      <p:cxnSp>
        <p:nvCxnSpPr>
          <p:cNvPr id="163" name="Straight Connector 162"/>
          <p:cNvCxnSpPr/>
          <p:nvPr/>
        </p:nvCxnSpPr>
        <p:spPr>
          <a:xfrm>
            <a:off x="970354" y="3107540"/>
            <a:ext cx="1500188" cy="1117"/>
          </a:xfrm>
          <a:prstGeom prst="line">
            <a:avLst/>
          </a:prstGeom>
          <a:noFill/>
          <a:ln w="25400" cap="flat" cmpd="sng" algn="ctr">
            <a:solidFill>
              <a:srgbClr val="000000"/>
            </a:solidFill>
            <a:prstDash val="solid"/>
          </a:ln>
          <a:effectLst/>
        </p:spPr>
      </p:cxnSp>
      <p:cxnSp>
        <p:nvCxnSpPr>
          <p:cNvPr id="164" name="Straight Connector 163"/>
          <p:cNvCxnSpPr/>
          <p:nvPr/>
        </p:nvCxnSpPr>
        <p:spPr>
          <a:xfrm>
            <a:off x="2479472" y="3107540"/>
            <a:ext cx="821531" cy="1117"/>
          </a:xfrm>
          <a:prstGeom prst="line">
            <a:avLst/>
          </a:prstGeom>
          <a:noFill/>
          <a:ln w="50800" cap="flat" cmpd="sng" algn="ctr">
            <a:solidFill>
              <a:srgbClr val="2953D1"/>
            </a:solidFill>
            <a:prstDash val="dash"/>
          </a:ln>
          <a:effectLst/>
        </p:spPr>
      </p:cxnSp>
      <p:sp>
        <p:nvSpPr>
          <p:cNvPr id="165" name="Rectangle 164"/>
          <p:cNvSpPr/>
          <p:nvPr/>
        </p:nvSpPr>
        <p:spPr>
          <a:xfrm>
            <a:off x="3292074" y="3062892"/>
            <a:ext cx="482203" cy="80367"/>
          </a:xfrm>
          <a:prstGeom prst="rect">
            <a:avLst/>
          </a:prstGeom>
          <a:solidFill>
            <a:srgbClr val="0080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166" name="Straight Connector 165"/>
          <p:cNvCxnSpPr/>
          <p:nvPr/>
        </p:nvCxnSpPr>
        <p:spPr>
          <a:xfrm>
            <a:off x="3783206" y="3098610"/>
            <a:ext cx="267891" cy="1117"/>
          </a:xfrm>
          <a:prstGeom prst="line">
            <a:avLst/>
          </a:prstGeom>
          <a:noFill/>
          <a:ln w="25400" cap="flat" cmpd="sng" algn="ctr">
            <a:solidFill>
              <a:srgbClr val="000000"/>
            </a:solidFill>
            <a:prstDash val="solid"/>
          </a:ln>
          <a:effectLst/>
        </p:spPr>
      </p:cxnSp>
      <p:sp>
        <p:nvSpPr>
          <p:cNvPr id="167" name="Rectangle 166"/>
          <p:cNvSpPr/>
          <p:nvPr/>
        </p:nvSpPr>
        <p:spPr>
          <a:xfrm>
            <a:off x="2327667" y="3402220"/>
            <a:ext cx="482203" cy="80367"/>
          </a:xfrm>
          <a:prstGeom prst="rect">
            <a:avLst/>
          </a:prstGeom>
          <a:solidFill>
            <a:srgbClr val="0080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168" name="Straight Connector 167"/>
          <p:cNvCxnSpPr/>
          <p:nvPr/>
        </p:nvCxnSpPr>
        <p:spPr>
          <a:xfrm>
            <a:off x="961425" y="3437939"/>
            <a:ext cx="1026919" cy="2974"/>
          </a:xfrm>
          <a:prstGeom prst="line">
            <a:avLst/>
          </a:prstGeom>
          <a:noFill/>
          <a:ln w="25400" cap="flat" cmpd="sng" algn="ctr">
            <a:solidFill>
              <a:srgbClr val="000000"/>
            </a:solidFill>
            <a:prstDash val="solid"/>
          </a:ln>
          <a:effectLst/>
        </p:spPr>
      </p:cxnSp>
      <p:cxnSp>
        <p:nvCxnSpPr>
          <p:cNvPr id="169" name="Straight Connector 168"/>
          <p:cNvCxnSpPr>
            <a:stCxn id="167" idx="3"/>
          </p:cNvCxnSpPr>
          <p:nvPr/>
        </p:nvCxnSpPr>
        <p:spPr>
          <a:xfrm flipV="1">
            <a:off x="2809871" y="3440913"/>
            <a:ext cx="773911" cy="1491"/>
          </a:xfrm>
          <a:prstGeom prst="line">
            <a:avLst/>
          </a:prstGeom>
          <a:noFill/>
          <a:ln w="25400" cap="flat" cmpd="sng" algn="ctr">
            <a:solidFill>
              <a:srgbClr val="000000"/>
            </a:solidFill>
            <a:prstDash val="solid"/>
          </a:ln>
          <a:effectLst/>
        </p:spPr>
      </p:cxnSp>
      <p:sp>
        <p:nvSpPr>
          <p:cNvPr id="170" name="Rectangle 169"/>
          <p:cNvSpPr/>
          <p:nvPr/>
        </p:nvSpPr>
        <p:spPr>
          <a:xfrm>
            <a:off x="1836534" y="3732619"/>
            <a:ext cx="482203" cy="80367"/>
          </a:xfrm>
          <a:prstGeom prst="rect">
            <a:avLst/>
          </a:prstGeom>
          <a:solidFill>
            <a:srgbClr val="0080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171" name="Straight Connector 170"/>
          <p:cNvCxnSpPr/>
          <p:nvPr/>
        </p:nvCxnSpPr>
        <p:spPr>
          <a:xfrm>
            <a:off x="952495" y="3777267"/>
            <a:ext cx="884039" cy="1117"/>
          </a:xfrm>
          <a:prstGeom prst="line">
            <a:avLst/>
          </a:prstGeom>
          <a:noFill/>
          <a:ln w="25400" cap="flat" cmpd="sng" algn="ctr">
            <a:solidFill>
              <a:srgbClr val="000000"/>
            </a:solidFill>
            <a:prstDash val="solid"/>
          </a:ln>
          <a:effectLst/>
        </p:spPr>
      </p:cxnSp>
      <p:cxnSp>
        <p:nvCxnSpPr>
          <p:cNvPr id="172" name="Straight Connector 171"/>
          <p:cNvCxnSpPr/>
          <p:nvPr/>
        </p:nvCxnSpPr>
        <p:spPr>
          <a:xfrm>
            <a:off x="2327667" y="3777267"/>
            <a:ext cx="714375" cy="1117"/>
          </a:xfrm>
          <a:prstGeom prst="line">
            <a:avLst/>
          </a:prstGeom>
          <a:noFill/>
          <a:ln w="25400" cap="flat" cmpd="sng" algn="ctr">
            <a:solidFill>
              <a:srgbClr val="000000"/>
            </a:solidFill>
            <a:prstDash val="solid"/>
          </a:ln>
          <a:effectLst/>
        </p:spPr>
      </p:cxnSp>
      <p:cxnSp>
        <p:nvCxnSpPr>
          <p:cNvPr id="173" name="Straight Connector 172"/>
          <p:cNvCxnSpPr>
            <a:endCxn id="185" idx="1"/>
          </p:cNvCxnSpPr>
          <p:nvPr/>
        </p:nvCxnSpPr>
        <p:spPr>
          <a:xfrm flipV="1">
            <a:off x="3050972" y="3775779"/>
            <a:ext cx="732234" cy="1488"/>
          </a:xfrm>
          <a:prstGeom prst="line">
            <a:avLst/>
          </a:prstGeom>
          <a:noFill/>
          <a:ln w="50800" cap="flat" cmpd="sng" algn="ctr">
            <a:solidFill>
              <a:srgbClr val="2953D1"/>
            </a:solidFill>
            <a:prstDash val="dash"/>
          </a:ln>
          <a:effectLst/>
        </p:spPr>
      </p:cxnSp>
      <p:cxnSp>
        <p:nvCxnSpPr>
          <p:cNvPr id="174" name="Straight Connector 173"/>
          <p:cNvCxnSpPr/>
          <p:nvPr/>
        </p:nvCxnSpPr>
        <p:spPr>
          <a:xfrm>
            <a:off x="952496" y="4125525"/>
            <a:ext cx="5536411" cy="5951"/>
          </a:xfrm>
          <a:prstGeom prst="line">
            <a:avLst/>
          </a:prstGeom>
          <a:noFill/>
          <a:ln w="25400" cap="flat" cmpd="sng" algn="ctr">
            <a:solidFill>
              <a:srgbClr val="000000"/>
            </a:solidFill>
            <a:prstDash val="solid"/>
            <a:tailEnd type="triangle"/>
          </a:ln>
          <a:effectLst/>
        </p:spPr>
      </p:cxnSp>
      <p:sp>
        <p:nvSpPr>
          <p:cNvPr id="175" name="TextBox 174"/>
          <p:cNvSpPr txBox="1"/>
          <p:nvPr/>
        </p:nvSpPr>
        <p:spPr>
          <a:xfrm>
            <a:off x="119060" y="2592596"/>
            <a:ext cx="924927" cy="295752"/>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Thread A</a:t>
            </a:r>
          </a:p>
        </p:txBody>
      </p:sp>
      <p:sp>
        <p:nvSpPr>
          <p:cNvPr id="176" name="TextBox 175"/>
          <p:cNvSpPr txBox="1"/>
          <p:nvPr/>
        </p:nvSpPr>
        <p:spPr>
          <a:xfrm>
            <a:off x="6250777" y="3824892"/>
            <a:ext cx="557295" cy="295752"/>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Time</a:t>
            </a:r>
          </a:p>
        </p:txBody>
      </p:sp>
      <p:cxnSp>
        <p:nvCxnSpPr>
          <p:cNvPr id="177" name="Straight Connector 176"/>
          <p:cNvCxnSpPr/>
          <p:nvPr/>
        </p:nvCxnSpPr>
        <p:spPr>
          <a:xfrm rot="5400000">
            <a:off x="5265535" y="3375431"/>
            <a:ext cx="1848445" cy="8930"/>
          </a:xfrm>
          <a:prstGeom prst="line">
            <a:avLst/>
          </a:prstGeom>
          <a:noFill/>
          <a:ln w="25400" cap="flat" cmpd="sng" algn="ctr">
            <a:solidFill>
              <a:srgbClr val="808080">
                <a:lumMod val="50000"/>
              </a:srgbClr>
            </a:solidFill>
            <a:prstDash val="solid"/>
          </a:ln>
          <a:effectLst/>
        </p:spPr>
      </p:cxnSp>
      <p:sp>
        <p:nvSpPr>
          <p:cNvPr id="178" name="TextBox 177"/>
          <p:cNvSpPr txBox="1"/>
          <p:nvPr/>
        </p:nvSpPr>
        <p:spPr>
          <a:xfrm>
            <a:off x="6161480" y="2425901"/>
            <a:ext cx="706924" cy="302967"/>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Barrier</a:t>
            </a:r>
          </a:p>
        </p:txBody>
      </p:sp>
      <p:sp>
        <p:nvSpPr>
          <p:cNvPr id="179" name="Rectangle 178"/>
          <p:cNvSpPr/>
          <p:nvPr/>
        </p:nvSpPr>
        <p:spPr>
          <a:xfrm>
            <a:off x="1214438" y="1446609"/>
            <a:ext cx="6572270" cy="970360"/>
          </a:xfrm>
          <a:prstGeom prst="rect">
            <a:avLst/>
          </a:prstGeom>
          <a:no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sp>
        <p:nvSpPr>
          <p:cNvPr id="180" name="Rectangle 179"/>
          <p:cNvSpPr/>
          <p:nvPr/>
        </p:nvSpPr>
        <p:spPr>
          <a:xfrm>
            <a:off x="4080873" y="2735471"/>
            <a:ext cx="482203" cy="80367"/>
          </a:xfrm>
          <a:prstGeom prst="rect">
            <a:avLst/>
          </a:prstGeom>
          <a:solidFill>
            <a:srgbClr val="FF66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181" name="Straight Connector 180"/>
          <p:cNvCxnSpPr>
            <a:stCxn id="180" idx="3"/>
          </p:cNvCxnSpPr>
          <p:nvPr/>
        </p:nvCxnSpPr>
        <p:spPr>
          <a:xfrm flipV="1">
            <a:off x="4563076" y="2774163"/>
            <a:ext cx="211335" cy="1491"/>
          </a:xfrm>
          <a:prstGeom prst="line">
            <a:avLst/>
          </a:prstGeom>
          <a:noFill/>
          <a:ln w="25400" cap="flat" cmpd="sng" algn="ctr">
            <a:solidFill>
              <a:srgbClr val="000000"/>
            </a:solidFill>
            <a:prstDash val="solid"/>
          </a:ln>
          <a:effectLst/>
        </p:spPr>
      </p:cxnSp>
      <p:sp>
        <p:nvSpPr>
          <p:cNvPr id="182" name="Rectangle 181"/>
          <p:cNvSpPr/>
          <p:nvPr/>
        </p:nvSpPr>
        <p:spPr>
          <a:xfrm>
            <a:off x="3580794" y="3402221"/>
            <a:ext cx="482203" cy="80367"/>
          </a:xfrm>
          <a:prstGeom prst="rect">
            <a:avLst/>
          </a:prstGeom>
          <a:solidFill>
            <a:srgbClr val="FF66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183" name="Straight Connector 182"/>
          <p:cNvCxnSpPr>
            <a:stCxn id="182" idx="3"/>
          </p:cNvCxnSpPr>
          <p:nvPr/>
        </p:nvCxnSpPr>
        <p:spPr>
          <a:xfrm flipV="1">
            <a:off x="4062997" y="3440914"/>
            <a:ext cx="354222" cy="1491"/>
          </a:xfrm>
          <a:prstGeom prst="line">
            <a:avLst/>
          </a:prstGeom>
          <a:noFill/>
          <a:ln w="25400" cap="flat" cmpd="sng" algn="ctr">
            <a:solidFill>
              <a:srgbClr val="000000"/>
            </a:solidFill>
            <a:prstDash val="solid"/>
          </a:ln>
          <a:effectLst/>
        </p:spPr>
      </p:cxnSp>
      <p:cxnSp>
        <p:nvCxnSpPr>
          <p:cNvPr id="184" name="Straight Connector 183"/>
          <p:cNvCxnSpPr>
            <a:endCxn id="167" idx="1"/>
          </p:cNvCxnSpPr>
          <p:nvPr/>
        </p:nvCxnSpPr>
        <p:spPr>
          <a:xfrm>
            <a:off x="1964531" y="3440913"/>
            <a:ext cx="363136" cy="1491"/>
          </a:xfrm>
          <a:prstGeom prst="line">
            <a:avLst/>
          </a:prstGeom>
          <a:noFill/>
          <a:ln w="50800" cap="flat" cmpd="sng" algn="ctr">
            <a:solidFill>
              <a:srgbClr val="2953D1"/>
            </a:solidFill>
            <a:prstDash val="dash"/>
          </a:ln>
          <a:effectLst/>
        </p:spPr>
      </p:cxnSp>
      <p:sp>
        <p:nvSpPr>
          <p:cNvPr id="185" name="Rectangle 184"/>
          <p:cNvSpPr/>
          <p:nvPr/>
        </p:nvSpPr>
        <p:spPr>
          <a:xfrm>
            <a:off x="3783206" y="3735596"/>
            <a:ext cx="482203" cy="80367"/>
          </a:xfrm>
          <a:prstGeom prst="rect">
            <a:avLst/>
          </a:prstGeom>
          <a:solidFill>
            <a:srgbClr val="0080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186" name="Straight Connector 185"/>
          <p:cNvCxnSpPr/>
          <p:nvPr/>
        </p:nvCxnSpPr>
        <p:spPr>
          <a:xfrm>
            <a:off x="4265410" y="3780244"/>
            <a:ext cx="473273" cy="1117"/>
          </a:xfrm>
          <a:prstGeom prst="line">
            <a:avLst/>
          </a:prstGeom>
          <a:noFill/>
          <a:ln w="25400" cap="flat" cmpd="sng" algn="ctr">
            <a:solidFill>
              <a:srgbClr val="000000"/>
            </a:solidFill>
            <a:prstDash val="solid"/>
          </a:ln>
          <a:effectLst/>
        </p:spPr>
      </p:cxnSp>
      <p:cxnSp>
        <p:nvCxnSpPr>
          <p:cNvPr id="187" name="Straight Connector 186"/>
          <p:cNvCxnSpPr/>
          <p:nvPr/>
        </p:nvCxnSpPr>
        <p:spPr>
          <a:xfrm>
            <a:off x="4057049" y="3101587"/>
            <a:ext cx="267891" cy="1117"/>
          </a:xfrm>
          <a:prstGeom prst="line">
            <a:avLst/>
          </a:prstGeom>
          <a:noFill/>
          <a:ln w="50800" cap="flat" cmpd="sng" algn="ctr">
            <a:solidFill>
              <a:srgbClr val="2953D1"/>
            </a:solidFill>
            <a:prstDash val="dash"/>
          </a:ln>
          <a:effectLst/>
        </p:spPr>
      </p:cxnSp>
      <p:sp>
        <p:nvSpPr>
          <p:cNvPr id="188" name="Rectangle 187"/>
          <p:cNvSpPr/>
          <p:nvPr/>
        </p:nvSpPr>
        <p:spPr>
          <a:xfrm>
            <a:off x="4259456" y="3068845"/>
            <a:ext cx="482203" cy="80367"/>
          </a:xfrm>
          <a:prstGeom prst="rect">
            <a:avLst/>
          </a:prstGeom>
          <a:solidFill>
            <a:srgbClr val="0080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189" name="Straight Connector 188"/>
          <p:cNvCxnSpPr/>
          <p:nvPr/>
        </p:nvCxnSpPr>
        <p:spPr>
          <a:xfrm>
            <a:off x="4741659" y="3113494"/>
            <a:ext cx="473273" cy="1117"/>
          </a:xfrm>
          <a:prstGeom prst="line">
            <a:avLst/>
          </a:prstGeom>
          <a:noFill/>
          <a:ln w="25400" cap="flat" cmpd="sng" algn="ctr">
            <a:solidFill>
              <a:srgbClr val="000000"/>
            </a:solidFill>
            <a:prstDash val="solid"/>
          </a:ln>
          <a:effectLst/>
        </p:spPr>
      </p:cxnSp>
      <p:sp>
        <p:nvSpPr>
          <p:cNvPr id="190" name="Rectangle 189"/>
          <p:cNvSpPr/>
          <p:nvPr/>
        </p:nvSpPr>
        <p:spPr>
          <a:xfrm>
            <a:off x="4723800" y="3402220"/>
            <a:ext cx="482203" cy="80367"/>
          </a:xfrm>
          <a:prstGeom prst="rect">
            <a:avLst/>
          </a:prstGeom>
          <a:solidFill>
            <a:srgbClr val="0080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191" name="Straight Connector 190"/>
          <p:cNvCxnSpPr/>
          <p:nvPr/>
        </p:nvCxnSpPr>
        <p:spPr>
          <a:xfrm>
            <a:off x="5206003" y="3446868"/>
            <a:ext cx="473273" cy="1117"/>
          </a:xfrm>
          <a:prstGeom prst="line">
            <a:avLst/>
          </a:prstGeom>
          <a:noFill/>
          <a:ln w="25400" cap="flat" cmpd="sng" algn="ctr">
            <a:solidFill>
              <a:srgbClr val="000000"/>
            </a:solidFill>
            <a:prstDash val="solid"/>
          </a:ln>
          <a:effectLst/>
        </p:spPr>
      </p:cxnSp>
      <p:sp>
        <p:nvSpPr>
          <p:cNvPr id="192" name="Rectangle 191"/>
          <p:cNvSpPr/>
          <p:nvPr/>
        </p:nvSpPr>
        <p:spPr>
          <a:xfrm>
            <a:off x="5211968" y="2735470"/>
            <a:ext cx="482203" cy="80367"/>
          </a:xfrm>
          <a:prstGeom prst="rect">
            <a:avLst/>
          </a:prstGeom>
          <a:solidFill>
            <a:srgbClr val="0080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193" name="Straight Connector 192"/>
          <p:cNvCxnSpPr/>
          <p:nvPr/>
        </p:nvCxnSpPr>
        <p:spPr>
          <a:xfrm>
            <a:off x="5706077" y="2768212"/>
            <a:ext cx="473273" cy="1117"/>
          </a:xfrm>
          <a:prstGeom prst="line">
            <a:avLst/>
          </a:prstGeom>
          <a:noFill/>
          <a:ln w="25400" cap="flat" cmpd="sng" algn="ctr">
            <a:solidFill>
              <a:srgbClr val="000000"/>
            </a:solidFill>
            <a:prstDash val="solid"/>
          </a:ln>
          <a:effectLst/>
        </p:spPr>
      </p:cxnSp>
      <p:cxnSp>
        <p:nvCxnSpPr>
          <p:cNvPr id="194" name="Straight Connector 193"/>
          <p:cNvCxnSpPr>
            <a:endCxn id="192" idx="1"/>
          </p:cNvCxnSpPr>
          <p:nvPr/>
        </p:nvCxnSpPr>
        <p:spPr>
          <a:xfrm>
            <a:off x="4786313" y="2774157"/>
            <a:ext cx="425655" cy="1497"/>
          </a:xfrm>
          <a:prstGeom prst="line">
            <a:avLst/>
          </a:prstGeom>
          <a:noFill/>
          <a:ln w="50800" cap="flat" cmpd="sng" algn="ctr">
            <a:solidFill>
              <a:srgbClr val="2953D1"/>
            </a:solidFill>
            <a:prstDash val="dash"/>
          </a:ln>
          <a:effectLst/>
        </p:spPr>
      </p:cxnSp>
      <p:cxnSp>
        <p:nvCxnSpPr>
          <p:cNvPr id="195" name="Straight Connector 194"/>
          <p:cNvCxnSpPr/>
          <p:nvPr/>
        </p:nvCxnSpPr>
        <p:spPr>
          <a:xfrm>
            <a:off x="4438049" y="3434962"/>
            <a:ext cx="267891" cy="1117"/>
          </a:xfrm>
          <a:prstGeom prst="line">
            <a:avLst/>
          </a:prstGeom>
          <a:noFill/>
          <a:ln w="50800" cap="flat" cmpd="sng" algn="ctr">
            <a:solidFill>
              <a:srgbClr val="2953D1"/>
            </a:solidFill>
            <a:prstDash val="dash"/>
          </a:ln>
          <a:effectLst/>
        </p:spPr>
      </p:cxnSp>
      <p:cxnSp>
        <p:nvCxnSpPr>
          <p:cNvPr id="196" name="Straight Connector 195"/>
          <p:cNvCxnSpPr/>
          <p:nvPr/>
        </p:nvCxnSpPr>
        <p:spPr>
          <a:xfrm flipV="1">
            <a:off x="4753566" y="3786195"/>
            <a:ext cx="1437684" cy="2978"/>
          </a:xfrm>
          <a:prstGeom prst="line">
            <a:avLst/>
          </a:prstGeom>
          <a:noFill/>
          <a:ln w="50800" cap="flat" cmpd="sng" algn="ctr">
            <a:solidFill>
              <a:srgbClr val="2953D1"/>
            </a:solidFill>
            <a:prstDash val="dash"/>
          </a:ln>
          <a:effectLst/>
        </p:spPr>
      </p:cxnSp>
      <p:cxnSp>
        <p:nvCxnSpPr>
          <p:cNvPr id="197" name="Straight Connector 196"/>
          <p:cNvCxnSpPr/>
          <p:nvPr/>
        </p:nvCxnSpPr>
        <p:spPr>
          <a:xfrm flipV="1">
            <a:off x="5229816" y="3119445"/>
            <a:ext cx="949528" cy="2979"/>
          </a:xfrm>
          <a:prstGeom prst="line">
            <a:avLst/>
          </a:prstGeom>
          <a:noFill/>
          <a:ln w="50800" cap="flat" cmpd="sng" algn="ctr">
            <a:solidFill>
              <a:srgbClr val="2953D1"/>
            </a:solidFill>
            <a:prstDash val="dash"/>
          </a:ln>
          <a:effectLst/>
        </p:spPr>
      </p:cxnSp>
      <p:cxnSp>
        <p:nvCxnSpPr>
          <p:cNvPr id="198" name="Straight Connector 197"/>
          <p:cNvCxnSpPr/>
          <p:nvPr/>
        </p:nvCxnSpPr>
        <p:spPr>
          <a:xfrm flipV="1">
            <a:off x="5694160" y="3440913"/>
            <a:ext cx="497090" cy="2979"/>
          </a:xfrm>
          <a:prstGeom prst="line">
            <a:avLst/>
          </a:prstGeom>
          <a:noFill/>
          <a:ln w="50800" cap="flat" cmpd="sng" algn="ctr">
            <a:solidFill>
              <a:srgbClr val="2953D1"/>
            </a:solidFill>
            <a:prstDash val="dash"/>
          </a:ln>
          <a:effectLst/>
        </p:spPr>
      </p:cxnSp>
      <p:grpSp>
        <p:nvGrpSpPr>
          <p:cNvPr id="2" name="Group 184"/>
          <p:cNvGrpSpPr/>
          <p:nvPr/>
        </p:nvGrpSpPr>
        <p:grpSpPr>
          <a:xfrm>
            <a:off x="1026915" y="2669977"/>
            <a:ext cx="5134565" cy="1026923"/>
            <a:chOff x="1460501" y="4152893"/>
            <a:chExt cx="7302493" cy="1460513"/>
          </a:xfrm>
        </p:grpSpPr>
        <p:cxnSp>
          <p:nvCxnSpPr>
            <p:cNvPr id="200" name="Straight Connector 199"/>
            <p:cNvCxnSpPr/>
            <p:nvPr/>
          </p:nvCxnSpPr>
          <p:spPr>
            <a:xfrm rot="10800000">
              <a:off x="7391407" y="4191000"/>
              <a:ext cx="1371587" cy="2626"/>
            </a:xfrm>
            <a:prstGeom prst="line">
              <a:avLst/>
            </a:prstGeom>
            <a:noFill/>
            <a:ln w="25400" cap="flat" cmpd="sng" algn="ctr">
              <a:solidFill>
                <a:srgbClr val="FF0000"/>
              </a:solidFill>
              <a:prstDash val="solid"/>
            </a:ln>
            <a:effectLst/>
          </p:spPr>
        </p:cxnSp>
        <p:cxnSp>
          <p:nvCxnSpPr>
            <p:cNvPr id="201" name="Straight Connector 200"/>
            <p:cNvCxnSpPr/>
            <p:nvPr/>
          </p:nvCxnSpPr>
          <p:spPr>
            <a:xfrm rot="5400000">
              <a:off x="6925731" y="4652434"/>
              <a:ext cx="952510" cy="4229"/>
            </a:xfrm>
            <a:prstGeom prst="line">
              <a:avLst/>
            </a:prstGeom>
            <a:noFill/>
            <a:ln w="25400" cap="flat" cmpd="sng" algn="ctr">
              <a:solidFill>
                <a:srgbClr val="FF0000"/>
              </a:solidFill>
              <a:prstDash val="solid"/>
            </a:ln>
            <a:effectLst/>
          </p:spPr>
        </p:cxnSp>
        <p:cxnSp>
          <p:nvCxnSpPr>
            <p:cNvPr id="202" name="Straight Connector 201"/>
            <p:cNvCxnSpPr/>
            <p:nvPr/>
          </p:nvCxnSpPr>
          <p:spPr>
            <a:xfrm rot="10800000">
              <a:off x="6739468" y="5130801"/>
              <a:ext cx="677339" cy="5"/>
            </a:xfrm>
            <a:prstGeom prst="line">
              <a:avLst/>
            </a:prstGeom>
            <a:noFill/>
            <a:ln w="25400" cap="flat" cmpd="sng" algn="ctr">
              <a:solidFill>
                <a:srgbClr val="FF0000"/>
              </a:solidFill>
              <a:prstDash val="solid"/>
            </a:ln>
            <a:effectLst/>
          </p:spPr>
        </p:cxnSp>
        <p:cxnSp>
          <p:nvCxnSpPr>
            <p:cNvPr id="203" name="Straight Connector 202"/>
            <p:cNvCxnSpPr/>
            <p:nvPr/>
          </p:nvCxnSpPr>
          <p:spPr>
            <a:xfrm rot="16200000" flipH="1">
              <a:off x="6519338" y="4893730"/>
              <a:ext cx="444493" cy="4238"/>
            </a:xfrm>
            <a:prstGeom prst="line">
              <a:avLst/>
            </a:prstGeom>
            <a:noFill/>
            <a:ln w="25400" cap="flat" cmpd="sng" algn="ctr">
              <a:solidFill>
                <a:srgbClr val="FF0000"/>
              </a:solidFill>
              <a:prstDash val="solid"/>
            </a:ln>
            <a:effectLst/>
          </p:spPr>
        </p:cxnSp>
        <p:cxnSp>
          <p:nvCxnSpPr>
            <p:cNvPr id="204" name="Straight Connector 203"/>
            <p:cNvCxnSpPr/>
            <p:nvPr/>
          </p:nvCxnSpPr>
          <p:spPr>
            <a:xfrm rot="10800000" flipV="1">
              <a:off x="6045203" y="4660900"/>
              <a:ext cx="694264" cy="2"/>
            </a:xfrm>
            <a:prstGeom prst="line">
              <a:avLst/>
            </a:prstGeom>
            <a:noFill/>
            <a:ln w="25400" cap="flat" cmpd="sng" algn="ctr">
              <a:solidFill>
                <a:srgbClr val="FF0000"/>
              </a:solidFill>
              <a:prstDash val="solid"/>
            </a:ln>
            <a:effectLst/>
          </p:spPr>
        </p:cxnSp>
        <p:cxnSp>
          <p:nvCxnSpPr>
            <p:cNvPr id="205" name="Straight Connector 204"/>
            <p:cNvCxnSpPr/>
            <p:nvPr/>
          </p:nvCxnSpPr>
          <p:spPr>
            <a:xfrm rot="16200000" flipH="1">
              <a:off x="5579537" y="5139268"/>
              <a:ext cx="931332" cy="1"/>
            </a:xfrm>
            <a:prstGeom prst="line">
              <a:avLst/>
            </a:prstGeom>
            <a:noFill/>
            <a:ln w="25400" cap="flat" cmpd="sng" algn="ctr">
              <a:solidFill>
                <a:srgbClr val="FF0000"/>
              </a:solidFill>
              <a:prstDash val="solid"/>
            </a:ln>
            <a:effectLst/>
          </p:spPr>
        </p:cxnSp>
        <p:cxnSp>
          <p:nvCxnSpPr>
            <p:cNvPr id="206" name="Straight Connector 205"/>
            <p:cNvCxnSpPr/>
            <p:nvPr/>
          </p:nvCxnSpPr>
          <p:spPr>
            <a:xfrm rot="10800000">
              <a:off x="5367869" y="5613401"/>
              <a:ext cx="677339" cy="5"/>
            </a:xfrm>
            <a:prstGeom prst="line">
              <a:avLst/>
            </a:prstGeom>
            <a:noFill/>
            <a:ln w="25400" cap="flat" cmpd="sng" algn="ctr">
              <a:solidFill>
                <a:srgbClr val="FF0000"/>
              </a:solidFill>
              <a:prstDash val="solid"/>
            </a:ln>
            <a:effectLst/>
          </p:spPr>
        </p:cxnSp>
        <p:cxnSp>
          <p:nvCxnSpPr>
            <p:cNvPr id="207" name="Straight Connector 206"/>
            <p:cNvCxnSpPr/>
            <p:nvPr/>
          </p:nvCxnSpPr>
          <p:spPr>
            <a:xfrm rot="16200000" flipH="1">
              <a:off x="4902200" y="5118092"/>
              <a:ext cx="965203" cy="3"/>
            </a:xfrm>
            <a:prstGeom prst="line">
              <a:avLst/>
            </a:prstGeom>
            <a:noFill/>
            <a:ln w="25400" cap="flat" cmpd="sng" algn="ctr">
              <a:solidFill>
                <a:srgbClr val="FF0000"/>
              </a:solidFill>
              <a:prstDash val="solid"/>
            </a:ln>
            <a:effectLst/>
          </p:spPr>
        </p:cxnSp>
        <p:cxnSp>
          <p:nvCxnSpPr>
            <p:cNvPr id="208" name="Straight Connector 207"/>
            <p:cNvCxnSpPr/>
            <p:nvPr/>
          </p:nvCxnSpPr>
          <p:spPr>
            <a:xfrm rot="10800000">
              <a:off x="4699001" y="4648194"/>
              <a:ext cx="681567" cy="1595"/>
            </a:xfrm>
            <a:prstGeom prst="line">
              <a:avLst/>
            </a:prstGeom>
            <a:noFill/>
            <a:ln w="25400" cap="flat" cmpd="sng" algn="ctr">
              <a:solidFill>
                <a:srgbClr val="FF0000"/>
              </a:solidFill>
              <a:prstDash val="solid"/>
            </a:ln>
            <a:effectLst/>
          </p:spPr>
        </p:cxnSp>
        <p:cxnSp>
          <p:nvCxnSpPr>
            <p:cNvPr id="209" name="Straight Connector 208"/>
            <p:cNvCxnSpPr/>
            <p:nvPr/>
          </p:nvCxnSpPr>
          <p:spPr>
            <a:xfrm rot="10800000">
              <a:off x="4000501" y="4165600"/>
              <a:ext cx="694275" cy="4240"/>
            </a:xfrm>
            <a:prstGeom prst="line">
              <a:avLst/>
            </a:prstGeom>
            <a:noFill/>
            <a:ln w="25400" cap="flat" cmpd="sng" algn="ctr">
              <a:solidFill>
                <a:srgbClr val="FF0000"/>
              </a:solidFill>
              <a:prstDash val="solid"/>
            </a:ln>
            <a:effectLst/>
          </p:spPr>
        </p:cxnSp>
        <p:cxnSp>
          <p:nvCxnSpPr>
            <p:cNvPr id="210" name="Straight Connector 209"/>
            <p:cNvCxnSpPr/>
            <p:nvPr/>
          </p:nvCxnSpPr>
          <p:spPr>
            <a:xfrm rot="10800000" flipV="1">
              <a:off x="3285070" y="5130800"/>
              <a:ext cx="728131" cy="2"/>
            </a:xfrm>
            <a:prstGeom prst="line">
              <a:avLst/>
            </a:prstGeom>
            <a:noFill/>
            <a:ln w="25400" cap="flat" cmpd="sng" algn="ctr">
              <a:solidFill>
                <a:srgbClr val="FF0000"/>
              </a:solidFill>
              <a:prstDash val="solid"/>
            </a:ln>
            <a:effectLst/>
          </p:spPr>
        </p:cxnSp>
        <p:cxnSp>
          <p:nvCxnSpPr>
            <p:cNvPr id="211" name="Straight Connector 210"/>
            <p:cNvCxnSpPr/>
            <p:nvPr/>
          </p:nvCxnSpPr>
          <p:spPr>
            <a:xfrm rot="10800000">
              <a:off x="1460501" y="5600693"/>
              <a:ext cx="1824579" cy="16"/>
            </a:xfrm>
            <a:prstGeom prst="line">
              <a:avLst/>
            </a:prstGeom>
            <a:noFill/>
            <a:ln w="25400" cap="flat" cmpd="sng" algn="ctr">
              <a:solidFill>
                <a:srgbClr val="FF0000"/>
              </a:solidFill>
              <a:prstDash val="solid"/>
            </a:ln>
            <a:effectLst/>
          </p:spPr>
        </p:cxnSp>
        <p:cxnSp>
          <p:nvCxnSpPr>
            <p:cNvPr id="212" name="Straight Connector 211"/>
            <p:cNvCxnSpPr/>
            <p:nvPr/>
          </p:nvCxnSpPr>
          <p:spPr>
            <a:xfrm rot="5400000">
              <a:off x="3521337" y="4643968"/>
              <a:ext cx="982938" cy="789"/>
            </a:xfrm>
            <a:prstGeom prst="line">
              <a:avLst/>
            </a:prstGeom>
            <a:noFill/>
            <a:ln w="25400" cap="flat" cmpd="sng" algn="ctr">
              <a:solidFill>
                <a:srgbClr val="FF0000"/>
              </a:solidFill>
              <a:prstDash val="solid"/>
            </a:ln>
            <a:effectLst/>
          </p:spPr>
        </p:cxnSp>
        <p:cxnSp>
          <p:nvCxnSpPr>
            <p:cNvPr id="213" name="Straight Connector 212"/>
            <p:cNvCxnSpPr/>
            <p:nvPr/>
          </p:nvCxnSpPr>
          <p:spPr>
            <a:xfrm rot="16200000" flipH="1">
              <a:off x="4457700" y="4394192"/>
              <a:ext cx="482602" cy="3"/>
            </a:xfrm>
            <a:prstGeom prst="line">
              <a:avLst/>
            </a:prstGeom>
            <a:noFill/>
            <a:ln w="25400" cap="flat" cmpd="sng" algn="ctr">
              <a:solidFill>
                <a:srgbClr val="FF0000"/>
              </a:solidFill>
              <a:prstDash val="solid"/>
            </a:ln>
            <a:effectLst/>
          </p:spPr>
        </p:cxnSp>
        <p:cxnSp>
          <p:nvCxnSpPr>
            <p:cNvPr id="214" name="Straight Connector 213"/>
            <p:cNvCxnSpPr/>
            <p:nvPr/>
          </p:nvCxnSpPr>
          <p:spPr>
            <a:xfrm rot="16200000" flipH="1">
              <a:off x="3056471" y="5359401"/>
              <a:ext cx="491067" cy="3"/>
            </a:xfrm>
            <a:prstGeom prst="line">
              <a:avLst/>
            </a:prstGeom>
            <a:noFill/>
            <a:ln w="25400" cap="flat" cmpd="sng" algn="ctr">
              <a:solidFill>
                <a:srgbClr val="FF0000"/>
              </a:solidFill>
              <a:prstDash val="solid"/>
            </a:ln>
            <a:effectLst/>
          </p:spPr>
        </p:cxnSp>
      </p:grpSp>
      <p:grpSp>
        <p:nvGrpSpPr>
          <p:cNvPr id="3" name="Group 333"/>
          <p:cNvGrpSpPr/>
          <p:nvPr/>
        </p:nvGrpSpPr>
        <p:grpSpPr>
          <a:xfrm>
            <a:off x="952497" y="5694171"/>
            <a:ext cx="5910404" cy="342302"/>
            <a:chOff x="1354663" y="8098376"/>
            <a:chExt cx="8405908" cy="486829"/>
          </a:xfrm>
        </p:grpSpPr>
        <p:cxnSp>
          <p:nvCxnSpPr>
            <p:cNvPr id="216" name="Straight Connector 215"/>
            <p:cNvCxnSpPr/>
            <p:nvPr/>
          </p:nvCxnSpPr>
          <p:spPr>
            <a:xfrm>
              <a:off x="1354663" y="8576742"/>
              <a:ext cx="7874007" cy="8463"/>
            </a:xfrm>
            <a:prstGeom prst="line">
              <a:avLst/>
            </a:prstGeom>
            <a:noFill/>
            <a:ln w="25400" cap="flat" cmpd="sng" algn="ctr">
              <a:solidFill>
                <a:srgbClr val="000000"/>
              </a:solidFill>
              <a:prstDash val="solid"/>
              <a:tailEnd type="triangle"/>
            </a:ln>
            <a:effectLst/>
          </p:spPr>
        </p:cxnSp>
        <p:sp>
          <p:nvSpPr>
            <p:cNvPr id="217" name="TextBox 216"/>
            <p:cNvSpPr txBox="1"/>
            <p:nvPr/>
          </p:nvSpPr>
          <p:spPr>
            <a:xfrm>
              <a:off x="8889996" y="8098376"/>
              <a:ext cx="870575" cy="459612"/>
            </a:xfrm>
            <a:prstGeom prst="rect">
              <a:avLst/>
            </a:prstGeom>
            <a:noFill/>
          </p:spPr>
          <p:txBody>
            <a:bodyPr wrap="none"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Time</a:t>
              </a:r>
            </a:p>
          </p:txBody>
        </p:sp>
      </p:grpSp>
      <p:sp>
        <p:nvSpPr>
          <p:cNvPr id="218" name="TextBox 217"/>
          <p:cNvSpPr txBox="1"/>
          <p:nvPr/>
        </p:nvSpPr>
        <p:spPr>
          <a:xfrm>
            <a:off x="5756670" y="4164213"/>
            <a:ext cx="706924" cy="302967"/>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Barrier</a:t>
            </a:r>
          </a:p>
        </p:txBody>
      </p:sp>
      <p:grpSp>
        <p:nvGrpSpPr>
          <p:cNvPr id="4" name="Group 317"/>
          <p:cNvGrpSpPr/>
          <p:nvPr/>
        </p:nvGrpSpPr>
        <p:grpSpPr>
          <a:xfrm>
            <a:off x="119063" y="4509500"/>
            <a:ext cx="3702844" cy="1320312"/>
            <a:chOff x="169333" y="6413509"/>
            <a:chExt cx="5266267" cy="1877777"/>
          </a:xfrm>
        </p:grpSpPr>
        <p:sp>
          <p:nvSpPr>
            <p:cNvPr id="220" name="TextBox 219"/>
            <p:cNvSpPr txBox="1"/>
            <p:nvPr/>
          </p:nvSpPr>
          <p:spPr>
            <a:xfrm>
              <a:off x="203199" y="7831673"/>
              <a:ext cx="1403039" cy="459613"/>
            </a:xfrm>
            <a:prstGeom prst="rect">
              <a:avLst/>
            </a:prstGeom>
            <a:noFill/>
          </p:spPr>
          <p:txBody>
            <a:bodyPr wrap="none"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Thread D</a:t>
              </a:r>
            </a:p>
          </p:txBody>
        </p:sp>
        <p:sp>
          <p:nvSpPr>
            <p:cNvPr id="221" name="TextBox 220"/>
            <p:cNvSpPr txBox="1"/>
            <p:nvPr/>
          </p:nvSpPr>
          <p:spPr>
            <a:xfrm>
              <a:off x="198971" y="7349072"/>
              <a:ext cx="1403039" cy="459612"/>
            </a:xfrm>
            <a:prstGeom prst="rect">
              <a:avLst/>
            </a:prstGeom>
            <a:noFill/>
          </p:spPr>
          <p:txBody>
            <a:bodyPr wrap="none"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Thread C</a:t>
              </a:r>
            </a:p>
          </p:txBody>
        </p:sp>
        <p:sp>
          <p:nvSpPr>
            <p:cNvPr id="222" name="TextBox 221"/>
            <p:cNvSpPr txBox="1"/>
            <p:nvPr/>
          </p:nvSpPr>
          <p:spPr>
            <a:xfrm>
              <a:off x="182038" y="6870706"/>
              <a:ext cx="1387944" cy="459612"/>
            </a:xfrm>
            <a:prstGeom prst="rect">
              <a:avLst/>
            </a:prstGeom>
            <a:noFill/>
          </p:spPr>
          <p:txBody>
            <a:bodyPr wrap="none"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Thread B</a:t>
              </a:r>
            </a:p>
          </p:txBody>
        </p:sp>
        <p:cxnSp>
          <p:nvCxnSpPr>
            <p:cNvPr id="223" name="Straight Connector 222"/>
            <p:cNvCxnSpPr/>
            <p:nvPr/>
          </p:nvCxnSpPr>
          <p:spPr>
            <a:xfrm>
              <a:off x="1367363" y="6646342"/>
              <a:ext cx="1943100" cy="1588"/>
            </a:xfrm>
            <a:prstGeom prst="line">
              <a:avLst/>
            </a:prstGeom>
            <a:noFill/>
            <a:ln w="25400" cap="flat" cmpd="sng" algn="ctr">
              <a:solidFill>
                <a:srgbClr val="000000"/>
              </a:solidFill>
              <a:prstDash val="solid"/>
            </a:ln>
            <a:effectLst/>
          </p:spPr>
        </p:cxnSp>
        <p:cxnSp>
          <p:nvCxnSpPr>
            <p:cNvPr id="224" name="Straight Connector 223"/>
            <p:cNvCxnSpPr/>
            <p:nvPr/>
          </p:nvCxnSpPr>
          <p:spPr>
            <a:xfrm>
              <a:off x="3335863" y="6646342"/>
              <a:ext cx="673100" cy="1588"/>
            </a:xfrm>
            <a:prstGeom prst="line">
              <a:avLst/>
            </a:prstGeom>
            <a:noFill/>
            <a:ln w="50800" cap="flat" cmpd="sng" algn="ctr">
              <a:solidFill>
                <a:srgbClr val="2953D1"/>
              </a:solidFill>
              <a:prstDash val="dash"/>
            </a:ln>
            <a:effectLst/>
          </p:spPr>
        </p:cxnSp>
        <p:sp>
          <p:nvSpPr>
            <p:cNvPr id="225" name="Rectangle 224"/>
            <p:cNvSpPr/>
            <p:nvPr/>
          </p:nvSpPr>
          <p:spPr>
            <a:xfrm>
              <a:off x="4008963" y="6582842"/>
              <a:ext cx="685800" cy="114300"/>
            </a:xfrm>
            <a:prstGeom prst="rect">
              <a:avLst/>
            </a:prstGeom>
            <a:solidFill>
              <a:srgbClr val="0080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226" name="Straight Connector 225"/>
            <p:cNvCxnSpPr/>
            <p:nvPr/>
          </p:nvCxnSpPr>
          <p:spPr>
            <a:xfrm>
              <a:off x="1380063" y="7128942"/>
              <a:ext cx="2133600" cy="1588"/>
            </a:xfrm>
            <a:prstGeom prst="line">
              <a:avLst/>
            </a:prstGeom>
            <a:noFill/>
            <a:ln w="25400" cap="flat" cmpd="sng" algn="ctr">
              <a:solidFill>
                <a:srgbClr val="000000"/>
              </a:solidFill>
              <a:prstDash val="solid"/>
            </a:ln>
            <a:effectLst/>
          </p:spPr>
        </p:cxnSp>
        <p:cxnSp>
          <p:nvCxnSpPr>
            <p:cNvPr id="227" name="Straight Connector 226"/>
            <p:cNvCxnSpPr/>
            <p:nvPr/>
          </p:nvCxnSpPr>
          <p:spPr>
            <a:xfrm>
              <a:off x="3526363" y="7128942"/>
              <a:ext cx="1168400" cy="1588"/>
            </a:xfrm>
            <a:prstGeom prst="line">
              <a:avLst/>
            </a:prstGeom>
            <a:noFill/>
            <a:ln w="50800" cap="flat" cmpd="sng" algn="ctr">
              <a:solidFill>
                <a:srgbClr val="2953D1"/>
              </a:solidFill>
              <a:prstDash val="dash"/>
            </a:ln>
            <a:effectLst/>
          </p:spPr>
        </p:cxnSp>
        <p:sp>
          <p:nvSpPr>
            <p:cNvPr id="228" name="Rectangle 227"/>
            <p:cNvSpPr/>
            <p:nvPr/>
          </p:nvSpPr>
          <p:spPr>
            <a:xfrm>
              <a:off x="4682063" y="7065442"/>
              <a:ext cx="685800" cy="114300"/>
            </a:xfrm>
            <a:prstGeom prst="rect">
              <a:avLst/>
            </a:prstGeom>
            <a:solidFill>
              <a:srgbClr val="0080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sp>
          <p:nvSpPr>
            <p:cNvPr id="229" name="Rectangle 228"/>
            <p:cNvSpPr/>
            <p:nvPr/>
          </p:nvSpPr>
          <p:spPr>
            <a:xfrm>
              <a:off x="3310463" y="7548042"/>
              <a:ext cx="685800" cy="114300"/>
            </a:xfrm>
            <a:prstGeom prst="rect">
              <a:avLst/>
            </a:prstGeom>
            <a:solidFill>
              <a:srgbClr val="0080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230" name="Straight Connector 229"/>
            <p:cNvCxnSpPr/>
            <p:nvPr/>
          </p:nvCxnSpPr>
          <p:spPr>
            <a:xfrm>
              <a:off x="1367363" y="7598842"/>
              <a:ext cx="1460507" cy="4230"/>
            </a:xfrm>
            <a:prstGeom prst="line">
              <a:avLst/>
            </a:prstGeom>
            <a:noFill/>
            <a:ln w="25400" cap="flat" cmpd="sng" algn="ctr">
              <a:solidFill>
                <a:srgbClr val="000000"/>
              </a:solidFill>
              <a:prstDash val="solid"/>
            </a:ln>
            <a:effectLst/>
          </p:spPr>
        </p:cxnSp>
        <p:cxnSp>
          <p:nvCxnSpPr>
            <p:cNvPr id="231" name="Straight Connector 230"/>
            <p:cNvCxnSpPr>
              <a:stCxn id="229" idx="3"/>
            </p:cNvCxnSpPr>
            <p:nvPr/>
          </p:nvCxnSpPr>
          <p:spPr>
            <a:xfrm flipV="1">
              <a:off x="3996263" y="7603072"/>
              <a:ext cx="1100673" cy="2120"/>
            </a:xfrm>
            <a:prstGeom prst="line">
              <a:avLst/>
            </a:prstGeom>
            <a:noFill/>
            <a:ln w="25400" cap="flat" cmpd="sng" algn="ctr">
              <a:solidFill>
                <a:srgbClr val="000000"/>
              </a:solidFill>
              <a:prstDash val="solid"/>
            </a:ln>
            <a:effectLst/>
          </p:spPr>
        </p:cxnSp>
        <p:sp>
          <p:nvSpPr>
            <p:cNvPr id="232" name="Rectangle 231"/>
            <p:cNvSpPr/>
            <p:nvPr/>
          </p:nvSpPr>
          <p:spPr>
            <a:xfrm>
              <a:off x="2611963" y="8017942"/>
              <a:ext cx="685800" cy="114300"/>
            </a:xfrm>
            <a:prstGeom prst="rect">
              <a:avLst/>
            </a:prstGeom>
            <a:solidFill>
              <a:srgbClr val="0080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233" name="Straight Connector 232"/>
            <p:cNvCxnSpPr/>
            <p:nvPr/>
          </p:nvCxnSpPr>
          <p:spPr>
            <a:xfrm>
              <a:off x="1354663" y="8081442"/>
              <a:ext cx="1257300" cy="1588"/>
            </a:xfrm>
            <a:prstGeom prst="line">
              <a:avLst/>
            </a:prstGeom>
            <a:noFill/>
            <a:ln w="25400" cap="flat" cmpd="sng" algn="ctr">
              <a:solidFill>
                <a:srgbClr val="000000"/>
              </a:solidFill>
              <a:prstDash val="solid"/>
            </a:ln>
            <a:effectLst/>
          </p:spPr>
        </p:cxnSp>
        <p:cxnSp>
          <p:nvCxnSpPr>
            <p:cNvPr id="234" name="Straight Connector 233"/>
            <p:cNvCxnSpPr/>
            <p:nvPr/>
          </p:nvCxnSpPr>
          <p:spPr>
            <a:xfrm>
              <a:off x="3310463" y="8081442"/>
              <a:ext cx="1016000" cy="1588"/>
            </a:xfrm>
            <a:prstGeom prst="line">
              <a:avLst/>
            </a:prstGeom>
            <a:noFill/>
            <a:ln w="25400" cap="flat" cmpd="sng" algn="ctr">
              <a:solidFill>
                <a:srgbClr val="000000"/>
              </a:solidFill>
              <a:prstDash val="solid"/>
            </a:ln>
            <a:effectLst/>
          </p:spPr>
        </p:cxnSp>
        <p:cxnSp>
          <p:nvCxnSpPr>
            <p:cNvPr id="235" name="Straight Connector 234"/>
            <p:cNvCxnSpPr>
              <a:endCxn id="270" idx="1"/>
            </p:cNvCxnSpPr>
            <p:nvPr/>
          </p:nvCxnSpPr>
          <p:spPr>
            <a:xfrm>
              <a:off x="4339163" y="8081442"/>
              <a:ext cx="1041400" cy="2112"/>
            </a:xfrm>
            <a:prstGeom prst="line">
              <a:avLst/>
            </a:prstGeom>
            <a:noFill/>
            <a:ln w="50800" cap="flat" cmpd="sng" algn="ctr">
              <a:solidFill>
                <a:srgbClr val="2953D1"/>
              </a:solidFill>
              <a:prstDash val="dash"/>
            </a:ln>
            <a:effectLst/>
          </p:spPr>
        </p:cxnSp>
        <p:sp>
          <p:nvSpPr>
            <p:cNvPr id="236" name="TextBox 235"/>
            <p:cNvSpPr txBox="1"/>
            <p:nvPr/>
          </p:nvSpPr>
          <p:spPr>
            <a:xfrm>
              <a:off x="169333" y="6413509"/>
              <a:ext cx="1393429" cy="459612"/>
            </a:xfrm>
            <a:prstGeom prst="rect">
              <a:avLst/>
            </a:prstGeom>
            <a:noFill/>
          </p:spPr>
          <p:txBody>
            <a:bodyPr wrap="none"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Thread A</a:t>
              </a:r>
            </a:p>
          </p:txBody>
        </p:sp>
        <p:sp>
          <p:nvSpPr>
            <p:cNvPr id="237" name="Rectangle 236"/>
            <p:cNvSpPr/>
            <p:nvPr/>
          </p:nvSpPr>
          <p:spPr>
            <a:xfrm>
              <a:off x="5092688" y="7548042"/>
              <a:ext cx="292112" cy="122757"/>
            </a:xfrm>
            <a:prstGeom prst="rect">
              <a:avLst/>
            </a:prstGeom>
            <a:solidFill>
              <a:srgbClr val="FF66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238" name="Straight Connector 237"/>
            <p:cNvCxnSpPr>
              <a:endCxn id="229" idx="1"/>
            </p:cNvCxnSpPr>
            <p:nvPr/>
          </p:nvCxnSpPr>
          <p:spPr>
            <a:xfrm>
              <a:off x="2794003" y="7603072"/>
              <a:ext cx="516460" cy="2120"/>
            </a:xfrm>
            <a:prstGeom prst="line">
              <a:avLst/>
            </a:prstGeom>
            <a:noFill/>
            <a:ln w="50800" cap="flat" cmpd="sng" algn="ctr">
              <a:solidFill>
                <a:srgbClr val="2953D1"/>
              </a:solidFill>
              <a:prstDash val="dash"/>
            </a:ln>
            <a:effectLst/>
          </p:spPr>
        </p:cxnSp>
        <p:cxnSp>
          <p:nvCxnSpPr>
            <p:cNvPr id="239" name="Straight Connector 238"/>
            <p:cNvCxnSpPr/>
            <p:nvPr/>
          </p:nvCxnSpPr>
          <p:spPr>
            <a:xfrm flipV="1">
              <a:off x="4711693" y="6637866"/>
              <a:ext cx="723907" cy="8480"/>
            </a:xfrm>
            <a:prstGeom prst="line">
              <a:avLst/>
            </a:prstGeom>
            <a:noFill/>
            <a:ln w="25400" cap="flat" cmpd="sng" algn="ctr">
              <a:solidFill>
                <a:srgbClr val="000000"/>
              </a:solidFill>
              <a:prstDash val="solid"/>
            </a:ln>
            <a:effectLst/>
          </p:spPr>
        </p:cxnSp>
      </p:grpSp>
      <p:grpSp>
        <p:nvGrpSpPr>
          <p:cNvPr id="5" name="Group 329"/>
          <p:cNvGrpSpPr/>
          <p:nvPr/>
        </p:nvGrpSpPr>
        <p:grpSpPr>
          <a:xfrm>
            <a:off x="4539259" y="4679156"/>
            <a:ext cx="473273" cy="1015014"/>
            <a:chOff x="6455835" y="6654800"/>
            <a:chExt cx="673100" cy="1443575"/>
          </a:xfrm>
        </p:grpSpPr>
        <p:cxnSp>
          <p:nvCxnSpPr>
            <p:cNvPr id="241" name="Straight Connector 240"/>
            <p:cNvCxnSpPr/>
            <p:nvPr/>
          </p:nvCxnSpPr>
          <p:spPr>
            <a:xfrm>
              <a:off x="6455835" y="7120476"/>
              <a:ext cx="673100" cy="1588"/>
            </a:xfrm>
            <a:prstGeom prst="line">
              <a:avLst/>
            </a:prstGeom>
            <a:noFill/>
            <a:ln w="25400" cap="flat" cmpd="sng" algn="ctr">
              <a:solidFill>
                <a:srgbClr val="000000"/>
              </a:solidFill>
              <a:prstDash val="solid"/>
            </a:ln>
            <a:effectLst/>
          </p:spPr>
        </p:cxnSp>
        <p:cxnSp>
          <p:nvCxnSpPr>
            <p:cNvPr id="242" name="Straight Connector 241"/>
            <p:cNvCxnSpPr/>
            <p:nvPr/>
          </p:nvCxnSpPr>
          <p:spPr>
            <a:xfrm flipV="1">
              <a:off x="6625166" y="8094133"/>
              <a:ext cx="385234" cy="4242"/>
            </a:xfrm>
            <a:prstGeom prst="line">
              <a:avLst/>
            </a:prstGeom>
            <a:noFill/>
            <a:ln w="50800" cap="flat" cmpd="sng" algn="ctr">
              <a:solidFill>
                <a:srgbClr val="2953D1"/>
              </a:solidFill>
              <a:prstDash val="dash"/>
            </a:ln>
            <a:effectLst/>
          </p:spPr>
        </p:cxnSp>
        <p:sp>
          <p:nvSpPr>
            <p:cNvPr id="243" name="Rectangle 242"/>
            <p:cNvSpPr/>
            <p:nvPr/>
          </p:nvSpPr>
          <p:spPr>
            <a:xfrm>
              <a:off x="6464295" y="7531108"/>
              <a:ext cx="529170" cy="122758"/>
            </a:xfrm>
            <a:prstGeom prst="rect">
              <a:avLst/>
            </a:prstGeom>
            <a:solidFill>
              <a:srgbClr val="0080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rgbClr val="FFFFFF"/>
                </a:solidFill>
                <a:effectLst/>
                <a:uLnTx/>
                <a:uFillTx/>
                <a:latin typeface="Gill Sans"/>
                <a:ea typeface="ヒラギノ角ゴ ProN W3"/>
                <a:cs typeface="ヒラギノ角ゴ ProN W3"/>
              </a:endParaRPr>
            </a:p>
          </p:txBody>
        </p:sp>
        <p:cxnSp>
          <p:nvCxnSpPr>
            <p:cNvPr id="244" name="Straight Connector 243"/>
            <p:cNvCxnSpPr>
              <a:stCxn id="249" idx="3"/>
            </p:cNvCxnSpPr>
            <p:nvPr/>
          </p:nvCxnSpPr>
          <p:spPr>
            <a:xfrm flipV="1">
              <a:off x="6506641" y="6654809"/>
              <a:ext cx="300566" cy="2121"/>
            </a:xfrm>
            <a:prstGeom prst="line">
              <a:avLst/>
            </a:prstGeom>
            <a:noFill/>
            <a:ln w="25400" cap="flat" cmpd="sng" algn="ctr">
              <a:solidFill>
                <a:srgbClr val="000000"/>
              </a:solidFill>
              <a:prstDash val="solid"/>
            </a:ln>
            <a:effectLst/>
          </p:spPr>
        </p:cxnSp>
        <p:cxnSp>
          <p:nvCxnSpPr>
            <p:cNvPr id="245" name="Straight Connector 244"/>
            <p:cNvCxnSpPr>
              <a:endCxn id="279" idx="1"/>
            </p:cNvCxnSpPr>
            <p:nvPr/>
          </p:nvCxnSpPr>
          <p:spPr>
            <a:xfrm>
              <a:off x="6790267" y="6654800"/>
              <a:ext cx="215899" cy="6353"/>
            </a:xfrm>
            <a:prstGeom prst="line">
              <a:avLst/>
            </a:prstGeom>
            <a:noFill/>
            <a:ln w="50800" cap="flat" cmpd="sng" algn="ctr">
              <a:solidFill>
                <a:srgbClr val="2953D1"/>
              </a:solidFill>
              <a:prstDash val="dash"/>
            </a:ln>
            <a:effectLst/>
          </p:spPr>
        </p:cxnSp>
      </p:grpSp>
      <p:grpSp>
        <p:nvGrpSpPr>
          <p:cNvPr id="6" name="Group 321"/>
          <p:cNvGrpSpPr/>
          <p:nvPr/>
        </p:nvGrpSpPr>
        <p:grpSpPr>
          <a:xfrm>
            <a:off x="4062997" y="4640470"/>
            <a:ext cx="580440" cy="1045887"/>
            <a:chOff x="5778485" y="6599780"/>
            <a:chExt cx="825514" cy="1487484"/>
          </a:xfrm>
        </p:grpSpPr>
        <p:cxnSp>
          <p:nvCxnSpPr>
            <p:cNvPr id="247" name="Straight Connector 246"/>
            <p:cNvCxnSpPr/>
            <p:nvPr/>
          </p:nvCxnSpPr>
          <p:spPr>
            <a:xfrm>
              <a:off x="5930899" y="8085676"/>
              <a:ext cx="673100" cy="1588"/>
            </a:xfrm>
            <a:prstGeom prst="line">
              <a:avLst/>
            </a:prstGeom>
            <a:noFill/>
            <a:ln w="25400" cap="flat" cmpd="sng" algn="ctr">
              <a:solidFill>
                <a:srgbClr val="000000"/>
              </a:solidFill>
              <a:prstDash val="solid"/>
            </a:ln>
            <a:effectLst/>
          </p:spPr>
        </p:cxnSp>
        <p:sp>
          <p:nvSpPr>
            <p:cNvPr id="248" name="Rectangle 247"/>
            <p:cNvSpPr/>
            <p:nvPr/>
          </p:nvSpPr>
          <p:spPr>
            <a:xfrm>
              <a:off x="5922429" y="7056975"/>
              <a:ext cx="529170" cy="122758"/>
            </a:xfrm>
            <a:prstGeom prst="rect">
              <a:avLst/>
            </a:prstGeom>
            <a:solidFill>
              <a:srgbClr val="0080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sp>
          <p:nvSpPr>
            <p:cNvPr id="249" name="Rectangle 248"/>
            <p:cNvSpPr/>
            <p:nvPr/>
          </p:nvSpPr>
          <p:spPr>
            <a:xfrm>
              <a:off x="5820841" y="6599780"/>
              <a:ext cx="685800" cy="114300"/>
            </a:xfrm>
            <a:prstGeom prst="rect">
              <a:avLst/>
            </a:prstGeom>
            <a:solidFill>
              <a:srgbClr val="FF66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250" name="Straight Connector 249"/>
            <p:cNvCxnSpPr/>
            <p:nvPr/>
          </p:nvCxnSpPr>
          <p:spPr>
            <a:xfrm flipV="1">
              <a:off x="5778485" y="7603076"/>
              <a:ext cx="503782" cy="2121"/>
            </a:xfrm>
            <a:prstGeom prst="line">
              <a:avLst/>
            </a:prstGeom>
            <a:noFill/>
            <a:ln w="25400" cap="flat" cmpd="sng" algn="ctr">
              <a:solidFill>
                <a:srgbClr val="000000"/>
              </a:solidFill>
              <a:prstDash val="solid"/>
            </a:ln>
            <a:effectLst/>
          </p:spPr>
        </p:cxnSp>
        <p:cxnSp>
          <p:nvCxnSpPr>
            <p:cNvPr id="251" name="Straight Connector 250"/>
            <p:cNvCxnSpPr>
              <a:stCxn id="243" idx="1"/>
            </p:cNvCxnSpPr>
            <p:nvPr/>
          </p:nvCxnSpPr>
          <p:spPr>
            <a:xfrm rot="10800000" flipV="1">
              <a:off x="6265333" y="7592487"/>
              <a:ext cx="198962" cy="10580"/>
            </a:xfrm>
            <a:prstGeom prst="line">
              <a:avLst/>
            </a:prstGeom>
            <a:noFill/>
            <a:ln w="50800" cap="flat" cmpd="sng" algn="ctr">
              <a:solidFill>
                <a:srgbClr val="2953D1"/>
              </a:solidFill>
              <a:prstDash val="dash"/>
            </a:ln>
            <a:effectLst/>
          </p:spPr>
        </p:cxnSp>
      </p:grpSp>
      <p:grpSp>
        <p:nvGrpSpPr>
          <p:cNvPr id="7" name="Group 332"/>
          <p:cNvGrpSpPr/>
          <p:nvPr/>
        </p:nvGrpSpPr>
        <p:grpSpPr>
          <a:xfrm>
            <a:off x="1026915" y="4572002"/>
            <a:ext cx="4786313" cy="1026912"/>
            <a:chOff x="1460500" y="6502402"/>
            <a:chExt cx="6807201" cy="1460497"/>
          </a:xfrm>
        </p:grpSpPr>
        <p:cxnSp>
          <p:nvCxnSpPr>
            <p:cNvPr id="253" name="Straight Connector 252"/>
            <p:cNvCxnSpPr/>
            <p:nvPr/>
          </p:nvCxnSpPr>
          <p:spPr>
            <a:xfrm rot="16200000" flipH="1">
              <a:off x="6210300" y="7213600"/>
              <a:ext cx="482603" cy="2"/>
            </a:xfrm>
            <a:prstGeom prst="line">
              <a:avLst/>
            </a:prstGeom>
            <a:noFill/>
            <a:ln w="25400" cap="flat" cmpd="sng" algn="ctr">
              <a:solidFill>
                <a:srgbClr val="FF0000"/>
              </a:solidFill>
              <a:prstDash val="solid"/>
            </a:ln>
            <a:effectLst/>
          </p:spPr>
        </p:cxnSp>
        <p:cxnSp>
          <p:nvCxnSpPr>
            <p:cNvPr id="254" name="Straight Connector 253"/>
            <p:cNvCxnSpPr/>
            <p:nvPr/>
          </p:nvCxnSpPr>
          <p:spPr>
            <a:xfrm rot="10800000" flipV="1">
              <a:off x="5367871" y="7954432"/>
              <a:ext cx="541862" cy="11"/>
            </a:xfrm>
            <a:prstGeom prst="line">
              <a:avLst/>
            </a:prstGeom>
            <a:noFill/>
            <a:ln w="25400" cap="flat" cmpd="sng" algn="ctr">
              <a:solidFill>
                <a:srgbClr val="FF0000"/>
              </a:solidFill>
              <a:prstDash val="solid"/>
            </a:ln>
            <a:effectLst/>
          </p:spPr>
        </p:cxnSp>
        <p:cxnSp>
          <p:nvCxnSpPr>
            <p:cNvPr id="255" name="Straight Connector 254"/>
            <p:cNvCxnSpPr/>
            <p:nvPr/>
          </p:nvCxnSpPr>
          <p:spPr>
            <a:xfrm rot="16200000" flipH="1">
              <a:off x="4436534" y="6752172"/>
              <a:ext cx="512243" cy="12704"/>
            </a:xfrm>
            <a:prstGeom prst="line">
              <a:avLst/>
            </a:prstGeom>
            <a:noFill/>
            <a:ln w="25400" cap="flat" cmpd="sng" algn="ctr">
              <a:solidFill>
                <a:srgbClr val="FF0000"/>
              </a:solidFill>
              <a:prstDash val="solid"/>
            </a:ln>
            <a:effectLst/>
          </p:spPr>
        </p:cxnSp>
        <p:cxnSp>
          <p:nvCxnSpPr>
            <p:cNvPr id="256" name="Straight Connector 255"/>
            <p:cNvCxnSpPr/>
            <p:nvPr/>
          </p:nvCxnSpPr>
          <p:spPr>
            <a:xfrm rot="10800000">
              <a:off x="6985012" y="6544742"/>
              <a:ext cx="1282689" cy="8458"/>
            </a:xfrm>
            <a:prstGeom prst="line">
              <a:avLst/>
            </a:prstGeom>
            <a:noFill/>
            <a:ln w="25400" cap="flat" cmpd="sng" algn="ctr">
              <a:solidFill>
                <a:srgbClr val="FF0000"/>
              </a:solidFill>
              <a:prstDash val="solid"/>
            </a:ln>
            <a:effectLst/>
          </p:spPr>
        </p:cxnSp>
        <p:cxnSp>
          <p:nvCxnSpPr>
            <p:cNvPr id="257" name="Straight Connector 256"/>
            <p:cNvCxnSpPr/>
            <p:nvPr/>
          </p:nvCxnSpPr>
          <p:spPr>
            <a:xfrm rot="5400000">
              <a:off x="6521449" y="6991351"/>
              <a:ext cx="939804" cy="12701"/>
            </a:xfrm>
            <a:prstGeom prst="line">
              <a:avLst/>
            </a:prstGeom>
            <a:noFill/>
            <a:ln w="25400" cap="flat" cmpd="sng" algn="ctr">
              <a:solidFill>
                <a:srgbClr val="FF0000"/>
              </a:solidFill>
              <a:prstDash val="solid"/>
            </a:ln>
            <a:effectLst/>
          </p:spPr>
        </p:cxnSp>
        <p:cxnSp>
          <p:nvCxnSpPr>
            <p:cNvPr id="258" name="Straight Connector 257"/>
            <p:cNvCxnSpPr/>
            <p:nvPr/>
          </p:nvCxnSpPr>
          <p:spPr>
            <a:xfrm rot="10800000" flipV="1">
              <a:off x="6451607" y="7463367"/>
              <a:ext cx="524927" cy="12"/>
            </a:xfrm>
            <a:prstGeom prst="line">
              <a:avLst/>
            </a:prstGeom>
            <a:noFill/>
            <a:ln w="25400" cap="flat" cmpd="sng" algn="ctr">
              <a:solidFill>
                <a:srgbClr val="FF0000"/>
              </a:solidFill>
              <a:prstDash val="solid"/>
            </a:ln>
            <a:effectLst/>
          </p:spPr>
        </p:cxnSp>
        <p:cxnSp>
          <p:nvCxnSpPr>
            <p:cNvPr id="259" name="Straight Connector 258"/>
            <p:cNvCxnSpPr/>
            <p:nvPr/>
          </p:nvCxnSpPr>
          <p:spPr>
            <a:xfrm rot="10800000" flipV="1">
              <a:off x="5909740" y="6989232"/>
              <a:ext cx="541860" cy="11"/>
            </a:xfrm>
            <a:prstGeom prst="line">
              <a:avLst/>
            </a:prstGeom>
            <a:noFill/>
            <a:ln w="25400" cap="flat" cmpd="sng" algn="ctr">
              <a:solidFill>
                <a:srgbClr val="FF0000"/>
              </a:solidFill>
              <a:prstDash val="solid"/>
            </a:ln>
            <a:effectLst/>
          </p:spPr>
        </p:cxnSp>
        <p:cxnSp>
          <p:nvCxnSpPr>
            <p:cNvPr id="260" name="Straight Connector 259"/>
            <p:cNvCxnSpPr/>
            <p:nvPr/>
          </p:nvCxnSpPr>
          <p:spPr>
            <a:xfrm rot="5400000">
              <a:off x="5429251" y="7461252"/>
              <a:ext cx="952500" cy="2"/>
            </a:xfrm>
            <a:prstGeom prst="line">
              <a:avLst/>
            </a:prstGeom>
            <a:noFill/>
            <a:ln w="25400" cap="flat" cmpd="sng" algn="ctr">
              <a:solidFill>
                <a:srgbClr val="FF0000"/>
              </a:solidFill>
              <a:prstDash val="solid"/>
            </a:ln>
            <a:effectLst/>
          </p:spPr>
        </p:cxnSp>
        <p:cxnSp>
          <p:nvCxnSpPr>
            <p:cNvPr id="261" name="Straight Connector 260"/>
            <p:cNvCxnSpPr/>
            <p:nvPr/>
          </p:nvCxnSpPr>
          <p:spPr>
            <a:xfrm rot="16200000" flipH="1">
              <a:off x="4906433" y="7463373"/>
              <a:ext cx="956742" cy="2"/>
            </a:xfrm>
            <a:prstGeom prst="line">
              <a:avLst/>
            </a:prstGeom>
            <a:noFill/>
            <a:ln w="25400" cap="flat" cmpd="sng" algn="ctr">
              <a:solidFill>
                <a:srgbClr val="FF0000"/>
              </a:solidFill>
              <a:prstDash val="solid"/>
            </a:ln>
            <a:effectLst/>
          </p:spPr>
        </p:cxnSp>
        <p:cxnSp>
          <p:nvCxnSpPr>
            <p:cNvPr id="262" name="Straight Connector 261"/>
            <p:cNvCxnSpPr/>
            <p:nvPr/>
          </p:nvCxnSpPr>
          <p:spPr>
            <a:xfrm rot="10800000">
              <a:off x="4690534" y="7001942"/>
              <a:ext cx="702734" cy="1588"/>
            </a:xfrm>
            <a:prstGeom prst="line">
              <a:avLst/>
            </a:prstGeom>
            <a:noFill/>
            <a:ln w="25400" cap="flat" cmpd="sng" algn="ctr">
              <a:solidFill>
                <a:srgbClr val="FF0000"/>
              </a:solidFill>
              <a:prstDash val="solid"/>
            </a:ln>
            <a:effectLst/>
          </p:spPr>
        </p:cxnSp>
        <p:cxnSp>
          <p:nvCxnSpPr>
            <p:cNvPr id="263" name="Straight Connector 262"/>
            <p:cNvCxnSpPr/>
            <p:nvPr/>
          </p:nvCxnSpPr>
          <p:spPr>
            <a:xfrm rot="10800000">
              <a:off x="4000502" y="6506642"/>
              <a:ext cx="694275" cy="4240"/>
            </a:xfrm>
            <a:prstGeom prst="line">
              <a:avLst/>
            </a:prstGeom>
            <a:noFill/>
            <a:ln w="25400" cap="flat" cmpd="sng" algn="ctr">
              <a:solidFill>
                <a:srgbClr val="FF0000"/>
              </a:solidFill>
              <a:prstDash val="solid"/>
            </a:ln>
            <a:effectLst/>
          </p:spPr>
        </p:cxnSp>
        <p:cxnSp>
          <p:nvCxnSpPr>
            <p:cNvPr id="264" name="Straight Connector 263"/>
            <p:cNvCxnSpPr/>
            <p:nvPr/>
          </p:nvCxnSpPr>
          <p:spPr>
            <a:xfrm rot="10800000" flipV="1">
              <a:off x="3285071" y="7471842"/>
              <a:ext cx="728131" cy="2"/>
            </a:xfrm>
            <a:prstGeom prst="line">
              <a:avLst/>
            </a:prstGeom>
            <a:noFill/>
            <a:ln w="25400" cap="flat" cmpd="sng" algn="ctr">
              <a:solidFill>
                <a:srgbClr val="FF0000"/>
              </a:solidFill>
              <a:prstDash val="solid"/>
            </a:ln>
            <a:effectLst/>
          </p:spPr>
        </p:cxnSp>
        <p:cxnSp>
          <p:nvCxnSpPr>
            <p:cNvPr id="265" name="Straight Connector 264"/>
            <p:cNvCxnSpPr/>
            <p:nvPr/>
          </p:nvCxnSpPr>
          <p:spPr>
            <a:xfrm rot="10800000" flipV="1">
              <a:off x="1460500" y="7954450"/>
              <a:ext cx="1837278" cy="8449"/>
            </a:xfrm>
            <a:prstGeom prst="line">
              <a:avLst/>
            </a:prstGeom>
            <a:noFill/>
            <a:ln w="25400" cap="flat" cmpd="sng" algn="ctr">
              <a:solidFill>
                <a:srgbClr val="FF0000"/>
              </a:solidFill>
              <a:prstDash val="solid"/>
            </a:ln>
            <a:effectLst/>
          </p:spPr>
        </p:cxnSp>
        <p:cxnSp>
          <p:nvCxnSpPr>
            <p:cNvPr id="266" name="Straight Connector 265"/>
            <p:cNvCxnSpPr/>
            <p:nvPr/>
          </p:nvCxnSpPr>
          <p:spPr>
            <a:xfrm rot="5400000">
              <a:off x="3525573" y="6989244"/>
              <a:ext cx="974469" cy="787"/>
            </a:xfrm>
            <a:prstGeom prst="line">
              <a:avLst/>
            </a:prstGeom>
            <a:noFill/>
            <a:ln w="25400" cap="flat" cmpd="sng" algn="ctr">
              <a:solidFill>
                <a:srgbClr val="FF0000"/>
              </a:solidFill>
              <a:prstDash val="solid"/>
            </a:ln>
            <a:effectLst/>
          </p:spPr>
        </p:cxnSp>
        <p:cxnSp>
          <p:nvCxnSpPr>
            <p:cNvPr id="267" name="Straight Connector 266"/>
            <p:cNvCxnSpPr/>
            <p:nvPr/>
          </p:nvCxnSpPr>
          <p:spPr>
            <a:xfrm rot="16200000" flipH="1">
              <a:off x="3056472" y="7713143"/>
              <a:ext cx="491067" cy="3"/>
            </a:xfrm>
            <a:prstGeom prst="line">
              <a:avLst/>
            </a:prstGeom>
            <a:noFill/>
            <a:ln w="25400" cap="flat" cmpd="sng" algn="ctr">
              <a:solidFill>
                <a:srgbClr val="FF0000"/>
              </a:solidFill>
              <a:prstDash val="solid"/>
            </a:ln>
            <a:effectLst/>
          </p:spPr>
        </p:cxnSp>
      </p:grpSp>
      <p:grpSp>
        <p:nvGrpSpPr>
          <p:cNvPr id="8" name="Group 320"/>
          <p:cNvGrpSpPr/>
          <p:nvPr/>
        </p:nvGrpSpPr>
        <p:grpSpPr>
          <a:xfrm>
            <a:off x="3783203" y="4673211"/>
            <a:ext cx="381005" cy="1053695"/>
            <a:chOff x="5380555" y="6646345"/>
            <a:chExt cx="541874" cy="1498588"/>
          </a:xfrm>
        </p:grpSpPr>
        <p:cxnSp>
          <p:nvCxnSpPr>
            <p:cNvPr id="269" name="Straight Connector 268"/>
            <p:cNvCxnSpPr/>
            <p:nvPr/>
          </p:nvCxnSpPr>
          <p:spPr>
            <a:xfrm>
              <a:off x="5380563" y="7116242"/>
              <a:ext cx="381000" cy="1588"/>
            </a:xfrm>
            <a:prstGeom prst="line">
              <a:avLst/>
            </a:prstGeom>
            <a:noFill/>
            <a:ln w="25400" cap="flat" cmpd="sng" algn="ctr">
              <a:solidFill>
                <a:srgbClr val="000000"/>
              </a:solidFill>
              <a:prstDash val="solid"/>
            </a:ln>
            <a:effectLst/>
          </p:spPr>
        </p:cxnSp>
        <p:sp>
          <p:nvSpPr>
            <p:cNvPr id="270" name="Rectangle 269"/>
            <p:cNvSpPr/>
            <p:nvPr/>
          </p:nvSpPr>
          <p:spPr>
            <a:xfrm>
              <a:off x="5380563" y="8022175"/>
              <a:ext cx="529170" cy="122758"/>
            </a:xfrm>
            <a:prstGeom prst="rect">
              <a:avLst/>
            </a:prstGeom>
            <a:solidFill>
              <a:srgbClr val="0080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271" name="Straight Connector 270"/>
            <p:cNvCxnSpPr/>
            <p:nvPr/>
          </p:nvCxnSpPr>
          <p:spPr>
            <a:xfrm>
              <a:off x="5448299" y="6646345"/>
              <a:ext cx="381000" cy="1588"/>
            </a:xfrm>
            <a:prstGeom prst="line">
              <a:avLst/>
            </a:prstGeom>
            <a:noFill/>
            <a:ln w="50800" cap="flat" cmpd="sng" algn="ctr">
              <a:solidFill>
                <a:srgbClr val="2953D1"/>
              </a:solidFill>
              <a:prstDash val="dash"/>
            </a:ln>
            <a:effectLst/>
          </p:spPr>
        </p:cxnSp>
        <p:cxnSp>
          <p:nvCxnSpPr>
            <p:cNvPr id="272" name="Straight Connector 271"/>
            <p:cNvCxnSpPr>
              <a:endCxn id="248" idx="1"/>
            </p:cNvCxnSpPr>
            <p:nvPr/>
          </p:nvCxnSpPr>
          <p:spPr>
            <a:xfrm flipV="1">
              <a:off x="5770032" y="7118354"/>
              <a:ext cx="152397" cy="2125"/>
            </a:xfrm>
            <a:prstGeom prst="line">
              <a:avLst/>
            </a:prstGeom>
            <a:noFill/>
            <a:ln w="50800" cap="flat" cmpd="sng" algn="ctr">
              <a:solidFill>
                <a:srgbClr val="2953D1"/>
              </a:solidFill>
              <a:prstDash val="dash"/>
            </a:ln>
            <a:effectLst/>
          </p:spPr>
        </p:cxnSp>
        <p:sp>
          <p:nvSpPr>
            <p:cNvPr id="273" name="Rectangle 272"/>
            <p:cNvSpPr/>
            <p:nvPr/>
          </p:nvSpPr>
          <p:spPr>
            <a:xfrm>
              <a:off x="5380555" y="7548042"/>
              <a:ext cx="393712" cy="122758"/>
            </a:xfrm>
            <a:prstGeom prst="rect">
              <a:avLst/>
            </a:prstGeom>
            <a:solidFill>
              <a:srgbClr val="FF66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grpSp>
      <p:grpSp>
        <p:nvGrpSpPr>
          <p:cNvPr id="9" name="Group 330"/>
          <p:cNvGrpSpPr/>
          <p:nvPr/>
        </p:nvGrpSpPr>
        <p:grpSpPr>
          <a:xfrm>
            <a:off x="4926211" y="4640466"/>
            <a:ext cx="884040" cy="1062628"/>
            <a:chOff x="7006166" y="6599774"/>
            <a:chExt cx="1257301" cy="1511293"/>
          </a:xfrm>
        </p:grpSpPr>
        <p:cxnSp>
          <p:nvCxnSpPr>
            <p:cNvPr id="275" name="Straight Connector 274"/>
            <p:cNvCxnSpPr/>
            <p:nvPr/>
          </p:nvCxnSpPr>
          <p:spPr>
            <a:xfrm>
              <a:off x="7014637" y="7611542"/>
              <a:ext cx="673100" cy="1588"/>
            </a:xfrm>
            <a:prstGeom prst="line">
              <a:avLst/>
            </a:prstGeom>
            <a:noFill/>
            <a:ln w="25400" cap="flat" cmpd="sng" algn="ctr">
              <a:solidFill>
                <a:srgbClr val="000000"/>
              </a:solidFill>
              <a:prstDash val="solid"/>
            </a:ln>
            <a:effectLst/>
          </p:spPr>
        </p:cxnSp>
        <p:cxnSp>
          <p:nvCxnSpPr>
            <p:cNvPr id="276" name="Straight Connector 275"/>
            <p:cNvCxnSpPr/>
            <p:nvPr/>
          </p:nvCxnSpPr>
          <p:spPr>
            <a:xfrm>
              <a:off x="7573456" y="6663275"/>
              <a:ext cx="673100" cy="1588"/>
            </a:xfrm>
            <a:prstGeom prst="line">
              <a:avLst/>
            </a:prstGeom>
            <a:noFill/>
            <a:ln w="25400" cap="flat" cmpd="sng" algn="ctr">
              <a:solidFill>
                <a:srgbClr val="000000"/>
              </a:solidFill>
              <a:prstDash val="solid"/>
            </a:ln>
            <a:effectLst/>
          </p:spPr>
        </p:cxnSp>
        <p:cxnSp>
          <p:nvCxnSpPr>
            <p:cNvPr id="277" name="Straight Connector 276"/>
            <p:cNvCxnSpPr/>
            <p:nvPr/>
          </p:nvCxnSpPr>
          <p:spPr>
            <a:xfrm flipV="1">
              <a:off x="7167035" y="7128933"/>
              <a:ext cx="1096432" cy="4244"/>
            </a:xfrm>
            <a:prstGeom prst="line">
              <a:avLst/>
            </a:prstGeom>
            <a:noFill/>
            <a:ln w="50800" cap="flat" cmpd="sng" algn="ctr">
              <a:solidFill>
                <a:srgbClr val="2953D1"/>
              </a:solidFill>
              <a:prstDash val="dash"/>
            </a:ln>
            <a:effectLst/>
          </p:spPr>
        </p:cxnSp>
        <p:cxnSp>
          <p:nvCxnSpPr>
            <p:cNvPr id="278" name="Straight Connector 277"/>
            <p:cNvCxnSpPr/>
            <p:nvPr/>
          </p:nvCxnSpPr>
          <p:spPr>
            <a:xfrm flipV="1">
              <a:off x="7725837" y="7603067"/>
              <a:ext cx="520696" cy="4243"/>
            </a:xfrm>
            <a:prstGeom prst="line">
              <a:avLst/>
            </a:prstGeom>
            <a:noFill/>
            <a:ln w="50800" cap="flat" cmpd="sng" algn="ctr">
              <a:solidFill>
                <a:srgbClr val="2953D1"/>
              </a:solidFill>
              <a:prstDash val="dash"/>
            </a:ln>
            <a:effectLst/>
          </p:spPr>
        </p:cxnSp>
        <p:sp>
          <p:nvSpPr>
            <p:cNvPr id="279" name="Rectangle 278"/>
            <p:cNvSpPr/>
            <p:nvPr/>
          </p:nvSpPr>
          <p:spPr>
            <a:xfrm>
              <a:off x="7006166" y="6599774"/>
              <a:ext cx="529170" cy="122758"/>
            </a:xfrm>
            <a:prstGeom prst="rect">
              <a:avLst/>
            </a:prstGeom>
            <a:solidFill>
              <a:srgbClr val="0080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cxnSp>
          <p:nvCxnSpPr>
            <p:cNvPr id="280" name="Straight Connector 279"/>
            <p:cNvCxnSpPr/>
            <p:nvPr/>
          </p:nvCxnSpPr>
          <p:spPr>
            <a:xfrm>
              <a:off x="7031566" y="8098376"/>
              <a:ext cx="1231901" cy="12691"/>
            </a:xfrm>
            <a:prstGeom prst="line">
              <a:avLst/>
            </a:prstGeom>
            <a:noFill/>
            <a:ln w="50800" cap="flat" cmpd="sng" algn="ctr">
              <a:solidFill>
                <a:srgbClr val="2953D1"/>
              </a:solidFill>
              <a:prstDash val="dash"/>
            </a:ln>
            <a:effectLst/>
          </p:spPr>
        </p:cxnSp>
      </p:grpSp>
      <p:sp>
        <p:nvSpPr>
          <p:cNvPr id="281" name="Rectangle 280"/>
          <p:cNvSpPr/>
          <p:nvPr/>
        </p:nvSpPr>
        <p:spPr>
          <a:xfrm>
            <a:off x="5381648" y="2089547"/>
            <a:ext cx="482203" cy="80367"/>
          </a:xfrm>
          <a:prstGeom prst="rect">
            <a:avLst/>
          </a:prstGeom>
          <a:solidFill>
            <a:srgbClr val="FF6600"/>
          </a:solidFill>
          <a:ln w="9525" cap="flat" cmpd="sng" algn="ctr">
            <a:solidFill>
              <a:srgbClr val="000000"/>
            </a:solidFill>
            <a:prstDash val="solid"/>
          </a:ln>
          <a:effectLst/>
        </p:spPr>
        <p:txBody>
          <a:bodyPr lIns="64291" tIns="32146" rIns="64291" bIns="32146"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sp>
        <p:nvSpPr>
          <p:cNvPr id="282" name="TextBox 281"/>
          <p:cNvSpPr txBox="1"/>
          <p:nvPr/>
        </p:nvSpPr>
        <p:spPr>
          <a:xfrm>
            <a:off x="3804071" y="1964532"/>
            <a:ext cx="1573104" cy="295752"/>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Critical Section 2</a:t>
            </a:r>
          </a:p>
        </p:txBody>
      </p:sp>
      <p:cxnSp>
        <p:nvCxnSpPr>
          <p:cNvPr id="283" name="Straight Connector 282"/>
          <p:cNvCxnSpPr/>
          <p:nvPr/>
        </p:nvCxnSpPr>
        <p:spPr>
          <a:xfrm rot="10800000">
            <a:off x="7119959" y="2143132"/>
            <a:ext cx="476254" cy="4"/>
          </a:xfrm>
          <a:prstGeom prst="line">
            <a:avLst/>
          </a:prstGeom>
          <a:noFill/>
          <a:ln w="25400" cap="flat" cmpd="sng" algn="ctr">
            <a:solidFill>
              <a:srgbClr val="FF0000"/>
            </a:solidFill>
            <a:prstDash val="solid"/>
          </a:ln>
          <a:effectLst/>
        </p:spPr>
      </p:cxnSp>
      <p:sp>
        <p:nvSpPr>
          <p:cNvPr id="284" name="TextBox 283"/>
          <p:cNvSpPr txBox="1"/>
          <p:nvPr/>
        </p:nvSpPr>
        <p:spPr>
          <a:xfrm>
            <a:off x="6006722" y="1976439"/>
            <a:ext cx="1166780" cy="295752"/>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Critical Path</a:t>
            </a:r>
          </a:p>
        </p:txBody>
      </p:sp>
      <p:cxnSp>
        <p:nvCxnSpPr>
          <p:cNvPr id="285" name="Straight Arrow Connector 284"/>
          <p:cNvCxnSpPr/>
          <p:nvPr/>
        </p:nvCxnSpPr>
        <p:spPr>
          <a:xfrm flipV="1">
            <a:off x="5810250" y="4893469"/>
            <a:ext cx="357188" cy="1"/>
          </a:xfrm>
          <a:prstGeom prst="straightConnector1">
            <a:avLst/>
          </a:prstGeom>
          <a:noFill/>
          <a:ln w="25400" cap="flat" cmpd="sng" algn="ctr">
            <a:solidFill>
              <a:srgbClr val="FF0000"/>
            </a:solidFill>
            <a:prstDash val="solid"/>
            <a:headEnd type="arrow"/>
            <a:tailEnd type="arrow"/>
          </a:ln>
          <a:effectLst>
            <a:outerShdw blurRad="40000" dist="20000" dir="5400000" rotWithShape="0">
              <a:srgbClr val="000000">
                <a:alpha val="38000"/>
              </a:srgbClr>
            </a:outerShdw>
          </a:effectLst>
        </p:spPr>
      </p:cxnSp>
      <p:sp>
        <p:nvSpPr>
          <p:cNvPr id="286" name="TextBox 285"/>
          <p:cNvSpPr txBox="1"/>
          <p:nvPr/>
        </p:nvSpPr>
        <p:spPr>
          <a:xfrm>
            <a:off x="5744765" y="4902399"/>
            <a:ext cx="707013" cy="526585"/>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Arial" charset="0"/>
                <a:ea typeface="ＭＳ Ｐゴシック" charset="0"/>
                <a:cs typeface="ＭＳ Ｐゴシック" charset="0"/>
              </a:rPr>
              <a:t>Saved</a:t>
            </a:r>
            <a:br>
              <a:rPr kumimoji="0" lang="en-US" sz="1500" b="0" i="0" u="none" strike="noStrike" kern="0" cap="none" spc="0" normalizeH="0" baseline="0" noProof="0" dirty="0">
                <a:ln>
                  <a:noFill/>
                </a:ln>
                <a:solidFill>
                  <a:srgbClr val="FF0000"/>
                </a:solidFill>
                <a:effectLst/>
                <a:uLnTx/>
                <a:uFillTx/>
                <a:latin typeface="Arial" charset="0"/>
                <a:ea typeface="ＭＳ Ｐゴシック" charset="0"/>
                <a:cs typeface="ＭＳ Ｐゴシック" charset="0"/>
              </a:rPr>
            </a:br>
            <a:r>
              <a:rPr kumimoji="0" lang="en-US" sz="1500" b="0" i="0" u="none" strike="noStrike" kern="0" cap="none" spc="0" normalizeH="0" baseline="0" noProof="0" dirty="0">
                <a:ln>
                  <a:noFill/>
                </a:ln>
                <a:solidFill>
                  <a:srgbClr val="FF0000"/>
                </a:solidFill>
                <a:effectLst/>
                <a:uLnTx/>
                <a:uFillTx/>
                <a:latin typeface="Arial" charset="0"/>
                <a:ea typeface="ＭＳ Ｐゴシック" charset="0"/>
                <a:cs typeface="ＭＳ Ｐゴシック" charset="0"/>
              </a:rPr>
              <a:t>Cycles</a:t>
            </a:r>
          </a:p>
        </p:txBody>
      </p:sp>
      <p:sp>
        <p:nvSpPr>
          <p:cNvPr id="145" name="TextBox 144"/>
          <p:cNvSpPr txBox="1"/>
          <p:nvPr/>
        </p:nvSpPr>
        <p:spPr>
          <a:xfrm>
            <a:off x="6911601" y="5179219"/>
            <a:ext cx="1423386" cy="295752"/>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Limiter Thread: </a:t>
            </a:r>
          </a:p>
        </p:txBody>
      </p:sp>
      <p:sp>
        <p:nvSpPr>
          <p:cNvPr id="146" name="TextBox 145"/>
          <p:cNvSpPr txBox="1"/>
          <p:nvPr/>
        </p:nvSpPr>
        <p:spPr>
          <a:xfrm>
            <a:off x="8245105" y="5167315"/>
            <a:ext cx="505991" cy="302967"/>
          </a:xfrm>
          <a:prstGeom prst="rect">
            <a:avLst/>
          </a:prstGeom>
          <a:noFill/>
        </p:spPr>
        <p:txBody>
          <a:bodyPr wrap="squar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D</a:t>
            </a:r>
          </a:p>
        </p:txBody>
      </p:sp>
      <p:sp>
        <p:nvSpPr>
          <p:cNvPr id="199" name="TextBox 198"/>
          <p:cNvSpPr txBox="1"/>
          <p:nvPr/>
        </p:nvSpPr>
        <p:spPr>
          <a:xfrm>
            <a:off x="8257008" y="5155407"/>
            <a:ext cx="505991" cy="302967"/>
          </a:xfrm>
          <a:prstGeom prst="rect">
            <a:avLst/>
          </a:prstGeom>
          <a:noFill/>
        </p:spPr>
        <p:txBody>
          <a:bodyPr wrap="squar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B</a:t>
            </a:r>
          </a:p>
        </p:txBody>
      </p:sp>
      <p:sp>
        <p:nvSpPr>
          <p:cNvPr id="215" name="TextBox 214"/>
          <p:cNvSpPr txBox="1"/>
          <p:nvPr/>
        </p:nvSpPr>
        <p:spPr>
          <a:xfrm>
            <a:off x="8233195" y="5155409"/>
            <a:ext cx="505991" cy="302967"/>
          </a:xfrm>
          <a:prstGeom prst="rect">
            <a:avLst/>
          </a:prstGeom>
          <a:noFill/>
        </p:spPr>
        <p:txBody>
          <a:bodyPr wrap="squar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C</a:t>
            </a:r>
          </a:p>
        </p:txBody>
      </p:sp>
      <p:sp>
        <p:nvSpPr>
          <p:cNvPr id="219" name="TextBox 218"/>
          <p:cNvSpPr txBox="1"/>
          <p:nvPr/>
        </p:nvSpPr>
        <p:spPr>
          <a:xfrm>
            <a:off x="8245104" y="5155408"/>
            <a:ext cx="505991" cy="302967"/>
          </a:xfrm>
          <a:prstGeom prst="rect">
            <a:avLst/>
          </a:prstGeom>
          <a:noFill/>
        </p:spPr>
        <p:txBody>
          <a:bodyPr wrap="squar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A</a:t>
            </a:r>
          </a:p>
        </p:txBody>
      </p:sp>
      <p:sp>
        <p:nvSpPr>
          <p:cNvPr id="240" name="TextBox 239"/>
          <p:cNvSpPr txBox="1"/>
          <p:nvPr/>
        </p:nvSpPr>
        <p:spPr>
          <a:xfrm>
            <a:off x="6840164" y="4548188"/>
            <a:ext cx="1541357" cy="526585"/>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Most Contended</a:t>
            </a:r>
            <a:b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b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Critical Section:</a:t>
            </a:r>
          </a:p>
        </p:txBody>
      </p:sp>
      <p:grpSp>
        <p:nvGrpSpPr>
          <p:cNvPr id="268" name="Group 267"/>
          <p:cNvGrpSpPr/>
          <p:nvPr/>
        </p:nvGrpSpPr>
        <p:grpSpPr>
          <a:xfrm>
            <a:off x="8197479" y="4774409"/>
            <a:ext cx="666745" cy="323165"/>
            <a:chOff x="11404637" y="6739469"/>
            <a:chExt cx="948260" cy="459613"/>
          </a:xfrm>
        </p:grpSpPr>
        <p:sp>
          <p:nvSpPr>
            <p:cNvPr id="246" name="TextBox 245"/>
            <p:cNvSpPr txBox="1"/>
            <p:nvPr/>
          </p:nvSpPr>
          <p:spPr>
            <a:xfrm>
              <a:off x="11404637" y="6739469"/>
              <a:ext cx="719632" cy="459613"/>
            </a:xfrm>
            <a:prstGeom prst="rect">
              <a:avLst/>
            </a:prstGeom>
            <a:noFill/>
          </p:spPr>
          <p:txBody>
            <a:bodyPr wrap="square"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rPr>
                <a:t>1</a:t>
              </a:r>
            </a:p>
          </p:txBody>
        </p:sp>
        <p:sp>
          <p:nvSpPr>
            <p:cNvPr id="252" name="Rectangle 251"/>
            <p:cNvSpPr/>
            <p:nvPr/>
          </p:nvSpPr>
          <p:spPr>
            <a:xfrm>
              <a:off x="11667097" y="6917266"/>
              <a:ext cx="685800" cy="114300"/>
            </a:xfrm>
            <a:prstGeom prst="rect">
              <a:avLst/>
            </a:prstGeom>
            <a:solidFill>
              <a:srgbClr val="008000"/>
            </a:solidFill>
            <a:ln w="9525" cap="flat" cmpd="sng" algn="ctr">
              <a:solidFill>
                <a:srgbClr val="000000"/>
              </a:solidFill>
              <a:prstDash val="solid"/>
            </a:ln>
            <a:effectLst/>
          </p:spPr>
          <p:txBody>
            <a:bodyPr rtlCol="0" anchor="ctr"/>
            <a:lstStyle/>
            <a:p>
              <a:pPr marL="0" marR="0" lvl="0" indent="0" algn="ctr"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srgbClr val="FFFFFF"/>
                </a:solidFill>
                <a:effectLst/>
                <a:uLnTx/>
                <a:uFillTx/>
                <a:latin typeface="Gill Sans"/>
                <a:ea typeface="ヒラギノ角ゴ ProN W3"/>
                <a:cs typeface="ヒラギノ角ゴ ProN W3"/>
              </a:endParaRPr>
            </a:p>
          </p:txBody>
        </p:sp>
      </p:grpSp>
      <p:sp>
        <p:nvSpPr>
          <p:cNvPr id="274" name="Rounded Rectangle 273"/>
          <p:cNvSpPr/>
          <p:nvPr/>
        </p:nvSpPr>
        <p:spPr>
          <a:xfrm>
            <a:off x="6869906" y="5119688"/>
            <a:ext cx="1678781" cy="381000"/>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lIns="64291" tIns="32146" rIns="64291" bIns="32146"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287" name="Straight Connector 286"/>
          <p:cNvCxnSpPr/>
          <p:nvPr/>
        </p:nvCxnSpPr>
        <p:spPr>
          <a:xfrm rot="5400000">
            <a:off x="4884534" y="5208995"/>
            <a:ext cx="1848445" cy="8930"/>
          </a:xfrm>
          <a:prstGeom prst="line">
            <a:avLst/>
          </a:prstGeom>
          <a:noFill/>
          <a:ln w="25400" cap="flat" cmpd="sng" algn="ctr">
            <a:solidFill>
              <a:srgbClr val="808080">
                <a:lumMod val="50000"/>
              </a:srgbClr>
            </a:solidFill>
            <a:prstDash val="solid"/>
          </a:ln>
          <a:effectLst/>
        </p:spPr>
      </p:cxnSp>
      <p:cxnSp>
        <p:nvCxnSpPr>
          <p:cNvPr id="292" name="Straight Connector 291"/>
          <p:cNvCxnSpPr/>
          <p:nvPr/>
        </p:nvCxnSpPr>
        <p:spPr>
          <a:xfrm rot="5400000">
            <a:off x="5253629" y="5220898"/>
            <a:ext cx="1848445" cy="8930"/>
          </a:xfrm>
          <a:prstGeom prst="line">
            <a:avLst/>
          </a:prstGeom>
          <a:noFill/>
          <a:ln w="25400" cap="flat" cmpd="sng" algn="ctr">
            <a:solidFill>
              <a:srgbClr val="808080">
                <a:lumMod val="50000"/>
              </a:srgbClr>
            </a:solidFill>
            <a:prstDash val="sysDash"/>
          </a:ln>
          <a:effectLst/>
        </p:spPr>
      </p:cxnSp>
      <p:cxnSp>
        <p:nvCxnSpPr>
          <p:cNvPr id="293" name="Straight Arrow Connector 292"/>
          <p:cNvCxnSpPr/>
          <p:nvPr/>
        </p:nvCxnSpPr>
        <p:spPr>
          <a:xfrm>
            <a:off x="964406" y="4452939"/>
            <a:ext cx="2797969" cy="11905"/>
          </a:xfrm>
          <a:prstGeom prst="straightConnector1">
            <a:avLst/>
          </a:prstGeom>
          <a:ln w="50800">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94" name="TextBox 293"/>
          <p:cNvSpPr txBox="1"/>
          <p:nvPr/>
        </p:nvSpPr>
        <p:spPr>
          <a:xfrm>
            <a:off x="1154902" y="4161241"/>
            <a:ext cx="2503440" cy="495807"/>
          </a:xfrm>
          <a:prstGeom prst="rect">
            <a:avLst/>
          </a:prstGeom>
          <a:noFill/>
        </p:spPr>
        <p:txBody>
          <a:bodyPr wrap="none" lIns="64291" tIns="32146" rIns="64291" bIns="32146" rtlCol="0">
            <a:spAutoFit/>
          </a:bodyPr>
          <a:lstStyle/>
          <a:p>
            <a:pPr marL="0" marR="0" lvl="0" indent="0" algn="l" defTabSz="64291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0000"/>
                </a:solidFill>
                <a:effectLst/>
                <a:uLnTx/>
                <a:uFillTx/>
                <a:latin typeface="Arial" charset="0"/>
                <a:ea typeface="ＭＳ Ｐゴシック" charset="0"/>
                <a:cs typeface="ＭＳ Ｐゴシック" charset="0"/>
              </a:rPr>
              <a:t>Limiter Thread Identification</a:t>
            </a:r>
          </a:p>
          <a:p>
            <a:pPr marL="0" marR="0" lvl="0" indent="0" algn="l" defTabSz="642915"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sysClr val="windowText" lastClr="000000"/>
              </a:solidFill>
              <a:effectLst/>
              <a:uLnTx/>
              <a:uFillTx/>
              <a:latin typeface="Arial" charset="0"/>
              <a:ea typeface="ＭＳ Ｐゴシック" charset="0"/>
              <a:cs typeface="ＭＳ Ｐゴシック" charset="0"/>
            </a:endParaRPr>
          </a:p>
        </p:txBody>
      </p:sp>
    </p:spTree>
    <p:extLst>
      <p:ext uri="{BB962C8B-B14F-4D97-AF65-F5344CB8AC3E}">
        <p14:creationId xmlns:p14="http://schemas.microsoft.com/office/powerpoint/2010/main" val="710863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294"/>
                                        </p:tgtEl>
                                        <p:attrNameLst>
                                          <p:attrName>style.visibility</p:attrName>
                                        </p:attrNameLst>
                                      </p:cBhvr>
                                      <p:to>
                                        <p:strVal val="visible"/>
                                      </p:to>
                                    </p:set>
                                    <p:animEffect transition="in" filter="wipe(left)">
                                      <p:cBhvr>
                                        <p:cTn id="19" dur="500"/>
                                        <p:tgtEl>
                                          <p:spTgt spid="294"/>
                                        </p:tgtEl>
                                      </p:cBhvr>
                                    </p:animEffect>
                                  </p:childTnLst>
                                </p:cTn>
                              </p:par>
                              <p:par>
                                <p:cTn id="20" presetID="22" presetClass="entr" presetSubtype="8" fill="hold" nodeType="withEffect">
                                  <p:stCondLst>
                                    <p:cond delay="0"/>
                                  </p:stCondLst>
                                  <p:childTnLst>
                                    <p:set>
                                      <p:cBhvr>
                                        <p:cTn id="21" dur="1" fill="hold">
                                          <p:stCondLst>
                                            <p:cond delay="0"/>
                                          </p:stCondLst>
                                        </p:cTn>
                                        <p:tgtEl>
                                          <p:spTgt spid="293"/>
                                        </p:tgtEl>
                                        <p:attrNameLst>
                                          <p:attrName>style.visibility</p:attrName>
                                        </p:attrNameLst>
                                      </p:cBhvr>
                                      <p:to>
                                        <p:strVal val="visible"/>
                                      </p:to>
                                    </p:set>
                                    <p:animEffect transition="in" filter="wipe(left)">
                                      <p:cBhvr>
                                        <p:cTn id="22" dur="500"/>
                                        <p:tgtEl>
                                          <p:spTgt spid="293"/>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146"/>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19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par>
                                <p:cTn id="55" presetID="1" presetClass="exit" presetSubtype="0" fill="hold" grpId="1" nodeType="withEffect">
                                  <p:stCondLst>
                                    <p:cond delay="0"/>
                                  </p:stCondLst>
                                  <p:childTnLst>
                                    <p:set>
                                      <p:cBhvr>
                                        <p:cTn id="56" dur="1" fill="hold">
                                          <p:stCondLst>
                                            <p:cond delay="0"/>
                                          </p:stCondLst>
                                        </p:cTn>
                                        <p:tgtEl>
                                          <p:spTgt spid="199"/>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left)">
                                      <p:cBhvr>
                                        <p:cTn id="63" dur="500"/>
                                        <p:tgtEl>
                                          <p:spTgt spid="9"/>
                                        </p:tgtEl>
                                      </p:cBhvr>
                                    </p:animEffect>
                                  </p:childTnLst>
                                </p:cTn>
                              </p:par>
                              <p:par>
                                <p:cTn id="64" presetID="1" presetClass="exit" presetSubtype="0" fill="hold" grpId="1" nodeType="withEffect">
                                  <p:stCondLst>
                                    <p:cond delay="0"/>
                                  </p:stCondLst>
                                  <p:childTnLst>
                                    <p:set>
                                      <p:cBhvr>
                                        <p:cTn id="65" dur="1" fill="hold">
                                          <p:stCondLst>
                                            <p:cond delay="0"/>
                                          </p:stCondLst>
                                        </p:cTn>
                                        <p:tgtEl>
                                          <p:spTgt spid="215"/>
                                        </p:tgtEl>
                                        <p:attrNameLst>
                                          <p:attrName>style.visibility</p:attrName>
                                        </p:attrNameLst>
                                      </p:cBhvr>
                                      <p:to>
                                        <p:strVal val="hidden"/>
                                      </p:to>
                                    </p:set>
                                  </p:childTnLst>
                                </p:cTn>
                              </p:par>
                              <p:par>
                                <p:cTn id="66" presetID="1" presetClass="entr" presetSubtype="0" fill="hold" grpId="0" nodeType="withEffect">
                                  <p:stCondLst>
                                    <p:cond delay="0"/>
                                  </p:stCondLst>
                                  <p:childTnLst>
                                    <p:set>
                                      <p:cBhvr>
                                        <p:cTn id="67" dur="1" fill="hold">
                                          <p:stCondLst>
                                            <p:cond delay="0"/>
                                          </p:stCondLst>
                                        </p:cTn>
                                        <p:tgtEl>
                                          <p:spTgt spid="219"/>
                                        </p:tgtEl>
                                        <p:attrNameLst>
                                          <p:attrName>style.visibility</p:attrName>
                                        </p:attrNameLst>
                                      </p:cBhvr>
                                      <p:to>
                                        <p:strVal val="visible"/>
                                      </p:to>
                                    </p:se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87"/>
                                        </p:tgtEl>
                                        <p:attrNameLst>
                                          <p:attrName>style.visibility</p:attrName>
                                        </p:attrNameLst>
                                      </p:cBhvr>
                                      <p:to>
                                        <p:strVal val="visible"/>
                                      </p:to>
                                    </p:set>
                                    <p:animEffect transition="in" filter="wipe(up)">
                                      <p:cBhvr>
                                        <p:cTn id="71" dur="500"/>
                                        <p:tgtEl>
                                          <p:spTgt spid="287"/>
                                        </p:tgtEl>
                                      </p:cBhvr>
                                    </p:animEffect>
                                  </p:childTnLst>
                                </p:cTn>
                              </p:par>
                            </p:childTnLst>
                          </p:cTn>
                        </p:par>
                        <p:par>
                          <p:cTn id="72" fill="hold">
                            <p:stCondLst>
                              <p:cond delay="1000"/>
                            </p:stCondLst>
                            <p:childTnLst>
                              <p:par>
                                <p:cTn id="73" presetID="1" presetClass="entr" presetSubtype="0" fill="hold" grpId="0" nodeType="afterEffect">
                                  <p:stCondLst>
                                    <p:cond delay="0"/>
                                  </p:stCondLst>
                                  <p:childTnLst>
                                    <p:set>
                                      <p:cBhvr>
                                        <p:cTn id="74" dur="1" fill="hold">
                                          <p:stCondLst>
                                            <p:cond delay="0"/>
                                          </p:stCondLst>
                                        </p:cTn>
                                        <p:tgtEl>
                                          <p:spTgt spid="2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292"/>
                                        </p:tgtEl>
                                        <p:attrNameLst>
                                          <p:attrName>style.visibility</p:attrName>
                                        </p:attrNameLst>
                                      </p:cBhvr>
                                      <p:to>
                                        <p:strVal val="visible"/>
                                      </p:to>
                                    </p:set>
                                    <p:animEffect transition="in" filter="wipe(up)">
                                      <p:cBhvr>
                                        <p:cTn id="79" dur="500"/>
                                        <p:tgtEl>
                                          <p:spTgt spid="292"/>
                                        </p:tgtEl>
                                      </p:cBhvr>
                                    </p:animEffect>
                                  </p:childTnLst>
                                </p:cTn>
                              </p:par>
                            </p:childTnLst>
                          </p:cTn>
                        </p:par>
                        <p:par>
                          <p:cTn id="80" fill="hold">
                            <p:stCondLst>
                              <p:cond delay="500"/>
                            </p:stCondLst>
                            <p:childTnLst>
                              <p:par>
                                <p:cTn id="81" presetID="1" presetClass="entr" presetSubtype="0" fill="hold" nodeType="afterEffect">
                                  <p:stCondLst>
                                    <p:cond delay="0"/>
                                  </p:stCondLst>
                                  <p:childTnLst>
                                    <p:set>
                                      <p:cBhvr>
                                        <p:cTn id="82" dur="1" fill="hold">
                                          <p:stCondLst>
                                            <p:cond delay="0"/>
                                          </p:stCondLst>
                                        </p:cTn>
                                        <p:tgtEl>
                                          <p:spTgt spid="285"/>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28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wipe(right)">
                                      <p:cBhvr>
                                        <p:cTn id="9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P spid="286" grpId="0"/>
      <p:bldP spid="145" grpId="0"/>
      <p:bldP spid="146" grpId="0"/>
      <p:bldP spid="146" grpId="1"/>
      <p:bldP spid="199" grpId="0"/>
      <p:bldP spid="199" grpId="1"/>
      <p:bldP spid="215" grpId="0"/>
      <p:bldP spid="215" grpId="1"/>
      <p:bldP spid="219" grpId="0"/>
      <p:bldP spid="240" grpId="0"/>
      <p:bldP spid="274" grpId="0" animBg="1"/>
      <p:bldP spid="29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Parallel App Mem Scheduling: Pros and Cons</a:t>
            </a:r>
          </a:p>
        </p:txBody>
      </p:sp>
      <p:sp>
        <p:nvSpPr>
          <p:cNvPr id="3" name="Content Placeholder 2"/>
          <p:cNvSpPr>
            <a:spLocks noGrp="1"/>
          </p:cNvSpPr>
          <p:nvPr>
            <p:ph idx="1"/>
          </p:nvPr>
        </p:nvSpPr>
        <p:spPr/>
        <p:txBody>
          <a:bodyPr/>
          <a:lstStyle/>
          <a:p>
            <a:r>
              <a:rPr lang="en-US" dirty="0"/>
              <a:t>Upsides:</a:t>
            </a:r>
          </a:p>
          <a:p>
            <a:pPr lvl="1"/>
            <a:r>
              <a:rPr lang="en-US" dirty="0"/>
              <a:t>Improves the performance of multi-threaded applications</a:t>
            </a:r>
          </a:p>
          <a:p>
            <a:pPr lvl="1"/>
            <a:r>
              <a:rPr lang="en-US" dirty="0"/>
              <a:t>Provides a mechanism for estimating “limiter threads”</a:t>
            </a:r>
          </a:p>
          <a:p>
            <a:pPr lvl="1"/>
            <a:r>
              <a:rPr lang="en-US" dirty="0"/>
              <a:t>Opens a path for slowdown estimation for multi-threaded applications</a:t>
            </a:r>
          </a:p>
          <a:p>
            <a:pPr lvl="1"/>
            <a:endParaRPr lang="en-US" dirty="0"/>
          </a:p>
          <a:p>
            <a:r>
              <a:rPr lang="en-US" dirty="0"/>
              <a:t>Downsides:</a:t>
            </a:r>
          </a:p>
          <a:p>
            <a:pPr lvl="1"/>
            <a:r>
              <a:rPr lang="en-US" dirty="0"/>
              <a:t>What if there are multiple multi-threaded applications running together?</a:t>
            </a:r>
          </a:p>
          <a:p>
            <a:pPr lvl="1"/>
            <a:r>
              <a:rPr lang="en-US" dirty="0"/>
              <a:t>Limiter thread estimation can become complex</a:t>
            </a:r>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001C7A6-1A12-9941-AC8E-888EB46A5B1C}"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176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1521666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PAMS</a:t>
            </a:r>
          </a:p>
        </p:txBody>
      </p:sp>
      <p:sp>
        <p:nvSpPr>
          <p:cNvPr id="3" name="Content Placeholder 2"/>
          <p:cNvSpPr>
            <a:spLocks noGrp="1"/>
          </p:cNvSpPr>
          <p:nvPr>
            <p:ph idx="1"/>
          </p:nvPr>
        </p:nvSpPr>
        <p:spPr/>
        <p:txBody>
          <a:bodyPr/>
          <a:lstStyle/>
          <a:p>
            <a:r>
              <a:rPr lang="en-US" sz="2200" dirty="0"/>
              <a:t>Eiman Ebrahimi, </a:t>
            </a:r>
            <a:r>
              <a:rPr lang="en-US" sz="2200" dirty="0" err="1"/>
              <a:t>Rustam</a:t>
            </a:r>
            <a:r>
              <a:rPr lang="en-US" sz="2200" dirty="0"/>
              <a:t> </a:t>
            </a:r>
            <a:r>
              <a:rPr lang="en-US" sz="2200" dirty="0" err="1"/>
              <a:t>Miftakhutdinov</a:t>
            </a:r>
            <a:r>
              <a:rPr lang="en-US" sz="2200" dirty="0"/>
              <a:t>, Chris Fallin, Chang </a:t>
            </a:r>
            <a:r>
              <a:rPr lang="en-US" sz="2200" dirty="0" err="1"/>
              <a:t>Joo</a:t>
            </a:r>
            <a:r>
              <a:rPr lang="en-US" sz="2200" dirty="0"/>
              <a:t> Lee, Onur Mutlu, and Yale N. </a:t>
            </a:r>
            <a:r>
              <a:rPr lang="en-US" sz="2200" dirty="0" err="1"/>
              <a:t>Patt</a:t>
            </a:r>
            <a:r>
              <a:rPr lang="en-US" sz="2200" dirty="0"/>
              <a:t>, </a:t>
            </a:r>
            <a:br>
              <a:rPr lang="en-US" sz="2200" dirty="0"/>
            </a:br>
            <a:r>
              <a:rPr lang="en-US" sz="2200" b="1" dirty="0">
                <a:hlinkClick r:id="rId2"/>
              </a:rPr>
              <a:t>"Parallel Application Memory Scheduling"</a:t>
            </a:r>
            <a:br>
              <a:rPr lang="en-US" sz="2200" dirty="0"/>
            </a:br>
            <a:r>
              <a:rPr lang="en-US" sz="2200" i="1" dirty="0"/>
              <a:t>Proceedings of the </a:t>
            </a:r>
            <a:r>
              <a:rPr lang="en-US" sz="2200" i="1" dirty="0">
                <a:hlinkClick r:id="rId3"/>
              </a:rPr>
              <a:t>44th International Symposium on Microarchitecture</a:t>
            </a:r>
            <a:r>
              <a:rPr lang="en-US" sz="2200" i="1" dirty="0"/>
              <a:t> (</a:t>
            </a:r>
            <a:r>
              <a:rPr lang="en-US" sz="2200" b="1" i="1" dirty="0"/>
              <a:t>MICRO</a:t>
            </a:r>
            <a:r>
              <a:rPr lang="en-US" sz="2200" i="1" dirty="0"/>
              <a:t>)</a:t>
            </a:r>
            <a:r>
              <a:rPr lang="en-US" sz="2200" dirty="0"/>
              <a:t>, Porto </a:t>
            </a:r>
            <a:r>
              <a:rPr lang="en-US" sz="2200" dirty="0" err="1"/>
              <a:t>Alegre</a:t>
            </a:r>
            <a:r>
              <a:rPr lang="en-US" sz="2200" dirty="0"/>
              <a:t>, Brazil, December 2011. </a:t>
            </a:r>
            <a:r>
              <a:rPr lang="en-US" sz="2200" dirty="0">
                <a:hlinkClick r:id="rId4"/>
              </a:rPr>
              <a:t>Slides (pptx)</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177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p:cNvPicPr>
            <a:picLocks noChangeAspect="1"/>
          </p:cNvPicPr>
          <p:nvPr/>
        </p:nvPicPr>
        <p:blipFill>
          <a:blip r:embed="rId5"/>
          <a:stretch>
            <a:fillRect/>
          </a:stretch>
        </p:blipFill>
        <p:spPr>
          <a:xfrm>
            <a:off x="0" y="3789040"/>
            <a:ext cx="9144000" cy="2283924"/>
          </a:xfrm>
          <a:prstGeom prst="rect">
            <a:avLst/>
          </a:prstGeom>
        </p:spPr>
      </p:pic>
    </p:spTree>
    <p:extLst>
      <p:ext uri="{BB962C8B-B14F-4D97-AF65-F5344CB8AC3E}">
        <p14:creationId xmlns:p14="http://schemas.microsoft.com/office/powerpoint/2010/main" val="1032340609"/>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4"/>
          <p:cNvSpPr>
            <a:spLocks noGrp="1" noChangeArrowheads="1"/>
          </p:cNvSpPr>
          <p:nvPr>
            <p:ph type="ctrTitle"/>
          </p:nvPr>
        </p:nvSpPr>
        <p:spPr>
          <a:xfrm>
            <a:off x="366713" y="1539875"/>
            <a:ext cx="8428037" cy="822325"/>
          </a:xfrm>
        </p:spPr>
        <p:txBody>
          <a:bodyPr/>
          <a:lstStyle/>
          <a:p>
            <a:pPr algn="ctr" eaLnBrk="1" hangingPunct="1"/>
            <a:r>
              <a:rPr lang="en-US" sz="4000" dirty="0">
                <a:latin typeface="Garamond" charset="0"/>
              </a:rPr>
              <a:t>Other Ways of </a:t>
            </a:r>
            <a:br>
              <a:rPr lang="en-US" sz="4000" dirty="0">
                <a:latin typeface="Garamond" charset="0"/>
              </a:rPr>
            </a:br>
            <a:r>
              <a:rPr lang="en-US" sz="4000" dirty="0">
                <a:latin typeface="Garamond" charset="0"/>
              </a:rPr>
              <a:t>Handling Memory Interference</a:t>
            </a:r>
          </a:p>
        </p:txBody>
      </p:sp>
      <p:sp>
        <p:nvSpPr>
          <p:cNvPr id="173058"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811006881"/>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Fundamental Interference Control Techniques</a:t>
            </a:r>
          </a:p>
        </p:txBody>
      </p:sp>
      <p:sp>
        <p:nvSpPr>
          <p:cNvPr id="3" name="Content Placeholder 2"/>
          <p:cNvSpPr>
            <a:spLocks noGrp="1"/>
          </p:cNvSpPr>
          <p:nvPr>
            <p:ph idx="1"/>
          </p:nvPr>
        </p:nvSpPr>
        <p:spPr/>
        <p:txBody>
          <a:bodyPr/>
          <a:lstStyle/>
          <a:p>
            <a:r>
              <a:rPr lang="en-US" dirty="0">
                <a:solidFill>
                  <a:srgbClr val="0000FF"/>
                </a:solidFill>
              </a:rPr>
              <a:t>Goal: </a:t>
            </a:r>
            <a:r>
              <a:rPr lang="en-US" dirty="0"/>
              <a:t>to reduce/control inter-thread memory interference</a:t>
            </a:r>
          </a:p>
          <a:p>
            <a:endParaRPr lang="en-US" dirty="0">
              <a:solidFill>
                <a:srgbClr val="0000FF"/>
              </a:solidFill>
            </a:endParaRPr>
          </a:p>
          <a:p>
            <a:endParaRPr lang="en-US" dirty="0">
              <a:solidFill>
                <a:srgbClr val="0000FF"/>
              </a:solidFill>
            </a:endParaRPr>
          </a:p>
          <a:p>
            <a:pPr marL="0" indent="0">
              <a:buNone/>
            </a:pPr>
            <a:r>
              <a:rPr lang="en-US" dirty="0">
                <a:solidFill>
                  <a:srgbClr val="0000FF"/>
                </a:solidFill>
              </a:rPr>
              <a:t>1. Prioritization</a:t>
            </a:r>
            <a:r>
              <a:rPr lang="en-US" dirty="0"/>
              <a:t> or request scheduling</a:t>
            </a:r>
          </a:p>
          <a:p>
            <a:pPr marL="0" indent="0">
              <a:buNone/>
            </a:pPr>
            <a:endParaRPr lang="en-US" dirty="0"/>
          </a:p>
          <a:p>
            <a:pPr marL="0" indent="0">
              <a:buNone/>
            </a:pPr>
            <a:r>
              <a:rPr lang="en-US" dirty="0">
                <a:solidFill>
                  <a:srgbClr val="0000FF"/>
                </a:solidFill>
              </a:rPr>
              <a:t>2. Data mapping </a:t>
            </a:r>
            <a:r>
              <a:rPr lang="en-US" dirty="0"/>
              <a:t>to banks/channels/ranks</a:t>
            </a:r>
          </a:p>
          <a:p>
            <a:pPr marL="0" indent="0">
              <a:buNone/>
            </a:pPr>
            <a:endParaRPr lang="en-US" dirty="0">
              <a:solidFill>
                <a:srgbClr val="0000FF"/>
              </a:solidFill>
            </a:endParaRPr>
          </a:p>
          <a:p>
            <a:pPr marL="0" indent="0">
              <a:buNone/>
            </a:pPr>
            <a:r>
              <a:rPr lang="en-US" dirty="0">
                <a:solidFill>
                  <a:srgbClr val="0000FF"/>
                </a:solidFill>
              </a:rPr>
              <a:t>3. Core/source throttling </a:t>
            </a:r>
          </a:p>
          <a:p>
            <a:pPr marL="0" indent="0">
              <a:buNone/>
            </a:pPr>
            <a:endParaRPr lang="en-US" dirty="0">
              <a:solidFill>
                <a:srgbClr val="0000FF"/>
              </a:solidFill>
            </a:endParaRPr>
          </a:p>
          <a:p>
            <a:pPr marL="0" indent="0">
              <a:buNone/>
            </a:pPr>
            <a:r>
              <a:rPr lang="en-US" dirty="0">
                <a:solidFill>
                  <a:srgbClr val="0000FF"/>
                </a:solidFill>
              </a:rPr>
              <a:t>4. Application/thread scheduling</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6083AAA-380F-D646-B0E9-4FA618B907D0}"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179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5" name="Rectangle 4"/>
          <p:cNvSpPr/>
          <p:nvPr/>
        </p:nvSpPr>
        <p:spPr>
          <a:xfrm>
            <a:off x="152400" y="3200400"/>
            <a:ext cx="59436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596464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sz="3400" dirty="0"/>
              <a:t>Distributed DoS in Networked Multi-Core Systems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en-US" altLang="en-US" sz="1600" b="0" i="0" u="none" strike="noStrike" kern="1200" cap="none" spc="0" normalizeH="0" baseline="0" noProof="0" dirty="0">
              <a:ln>
                <a:noFill/>
              </a:ln>
              <a:solidFill>
                <a:srgbClr val="000000"/>
              </a:solidFill>
              <a:effectLst/>
              <a:uLnTx/>
              <a:uFillTx/>
              <a:latin typeface="Garamond" charset="0"/>
              <a:ea typeface="ＭＳ Ｐゴシック" charset="-128"/>
              <a:cs typeface="Arial" charset="0"/>
            </a:endParaRPr>
          </a:p>
        </p:txBody>
      </p:sp>
      <p:pic>
        <p:nvPicPr>
          <p:cNvPr id="5" name="Picture 4"/>
          <p:cNvPicPr>
            <a:picLocks noChangeAspect="1"/>
          </p:cNvPicPr>
          <p:nvPr/>
        </p:nvPicPr>
        <p:blipFill>
          <a:blip r:embed="rId2"/>
          <a:stretch>
            <a:fillRect/>
          </a:stretch>
        </p:blipFill>
        <p:spPr>
          <a:xfrm>
            <a:off x="3635895" y="1028743"/>
            <a:ext cx="5244947" cy="5352586"/>
          </a:xfrm>
          <a:prstGeom prst="rect">
            <a:avLst/>
          </a:prstGeom>
        </p:spPr>
      </p:pic>
      <p:sp>
        <p:nvSpPr>
          <p:cNvPr id="6" name="TextBox 5"/>
          <p:cNvSpPr txBox="1"/>
          <p:nvPr/>
        </p:nvSpPr>
        <p:spPr>
          <a:xfrm>
            <a:off x="3563888" y="945280"/>
            <a:ext cx="1211590" cy="584776"/>
          </a:xfrm>
          <a:prstGeom prst="rect">
            <a:avLst/>
          </a:prstGeom>
          <a:solidFill>
            <a:schemeClr val="bg1"/>
          </a:solidFill>
        </p:spPr>
        <p:txBody>
          <a:bodyPr wrap="none" lIns="91402" tIns="45702" rIns="91402" bIns="4570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
                <a:cs typeface="+mn-cs"/>
              </a:rPr>
              <a:t>Attackers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
                <a:cs typeface="+mn-cs"/>
              </a:rPr>
              <a:t>(Cores 1-8)</a:t>
            </a:r>
          </a:p>
        </p:txBody>
      </p:sp>
      <p:sp>
        <p:nvSpPr>
          <p:cNvPr id="7" name="TextBox 6"/>
          <p:cNvSpPr txBox="1"/>
          <p:nvPr/>
        </p:nvSpPr>
        <p:spPr>
          <a:xfrm>
            <a:off x="5004048" y="972016"/>
            <a:ext cx="3168352" cy="584776"/>
          </a:xfrm>
          <a:prstGeom prst="rect">
            <a:avLst/>
          </a:prstGeom>
          <a:solidFill>
            <a:schemeClr val="bg1"/>
          </a:solidFill>
        </p:spPr>
        <p:txBody>
          <a:bodyPr wrap="square" lIns="91402" tIns="45702" rIns="91402" bIns="4570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
                <a:cs typeface="+mn-cs"/>
              </a:rPr>
              <a:t>Stock option pricing 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
                <a:cs typeface="+mn-cs"/>
              </a:rPr>
              <a:t>(Cores 9-64)</a:t>
            </a:r>
          </a:p>
        </p:txBody>
      </p:sp>
      <p:sp>
        <p:nvSpPr>
          <p:cNvPr id="8" name="Rectangle 3"/>
          <p:cNvSpPr txBox="1">
            <a:spLocks noChangeArrowheads="1"/>
          </p:cNvSpPr>
          <p:nvPr/>
        </p:nvSpPr>
        <p:spPr bwMode="auto">
          <a:xfrm>
            <a:off x="-180528" y="2060848"/>
            <a:ext cx="3744416" cy="20701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1" fontAlgn="base" latinLnBrk="0" hangingPunct="1">
              <a:lnSpc>
                <a:spcPct val="90000"/>
              </a:lnSpc>
              <a:spcBef>
                <a:spcPct val="20000"/>
              </a:spcBef>
              <a:spcAft>
                <a:spcPct val="0"/>
              </a:spcAft>
              <a:buClr>
                <a:srgbClr val="CC9900"/>
              </a:buClr>
              <a:buSzPct val="65000"/>
              <a:buFont typeface="Wingdings" pitchFamily="2" charset="2"/>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    Cores connected via </a:t>
            </a:r>
          </a:p>
          <a:p>
            <a:pPr marL="0" marR="0" lvl="0" indent="0" algn="l" defTabSz="914400" rtl="0" eaLnBrk="1" fontAlgn="base" latinLnBrk="0" hangingPunct="1">
              <a:lnSpc>
                <a:spcPct val="90000"/>
              </a:lnSpc>
              <a:spcBef>
                <a:spcPct val="20000"/>
              </a:spcBef>
              <a:spcAft>
                <a:spcPct val="0"/>
              </a:spcAft>
              <a:buClr>
                <a:srgbClr val="CC9900"/>
              </a:buClr>
              <a:buSzPct val="65000"/>
              <a:buFont typeface="Wingdings" pitchFamily="2" charset="2"/>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    packet-switched</a:t>
            </a:r>
          </a:p>
          <a:p>
            <a:pPr marL="0" marR="0" lvl="0" indent="0" algn="l" defTabSz="914400" rtl="0" eaLnBrk="1" fontAlgn="base" latinLnBrk="0" hangingPunct="1">
              <a:lnSpc>
                <a:spcPct val="90000"/>
              </a:lnSpc>
              <a:spcBef>
                <a:spcPct val="20000"/>
              </a:spcBef>
              <a:spcAft>
                <a:spcPct val="0"/>
              </a:spcAft>
              <a:buClr>
                <a:srgbClr val="CC9900"/>
              </a:buClr>
              <a:buSzPct val="65000"/>
              <a:buFont typeface="Wingdings" pitchFamily="2" charset="2"/>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    routers on chip</a:t>
            </a:r>
          </a:p>
        </p:txBody>
      </p:sp>
      <p:sp>
        <p:nvSpPr>
          <p:cNvPr id="10" name="Rectangle 3"/>
          <p:cNvSpPr txBox="1">
            <a:spLocks noChangeArrowheads="1"/>
          </p:cNvSpPr>
          <p:nvPr/>
        </p:nvSpPr>
        <p:spPr bwMode="auto">
          <a:xfrm>
            <a:off x="-324544" y="3807172"/>
            <a:ext cx="4176464" cy="20701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marL="0" marR="0" lvl="0" indent="0" algn="l" defTabSz="914400" rtl="0" eaLnBrk="1" fontAlgn="base" latinLnBrk="0" hangingPunct="1">
              <a:lnSpc>
                <a:spcPct val="90000"/>
              </a:lnSpc>
              <a:spcBef>
                <a:spcPct val="20000"/>
              </a:spcBef>
              <a:spcAft>
                <a:spcPct val="0"/>
              </a:spcAft>
              <a:buClr>
                <a:srgbClr val="CC9900"/>
              </a:buClr>
              <a:buSzPct val="65000"/>
              <a:buFont typeface="Wingdings" pitchFamily="2" charset="2"/>
              <a:buNone/>
              <a:tabLst/>
              <a:defRPr/>
            </a:pPr>
            <a:r>
              <a:rPr kumimoji="0" lang="en-US" sz="2400" b="0" i="0" u="none" strike="noStrike" kern="1200" cap="none" spc="0" normalizeH="0" baseline="0" noProof="0" dirty="0">
                <a:ln>
                  <a:noFill/>
                </a:ln>
                <a:solidFill>
                  <a:srgbClr val="FF0000"/>
                </a:solidFill>
                <a:effectLst/>
                <a:uLnTx/>
                <a:uFillTx/>
                <a:latin typeface="Tahoma"/>
                <a:ea typeface="+mn-ea"/>
                <a:cs typeface="+mn-cs"/>
              </a:rPr>
              <a:t>     ~5000X latency increase</a:t>
            </a:r>
          </a:p>
        </p:txBody>
      </p:sp>
      <p:sp>
        <p:nvSpPr>
          <p:cNvPr id="11" name="Rectangle 10"/>
          <p:cNvSpPr/>
          <p:nvPr/>
        </p:nvSpPr>
        <p:spPr>
          <a:xfrm>
            <a:off x="179512" y="5013177"/>
            <a:ext cx="3672408" cy="1336662"/>
          </a:xfrm>
          <a:prstGeom prst="rect">
            <a:avLst/>
          </a:prstGeom>
        </p:spPr>
        <p:txBody>
          <a:bodyPr wrap="square" lIns="91402" tIns="45702" rIns="91402" bIns="4570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charset="0"/>
                <a:ea typeface=""/>
                <a:cs typeface="+mn-cs"/>
              </a:rPr>
              <a:t>Grot, Hestness, Keckler, Mutlu,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dirty="0">
                <a:ln>
                  <a:noFill/>
                </a:ln>
                <a:solidFill>
                  <a:srgbClr val="000000"/>
                </a:solidFill>
                <a:effectLst/>
                <a:uLnTx/>
                <a:uFillTx/>
                <a:latin typeface="Tahoma" charset="0"/>
                <a:ea typeface=""/>
                <a:cs typeface="+mn-cs"/>
              </a:rPr>
              <a:t>“</a:t>
            </a:r>
            <a:r>
              <a:rPr kumimoji="0" lang="en-US" altLang="ja-JP" sz="1600" b="0" i="0" u="none" strike="noStrike" kern="1200" cap="none" spc="0" normalizeH="0" baseline="0" noProof="0" dirty="0">
                <a:ln>
                  <a:noFill/>
                </a:ln>
                <a:solidFill>
                  <a:srgbClr val="0000FF"/>
                </a:solidFill>
                <a:effectLst/>
                <a:uLnTx/>
                <a:uFillTx/>
                <a:latin typeface="Tahoma" charset="0"/>
                <a:ea typeface=""/>
                <a:cs typeface="+mn-cs"/>
              </a:rPr>
              <a:t>Preemptive virtual clock: A Flexible,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srgbClr val="0000FF"/>
                </a:solidFill>
                <a:effectLst/>
                <a:uLnTx/>
                <a:uFillTx/>
                <a:latin typeface="Tahoma" charset="0"/>
                <a:ea typeface=""/>
                <a:cs typeface="+mn-cs"/>
              </a:rPr>
              <a:t>Efficient, and Cost-effective QOS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srgbClr val="0000FF"/>
                </a:solidFill>
                <a:effectLst/>
                <a:uLnTx/>
                <a:uFillTx/>
                <a:latin typeface="Tahoma" charset="0"/>
                <a:ea typeface=""/>
                <a:cs typeface="+mn-cs"/>
              </a:rPr>
              <a:t>Scheme for Networks-on-Chip,“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srgbClr val="000000"/>
                </a:solidFill>
                <a:effectLst/>
                <a:uLnTx/>
                <a:uFillTx/>
                <a:latin typeface="Tahoma" charset="0"/>
                <a:ea typeface=""/>
                <a:cs typeface="+mn-cs"/>
              </a:rPr>
              <a:t>MICRO 2009.</a:t>
            </a:r>
            <a:endParaRPr kumimoji="0" lang="en-US" sz="1600" b="0" i="0" u="none" strike="noStrike" kern="1200" cap="none" spc="0" normalizeH="0" baseline="0" noProof="0" dirty="0">
              <a:ln>
                <a:noFill/>
              </a:ln>
              <a:solidFill>
                <a:srgbClr val="000000"/>
              </a:solidFill>
              <a:effectLst/>
              <a:uLnTx/>
              <a:uFillTx/>
              <a:latin typeface="Tahoma"/>
              <a:ea typeface=""/>
              <a:cs typeface="Arial" charset="0"/>
            </a:endParaRPr>
          </a:p>
        </p:txBody>
      </p:sp>
    </p:spTree>
    <p:extLst>
      <p:ext uri="{BB962C8B-B14F-4D97-AF65-F5344CB8AC3E}">
        <p14:creationId xmlns:p14="http://schemas.microsoft.com/office/powerpoint/2010/main" val="1900272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28600" y="152401"/>
            <a:ext cx="8915400" cy="1066800"/>
          </a:xfrm>
        </p:spPr>
        <p:txBody>
          <a:bodyPr/>
          <a:lstStyle/>
          <a:p>
            <a:r>
              <a:rPr lang="en-US" sz="3200">
                <a:ea typeface="ＭＳ Ｐゴシック" pitchFamily="30" charset="-128"/>
                <a:cs typeface="ＭＳ Ｐゴシック" pitchFamily="30" charset="-128"/>
              </a:rPr>
              <a:t>Designing QoS-Aware Memory Systems: Approaches</a:t>
            </a:r>
          </a:p>
        </p:txBody>
      </p:sp>
      <p:sp>
        <p:nvSpPr>
          <p:cNvPr id="3" name="Content Placeholder 2"/>
          <p:cNvSpPr>
            <a:spLocks noGrp="1"/>
          </p:cNvSpPr>
          <p:nvPr>
            <p:ph idx="1"/>
          </p:nvPr>
        </p:nvSpPr>
        <p:spPr>
          <a:xfrm>
            <a:off x="228600" y="1052736"/>
            <a:ext cx="8915400" cy="5043264"/>
          </a:xfrm>
        </p:spPr>
        <p:txBody>
          <a:bodyPr/>
          <a:lstStyle/>
          <a:p>
            <a:r>
              <a:rPr lang="en-US" dirty="0">
                <a:solidFill>
                  <a:srgbClr val="FF0000"/>
                </a:solidFill>
                <a:ea typeface="ＭＳ Ｐゴシック" pitchFamily="30" charset="-128"/>
                <a:cs typeface="ＭＳ Ｐゴシック" pitchFamily="30" charset="-128"/>
              </a:rPr>
              <a:t>Smart resources: </a:t>
            </a:r>
            <a:r>
              <a:rPr lang="en-US" dirty="0">
                <a:solidFill>
                  <a:srgbClr val="0000FF"/>
                </a:solidFill>
                <a:ea typeface="ＭＳ Ｐゴシック" pitchFamily="30" charset="-128"/>
                <a:cs typeface="ＭＳ Ｐゴシック" pitchFamily="30" charset="-128"/>
              </a:rPr>
              <a:t>Design each shared resource to have a configurable interference control/reduction mechanism</a:t>
            </a:r>
          </a:p>
          <a:p>
            <a:pPr lvl="1"/>
            <a:r>
              <a:rPr lang="en-US" sz="2000" dirty="0">
                <a:solidFill>
                  <a:srgbClr val="000000"/>
                </a:solidFill>
              </a:rPr>
              <a:t>QoS-aware memory controllers </a:t>
            </a:r>
          </a:p>
          <a:p>
            <a:pPr lvl="1"/>
            <a:r>
              <a:rPr lang="en-US" sz="2000" dirty="0" err="1">
                <a:solidFill>
                  <a:srgbClr val="000000"/>
                </a:solidFill>
              </a:rPr>
              <a:t>QoS</a:t>
            </a:r>
            <a:r>
              <a:rPr lang="en-US" sz="2000" dirty="0">
                <a:solidFill>
                  <a:srgbClr val="000000"/>
                </a:solidFill>
              </a:rPr>
              <a:t>-aware interconnects</a:t>
            </a:r>
            <a:endParaRPr lang="en-US" sz="1400" dirty="0">
              <a:solidFill>
                <a:srgbClr val="006633"/>
              </a:solidFill>
            </a:endParaRPr>
          </a:p>
          <a:p>
            <a:pPr lvl="1"/>
            <a:r>
              <a:rPr lang="en-US" sz="2000" dirty="0" err="1">
                <a:solidFill>
                  <a:srgbClr val="000000"/>
                </a:solidFill>
                <a:ea typeface="+mn-ea"/>
                <a:cs typeface="+mn-cs"/>
              </a:rPr>
              <a:t>QoS</a:t>
            </a:r>
            <a:r>
              <a:rPr lang="en-US" sz="2000" dirty="0">
                <a:solidFill>
                  <a:srgbClr val="000000"/>
                </a:solidFill>
                <a:ea typeface="+mn-ea"/>
                <a:cs typeface="+mn-cs"/>
              </a:rPr>
              <a:t>-aware caches</a:t>
            </a:r>
            <a:endParaRPr lang="en-US" sz="1600" dirty="0">
              <a:solidFill>
                <a:srgbClr val="006633"/>
              </a:solidFill>
            </a:endParaRPr>
          </a:p>
          <a:p>
            <a:endParaRPr lang="en-US" sz="1200" dirty="0">
              <a:ea typeface="ＭＳ Ｐゴシック" pitchFamily="30" charset="-128"/>
              <a:cs typeface="ＭＳ Ｐゴシック" pitchFamily="30" charset="-128"/>
            </a:endParaRPr>
          </a:p>
          <a:p>
            <a:endParaRPr lang="en-US" sz="1200" dirty="0">
              <a:ea typeface="ＭＳ Ｐゴシック" pitchFamily="30" charset="-128"/>
              <a:cs typeface="ＭＳ Ｐゴシック" pitchFamily="30" charset="-128"/>
            </a:endParaRPr>
          </a:p>
          <a:p>
            <a:endParaRPr lang="en-US" sz="1200" dirty="0">
              <a:ea typeface="ＭＳ Ｐゴシック" pitchFamily="30" charset="-128"/>
              <a:cs typeface="ＭＳ Ｐゴシック" pitchFamily="30" charset="-128"/>
            </a:endParaRPr>
          </a:p>
          <a:p>
            <a:r>
              <a:rPr lang="en-US" dirty="0">
                <a:solidFill>
                  <a:srgbClr val="FF0000"/>
                </a:solidFill>
                <a:ea typeface="ＭＳ Ｐゴシック" pitchFamily="30" charset="-128"/>
                <a:cs typeface="ＭＳ Ｐゴシック" pitchFamily="30" charset="-128"/>
              </a:rPr>
              <a:t>Dumb resources: </a:t>
            </a:r>
            <a:r>
              <a:rPr lang="en-US" dirty="0">
                <a:solidFill>
                  <a:srgbClr val="0000FF"/>
                </a:solidFill>
                <a:ea typeface="ＭＳ Ｐゴシック" pitchFamily="30" charset="-128"/>
                <a:cs typeface="ＭＳ Ｐゴシック" pitchFamily="30" charset="-128"/>
              </a:rPr>
              <a:t>Keep each resource free-for-all, but reduce/control interference by injection control or data mapping</a:t>
            </a:r>
          </a:p>
          <a:p>
            <a:pPr lvl="1"/>
            <a:r>
              <a:rPr lang="en-US" sz="2000" dirty="0">
                <a:ea typeface="ＭＳ Ｐゴシック" pitchFamily="30" charset="-128"/>
              </a:rPr>
              <a:t>Source throttling to control access to memory system </a:t>
            </a:r>
          </a:p>
          <a:p>
            <a:pPr lvl="1"/>
            <a:r>
              <a:rPr lang="en-US" sz="2000" dirty="0" err="1">
                <a:solidFill>
                  <a:srgbClr val="000000"/>
                </a:solidFill>
                <a:ea typeface="ＭＳ Ｐゴシック" pitchFamily="30" charset="-128"/>
                <a:cs typeface="+mn-cs"/>
              </a:rPr>
              <a:t>QoS</a:t>
            </a:r>
            <a:r>
              <a:rPr lang="en-US" sz="2000" dirty="0">
                <a:solidFill>
                  <a:srgbClr val="000000"/>
                </a:solidFill>
                <a:ea typeface="ＭＳ Ｐゴシック" pitchFamily="30" charset="-128"/>
                <a:cs typeface="+mn-cs"/>
              </a:rPr>
              <a:t>-aware data mapping to memory controllers  </a:t>
            </a:r>
          </a:p>
          <a:p>
            <a:pPr lvl="1"/>
            <a:r>
              <a:rPr lang="en-US" sz="2000" dirty="0" err="1">
                <a:solidFill>
                  <a:srgbClr val="000000"/>
                </a:solidFill>
                <a:ea typeface="ＭＳ Ｐゴシック" pitchFamily="30" charset="-128"/>
              </a:rPr>
              <a:t>QoS</a:t>
            </a:r>
            <a:r>
              <a:rPr lang="en-US" sz="2000" dirty="0">
                <a:solidFill>
                  <a:srgbClr val="000000"/>
                </a:solidFill>
                <a:ea typeface="ＭＳ Ｐゴシック" pitchFamily="30" charset="-128"/>
              </a:rPr>
              <a:t>-aware thread scheduling to cores</a:t>
            </a:r>
            <a:endParaRPr lang="en-US" dirty="0"/>
          </a:p>
          <a:p>
            <a:endParaRPr lang="en-US" dirty="0">
              <a:ea typeface="ＭＳ Ｐゴシック" pitchFamily="30" charset="-128"/>
              <a:cs typeface="ＭＳ Ｐゴシック" pitchFamily="30" charset="-128"/>
            </a:endParaRP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B996E0-F30A-4D4D-9230-93494278B895}"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180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6" name="Rectangle 5"/>
          <p:cNvSpPr/>
          <p:nvPr/>
        </p:nvSpPr>
        <p:spPr>
          <a:xfrm>
            <a:off x="838200" y="5105400"/>
            <a:ext cx="5638800" cy="428628"/>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9200678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ctrTitle"/>
          </p:nvPr>
        </p:nvSpPr>
        <p:spPr>
          <a:xfrm>
            <a:off x="366714" y="1844829"/>
            <a:ext cx="8428037" cy="822325"/>
          </a:xfrm>
        </p:spPr>
        <p:txBody>
          <a:bodyPr/>
          <a:lstStyle/>
          <a:p>
            <a:pPr algn="ctr" eaLnBrk="1" hangingPunct="1"/>
            <a:r>
              <a:rPr lang="en-US" sz="4000" dirty="0">
                <a:latin typeface="Garamond" charset="0"/>
              </a:rPr>
              <a:t>Memory Channel Partitioning</a:t>
            </a:r>
          </a:p>
        </p:txBody>
      </p:sp>
      <p:sp>
        <p:nvSpPr>
          <p:cNvPr id="49154" name="Rectangle 5"/>
          <p:cNvSpPr>
            <a:spLocks noGrp="1" noChangeArrowheads="1"/>
          </p:cNvSpPr>
          <p:nvPr>
            <p:ph type="subTitle" idx="1"/>
          </p:nvPr>
        </p:nvSpPr>
        <p:spPr>
          <a:xfrm>
            <a:off x="3131841" y="3501013"/>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
        <p:nvSpPr>
          <p:cNvPr id="4" name="TextBox 3"/>
          <p:cNvSpPr txBox="1"/>
          <p:nvPr/>
        </p:nvSpPr>
        <p:spPr>
          <a:xfrm>
            <a:off x="-99650" y="4293101"/>
            <a:ext cx="9323003" cy="1431161"/>
          </a:xfrm>
          <a:prstGeom prst="rect">
            <a:avLst/>
          </a:prstGeom>
          <a:noFill/>
        </p:spPr>
        <p:txBody>
          <a:bodyPr wrap="none" lIns="91416" tIns="45709" rIns="91416" bIns="45709"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rgbClr val="000000"/>
                </a:solidFill>
                <a:effectLst/>
                <a:uLnTx/>
                <a:uFillTx/>
                <a:latin typeface="Tahoma"/>
                <a:ea typeface=""/>
                <a:cs typeface="+mn-cs"/>
              </a:rPr>
              <a:t>Sai</a:t>
            </a:r>
            <a:r>
              <a:rPr kumimoji="0" lang="en-US" sz="1500" b="0" i="0" u="none" strike="noStrike" kern="1200" cap="none" spc="0" normalizeH="0" baseline="0" noProof="0" dirty="0">
                <a:ln>
                  <a:noFill/>
                </a:ln>
                <a:solidFill>
                  <a:srgbClr val="000000"/>
                </a:solidFill>
                <a:effectLst/>
                <a:uLnTx/>
                <a:uFillTx/>
                <a:latin typeface="Tahoma"/>
                <a:ea typeface=""/>
                <a:cs typeface="+mn-cs"/>
              </a:rPr>
              <a:t> </a:t>
            </a:r>
            <a:r>
              <a:rPr kumimoji="0" lang="en-US" sz="1500" b="0" i="0" u="none" strike="noStrike" kern="1200" cap="none" spc="0" normalizeH="0" baseline="0" noProof="0" dirty="0" err="1">
                <a:ln>
                  <a:noFill/>
                </a:ln>
                <a:solidFill>
                  <a:srgbClr val="000000"/>
                </a:solidFill>
                <a:effectLst/>
                <a:uLnTx/>
                <a:uFillTx/>
                <a:latin typeface="Tahoma"/>
                <a:ea typeface=""/>
                <a:cs typeface="+mn-cs"/>
              </a:rPr>
              <a:t>Prashanth</a:t>
            </a:r>
            <a:r>
              <a:rPr kumimoji="0" lang="en-US" sz="1500" b="0" i="0" u="none" strike="noStrike" kern="1200" cap="none" spc="0" normalizeH="0" baseline="0" noProof="0" dirty="0">
                <a:ln>
                  <a:noFill/>
                </a:ln>
                <a:solidFill>
                  <a:srgbClr val="000000"/>
                </a:solidFill>
                <a:effectLst/>
                <a:uLnTx/>
                <a:uFillTx/>
                <a:latin typeface="Tahoma"/>
                <a:ea typeface=""/>
                <a:cs typeface="+mn-cs"/>
              </a:rPr>
              <a:t> </a:t>
            </a:r>
            <a:r>
              <a:rPr kumimoji="0" lang="en-US" sz="1500" b="0" i="0" u="none" strike="noStrike" kern="1200" cap="none" spc="0" normalizeH="0" baseline="0" noProof="0" dirty="0" err="1">
                <a:ln>
                  <a:noFill/>
                </a:ln>
                <a:solidFill>
                  <a:srgbClr val="000000"/>
                </a:solidFill>
                <a:effectLst/>
                <a:uLnTx/>
                <a:uFillTx/>
                <a:latin typeface="Tahoma"/>
                <a:ea typeface=""/>
                <a:cs typeface="+mn-cs"/>
              </a:rPr>
              <a:t>Muralidhara</a:t>
            </a:r>
            <a:r>
              <a:rPr kumimoji="0" lang="en-US" sz="1500" b="0" i="0" u="none" strike="noStrike" kern="1200" cap="none" spc="0" normalizeH="0" baseline="0" noProof="0" dirty="0">
                <a:ln>
                  <a:noFill/>
                </a:ln>
                <a:solidFill>
                  <a:srgbClr val="000000"/>
                </a:solidFill>
                <a:effectLst/>
                <a:uLnTx/>
                <a:uFillTx/>
                <a:latin typeface="Tahoma"/>
                <a:ea typeface=""/>
                <a:cs typeface="+mn-cs"/>
              </a:rPr>
              <a:t>, Lavanya Subramanian, </a:t>
            </a:r>
            <a:r>
              <a:rPr kumimoji="0" lang="en-US" sz="1500" b="0" i="0" u="sng" strike="noStrike" kern="1200" cap="none" spc="0" normalizeH="0" baseline="0" noProof="0" dirty="0">
                <a:ln>
                  <a:noFill/>
                </a:ln>
                <a:solidFill>
                  <a:srgbClr val="000000"/>
                </a:solidFill>
                <a:effectLst/>
                <a:uLnTx/>
                <a:uFillTx/>
                <a:latin typeface="Tahoma"/>
                <a:ea typeface=""/>
                <a:cs typeface="+mn-cs"/>
              </a:rPr>
              <a:t>Onur Mutlu</a:t>
            </a:r>
            <a:r>
              <a:rPr kumimoji="0" lang="en-US" sz="1500" b="0" i="0" u="none" strike="noStrike" kern="1200" cap="none" spc="0" normalizeH="0" baseline="0" noProof="0" dirty="0">
                <a:ln>
                  <a:noFill/>
                </a:ln>
                <a:solidFill>
                  <a:srgbClr val="000000"/>
                </a:solidFill>
                <a:effectLst/>
                <a:uLnTx/>
                <a:uFillTx/>
                <a:latin typeface="Tahoma"/>
                <a:ea typeface=""/>
                <a:cs typeface="+mn-cs"/>
              </a:rPr>
              <a:t>, </a:t>
            </a:r>
            <a:r>
              <a:rPr kumimoji="0" lang="en-US" sz="1500" b="0" i="0" u="none" strike="noStrike" kern="1200" cap="none" spc="0" normalizeH="0" baseline="0" noProof="0" dirty="0" err="1">
                <a:ln>
                  <a:noFill/>
                </a:ln>
                <a:solidFill>
                  <a:srgbClr val="000000"/>
                </a:solidFill>
                <a:effectLst/>
                <a:uLnTx/>
                <a:uFillTx/>
                <a:latin typeface="Tahoma"/>
                <a:ea typeface=""/>
                <a:cs typeface="+mn-cs"/>
              </a:rPr>
              <a:t>Mahmut</a:t>
            </a:r>
            <a:r>
              <a:rPr kumimoji="0" lang="en-US" sz="1500" b="0" i="0" u="none" strike="noStrike" kern="1200" cap="none" spc="0" normalizeH="0" baseline="0" noProof="0" dirty="0">
                <a:ln>
                  <a:noFill/>
                </a:ln>
                <a:solidFill>
                  <a:srgbClr val="000000"/>
                </a:solidFill>
                <a:effectLst/>
                <a:uLnTx/>
                <a:uFillTx/>
                <a:latin typeface="Tahoma"/>
                <a:ea typeface=""/>
                <a:cs typeface="+mn-cs"/>
              </a:rPr>
              <a:t> </a:t>
            </a:r>
            <a:r>
              <a:rPr kumimoji="0" lang="en-US" sz="1500" b="0" i="0" u="none" strike="noStrike" kern="1200" cap="none" spc="0" normalizeH="0" baseline="0" noProof="0" dirty="0" err="1">
                <a:ln>
                  <a:noFill/>
                </a:ln>
                <a:solidFill>
                  <a:srgbClr val="000000"/>
                </a:solidFill>
                <a:effectLst/>
                <a:uLnTx/>
                <a:uFillTx/>
                <a:latin typeface="Tahoma"/>
                <a:ea typeface=""/>
                <a:cs typeface="+mn-cs"/>
              </a:rPr>
              <a:t>Kandemir</a:t>
            </a:r>
            <a:r>
              <a:rPr kumimoji="0" lang="en-US" sz="1500" b="0" i="0" u="none" strike="noStrike" kern="1200" cap="none" spc="0" normalizeH="0" baseline="0" noProof="0" dirty="0">
                <a:ln>
                  <a:noFill/>
                </a:ln>
                <a:solidFill>
                  <a:srgbClr val="000000"/>
                </a:solidFill>
                <a:effectLst/>
                <a:uLnTx/>
                <a:uFillTx/>
                <a:latin typeface="Tahoma"/>
                <a:ea typeface=""/>
                <a:cs typeface="+mn-cs"/>
              </a:rPr>
              <a:t>, and Thomas Moscibroda, </a:t>
            </a:r>
            <a:br>
              <a:rPr kumimoji="0" lang="en-US" sz="1500" b="0" i="0" u="none" strike="noStrike" kern="1200" cap="none" spc="0" normalizeH="0" baseline="0" noProof="0" dirty="0">
                <a:ln>
                  <a:noFill/>
                </a:ln>
                <a:solidFill>
                  <a:srgbClr val="000000"/>
                </a:solidFill>
                <a:effectLst/>
                <a:uLnTx/>
                <a:uFillTx/>
                <a:latin typeface="Tahoma"/>
                <a:ea typeface=""/>
                <a:cs typeface="+mn-cs"/>
              </a:rPr>
            </a:b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"Reducing Memory Interference in Multicore Systems via </a:t>
            </a:r>
            <a:endParaRPr kumimoji="0" lang="en-US" sz="1800" b="1" i="0" u="none" strike="noStrike" kern="1200" cap="none" spc="0" normalizeH="0" baseline="0" noProof="0" dirty="0">
              <a:ln>
                <a:noFill/>
              </a:ln>
              <a:solidFill>
                <a:srgbClr val="000000"/>
              </a:solidFill>
              <a:effectLst/>
              <a:uLnTx/>
              <a:uFillTx/>
              <a:latin typeface="Tahoma"/>
              <a:ea typeface=""/>
              <a:cs typeface="+mn-cs"/>
              <a:hlinkClick r:id="" action="ppaction://noaction"/>
            </a:endParaRP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
                <a:cs typeface="+mn-cs"/>
                <a:hlinkClick r:id="" action="ppaction://noaction"/>
              </a:rPr>
              <a:t>Application</a:t>
            </a: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-Aware Memory Channel Partitioning”</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0" i="1" u="none" strike="noStrike" kern="1200" cap="none" spc="0" normalizeH="0" baseline="0" noProof="0" dirty="0">
                <a:ln>
                  <a:noFill/>
                </a:ln>
                <a:solidFill>
                  <a:srgbClr val="000000"/>
                </a:solidFill>
                <a:effectLst/>
                <a:uLnTx/>
                <a:uFillTx/>
                <a:latin typeface="Tahoma"/>
                <a:ea typeface=""/>
                <a:cs typeface="+mn-cs"/>
              </a:rPr>
              <a:t> </a:t>
            </a:r>
            <a:r>
              <a:rPr kumimoji="0" lang="en-US" sz="1800" b="0" i="1" u="none" strike="noStrike" kern="1200" cap="none" spc="0" normalizeH="0" baseline="0" noProof="0" dirty="0">
                <a:ln>
                  <a:noFill/>
                </a:ln>
                <a:solidFill>
                  <a:srgbClr val="000000"/>
                </a:solidFill>
                <a:effectLst/>
                <a:uLnTx/>
                <a:uFillTx/>
                <a:latin typeface="Tahoma"/>
                <a:ea typeface=""/>
                <a:cs typeface="+mn-cs"/>
                <a:hlinkClick r:id="rId4"/>
              </a:rPr>
              <a:t>44th International Symposium on Microarchitecture</a:t>
            </a:r>
            <a:r>
              <a:rPr kumimoji="0" lang="en-US" sz="1800" b="0" i="1" u="none" strike="noStrike" kern="1200" cap="none" spc="0" normalizeH="0" baseline="0" noProof="0" dirty="0">
                <a:ln>
                  <a:noFill/>
                </a:ln>
                <a:solidFill>
                  <a:srgbClr val="000000"/>
                </a:solidFill>
                <a:effectLst/>
                <a:uLnTx/>
                <a:uFillTx/>
                <a:latin typeface="Tahoma"/>
                <a:ea typeface=""/>
                <a:cs typeface="+mn-cs"/>
              </a:rPr>
              <a:t> (</a:t>
            </a:r>
            <a:r>
              <a:rPr kumimoji="0" lang="en-US" sz="1800" b="1" i="1" u="none" strike="noStrike" kern="1200" cap="none" spc="0" normalizeH="0" baseline="0" noProof="0" dirty="0">
                <a:ln>
                  <a:noFill/>
                </a:ln>
                <a:solidFill>
                  <a:srgbClr val="000000"/>
                </a:solidFill>
                <a:effectLst/>
                <a:uLnTx/>
                <a:uFillTx/>
                <a:latin typeface="Tahoma"/>
                <a:ea typeface=""/>
                <a:cs typeface="+mn-cs"/>
              </a:rPr>
              <a:t>MICRO</a:t>
            </a:r>
            <a:r>
              <a:rPr kumimoji="0" lang="en-US" sz="1800" b="0" i="1" u="none" strike="noStrike" kern="1200" cap="none" spc="0" normalizeH="0" baseline="0" noProof="0" dirty="0">
                <a:ln>
                  <a:noFill/>
                </a:ln>
                <a:solidFill>
                  <a:srgbClr val="000000"/>
                </a:solidFill>
                <a:effectLst/>
                <a:uLnTx/>
                <a:uFillTx/>
                <a:latin typeface="Tahoma"/>
                <a:ea typeface=""/>
                <a:cs typeface="+mn-cs"/>
              </a:rPr>
              <a:t>)</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Porto </a:t>
            </a:r>
            <a:r>
              <a:rPr kumimoji="0" lang="en-US" sz="1800" b="0" i="0" u="none" strike="noStrike" kern="1200" cap="none" spc="0" normalizeH="0" baseline="0" noProof="0" dirty="0" err="1">
                <a:ln>
                  <a:noFill/>
                </a:ln>
                <a:solidFill>
                  <a:srgbClr val="000000"/>
                </a:solidFill>
                <a:effectLst/>
                <a:uLnTx/>
                <a:uFillTx/>
                <a:latin typeface="Tahoma"/>
                <a:ea typeface=""/>
                <a:cs typeface="+mn-cs"/>
              </a:rPr>
              <a:t>Alegre</a:t>
            </a:r>
            <a:r>
              <a:rPr kumimoji="0" lang="en-US" sz="1800" b="0" i="0" u="none" strike="noStrike" kern="1200" cap="none" spc="0" normalizeH="0" baseline="0" noProof="0" dirty="0">
                <a:ln>
                  <a:noFill/>
                </a:ln>
                <a:solidFill>
                  <a:srgbClr val="000000"/>
                </a:solidFill>
                <a:effectLst/>
                <a:uLnTx/>
                <a:uFillTx/>
                <a:latin typeface="Tahoma"/>
                <a:ea typeface=""/>
                <a:cs typeface="+mn-cs"/>
              </a:rPr>
              <a:t>, Brazil, December 2011. </a:t>
            </a:r>
            <a:r>
              <a:rPr kumimoji="0" lang="en-US" sz="1800" b="0" i="0" u="none" strike="noStrike" kern="1200" cap="none" spc="0" normalizeH="0" baseline="0" noProof="0" dirty="0">
                <a:ln>
                  <a:noFill/>
                </a:ln>
                <a:solidFill>
                  <a:srgbClr val="000000"/>
                </a:solidFill>
                <a:effectLst/>
                <a:uLnTx/>
                <a:uFillTx/>
                <a:latin typeface="Tahoma"/>
                <a:ea typeface=""/>
                <a:cs typeface="+mn-cs"/>
                <a:hlinkClick r:id="rId5"/>
              </a:rPr>
              <a:t>Slides (pptx)</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p:txBody>
      </p:sp>
      <p:sp>
        <p:nvSpPr>
          <p:cNvPr id="5" name="TextBox 4"/>
          <p:cNvSpPr txBox="1"/>
          <p:nvPr/>
        </p:nvSpPr>
        <p:spPr>
          <a:xfrm>
            <a:off x="6516216" y="6381328"/>
            <a:ext cx="2330684" cy="373659"/>
          </a:xfrm>
          <a:prstGeom prst="rect">
            <a:avLst/>
          </a:prstGeom>
          <a:noFill/>
        </p:spPr>
        <p:txBody>
          <a:bodyPr wrap="none" lIns="91416" tIns="45709" rIns="91416" bIns="45709"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hlinkClick r:id="rId6" action="ppaction://hlinkpres?slideindex=1&amp;slidetitle="/>
              </a:rPr>
              <a:t>MCP Micro 2011 Talk</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2542720394"/>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100" dirty="0"/>
              <a:t>Observation: Modern Systems Have Multiple Channels</a:t>
            </a:r>
          </a:p>
        </p:txBody>
      </p:sp>
      <p:sp>
        <p:nvSpPr>
          <p:cNvPr id="3" name="Content Placeholder 2"/>
          <p:cNvSpPr>
            <a:spLocks noGrp="1"/>
          </p:cNvSpPr>
          <p:nvPr>
            <p:ph idx="1"/>
          </p:nvPr>
        </p:nvSpPr>
        <p:spPr>
          <a:xfrm>
            <a:off x="323528" y="5013176"/>
            <a:ext cx="8515672" cy="1235224"/>
          </a:xfrm>
        </p:spPr>
        <p:txBody>
          <a:bodyPr/>
          <a:lstStyle/>
          <a:p>
            <a:pPr algn="ctr">
              <a:buNone/>
            </a:pPr>
            <a:r>
              <a:rPr lang="en-US" sz="3200" dirty="0">
                <a:solidFill>
                  <a:schemeClr val="accent6">
                    <a:lumMod val="50000"/>
                  </a:schemeClr>
                </a:solidFill>
              </a:rPr>
              <a:t>A new degree of freedom</a:t>
            </a:r>
          </a:p>
          <a:p>
            <a:pPr algn="ctr">
              <a:buNone/>
            </a:pPr>
            <a:r>
              <a:rPr lang="en-US" sz="3200" dirty="0">
                <a:solidFill>
                  <a:schemeClr val="accent6">
                    <a:lumMod val="50000"/>
                  </a:schemeClr>
                </a:solidFill>
              </a:rPr>
              <a:t>Mapping data across multiple channels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22" name="Left-Right Arrow 21"/>
          <p:cNvSpPr/>
          <p:nvPr/>
        </p:nvSpPr>
        <p:spPr>
          <a:xfrm>
            <a:off x="4741115" y="1722128"/>
            <a:ext cx="1469306" cy="79187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Tahoma"/>
                <a:ea typeface="+mn-ea"/>
                <a:cs typeface="+mn-cs"/>
              </a:rPr>
              <a:t>Channel</a:t>
            </a:r>
            <a:r>
              <a:rPr kumimoji="0" lang="en-US" sz="1350" b="0" i="0" u="none" strike="noStrike" kern="1200" cap="none" spc="0" normalizeH="0" baseline="0" noProof="0" dirty="0">
                <a:ln>
                  <a:noFill/>
                </a:ln>
                <a:solidFill>
                  <a:srgbClr val="000000"/>
                </a:solidFill>
                <a:effectLst/>
                <a:uLnTx/>
                <a:uFillTx/>
                <a:latin typeface="Tahoma"/>
                <a:ea typeface="+mn-ea"/>
                <a:cs typeface="+mn-cs"/>
              </a:rPr>
              <a:t> </a:t>
            </a:r>
            <a:r>
              <a:rPr kumimoji="0" lang="en-US" sz="1350" b="1" i="0" u="none" strike="noStrike" kern="1200" cap="none" spc="0" normalizeH="0" baseline="0" noProof="0" dirty="0">
                <a:ln>
                  <a:noFill/>
                </a:ln>
                <a:solidFill>
                  <a:srgbClr val="000000"/>
                </a:solidFill>
                <a:effectLst/>
                <a:uLnTx/>
                <a:uFillTx/>
                <a:latin typeface="Tahoma"/>
                <a:ea typeface="+mn-ea"/>
                <a:cs typeface="+mn-cs"/>
              </a:rPr>
              <a:t>0</a:t>
            </a:r>
          </a:p>
        </p:txBody>
      </p:sp>
      <p:sp>
        <p:nvSpPr>
          <p:cNvPr id="24" name="Rectangle 23"/>
          <p:cNvSpPr/>
          <p:nvPr/>
        </p:nvSpPr>
        <p:spPr>
          <a:xfrm>
            <a:off x="1128951" y="1495880"/>
            <a:ext cx="979537" cy="13574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Red App</a:t>
            </a:r>
          </a:p>
        </p:txBody>
      </p:sp>
      <p:sp>
        <p:nvSpPr>
          <p:cNvPr id="25" name="Rectangle 24"/>
          <p:cNvSpPr/>
          <p:nvPr/>
        </p:nvSpPr>
        <p:spPr>
          <a:xfrm>
            <a:off x="1115616" y="3084200"/>
            <a:ext cx="979537" cy="13574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Blue App</a:t>
            </a:r>
          </a:p>
        </p:txBody>
      </p:sp>
      <p:sp>
        <p:nvSpPr>
          <p:cNvPr id="26" name="Flowchart: Process 25"/>
          <p:cNvSpPr/>
          <p:nvPr/>
        </p:nvSpPr>
        <p:spPr>
          <a:xfrm>
            <a:off x="2848827" y="1495880"/>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Controller</a:t>
            </a:r>
          </a:p>
        </p:txBody>
      </p:sp>
      <p:sp>
        <p:nvSpPr>
          <p:cNvPr id="31" name="Flowchart: Process 30"/>
          <p:cNvSpPr/>
          <p:nvPr/>
        </p:nvSpPr>
        <p:spPr>
          <a:xfrm>
            <a:off x="2848827" y="3073035"/>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Controller</a:t>
            </a:r>
          </a:p>
        </p:txBody>
      </p:sp>
      <p:sp>
        <p:nvSpPr>
          <p:cNvPr id="35" name="Left-Right Arrow 34"/>
          <p:cNvSpPr/>
          <p:nvPr/>
        </p:nvSpPr>
        <p:spPr>
          <a:xfrm>
            <a:off x="4741115" y="3305869"/>
            <a:ext cx="1469306" cy="79187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Tahoma"/>
                <a:ea typeface="+mn-ea"/>
                <a:cs typeface="+mn-cs"/>
              </a:rPr>
              <a:t>Channel 1</a:t>
            </a:r>
          </a:p>
        </p:txBody>
      </p:sp>
      <p:sp>
        <p:nvSpPr>
          <p:cNvPr id="36" name="Flowchart: Process 35"/>
          <p:cNvSpPr/>
          <p:nvPr/>
        </p:nvSpPr>
        <p:spPr>
          <a:xfrm>
            <a:off x="6201896" y="1412776"/>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000000"/>
                </a:solidFill>
                <a:effectLst/>
                <a:uLnTx/>
                <a:uFillTx/>
                <a:latin typeface="Tahoma"/>
                <a:ea typeface="+mn-ea"/>
                <a:cs typeface="+mn-cs"/>
              </a:rPr>
            </a:br>
            <a:r>
              <a:rPr kumimoji="0" lang="en-US" sz="1800" b="0" i="0" u="none" strike="noStrike" kern="1200" cap="none" spc="0" normalizeH="0" baseline="0" noProof="0" dirty="0">
                <a:ln>
                  <a:noFill/>
                </a:ln>
                <a:solidFill>
                  <a:srgbClr val="000000"/>
                </a:solidFill>
                <a:effectLst/>
                <a:uLnTx/>
                <a:uFillTx/>
                <a:latin typeface="Tahoma"/>
                <a:ea typeface="+mn-ea"/>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7" name="TextBox 36"/>
          <p:cNvSpPr txBox="1"/>
          <p:nvPr/>
        </p:nvSpPr>
        <p:spPr>
          <a:xfrm>
            <a:off x="1259632" y="1207216"/>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Core</a:t>
            </a:r>
          </a:p>
        </p:txBody>
      </p:sp>
      <p:sp>
        <p:nvSpPr>
          <p:cNvPr id="38" name="TextBox 37"/>
          <p:cNvSpPr txBox="1"/>
          <p:nvPr/>
        </p:nvSpPr>
        <p:spPr>
          <a:xfrm>
            <a:off x="1255276" y="2793991"/>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Core</a:t>
            </a:r>
          </a:p>
        </p:txBody>
      </p:sp>
      <p:grpSp>
        <p:nvGrpSpPr>
          <p:cNvPr id="40" name="Group 39"/>
          <p:cNvGrpSpPr/>
          <p:nvPr/>
        </p:nvGrpSpPr>
        <p:grpSpPr>
          <a:xfrm>
            <a:off x="1972945" y="1988840"/>
            <a:ext cx="1021646" cy="1911397"/>
            <a:chOff x="1972945" y="1988840"/>
            <a:chExt cx="1021646" cy="1911397"/>
          </a:xfrm>
          <a:noFill/>
        </p:grpSpPr>
        <p:grpSp>
          <p:nvGrpSpPr>
            <p:cNvPr id="41" name="Group 22"/>
            <p:cNvGrpSpPr/>
            <p:nvPr/>
          </p:nvGrpSpPr>
          <p:grpSpPr>
            <a:xfrm>
              <a:off x="1972945" y="1988840"/>
              <a:ext cx="1021646" cy="1482812"/>
              <a:chOff x="1972945" y="1988840"/>
              <a:chExt cx="1021646" cy="1482812"/>
            </a:xfrm>
            <a:grpFill/>
          </p:grpSpPr>
          <p:sp>
            <p:nvSpPr>
              <p:cNvPr id="43" name="Left-Right Arrow 42"/>
              <p:cNvSpPr/>
              <p:nvPr/>
            </p:nvSpPr>
            <p:spPr>
              <a:xfrm>
                <a:off x="2123727" y="1988840"/>
                <a:ext cx="733143" cy="346977"/>
              </a:xfrm>
              <a:prstGeom prst="leftRightArrow">
                <a:avLst>
                  <a:gd name="adj1" fmla="val 26352"/>
                  <a:gd name="adj2" fmla="val 4376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4" name="Quad Arrow 43"/>
              <p:cNvSpPr/>
              <p:nvPr/>
            </p:nvSpPr>
            <p:spPr>
              <a:xfrm rot="2688846">
                <a:off x="1972945" y="2456615"/>
                <a:ext cx="1021646" cy="1015037"/>
              </a:xfrm>
              <a:prstGeom prst="quadArrow">
                <a:avLst>
                  <a:gd name="adj1" fmla="val 7952"/>
                  <a:gd name="adj2" fmla="val 13530"/>
                  <a:gd name="adj3" fmla="val 2250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sp>
          <p:nvSpPr>
            <p:cNvPr id="42" name="Left-Right Arrow 41"/>
            <p:cNvSpPr/>
            <p:nvPr/>
          </p:nvSpPr>
          <p:spPr>
            <a:xfrm>
              <a:off x="2110665" y="3553260"/>
              <a:ext cx="733143" cy="346977"/>
            </a:xfrm>
            <a:prstGeom prst="leftRightArrow">
              <a:avLst>
                <a:gd name="adj1" fmla="val 26352"/>
                <a:gd name="adj2" fmla="val 4376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sp>
        <p:nvSpPr>
          <p:cNvPr id="49" name="Flowchart: Process 48"/>
          <p:cNvSpPr/>
          <p:nvPr/>
        </p:nvSpPr>
        <p:spPr>
          <a:xfrm>
            <a:off x="6202058" y="3007612"/>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a:t>
            </a:r>
          </a:p>
        </p:txBody>
      </p:sp>
      <p:sp>
        <p:nvSpPr>
          <p:cNvPr id="20" name="Rectangle 19"/>
          <p:cNvSpPr/>
          <p:nvPr/>
        </p:nvSpPr>
        <p:spPr>
          <a:xfrm>
            <a:off x="228600" y="6488668"/>
            <a:ext cx="80772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charset="0"/>
                <a:ea typeface="ＭＳ Ｐゴシック" charset="0"/>
                <a:cs typeface="ＭＳ Ｐゴシック" charset="0"/>
              </a:rPr>
              <a:t>Muralidhara</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et al., “</a:t>
            </a:r>
            <a:r>
              <a:rPr kumimoji="0" lang="en-US" sz="1800" b="0" i="0" u="none" strike="noStrike" kern="1200" cap="none" spc="0" normalizeH="0" baseline="0" noProof="0" dirty="0">
                <a:ln>
                  <a:noFill/>
                </a:ln>
                <a:solidFill>
                  <a:srgbClr val="0000FF"/>
                </a:solidFill>
                <a:effectLst/>
                <a:uLnTx/>
                <a:uFillTx/>
                <a:latin typeface="Arial" charset="0"/>
                <a:ea typeface="ＭＳ Ｐゴシック" charset="0"/>
                <a:cs typeface="ＭＳ Ｐゴシック" charset="0"/>
              </a:rPr>
              <a:t>Memory Channel Partitioning</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MICRO’11.</a:t>
            </a:r>
          </a:p>
        </p:txBody>
      </p:sp>
    </p:spTree>
    <p:custDataLst>
      <p:tags r:id="rId1"/>
    </p:custDataLst>
    <p:extLst>
      <p:ext uri="{BB962C8B-B14F-4D97-AF65-F5344CB8AC3E}">
        <p14:creationId xmlns:p14="http://schemas.microsoft.com/office/powerpoint/2010/main" val="3973332252"/>
      </p:ext>
    </p:extLst>
  </p:cSld>
  <p:clrMapOvr>
    <a:masterClrMapping/>
  </p:clrMapOvr>
  <p:transition advTm="1489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Mapping in Current Systems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6" name="Left-Right Arrow 5"/>
          <p:cNvSpPr/>
          <p:nvPr/>
        </p:nvSpPr>
        <p:spPr>
          <a:xfrm>
            <a:off x="4741115" y="1722128"/>
            <a:ext cx="1469306" cy="79187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Tahoma"/>
                <a:ea typeface="+mn-ea"/>
                <a:cs typeface="+mn-cs"/>
              </a:rPr>
              <a:t>Channel</a:t>
            </a:r>
            <a:r>
              <a:rPr kumimoji="0" lang="en-US" sz="1350" b="0" i="0" u="none" strike="noStrike" kern="1200" cap="none" spc="0" normalizeH="0" baseline="0" noProof="0" dirty="0">
                <a:ln>
                  <a:noFill/>
                </a:ln>
                <a:solidFill>
                  <a:srgbClr val="000000"/>
                </a:solidFill>
                <a:effectLst/>
                <a:uLnTx/>
                <a:uFillTx/>
                <a:latin typeface="Tahoma"/>
                <a:ea typeface="+mn-ea"/>
                <a:cs typeface="+mn-cs"/>
              </a:rPr>
              <a:t> </a:t>
            </a:r>
            <a:r>
              <a:rPr kumimoji="0" lang="en-US" sz="1350" b="1" i="0" u="none" strike="noStrike" kern="1200" cap="none" spc="0" normalizeH="0" baseline="0" noProof="0" dirty="0">
                <a:ln>
                  <a:noFill/>
                </a:ln>
                <a:solidFill>
                  <a:srgbClr val="000000"/>
                </a:solidFill>
                <a:effectLst/>
                <a:uLnTx/>
                <a:uFillTx/>
                <a:latin typeface="Tahoma"/>
                <a:ea typeface="+mn-ea"/>
                <a:cs typeface="+mn-cs"/>
              </a:rPr>
              <a:t>0</a:t>
            </a:r>
          </a:p>
        </p:txBody>
      </p:sp>
      <p:sp>
        <p:nvSpPr>
          <p:cNvPr id="8" name="Rectangle 7"/>
          <p:cNvSpPr/>
          <p:nvPr/>
        </p:nvSpPr>
        <p:spPr>
          <a:xfrm>
            <a:off x="1128951" y="1495880"/>
            <a:ext cx="979537" cy="13574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Red App</a:t>
            </a:r>
          </a:p>
        </p:txBody>
      </p:sp>
      <p:sp>
        <p:nvSpPr>
          <p:cNvPr id="10" name="Rectangle 9"/>
          <p:cNvSpPr/>
          <p:nvPr/>
        </p:nvSpPr>
        <p:spPr>
          <a:xfrm>
            <a:off x="1115616" y="3084200"/>
            <a:ext cx="979537" cy="13574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Blue App</a:t>
            </a:r>
          </a:p>
        </p:txBody>
      </p:sp>
      <p:sp>
        <p:nvSpPr>
          <p:cNvPr id="14" name="Flowchart: Process 13"/>
          <p:cNvSpPr/>
          <p:nvPr/>
        </p:nvSpPr>
        <p:spPr>
          <a:xfrm>
            <a:off x="2848827" y="1495880"/>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Controller</a:t>
            </a:r>
          </a:p>
        </p:txBody>
      </p:sp>
      <p:sp>
        <p:nvSpPr>
          <p:cNvPr id="22" name="Flowchart: Process 21"/>
          <p:cNvSpPr/>
          <p:nvPr/>
        </p:nvSpPr>
        <p:spPr>
          <a:xfrm>
            <a:off x="2848827" y="3073035"/>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Controller</a:t>
            </a:r>
          </a:p>
        </p:txBody>
      </p:sp>
      <p:sp>
        <p:nvSpPr>
          <p:cNvPr id="25" name="Left-Right Arrow 24"/>
          <p:cNvSpPr/>
          <p:nvPr/>
        </p:nvSpPr>
        <p:spPr>
          <a:xfrm>
            <a:off x="4741115" y="3305869"/>
            <a:ext cx="1469306" cy="79187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Tahoma"/>
                <a:ea typeface="+mn-ea"/>
                <a:cs typeface="+mn-cs"/>
              </a:rPr>
              <a:t>Channel 1</a:t>
            </a:r>
          </a:p>
        </p:txBody>
      </p:sp>
      <p:sp>
        <p:nvSpPr>
          <p:cNvPr id="29" name="Flowchart: Process 28"/>
          <p:cNvSpPr/>
          <p:nvPr/>
        </p:nvSpPr>
        <p:spPr>
          <a:xfrm>
            <a:off x="6201896" y="1412776"/>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3" name="TextBox 22"/>
          <p:cNvSpPr txBox="1"/>
          <p:nvPr/>
        </p:nvSpPr>
        <p:spPr>
          <a:xfrm>
            <a:off x="1259632" y="1207216"/>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Core</a:t>
            </a:r>
          </a:p>
        </p:txBody>
      </p:sp>
      <p:sp>
        <p:nvSpPr>
          <p:cNvPr id="26" name="TextBox 25"/>
          <p:cNvSpPr txBox="1"/>
          <p:nvPr/>
        </p:nvSpPr>
        <p:spPr>
          <a:xfrm>
            <a:off x="1255276" y="2793991"/>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Core</a:t>
            </a:r>
          </a:p>
        </p:txBody>
      </p:sp>
      <p:grpSp>
        <p:nvGrpSpPr>
          <p:cNvPr id="38" name="Group 37"/>
          <p:cNvGrpSpPr/>
          <p:nvPr/>
        </p:nvGrpSpPr>
        <p:grpSpPr>
          <a:xfrm>
            <a:off x="1972945" y="1988840"/>
            <a:ext cx="1021646" cy="1911397"/>
            <a:chOff x="1972945" y="1988840"/>
            <a:chExt cx="1021646" cy="1911397"/>
          </a:xfrm>
          <a:noFill/>
        </p:grpSpPr>
        <p:grpSp>
          <p:nvGrpSpPr>
            <p:cNvPr id="39" name="Group 22"/>
            <p:cNvGrpSpPr/>
            <p:nvPr/>
          </p:nvGrpSpPr>
          <p:grpSpPr>
            <a:xfrm>
              <a:off x="1972945" y="1988840"/>
              <a:ext cx="1021646" cy="1482812"/>
              <a:chOff x="1972945" y="1988840"/>
              <a:chExt cx="1021646" cy="1482812"/>
            </a:xfrm>
            <a:grpFill/>
          </p:grpSpPr>
          <p:sp>
            <p:nvSpPr>
              <p:cNvPr id="48" name="Left-Right Arrow 47"/>
              <p:cNvSpPr/>
              <p:nvPr/>
            </p:nvSpPr>
            <p:spPr>
              <a:xfrm>
                <a:off x="2123727" y="1988840"/>
                <a:ext cx="733143" cy="346977"/>
              </a:xfrm>
              <a:prstGeom prst="leftRightArrow">
                <a:avLst>
                  <a:gd name="adj1" fmla="val 26352"/>
                  <a:gd name="adj2" fmla="val 4376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9" name="Quad Arrow 48"/>
              <p:cNvSpPr/>
              <p:nvPr/>
            </p:nvSpPr>
            <p:spPr>
              <a:xfrm rot="2688846">
                <a:off x="1972945" y="2456615"/>
                <a:ext cx="1021646" cy="1015037"/>
              </a:xfrm>
              <a:prstGeom prst="quadArrow">
                <a:avLst>
                  <a:gd name="adj1" fmla="val 7952"/>
                  <a:gd name="adj2" fmla="val 13530"/>
                  <a:gd name="adj3" fmla="val 2250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sp>
          <p:nvSpPr>
            <p:cNvPr id="47" name="Left-Right Arrow 46"/>
            <p:cNvSpPr/>
            <p:nvPr/>
          </p:nvSpPr>
          <p:spPr>
            <a:xfrm>
              <a:off x="2110665" y="3553260"/>
              <a:ext cx="733143" cy="346977"/>
            </a:xfrm>
            <a:prstGeom prst="leftRightArrow">
              <a:avLst>
                <a:gd name="adj1" fmla="val 26352"/>
                <a:gd name="adj2" fmla="val 4376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sp>
        <p:nvSpPr>
          <p:cNvPr id="54" name="Flowchart: Process 53"/>
          <p:cNvSpPr/>
          <p:nvPr/>
        </p:nvSpPr>
        <p:spPr>
          <a:xfrm>
            <a:off x="6215121" y="1693952"/>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5" name="Flowchart: Process 54"/>
          <p:cNvSpPr/>
          <p:nvPr/>
        </p:nvSpPr>
        <p:spPr>
          <a:xfrm>
            <a:off x="6215121" y="1556792"/>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6" name="Flowchart: Process 55"/>
          <p:cNvSpPr/>
          <p:nvPr/>
        </p:nvSpPr>
        <p:spPr>
          <a:xfrm>
            <a:off x="6215121" y="2486040"/>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7" name="Flowchart: Process 56"/>
          <p:cNvSpPr/>
          <p:nvPr/>
        </p:nvSpPr>
        <p:spPr>
          <a:xfrm>
            <a:off x="6215121" y="2348880"/>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8" name="Flowchart: Process 57"/>
          <p:cNvSpPr/>
          <p:nvPr/>
        </p:nvSpPr>
        <p:spPr>
          <a:xfrm>
            <a:off x="6202058" y="3007612"/>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9" name="Flowchart: Process 58"/>
          <p:cNvSpPr/>
          <p:nvPr/>
        </p:nvSpPr>
        <p:spPr>
          <a:xfrm>
            <a:off x="6215283" y="3144772"/>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0" name="Flowchart: Process 59"/>
          <p:cNvSpPr/>
          <p:nvPr/>
        </p:nvSpPr>
        <p:spPr>
          <a:xfrm>
            <a:off x="6215283" y="3007612"/>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1" name="Flowchart: Process 60"/>
          <p:cNvSpPr/>
          <p:nvPr/>
        </p:nvSpPr>
        <p:spPr>
          <a:xfrm>
            <a:off x="6215283" y="4074669"/>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2" name="Flowchart: Process 61"/>
          <p:cNvSpPr/>
          <p:nvPr/>
        </p:nvSpPr>
        <p:spPr>
          <a:xfrm>
            <a:off x="6215283" y="3937509"/>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4" name="Content Placeholder 2"/>
          <p:cNvSpPr txBox="1">
            <a:spLocks/>
          </p:cNvSpPr>
          <p:nvPr/>
        </p:nvSpPr>
        <p:spPr bwMode="auto">
          <a:xfrm>
            <a:off x="251520" y="4509120"/>
            <a:ext cx="8568952" cy="11521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Tx/>
              <a:buNone/>
              <a:tabLst/>
              <a:defRPr/>
            </a:pPr>
            <a:endParaRPr kumimoji="0" lang="en-US" sz="2900" b="0" i="0" u="none" strike="noStrike" kern="0" cap="none" spc="0" normalizeH="0" baseline="0" noProof="0" dirty="0">
              <a:ln>
                <a:noFill/>
              </a:ln>
              <a:solidFill>
                <a:srgbClr val="000000"/>
              </a:solidFill>
              <a:effectLst/>
              <a:uLnTx/>
              <a:uFillTx/>
              <a:latin typeface="Tahoma"/>
              <a:ea typeface="ＭＳ Ｐゴシック" charset="0"/>
              <a:cs typeface="ＭＳ Ｐゴシック" charset="0"/>
            </a:endParaRPr>
          </a:p>
          <a:p>
            <a:pPr marL="342900" marR="0" lvl="0" indent="-342900" algn="ctr" defTabSz="914400" rtl="0" eaLnBrk="0" fontAlgn="base" latinLnBrk="0" hangingPunct="0">
              <a:lnSpc>
                <a:spcPct val="100000"/>
              </a:lnSpc>
              <a:spcBef>
                <a:spcPct val="20000"/>
              </a:spcBef>
              <a:spcAft>
                <a:spcPct val="0"/>
              </a:spcAft>
              <a:buClr>
                <a:srgbClr val="CC9900"/>
              </a:buClr>
              <a:buSzPct val="65000"/>
              <a:buFontTx/>
              <a:buNone/>
              <a:tabLst/>
              <a:defRPr/>
            </a:pPr>
            <a:r>
              <a:rPr kumimoji="0" lang="en-US" sz="2900" b="0" i="0" u="none" strike="noStrike" kern="0" cap="none" spc="0" normalizeH="0" baseline="0" noProof="0" dirty="0">
                <a:ln>
                  <a:noFill/>
                </a:ln>
                <a:solidFill>
                  <a:srgbClr val="35742A">
                    <a:lumMod val="50000"/>
                  </a:srgbClr>
                </a:solidFill>
                <a:effectLst/>
                <a:uLnTx/>
                <a:uFillTx/>
                <a:latin typeface="Tahoma"/>
                <a:ea typeface="ＭＳ Ｐゴシック" charset="0"/>
                <a:cs typeface="ＭＳ Ｐゴシック" charset="0"/>
              </a:rPr>
              <a:t>Causes</a:t>
            </a:r>
            <a:r>
              <a:rPr kumimoji="0" lang="en-US" sz="2900" b="0" i="0" u="none" strike="noStrike" kern="1200" cap="none" spc="0" normalizeH="0" baseline="0" noProof="0" dirty="0">
                <a:ln>
                  <a:noFill/>
                </a:ln>
                <a:solidFill>
                  <a:srgbClr val="35742A">
                    <a:lumMod val="50000"/>
                  </a:srgbClr>
                </a:solidFill>
                <a:effectLst/>
                <a:uLnTx/>
                <a:uFillTx/>
                <a:latin typeface="Tahoma"/>
                <a:ea typeface="ＭＳ Ｐゴシック" charset="0"/>
                <a:cs typeface="ＭＳ Ｐゴシック" charset="0"/>
              </a:rPr>
              <a:t> interference between applications’ requests</a:t>
            </a:r>
          </a:p>
        </p:txBody>
      </p:sp>
      <p:sp>
        <p:nvSpPr>
          <p:cNvPr id="28" name="Flowchart: Process 27"/>
          <p:cNvSpPr/>
          <p:nvPr/>
        </p:nvSpPr>
        <p:spPr>
          <a:xfrm>
            <a:off x="6215121" y="2211557"/>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2" name="Flowchart: Process 31"/>
          <p:cNvSpPr/>
          <p:nvPr/>
        </p:nvSpPr>
        <p:spPr>
          <a:xfrm>
            <a:off x="6215121" y="3284984"/>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Tahoma"/>
              <a:ea typeface="+mn-ea"/>
              <a:cs typeface="+mn-cs"/>
            </a:endParaRPr>
          </a:p>
        </p:txBody>
      </p:sp>
      <p:sp>
        <p:nvSpPr>
          <p:cNvPr id="33" name="Flowchart: Process 32"/>
          <p:cNvSpPr/>
          <p:nvPr/>
        </p:nvSpPr>
        <p:spPr>
          <a:xfrm>
            <a:off x="6215121" y="1412776"/>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4" name="Flowchart: Process 33"/>
          <p:cNvSpPr/>
          <p:nvPr/>
        </p:nvSpPr>
        <p:spPr>
          <a:xfrm>
            <a:off x="6215121" y="4208025"/>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nvGrpSpPr>
          <p:cNvPr id="41" name="Group 40"/>
          <p:cNvGrpSpPr/>
          <p:nvPr/>
        </p:nvGrpSpPr>
        <p:grpSpPr>
          <a:xfrm>
            <a:off x="8028384" y="1582918"/>
            <a:ext cx="1050301" cy="369332"/>
            <a:chOff x="8028384" y="1582918"/>
            <a:chExt cx="1050301" cy="369332"/>
          </a:xfrm>
        </p:grpSpPr>
        <p:cxnSp>
          <p:nvCxnSpPr>
            <p:cNvPr id="36" name="Straight Arrow Connector 35"/>
            <p:cNvCxnSpPr/>
            <p:nvPr/>
          </p:nvCxnSpPr>
          <p:spPr>
            <a:xfrm>
              <a:off x="8028384" y="1772816"/>
              <a:ext cx="28803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51101" y="1582918"/>
              <a:ext cx="827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Page</a:t>
              </a:r>
            </a:p>
          </p:txBody>
        </p:sp>
      </p:grpSp>
      <p:sp>
        <p:nvSpPr>
          <p:cNvPr id="35" name="Rectangle 34"/>
          <p:cNvSpPr/>
          <p:nvPr/>
        </p:nvSpPr>
        <p:spPr>
          <a:xfrm>
            <a:off x="228600" y="6488668"/>
            <a:ext cx="80772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charset="0"/>
                <a:ea typeface="ＭＳ Ｐゴシック" charset="0"/>
                <a:cs typeface="ＭＳ Ｐゴシック" charset="0"/>
              </a:rPr>
              <a:t>Muralidhara</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et al., “</a:t>
            </a:r>
            <a:r>
              <a:rPr kumimoji="0" lang="en-US" sz="1800" b="0" i="0" u="none" strike="noStrike" kern="1200" cap="none" spc="0" normalizeH="0" baseline="0" noProof="0" dirty="0">
                <a:ln>
                  <a:noFill/>
                </a:ln>
                <a:solidFill>
                  <a:srgbClr val="0000FF"/>
                </a:solidFill>
                <a:effectLst/>
                <a:uLnTx/>
                <a:uFillTx/>
                <a:latin typeface="Arial" charset="0"/>
                <a:ea typeface="ＭＳ Ｐゴシック" charset="0"/>
                <a:cs typeface="ＭＳ Ｐゴシック" charset="0"/>
              </a:rPr>
              <a:t>Memory Channel Partitioning</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MICRO’11.</a:t>
            </a:r>
          </a:p>
        </p:txBody>
      </p:sp>
    </p:spTree>
    <p:custDataLst>
      <p:tags r:id="rId1"/>
    </p:custDataLst>
    <p:extLst>
      <p:ext uri="{BB962C8B-B14F-4D97-AF65-F5344CB8AC3E}">
        <p14:creationId xmlns:p14="http://schemas.microsoft.com/office/powerpoint/2010/main" val="869473010"/>
      </p:ext>
    </p:extLst>
  </p:cSld>
  <p:clrMapOvr>
    <a:masterClrMapping/>
  </p:clrMapOvr>
  <p:transition advTm="1836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9" grpId="0" animBg="1"/>
      <p:bldP spid="60" grpId="0" animBg="1"/>
      <p:bldP spid="61" grpId="0" animBg="1"/>
      <p:bldP spid="62" grpId="0" animBg="1"/>
      <p:bldP spid="28" grpId="0" animBg="1"/>
      <p:bldP spid="32" grpId="0" animBg="1"/>
      <p:bldP spid="33" grpId="0" animBg="1"/>
      <p:bldP spid="3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Partitioning Channels Between Applications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6" name="Left-Right Arrow 5"/>
          <p:cNvSpPr/>
          <p:nvPr/>
        </p:nvSpPr>
        <p:spPr>
          <a:xfrm>
            <a:off x="4741115" y="1722128"/>
            <a:ext cx="1469306" cy="79187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Tahoma"/>
                <a:ea typeface="+mn-ea"/>
                <a:cs typeface="+mn-cs"/>
              </a:rPr>
              <a:t>Channel</a:t>
            </a:r>
            <a:r>
              <a:rPr kumimoji="0" lang="en-US" sz="1350" b="0" i="0" u="none" strike="noStrike" kern="1200" cap="none" spc="0" normalizeH="0" baseline="0" noProof="0" dirty="0">
                <a:ln>
                  <a:noFill/>
                </a:ln>
                <a:solidFill>
                  <a:srgbClr val="000000"/>
                </a:solidFill>
                <a:effectLst/>
                <a:uLnTx/>
                <a:uFillTx/>
                <a:latin typeface="Tahoma"/>
                <a:ea typeface="+mn-ea"/>
                <a:cs typeface="+mn-cs"/>
              </a:rPr>
              <a:t> </a:t>
            </a:r>
            <a:r>
              <a:rPr kumimoji="0" lang="en-US" sz="1350" b="1" i="0" u="none" strike="noStrike" kern="1200" cap="none" spc="0" normalizeH="0" baseline="0" noProof="0" dirty="0">
                <a:ln>
                  <a:noFill/>
                </a:ln>
                <a:solidFill>
                  <a:srgbClr val="000000"/>
                </a:solidFill>
                <a:effectLst/>
                <a:uLnTx/>
                <a:uFillTx/>
                <a:latin typeface="Tahoma"/>
                <a:ea typeface="+mn-ea"/>
                <a:cs typeface="+mn-cs"/>
              </a:rPr>
              <a:t>0</a:t>
            </a:r>
          </a:p>
        </p:txBody>
      </p:sp>
      <p:sp>
        <p:nvSpPr>
          <p:cNvPr id="8" name="Rectangle 7"/>
          <p:cNvSpPr/>
          <p:nvPr/>
        </p:nvSpPr>
        <p:spPr>
          <a:xfrm>
            <a:off x="1128951" y="1495880"/>
            <a:ext cx="979537" cy="13574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Red App</a:t>
            </a:r>
          </a:p>
        </p:txBody>
      </p:sp>
      <p:sp>
        <p:nvSpPr>
          <p:cNvPr id="10" name="Rectangle 9"/>
          <p:cNvSpPr/>
          <p:nvPr/>
        </p:nvSpPr>
        <p:spPr>
          <a:xfrm>
            <a:off x="1115616" y="3084200"/>
            <a:ext cx="979537" cy="13574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Blue App</a:t>
            </a:r>
          </a:p>
        </p:txBody>
      </p:sp>
      <p:sp>
        <p:nvSpPr>
          <p:cNvPr id="14" name="Flowchart: Process 13"/>
          <p:cNvSpPr/>
          <p:nvPr/>
        </p:nvSpPr>
        <p:spPr>
          <a:xfrm>
            <a:off x="2848827" y="1495880"/>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Controller</a:t>
            </a:r>
          </a:p>
        </p:txBody>
      </p:sp>
      <p:sp>
        <p:nvSpPr>
          <p:cNvPr id="22" name="Flowchart: Process 21"/>
          <p:cNvSpPr/>
          <p:nvPr/>
        </p:nvSpPr>
        <p:spPr>
          <a:xfrm>
            <a:off x="2848827" y="3073035"/>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Controller</a:t>
            </a:r>
          </a:p>
        </p:txBody>
      </p:sp>
      <p:sp>
        <p:nvSpPr>
          <p:cNvPr id="25" name="Left-Right Arrow 24"/>
          <p:cNvSpPr/>
          <p:nvPr/>
        </p:nvSpPr>
        <p:spPr>
          <a:xfrm>
            <a:off x="4741115" y="3305869"/>
            <a:ext cx="1469306" cy="79187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Tahoma"/>
                <a:ea typeface="+mn-ea"/>
                <a:cs typeface="+mn-cs"/>
              </a:rPr>
              <a:t>Channel 1</a:t>
            </a:r>
          </a:p>
        </p:txBody>
      </p:sp>
      <p:sp>
        <p:nvSpPr>
          <p:cNvPr id="29" name="Flowchart: Process 28"/>
          <p:cNvSpPr/>
          <p:nvPr/>
        </p:nvSpPr>
        <p:spPr>
          <a:xfrm>
            <a:off x="6201896" y="1412776"/>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3" name="TextBox 22"/>
          <p:cNvSpPr txBox="1"/>
          <p:nvPr/>
        </p:nvSpPr>
        <p:spPr>
          <a:xfrm>
            <a:off x="1259632" y="1207216"/>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Core</a:t>
            </a:r>
          </a:p>
        </p:txBody>
      </p:sp>
      <p:sp>
        <p:nvSpPr>
          <p:cNvPr id="26" name="TextBox 25"/>
          <p:cNvSpPr txBox="1"/>
          <p:nvPr/>
        </p:nvSpPr>
        <p:spPr>
          <a:xfrm>
            <a:off x="1255276" y="2793991"/>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Core</a:t>
            </a:r>
          </a:p>
        </p:txBody>
      </p:sp>
      <p:grpSp>
        <p:nvGrpSpPr>
          <p:cNvPr id="3" name="Group 37"/>
          <p:cNvGrpSpPr/>
          <p:nvPr/>
        </p:nvGrpSpPr>
        <p:grpSpPr>
          <a:xfrm>
            <a:off x="1972945" y="1988840"/>
            <a:ext cx="1021646" cy="1911397"/>
            <a:chOff x="1972945" y="1988840"/>
            <a:chExt cx="1021646" cy="1911397"/>
          </a:xfrm>
          <a:noFill/>
        </p:grpSpPr>
        <p:grpSp>
          <p:nvGrpSpPr>
            <p:cNvPr id="5" name="Group 22"/>
            <p:cNvGrpSpPr/>
            <p:nvPr/>
          </p:nvGrpSpPr>
          <p:grpSpPr>
            <a:xfrm>
              <a:off x="1972945" y="1988840"/>
              <a:ext cx="1021646" cy="1482812"/>
              <a:chOff x="1972945" y="1988840"/>
              <a:chExt cx="1021646" cy="1482812"/>
            </a:xfrm>
            <a:grpFill/>
          </p:grpSpPr>
          <p:sp>
            <p:nvSpPr>
              <p:cNvPr id="48" name="Left-Right Arrow 47"/>
              <p:cNvSpPr/>
              <p:nvPr/>
            </p:nvSpPr>
            <p:spPr>
              <a:xfrm>
                <a:off x="2123727" y="1988840"/>
                <a:ext cx="733143" cy="346977"/>
              </a:xfrm>
              <a:prstGeom prst="leftRightArrow">
                <a:avLst>
                  <a:gd name="adj1" fmla="val 26352"/>
                  <a:gd name="adj2" fmla="val 4376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9" name="Quad Arrow 48"/>
              <p:cNvSpPr/>
              <p:nvPr/>
            </p:nvSpPr>
            <p:spPr>
              <a:xfrm rot="2688846">
                <a:off x="1972945" y="2456615"/>
                <a:ext cx="1021646" cy="1015037"/>
              </a:xfrm>
              <a:prstGeom prst="quadArrow">
                <a:avLst>
                  <a:gd name="adj1" fmla="val 7952"/>
                  <a:gd name="adj2" fmla="val 13530"/>
                  <a:gd name="adj3" fmla="val 22500"/>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sp>
          <p:nvSpPr>
            <p:cNvPr id="47" name="Left-Right Arrow 46"/>
            <p:cNvSpPr/>
            <p:nvPr/>
          </p:nvSpPr>
          <p:spPr>
            <a:xfrm>
              <a:off x="2110665" y="3553260"/>
              <a:ext cx="733143" cy="346977"/>
            </a:xfrm>
            <a:prstGeom prst="leftRightArrow">
              <a:avLst>
                <a:gd name="adj1" fmla="val 26352"/>
                <a:gd name="adj2" fmla="val 43765"/>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sp>
        <p:nvSpPr>
          <p:cNvPr id="54" name="Flowchart: Process 53"/>
          <p:cNvSpPr/>
          <p:nvPr/>
        </p:nvSpPr>
        <p:spPr>
          <a:xfrm>
            <a:off x="6215121" y="1693952"/>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5" name="Flowchart: Process 54"/>
          <p:cNvSpPr/>
          <p:nvPr/>
        </p:nvSpPr>
        <p:spPr>
          <a:xfrm>
            <a:off x="6215121" y="1556792"/>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6" name="Flowchart: Process 55"/>
          <p:cNvSpPr/>
          <p:nvPr/>
        </p:nvSpPr>
        <p:spPr>
          <a:xfrm>
            <a:off x="6215121" y="2486040"/>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7" name="Flowchart: Process 56"/>
          <p:cNvSpPr/>
          <p:nvPr/>
        </p:nvSpPr>
        <p:spPr>
          <a:xfrm>
            <a:off x="6215121" y="2348880"/>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8" name="Flowchart: Process 57"/>
          <p:cNvSpPr/>
          <p:nvPr/>
        </p:nvSpPr>
        <p:spPr>
          <a:xfrm>
            <a:off x="6202058" y="3007612"/>
            <a:ext cx="1892288" cy="135749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9" name="Flowchart: Process 58"/>
          <p:cNvSpPr/>
          <p:nvPr/>
        </p:nvSpPr>
        <p:spPr>
          <a:xfrm>
            <a:off x="6215283" y="3144772"/>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0" name="Flowchart: Process 59"/>
          <p:cNvSpPr/>
          <p:nvPr/>
        </p:nvSpPr>
        <p:spPr>
          <a:xfrm>
            <a:off x="6215283" y="3007612"/>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1" name="Flowchart: Process 60"/>
          <p:cNvSpPr/>
          <p:nvPr/>
        </p:nvSpPr>
        <p:spPr>
          <a:xfrm>
            <a:off x="6215283" y="4087732"/>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2" name="Flowchart: Process 61"/>
          <p:cNvSpPr/>
          <p:nvPr/>
        </p:nvSpPr>
        <p:spPr>
          <a:xfrm>
            <a:off x="6215283" y="3950572"/>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4" name="Content Placeholder 2"/>
          <p:cNvSpPr txBox="1">
            <a:spLocks/>
          </p:cNvSpPr>
          <p:nvPr/>
        </p:nvSpPr>
        <p:spPr bwMode="auto">
          <a:xfrm>
            <a:off x="251520" y="4509120"/>
            <a:ext cx="8587680" cy="25313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 typeface="Wingdings" pitchFamily="2" charset="2"/>
              <a:buChar char="n"/>
              <a:tabLst/>
              <a:defRPr/>
            </a:pPr>
            <a:endParaRPr kumimoji="0" lang="en-US" sz="2400" b="0" i="0" u="none" strike="noStrike" kern="0" cap="none" spc="0" normalizeH="0" baseline="0" noProof="0" dirty="0">
              <a:ln>
                <a:noFill/>
              </a:ln>
              <a:solidFill>
                <a:srgbClr val="000000"/>
              </a:solidFill>
              <a:effectLst/>
              <a:uLnTx/>
              <a:uFillTx/>
              <a:latin typeface="Tahoma"/>
              <a:ea typeface="ＭＳ Ｐゴシック" charset="0"/>
              <a:cs typeface="ＭＳ Ｐゴシック" charset="0"/>
            </a:endParaRPr>
          </a:p>
          <a:p>
            <a:pPr marL="342900" marR="0" lvl="0" indent="-342900" algn="l" defTabSz="914400" rtl="0" eaLnBrk="0" fontAlgn="base" latinLnBrk="0" hangingPunct="0">
              <a:lnSpc>
                <a:spcPct val="100000"/>
              </a:lnSpc>
              <a:spcBef>
                <a:spcPct val="20000"/>
              </a:spcBef>
              <a:spcAft>
                <a:spcPct val="0"/>
              </a:spcAft>
              <a:buClr>
                <a:srgbClr val="CC9900"/>
              </a:buClr>
              <a:buSzPct val="65000"/>
              <a:buFontTx/>
              <a:buNone/>
              <a:tabLst/>
              <a:defRPr/>
            </a:pPr>
            <a:endParaRPr kumimoji="0" lang="en-US" sz="26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endParaRPr>
          </a:p>
        </p:txBody>
      </p:sp>
      <p:sp>
        <p:nvSpPr>
          <p:cNvPr id="28" name="Flowchart: Process 27"/>
          <p:cNvSpPr/>
          <p:nvPr/>
        </p:nvSpPr>
        <p:spPr>
          <a:xfrm>
            <a:off x="6215121" y="2211557"/>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2" name="Flowchart: Process 31"/>
          <p:cNvSpPr/>
          <p:nvPr/>
        </p:nvSpPr>
        <p:spPr>
          <a:xfrm>
            <a:off x="6215121" y="3802103"/>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3" name="Flowchart: Process 32"/>
          <p:cNvSpPr/>
          <p:nvPr/>
        </p:nvSpPr>
        <p:spPr>
          <a:xfrm>
            <a:off x="6215121" y="1412776"/>
            <a:ext cx="1872208" cy="144016"/>
          </a:xfrm>
          <a:prstGeom prst="flowChartProcess">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4" name="Flowchart: Process 33"/>
          <p:cNvSpPr/>
          <p:nvPr/>
        </p:nvSpPr>
        <p:spPr>
          <a:xfrm>
            <a:off x="6215121" y="4221088"/>
            <a:ext cx="1872208" cy="144016"/>
          </a:xfrm>
          <a:prstGeom prst="flowChartProcess">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nvGrpSpPr>
          <p:cNvPr id="7" name="Group 40"/>
          <p:cNvGrpSpPr/>
          <p:nvPr/>
        </p:nvGrpSpPr>
        <p:grpSpPr>
          <a:xfrm>
            <a:off x="8028384" y="1582918"/>
            <a:ext cx="1050301" cy="369332"/>
            <a:chOff x="8028384" y="1582918"/>
            <a:chExt cx="1050301" cy="369332"/>
          </a:xfrm>
        </p:grpSpPr>
        <p:cxnSp>
          <p:nvCxnSpPr>
            <p:cNvPr id="36" name="Straight Arrow Connector 35"/>
            <p:cNvCxnSpPr/>
            <p:nvPr/>
          </p:nvCxnSpPr>
          <p:spPr>
            <a:xfrm>
              <a:off x="8028384" y="1772816"/>
              <a:ext cx="28803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51101" y="1582918"/>
              <a:ext cx="827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Page</a:t>
              </a:r>
            </a:p>
          </p:txBody>
        </p:sp>
      </p:grpSp>
      <p:sp>
        <p:nvSpPr>
          <p:cNvPr id="37" name="Content Placeholder 2"/>
          <p:cNvSpPr txBox="1">
            <a:spLocks/>
          </p:cNvSpPr>
          <p:nvPr/>
        </p:nvSpPr>
        <p:spPr bwMode="auto">
          <a:xfrm>
            <a:off x="179512" y="4509120"/>
            <a:ext cx="8712968" cy="11521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rgbClr val="CC9900"/>
              </a:buClr>
              <a:buSzPct val="65000"/>
              <a:buFontTx/>
              <a:buNone/>
              <a:tabLst/>
              <a:defRPr/>
            </a:pPr>
            <a:endParaRPr kumimoji="0" lang="en-US" sz="2800" b="0" i="0" u="none" strike="noStrike" kern="0" cap="none" spc="0" normalizeH="0" baseline="0" noProof="0" dirty="0">
              <a:ln>
                <a:noFill/>
              </a:ln>
              <a:solidFill>
                <a:srgbClr val="0070C0"/>
              </a:solidFill>
              <a:effectLst/>
              <a:uLnTx/>
              <a:uFillTx/>
              <a:latin typeface="Tahoma"/>
              <a:ea typeface="ＭＳ Ｐゴシック" charset="0"/>
              <a:cs typeface="ＭＳ Ｐゴシック" charset="0"/>
            </a:endParaRPr>
          </a:p>
          <a:p>
            <a:pPr marL="342900" marR="0" lvl="0" indent="-342900" algn="ctr" defTabSz="914400" rtl="0" eaLnBrk="0" fontAlgn="base" latinLnBrk="0" hangingPunct="0">
              <a:lnSpc>
                <a:spcPct val="100000"/>
              </a:lnSpc>
              <a:spcBef>
                <a:spcPct val="20000"/>
              </a:spcBef>
              <a:spcAft>
                <a:spcPct val="0"/>
              </a:spcAft>
              <a:buClr>
                <a:srgbClr val="CC9900"/>
              </a:buClr>
              <a:buSzPct val="65000"/>
              <a:buFontTx/>
              <a:buNone/>
              <a:tabLst/>
              <a:defRPr/>
            </a:pPr>
            <a:r>
              <a:rPr kumimoji="0" lang="en-US" sz="2800" b="0" i="0" u="none" strike="noStrike" kern="0" cap="none" spc="0" normalizeH="0" baseline="0" noProof="0" dirty="0">
                <a:ln>
                  <a:noFill/>
                </a:ln>
                <a:solidFill>
                  <a:srgbClr val="35742A">
                    <a:lumMod val="50000"/>
                  </a:srgbClr>
                </a:solidFill>
                <a:effectLst/>
                <a:uLnTx/>
                <a:uFillTx/>
                <a:latin typeface="Tahoma"/>
                <a:ea typeface="ＭＳ Ｐゴシック" charset="0"/>
                <a:cs typeface="ＭＳ Ｐゴシック" charset="0"/>
              </a:rPr>
              <a:t>Eliminates</a:t>
            </a:r>
            <a:r>
              <a:rPr kumimoji="0" lang="en-US" sz="2800" b="0" i="0" u="none" strike="noStrike" kern="1200" cap="none" spc="0" normalizeH="0" baseline="0" noProof="0" dirty="0">
                <a:ln>
                  <a:noFill/>
                </a:ln>
                <a:solidFill>
                  <a:srgbClr val="35742A">
                    <a:lumMod val="50000"/>
                  </a:srgbClr>
                </a:solidFill>
                <a:effectLst/>
                <a:uLnTx/>
                <a:uFillTx/>
                <a:latin typeface="Tahoma"/>
                <a:ea typeface="ＭＳ Ｐゴシック" charset="0"/>
                <a:cs typeface="ＭＳ Ｐゴシック" charset="0"/>
              </a:rPr>
              <a:t> interference between applications’ requests</a:t>
            </a:r>
          </a:p>
        </p:txBody>
      </p:sp>
      <p:sp>
        <p:nvSpPr>
          <p:cNvPr id="38" name="Rectangle 37"/>
          <p:cNvSpPr/>
          <p:nvPr/>
        </p:nvSpPr>
        <p:spPr>
          <a:xfrm>
            <a:off x="228600" y="6488668"/>
            <a:ext cx="80772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charset="0"/>
                <a:ea typeface="ＭＳ Ｐゴシック" charset="0"/>
                <a:cs typeface="ＭＳ Ｐゴシック" charset="0"/>
              </a:rPr>
              <a:t>Muralidhara</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et al., “</a:t>
            </a:r>
            <a:r>
              <a:rPr kumimoji="0" lang="en-US" sz="1800" b="0" i="0" u="none" strike="noStrike" kern="1200" cap="none" spc="0" normalizeH="0" baseline="0" noProof="0" dirty="0">
                <a:ln>
                  <a:noFill/>
                </a:ln>
                <a:solidFill>
                  <a:srgbClr val="0000FF"/>
                </a:solidFill>
                <a:effectLst/>
                <a:uLnTx/>
                <a:uFillTx/>
                <a:latin typeface="Arial" charset="0"/>
                <a:ea typeface="ＭＳ Ｐゴシック" charset="0"/>
                <a:cs typeface="ＭＳ Ｐゴシック" charset="0"/>
              </a:rPr>
              <a:t>Memory Channel Partitioning</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MICRO’11.</a:t>
            </a:r>
          </a:p>
        </p:txBody>
      </p:sp>
    </p:spTree>
    <p:custDataLst>
      <p:tags r:id="rId1"/>
    </p:custDataLst>
    <p:extLst>
      <p:ext uri="{BB962C8B-B14F-4D97-AF65-F5344CB8AC3E}">
        <p14:creationId xmlns:p14="http://schemas.microsoft.com/office/powerpoint/2010/main" val="698032310"/>
      </p:ext>
    </p:extLst>
  </p:cSld>
  <p:clrMapOvr>
    <a:masterClrMapping/>
  </p:clrMapOvr>
  <p:transition advTm="92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9" grpId="0" animBg="1"/>
      <p:bldP spid="60" grpId="0" animBg="1"/>
      <p:bldP spid="61" grpId="0" animBg="1"/>
      <p:bldP spid="62" grpId="0" animBg="1"/>
      <p:bldP spid="28" grpId="0" animBg="1"/>
      <p:bldP spid="32" grpId="0" animBg="1"/>
      <p:bldP spid="33" grpId="0" animBg="1"/>
      <p:bldP spid="34"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00" dirty="0"/>
              <a:t>Overview: Memory Channel Partitioning (MCP) </a:t>
            </a:r>
          </a:p>
        </p:txBody>
      </p:sp>
      <p:sp>
        <p:nvSpPr>
          <p:cNvPr id="3" name="Content Placeholder 2"/>
          <p:cNvSpPr>
            <a:spLocks noGrp="1"/>
          </p:cNvSpPr>
          <p:nvPr>
            <p:ph idx="1"/>
          </p:nvPr>
        </p:nvSpPr>
        <p:spPr>
          <a:xfrm>
            <a:off x="228600" y="1069204"/>
            <a:ext cx="8610600" cy="5339680"/>
          </a:xfrm>
        </p:spPr>
        <p:txBody>
          <a:bodyPr/>
          <a:lstStyle/>
          <a:p>
            <a:r>
              <a:rPr lang="en-US" sz="2800" dirty="0"/>
              <a:t>Goal</a:t>
            </a:r>
          </a:p>
          <a:p>
            <a:pPr lvl="1"/>
            <a:r>
              <a:rPr lang="en-US" sz="2400" dirty="0"/>
              <a:t>Eliminate harmful interference between applications</a:t>
            </a:r>
          </a:p>
          <a:p>
            <a:pPr>
              <a:buNone/>
            </a:pPr>
            <a:endParaRPr lang="en-US" sz="2600" dirty="0"/>
          </a:p>
          <a:p>
            <a:r>
              <a:rPr lang="en-US" sz="2800" dirty="0"/>
              <a:t>Basic Idea</a:t>
            </a:r>
          </a:p>
          <a:p>
            <a:pPr lvl="1"/>
            <a:r>
              <a:rPr lang="en-US" sz="2400" dirty="0"/>
              <a:t>Map the data of </a:t>
            </a:r>
            <a:r>
              <a:rPr lang="en-US" sz="2400" dirty="0">
                <a:solidFill>
                  <a:srgbClr val="FF0000"/>
                </a:solidFill>
              </a:rPr>
              <a:t>badly-interfering applications </a:t>
            </a:r>
            <a:r>
              <a:rPr lang="en-US" sz="2400" dirty="0"/>
              <a:t>to different channels</a:t>
            </a:r>
          </a:p>
          <a:p>
            <a:pPr lvl="1">
              <a:buNone/>
            </a:pPr>
            <a:endParaRPr lang="en-US" sz="2600" dirty="0"/>
          </a:p>
          <a:p>
            <a:r>
              <a:rPr lang="en-US" sz="2800" dirty="0"/>
              <a:t>Key Principles</a:t>
            </a:r>
          </a:p>
          <a:p>
            <a:pPr lvl="1"/>
            <a:r>
              <a:rPr lang="en-US" sz="2400" dirty="0"/>
              <a:t>Separate </a:t>
            </a:r>
            <a:r>
              <a:rPr lang="en-US" sz="2400" dirty="0">
                <a:solidFill>
                  <a:srgbClr val="FF0000"/>
                </a:solidFill>
              </a:rPr>
              <a:t>low and high memory-intensity applications</a:t>
            </a:r>
          </a:p>
          <a:p>
            <a:pPr lvl="1"/>
            <a:r>
              <a:rPr lang="en-US" sz="2400" dirty="0"/>
              <a:t>Separate </a:t>
            </a:r>
            <a:r>
              <a:rPr lang="en-US" sz="2400" dirty="0">
                <a:solidFill>
                  <a:srgbClr val="0070C0"/>
                </a:solidFill>
              </a:rPr>
              <a:t>low and high row-buffer locality applications</a:t>
            </a:r>
            <a:endParaRPr lang="en-US" sz="24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185</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5" name="Rectangle 4"/>
          <p:cNvSpPr/>
          <p:nvPr/>
        </p:nvSpPr>
        <p:spPr>
          <a:xfrm>
            <a:off x="228600" y="6488668"/>
            <a:ext cx="80772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charset="0"/>
                <a:ea typeface="ＭＳ Ｐゴシック" charset="0"/>
                <a:cs typeface="ＭＳ Ｐゴシック" charset="0"/>
              </a:rPr>
              <a:t>Muralidhara</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et al., “</a:t>
            </a:r>
            <a:r>
              <a:rPr kumimoji="0" lang="en-US" sz="1800" b="0" i="0" u="none" strike="noStrike" kern="1200" cap="none" spc="0" normalizeH="0" baseline="0" noProof="0" dirty="0">
                <a:ln>
                  <a:noFill/>
                </a:ln>
                <a:solidFill>
                  <a:srgbClr val="0000FF"/>
                </a:solidFill>
                <a:effectLst/>
                <a:uLnTx/>
                <a:uFillTx/>
                <a:latin typeface="Arial" charset="0"/>
                <a:ea typeface="ＭＳ Ｐゴシック" charset="0"/>
                <a:cs typeface="ＭＳ Ｐゴシック" charset="0"/>
              </a:rPr>
              <a:t>Memory Channel Partitioning</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MICRO’11.</a:t>
            </a:r>
          </a:p>
        </p:txBody>
      </p:sp>
    </p:spTree>
    <p:custDataLst>
      <p:tags r:id="rId1"/>
    </p:custDataLst>
    <p:extLst>
      <p:ext uri="{BB962C8B-B14F-4D97-AF65-F5344CB8AC3E}">
        <p14:creationId xmlns:p14="http://schemas.microsoft.com/office/powerpoint/2010/main" val="3435915681"/>
      </p:ext>
    </p:extLst>
  </p:cSld>
  <p:clrMapOvr>
    <a:masterClrMapping/>
  </p:clrMapOvr>
  <p:transition advTm="3698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Key Insight 1: Separate by Memory Intensity</a:t>
            </a:r>
          </a:p>
        </p:txBody>
      </p:sp>
      <p:sp>
        <p:nvSpPr>
          <p:cNvPr id="3" name="Content Placeholder 2"/>
          <p:cNvSpPr>
            <a:spLocks noGrp="1"/>
          </p:cNvSpPr>
          <p:nvPr>
            <p:ph idx="1"/>
          </p:nvPr>
        </p:nvSpPr>
        <p:spPr>
          <a:xfrm>
            <a:off x="228600" y="908720"/>
            <a:ext cx="8591872" cy="792088"/>
          </a:xfrm>
        </p:spPr>
        <p:txBody>
          <a:bodyPr/>
          <a:lstStyle/>
          <a:p>
            <a:pPr algn="ctr">
              <a:buNone/>
            </a:pPr>
            <a:r>
              <a:rPr lang="en-US" dirty="0"/>
              <a:t>High memory-intensity applications interfere with low memory-intensity applications in shared memory channels</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28" name="Rectangle 27"/>
          <p:cNvSpPr/>
          <p:nvPr/>
        </p:nvSpPr>
        <p:spPr>
          <a:xfrm>
            <a:off x="2723342" y="2439291"/>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9" name="Rectangle 28"/>
          <p:cNvSpPr/>
          <p:nvPr/>
        </p:nvSpPr>
        <p:spPr>
          <a:xfrm>
            <a:off x="2376187" y="2439291"/>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0" name="Rectangle 29"/>
          <p:cNvSpPr/>
          <p:nvPr/>
        </p:nvSpPr>
        <p:spPr>
          <a:xfrm>
            <a:off x="1367408" y="2439291"/>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1" name="Rectangle 30"/>
          <p:cNvSpPr/>
          <p:nvPr/>
        </p:nvSpPr>
        <p:spPr>
          <a:xfrm>
            <a:off x="2702599" y="3947328"/>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2" name="Rectangle 31"/>
          <p:cNvSpPr/>
          <p:nvPr/>
        </p:nvSpPr>
        <p:spPr>
          <a:xfrm>
            <a:off x="2381059" y="3947328"/>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3" name="Rectangle 32"/>
          <p:cNvSpPr/>
          <p:nvPr/>
        </p:nvSpPr>
        <p:spPr>
          <a:xfrm>
            <a:off x="2052448" y="3947328"/>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4" name="Rectangle 33"/>
          <p:cNvSpPr/>
          <p:nvPr/>
        </p:nvSpPr>
        <p:spPr>
          <a:xfrm>
            <a:off x="2034767" y="2439291"/>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 name="Rectangle 34"/>
          <p:cNvSpPr/>
          <p:nvPr/>
        </p:nvSpPr>
        <p:spPr>
          <a:xfrm>
            <a:off x="2729469" y="2863076"/>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4" name="Rectangle 43"/>
          <p:cNvSpPr/>
          <p:nvPr/>
        </p:nvSpPr>
        <p:spPr>
          <a:xfrm>
            <a:off x="1705292" y="2439291"/>
            <a:ext cx="231883" cy="1994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97" name="Straight Arrow Connector 96"/>
          <p:cNvCxnSpPr/>
          <p:nvPr/>
        </p:nvCxnSpPr>
        <p:spPr>
          <a:xfrm>
            <a:off x="6300192" y="3717032"/>
            <a:ext cx="1008112"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467544" y="5327334"/>
            <a:ext cx="8136904"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Tahoma"/>
                <a:ea typeface="+mn-ea"/>
                <a:cs typeface="+mn-cs"/>
              </a:rPr>
              <a:t>Map data of low and high memory-intensity applications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Tahoma"/>
                <a:ea typeface="+mn-ea"/>
                <a:cs typeface="+mn-cs"/>
              </a:rPr>
              <a:t>to different channels</a:t>
            </a: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cxnSp>
        <p:nvCxnSpPr>
          <p:cNvPr id="101" name="Straight Arrow Connector 100"/>
          <p:cNvCxnSpPr/>
          <p:nvPr/>
        </p:nvCxnSpPr>
        <p:spPr>
          <a:xfrm>
            <a:off x="5940152" y="3068960"/>
            <a:ext cx="36004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a:xfrm>
            <a:off x="160512" y="1668556"/>
            <a:ext cx="4125504" cy="3344620"/>
            <a:chOff x="160512" y="1668556"/>
            <a:chExt cx="4125504" cy="3344620"/>
          </a:xfrm>
        </p:grpSpPr>
        <p:grpSp>
          <p:nvGrpSpPr>
            <p:cNvPr id="102" name="Group 101"/>
            <p:cNvGrpSpPr/>
            <p:nvPr/>
          </p:nvGrpSpPr>
          <p:grpSpPr>
            <a:xfrm>
              <a:off x="160512" y="1668556"/>
              <a:ext cx="4125504" cy="3344620"/>
              <a:chOff x="160512" y="1668556"/>
              <a:chExt cx="4125504" cy="3344620"/>
            </a:xfrm>
          </p:grpSpPr>
          <p:grpSp>
            <p:nvGrpSpPr>
              <p:cNvPr id="98" name="Group 97"/>
              <p:cNvGrpSpPr/>
              <p:nvPr/>
            </p:nvGrpSpPr>
            <p:grpSpPr>
              <a:xfrm>
                <a:off x="160512" y="1668556"/>
                <a:ext cx="4125504" cy="3344620"/>
                <a:chOff x="160512" y="1668556"/>
                <a:chExt cx="4125504" cy="3344620"/>
              </a:xfrm>
            </p:grpSpPr>
            <p:sp>
              <p:nvSpPr>
                <p:cNvPr id="127" name="TextBox 126"/>
                <p:cNvSpPr txBox="1"/>
                <p:nvPr/>
              </p:nvSpPr>
              <p:spPr>
                <a:xfrm>
                  <a:off x="2673288" y="2015344"/>
                  <a:ext cx="288032" cy="338554"/>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1</a:t>
                  </a:r>
                </a:p>
              </p:txBody>
            </p:sp>
            <p:sp>
              <p:nvSpPr>
                <p:cNvPr id="128" name="TextBox 127"/>
                <p:cNvSpPr txBox="1"/>
                <p:nvPr/>
              </p:nvSpPr>
              <p:spPr>
                <a:xfrm>
                  <a:off x="2339752" y="2004917"/>
                  <a:ext cx="288032" cy="338554"/>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2</a:t>
                  </a:r>
                </a:p>
              </p:txBody>
            </p:sp>
            <p:sp>
              <p:nvSpPr>
                <p:cNvPr id="129" name="TextBox 128"/>
                <p:cNvSpPr txBox="1"/>
                <p:nvPr/>
              </p:nvSpPr>
              <p:spPr>
                <a:xfrm>
                  <a:off x="2011625" y="2015344"/>
                  <a:ext cx="288032" cy="338554"/>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3</a:t>
                  </a:r>
                </a:p>
              </p:txBody>
            </p:sp>
            <p:sp>
              <p:nvSpPr>
                <p:cNvPr id="130" name="TextBox 129"/>
                <p:cNvSpPr txBox="1"/>
                <p:nvPr/>
              </p:nvSpPr>
              <p:spPr>
                <a:xfrm>
                  <a:off x="1670585" y="2021092"/>
                  <a:ext cx="288032" cy="338554"/>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4</a:t>
                  </a:r>
                </a:p>
              </p:txBody>
            </p:sp>
            <p:sp>
              <p:nvSpPr>
                <p:cNvPr id="131" name="TextBox 130"/>
                <p:cNvSpPr txBox="1"/>
                <p:nvPr/>
              </p:nvSpPr>
              <p:spPr>
                <a:xfrm>
                  <a:off x="1331640" y="2016563"/>
                  <a:ext cx="288032" cy="338554"/>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5</a:t>
                  </a:r>
                </a:p>
              </p:txBody>
            </p:sp>
            <p:grpSp>
              <p:nvGrpSpPr>
                <p:cNvPr id="96" name="Group 95"/>
                <p:cNvGrpSpPr/>
                <p:nvPr/>
              </p:nvGrpSpPr>
              <p:grpSpPr>
                <a:xfrm>
                  <a:off x="160512" y="1668556"/>
                  <a:ext cx="4125504" cy="3344620"/>
                  <a:chOff x="160512" y="1668556"/>
                  <a:chExt cx="4125504" cy="3344620"/>
                </a:xfrm>
              </p:grpSpPr>
              <p:grpSp>
                <p:nvGrpSpPr>
                  <p:cNvPr id="94" name="Group 93"/>
                  <p:cNvGrpSpPr/>
                  <p:nvPr/>
                </p:nvGrpSpPr>
                <p:grpSpPr>
                  <a:xfrm>
                    <a:off x="3002058" y="1835532"/>
                    <a:ext cx="1283958" cy="2817604"/>
                    <a:chOff x="3002058" y="1835532"/>
                    <a:chExt cx="1283958" cy="2817604"/>
                  </a:xfrm>
                </p:grpSpPr>
                <p:sp>
                  <p:nvSpPr>
                    <p:cNvPr id="10" name="Rectangle 9"/>
                    <p:cNvSpPr/>
                    <p:nvPr/>
                  </p:nvSpPr>
                  <p:spPr>
                    <a:xfrm>
                      <a:off x="3002058" y="2173416"/>
                      <a:ext cx="1283958" cy="997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1" name="TextBox 10"/>
                    <p:cNvSpPr txBox="1"/>
                    <p:nvPr/>
                  </p:nvSpPr>
                  <p:spPr>
                    <a:xfrm>
                      <a:off x="3067587" y="1835532"/>
                      <a:ext cx="1216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0</a:t>
                      </a:r>
                    </a:p>
                  </p:txBody>
                </p:sp>
                <p:sp>
                  <p:nvSpPr>
                    <p:cNvPr id="14" name="Rectangle 13"/>
                    <p:cNvSpPr/>
                    <p:nvPr/>
                  </p:nvSpPr>
                  <p:spPr>
                    <a:xfrm>
                      <a:off x="3069635" y="2705167"/>
                      <a:ext cx="1148805" cy="3988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16" name="TextBox 15"/>
                    <p:cNvSpPr txBox="1"/>
                    <p:nvPr/>
                  </p:nvSpPr>
                  <p:spPr>
                    <a:xfrm>
                      <a:off x="3067587" y="4283804"/>
                      <a:ext cx="1216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1</a:t>
                      </a:r>
                    </a:p>
                  </p:txBody>
                </p:sp>
                <p:sp>
                  <p:nvSpPr>
                    <p:cNvPr id="26" name="Rectangle 25"/>
                    <p:cNvSpPr/>
                    <p:nvPr/>
                  </p:nvSpPr>
                  <p:spPr>
                    <a:xfrm>
                      <a:off x="3069635" y="2239885"/>
                      <a:ext cx="1148805" cy="3988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grpSp>
              <p:sp>
                <p:nvSpPr>
                  <p:cNvPr id="121" name="TextBox 120"/>
                  <p:cNvSpPr txBox="1"/>
                  <p:nvPr/>
                </p:nvSpPr>
                <p:spPr>
                  <a:xfrm>
                    <a:off x="611560" y="4643844"/>
                    <a:ext cx="34563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Conventional Page Mapping</a:t>
                    </a:r>
                  </a:p>
                </p:txBody>
              </p:sp>
              <p:grpSp>
                <p:nvGrpSpPr>
                  <p:cNvPr id="91" name="Group 90"/>
                  <p:cNvGrpSpPr/>
                  <p:nvPr/>
                </p:nvGrpSpPr>
                <p:grpSpPr>
                  <a:xfrm>
                    <a:off x="160512" y="1668556"/>
                    <a:ext cx="2827312" cy="2764803"/>
                    <a:chOff x="160512" y="1668556"/>
                    <a:chExt cx="2827312" cy="2764803"/>
                  </a:xfrm>
                </p:grpSpPr>
                <p:sp>
                  <p:nvSpPr>
                    <p:cNvPr id="8" name="Rectangle 7"/>
                    <p:cNvSpPr/>
                    <p:nvPr/>
                  </p:nvSpPr>
                  <p:spPr>
                    <a:xfrm>
                      <a:off x="160512" y="2439291"/>
                      <a:ext cx="1013651" cy="5317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Red App</a:t>
                      </a:r>
                    </a:p>
                  </p:txBody>
                </p:sp>
                <p:sp>
                  <p:nvSpPr>
                    <p:cNvPr id="9" name="Rectangle 8"/>
                    <p:cNvSpPr/>
                    <p:nvPr/>
                  </p:nvSpPr>
                  <p:spPr>
                    <a:xfrm>
                      <a:off x="160512" y="3569263"/>
                      <a:ext cx="1013651" cy="5317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Blue App</a:t>
                      </a:r>
                    </a:p>
                  </p:txBody>
                </p:sp>
                <p:cxnSp>
                  <p:nvCxnSpPr>
                    <p:cNvPr id="20" name="Straight Connector 19"/>
                    <p:cNvCxnSpPr/>
                    <p:nvPr/>
                  </p:nvCxnSpPr>
                  <p:spPr>
                    <a:xfrm>
                      <a:off x="2664174" y="2106947"/>
                      <a:ext cx="0" cy="2326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326291" y="2106947"/>
                      <a:ext cx="0" cy="2326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8407" y="2106947"/>
                      <a:ext cx="0" cy="2326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650523" y="2106947"/>
                      <a:ext cx="0" cy="2326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312640" y="2106947"/>
                      <a:ext cx="0" cy="2326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a:off x="1187624" y="1988840"/>
                      <a:ext cx="18002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443404" y="1668556"/>
                      <a:ext cx="1368152" cy="369332"/>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Time Units</a:t>
                      </a:r>
                    </a:p>
                  </p:txBody>
                </p:sp>
                <p:sp>
                  <p:nvSpPr>
                    <p:cNvPr id="71" name="TextBox 70"/>
                    <p:cNvSpPr txBox="1"/>
                    <p:nvPr/>
                  </p:nvSpPr>
                  <p:spPr>
                    <a:xfrm>
                      <a:off x="317158" y="2139549"/>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Core</a:t>
                      </a:r>
                    </a:p>
                  </p:txBody>
                </p:sp>
              </p:grpSp>
            </p:grpSp>
          </p:grpSp>
          <p:sp>
            <p:nvSpPr>
              <p:cNvPr id="72" name="TextBox 71"/>
              <p:cNvSpPr txBox="1"/>
              <p:nvPr/>
            </p:nvSpPr>
            <p:spPr>
              <a:xfrm>
                <a:off x="323528" y="3275692"/>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Core</a:t>
                </a:r>
              </a:p>
            </p:txBody>
          </p:sp>
        </p:grpSp>
        <p:grpSp>
          <p:nvGrpSpPr>
            <p:cNvPr id="119" name="Group 118"/>
            <p:cNvGrpSpPr/>
            <p:nvPr/>
          </p:nvGrpSpPr>
          <p:grpSpPr>
            <a:xfrm>
              <a:off x="3000887" y="3296062"/>
              <a:ext cx="1283958" cy="997034"/>
              <a:chOff x="3000887" y="3296062"/>
              <a:chExt cx="1283958" cy="997034"/>
            </a:xfrm>
          </p:grpSpPr>
          <p:sp>
            <p:nvSpPr>
              <p:cNvPr id="104" name="Rectangle 103"/>
              <p:cNvSpPr/>
              <p:nvPr/>
            </p:nvSpPr>
            <p:spPr>
              <a:xfrm>
                <a:off x="3000887" y="3296062"/>
                <a:ext cx="1283958" cy="997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5" name="Rectangle 104"/>
              <p:cNvSpPr/>
              <p:nvPr/>
            </p:nvSpPr>
            <p:spPr>
              <a:xfrm>
                <a:off x="3068464" y="3827813"/>
                <a:ext cx="1148805" cy="3988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106" name="Rectangle 105"/>
              <p:cNvSpPr/>
              <p:nvPr/>
            </p:nvSpPr>
            <p:spPr>
              <a:xfrm>
                <a:off x="3068464" y="3362531"/>
                <a:ext cx="1148805" cy="3988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grpSp>
      </p:grpSp>
      <p:grpSp>
        <p:nvGrpSpPr>
          <p:cNvPr id="118" name="Group 117"/>
          <p:cNvGrpSpPr/>
          <p:nvPr/>
        </p:nvGrpSpPr>
        <p:grpSpPr>
          <a:xfrm>
            <a:off x="4804312" y="1632992"/>
            <a:ext cx="4160176" cy="3410664"/>
            <a:chOff x="4804312" y="1632992"/>
            <a:chExt cx="4160176" cy="3410664"/>
          </a:xfrm>
        </p:grpSpPr>
        <p:grpSp>
          <p:nvGrpSpPr>
            <p:cNvPr id="12" name="Group 93"/>
            <p:cNvGrpSpPr/>
            <p:nvPr/>
          </p:nvGrpSpPr>
          <p:grpSpPr>
            <a:xfrm>
              <a:off x="4804312" y="1632992"/>
              <a:ext cx="4160176" cy="3410664"/>
              <a:chOff x="4804312" y="1632992"/>
              <a:chExt cx="4160176" cy="3410664"/>
            </a:xfrm>
          </p:grpSpPr>
          <p:grpSp>
            <p:nvGrpSpPr>
              <p:cNvPr id="13" name="Group 90"/>
              <p:cNvGrpSpPr/>
              <p:nvPr/>
            </p:nvGrpSpPr>
            <p:grpSpPr>
              <a:xfrm>
                <a:off x="4804312" y="1632992"/>
                <a:ext cx="4160176" cy="3410664"/>
                <a:chOff x="4804312" y="1632992"/>
                <a:chExt cx="4160176" cy="3410664"/>
              </a:xfrm>
            </p:grpSpPr>
            <p:sp>
              <p:nvSpPr>
                <p:cNvPr id="122" name="TextBox 121"/>
                <p:cNvSpPr txBox="1"/>
                <p:nvPr/>
              </p:nvSpPr>
              <p:spPr>
                <a:xfrm>
                  <a:off x="4873764" y="4674324"/>
                  <a:ext cx="302433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Partitioning</a:t>
                  </a:r>
                </a:p>
              </p:txBody>
            </p:sp>
            <p:sp>
              <p:nvSpPr>
                <p:cNvPr id="73" name="Rectangle 72"/>
                <p:cNvSpPr/>
                <p:nvPr/>
              </p:nvSpPr>
              <p:spPr>
                <a:xfrm>
                  <a:off x="4804312" y="2403727"/>
                  <a:ext cx="1013651" cy="5317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Red App</a:t>
                  </a:r>
                </a:p>
              </p:txBody>
            </p:sp>
            <p:sp>
              <p:nvSpPr>
                <p:cNvPr id="74" name="Rectangle 73"/>
                <p:cNvSpPr/>
                <p:nvPr/>
              </p:nvSpPr>
              <p:spPr>
                <a:xfrm>
                  <a:off x="4804312" y="3533699"/>
                  <a:ext cx="1013651" cy="5317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Blue App</a:t>
                  </a:r>
                </a:p>
              </p:txBody>
            </p:sp>
            <p:sp>
              <p:nvSpPr>
                <p:cNvPr id="76" name="TextBox 75"/>
                <p:cNvSpPr txBox="1"/>
                <p:nvPr/>
              </p:nvSpPr>
              <p:spPr>
                <a:xfrm>
                  <a:off x="7711387" y="1799968"/>
                  <a:ext cx="1216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0</a:t>
                  </a:r>
                </a:p>
              </p:txBody>
            </p:sp>
            <p:cxnSp>
              <p:nvCxnSpPr>
                <p:cNvPr id="81" name="Straight Connector 80"/>
                <p:cNvCxnSpPr/>
                <p:nvPr/>
              </p:nvCxnSpPr>
              <p:spPr>
                <a:xfrm>
                  <a:off x="7307974" y="2071383"/>
                  <a:ext cx="0" cy="2326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970091" y="2071383"/>
                  <a:ext cx="0" cy="2326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632207" y="2071383"/>
                  <a:ext cx="0" cy="2326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294323" y="2071383"/>
                  <a:ext cx="0" cy="2326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956440" y="2071383"/>
                  <a:ext cx="0" cy="23264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7367142" y="2403727"/>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8" name="Rectangle 87"/>
                <p:cNvSpPr/>
                <p:nvPr/>
              </p:nvSpPr>
              <p:spPr>
                <a:xfrm>
                  <a:off x="7019987" y="2403727"/>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9" name="Rectangle 88"/>
                <p:cNvSpPr/>
                <p:nvPr/>
              </p:nvSpPr>
              <p:spPr>
                <a:xfrm>
                  <a:off x="6346488" y="2403727"/>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3" name="Rectangle 92"/>
                <p:cNvSpPr/>
                <p:nvPr/>
              </p:nvSpPr>
              <p:spPr>
                <a:xfrm>
                  <a:off x="6678567" y="2403727"/>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5" name="Rectangle 94"/>
                <p:cNvSpPr/>
                <p:nvPr/>
              </p:nvSpPr>
              <p:spPr>
                <a:xfrm>
                  <a:off x="7354932" y="3505200"/>
                  <a:ext cx="231883" cy="1994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123" name="Straight Arrow Connector 122"/>
                <p:cNvCxnSpPr/>
                <p:nvPr/>
              </p:nvCxnSpPr>
              <p:spPr>
                <a:xfrm flipH="1">
                  <a:off x="5831424" y="1953276"/>
                  <a:ext cx="18002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6087204" y="1632992"/>
                  <a:ext cx="13681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Time Units</a:t>
                  </a:r>
                </a:p>
              </p:txBody>
            </p:sp>
            <p:sp>
              <p:nvSpPr>
                <p:cNvPr id="132" name="TextBox 131"/>
                <p:cNvSpPr txBox="1"/>
                <p:nvPr/>
              </p:nvSpPr>
              <p:spPr>
                <a:xfrm>
                  <a:off x="7317088" y="1979780"/>
                  <a:ext cx="28803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1</a:t>
                  </a:r>
                </a:p>
              </p:txBody>
            </p:sp>
            <p:sp>
              <p:nvSpPr>
                <p:cNvPr id="133" name="TextBox 132"/>
                <p:cNvSpPr txBox="1"/>
                <p:nvPr/>
              </p:nvSpPr>
              <p:spPr>
                <a:xfrm>
                  <a:off x="6983552" y="1969353"/>
                  <a:ext cx="28803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2</a:t>
                  </a:r>
                </a:p>
              </p:txBody>
            </p:sp>
            <p:sp>
              <p:nvSpPr>
                <p:cNvPr id="141" name="TextBox 140"/>
                <p:cNvSpPr txBox="1"/>
                <p:nvPr/>
              </p:nvSpPr>
              <p:spPr>
                <a:xfrm>
                  <a:off x="6655425" y="1979780"/>
                  <a:ext cx="28803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3</a:t>
                  </a:r>
                </a:p>
              </p:txBody>
            </p:sp>
            <p:sp>
              <p:nvSpPr>
                <p:cNvPr id="142" name="TextBox 141"/>
                <p:cNvSpPr txBox="1"/>
                <p:nvPr/>
              </p:nvSpPr>
              <p:spPr>
                <a:xfrm>
                  <a:off x="6314385" y="1985528"/>
                  <a:ext cx="28803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4</a:t>
                  </a:r>
                </a:p>
              </p:txBody>
            </p:sp>
            <p:sp>
              <p:nvSpPr>
                <p:cNvPr id="143" name="TextBox 142"/>
                <p:cNvSpPr txBox="1"/>
                <p:nvPr/>
              </p:nvSpPr>
              <p:spPr>
                <a:xfrm>
                  <a:off x="5975440" y="1980999"/>
                  <a:ext cx="28803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5</a:t>
                  </a:r>
                </a:p>
              </p:txBody>
            </p:sp>
            <p:sp>
              <p:nvSpPr>
                <p:cNvPr id="145" name="Rectangle 144"/>
                <p:cNvSpPr/>
                <p:nvPr/>
              </p:nvSpPr>
              <p:spPr>
                <a:xfrm>
                  <a:off x="7366902" y="2828024"/>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6" name="Rectangle 145"/>
                <p:cNvSpPr/>
                <p:nvPr/>
              </p:nvSpPr>
              <p:spPr>
                <a:xfrm>
                  <a:off x="7019747" y="2828024"/>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7" name="Rectangle 146"/>
                <p:cNvSpPr/>
                <p:nvPr/>
              </p:nvSpPr>
              <p:spPr>
                <a:xfrm>
                  <a:off x="6346248" y="2828024"/>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8" name="Rectangle 147"/>
                <p:cNvSpPr/>
                <p:nvPr/>
              </p:nvSpPr>
              <p:spPr>
                <a:xfrm>
                  <a:off x="6678327" y="2828024"/>
                  <a:ext cx="231883" cy="199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51" name="TextBox 150"/>
                <p:cNvSpPr txBox="1"/>
                <p:nvPr/>
              </p:nvSpPr>
              <p:spPr>
                <a:xfrm>
                  <a:off x="7748107" y="4257678"/>
                  <a:ext cx="1216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1</a:t>
                  </a:r>
                </a:p>
              </p:txBody>
            </p:sp>
          </p:grpSp>
          <p:sp>
            <p:nvSpPr>
              <p:cNvPr id="90" name="TextBox 89"/>
              <p:cNvSpPr txBox="1"/>
              <p:nvPr/>
            </p:nvSpPr>
            <p:spPr>
              <a:xfrm>
                <a:off x="4945103" y="2106730"/>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Core</a:t>
                </a:r>
              </a:p>
            </p:txBody>
          </p:sp>
          <p:sp>
            <p:nvSpPr>
              <p:cNvPr id="92" name="TextBox 91"/>
              <p:cNvSpPr txBox="1"/>
              <p:nvPr/>
            </p:nvSpPr>
            <p:spPr>
              <a:xfrm>
                <a:off x="4945103" y="3252165"/>
                <a:ext cx="64807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Core</a:t>
                </a:r>
              </a:p>
            </p:txBody>
          </p:sp>
        </p:grpSp>
        <p:grpSp>
          <p:nvGrpSpPr>
            <p:cNvPr id="116" name="Group 115"/>
            <p:cNvGrpSpPr/>
            <p:nvPr/>
          </p:nvGrpSpPr>
          <p:grpSpPr>
            <a:xfrm>
              <a:off x="7680530" y="2132856"/>
              <a:ext cx="1283958" cy="997034"/>
              <a:chOff x="7680530" y="2132856"/>
              <a:chExt cx="1283958" cy="997034"/>
            </a:xfrm>
          </p:grpSpPr>
          <p:sp>
            <p:nvSpPr>
              <p:cNvPr id="110" name="Rectangle 109"/>
              <p:cNvSpPr/>
              <p:nvPr/>
            </p:nvSpPr>
            <p:spPr>
              <a:xfrm>
                <a:off x="7680530" y="2132856"/>
                <a:ext cx="1283958" cy="997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11" name="Rectangle 110"/>
              <p:cNvSpPr/>
              <p:nvPr/>
            </p:nvSpPr>
            <p:spPr>
              <a:xfrm>
                <a:off x="7748107" y="2664607"/>
                <a:ext cx="1148805" cy="3988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112" name="Rectangle 111"/>
              <p:cNvSpPr/>
              <p:nvPr/>
            </p:nvSpPr>
            <p:spPr>
              <a:xfrm>
                <a:off x="7748107" y="2199325"/>
                <a:ext cx="1148805" cy="3988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grpSp>
        <p:grpSp>
          <p:nvGrpSpPr>
            <p:cNvPr id="117" name="Group 116"/>
            <p:cNvGrpSpPr/>
            <p:nvPr/>
          </p:nvGrpSpPr>
          <p:grpSpPr>
            <a:xfrm>
              <a:off x="7674714" y="3272244"/>
              <a:ext cx="1283958" cy="997034"/>
              <a:chOff x="7674714" y="3272244"/>
              <a:chExt cx="1283958" cy="997034"/>
            </a:xfrm>
          </p:grpSpPr>
          <p:sp>
            <p:nvSpPr>
              <p:cNvPr id="113" name="Rectangle 112"/>
              <p:cNvSpPr/>
              <p:nvPr/>
            </p:nvSpPr>
            <p:spPr>
              <a:xfrm>
                <a:off x="7674714" y="3272244"/>
                <a:ext cx="1283958" cy="9970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14" name="Rectangle 113"/>
              <p:cNvSpPr/>
              <p:nvPr/>
            </p:nvSpPr>
            <p:spPr>
              <a:xfrm>
                <a:off x="7742291" y="3803995"/>
                <a:ext cx="1148805" cy="3988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115" name="Rectangle 114"/>
              <p:cNvSpPr/>
              <p:nvPr/>
            </p:nvSpPr>
            <p:spPr>
              <a:xfrm>
                <a:off x="7742291" y="3338713"/>
                <a:ext cx="1148805" cy="3988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grpSp>
      </p:grpSp>
      <p:sp>
        <p:nvSpPr>
          <p:cNvPr id="134" name="TextBox 133"/>
          <p:cNvSpPr txBox="1"/>
          <p:nvPr/>
        </p:nvSpPr>
        <p:spPr>
          <a:xfrm>
            <a:off x="6012160" y="3843345"/>
            <a:ext cx="1512168" cy="338554"/>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Saved Cycles</a:t>
            </a:r>
          </a:p>
        </p:txBody>
      </p:sp>
      <p:sp>
        <p:nvSpPr>
          <p:cNvPr id="135" name="TextBox 134"/>
          <p:cNvSpPr txBox="1"/>
          <p:nvPr/>
        </p:nvSpPr>
        <p:spPr>
          <a:xfrm>
            <a:off x="5580112" y="3180157"/>
            <a:ext cx="1512168" cy="338554"/>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Saved Cycles</a:t>
            </a:r>
          </a:p>
        </p:txBody>
      </p:sp>
      <p:sp>
        <p:nvSpPr>
          <p:cNvPr id="136" name="Rectangle 135"/>
          <p:cNvSpPr/>
          <p:nvPr/>
        </p:nvSpPr>
        <p:spPr>
          <a:xfrm>
            <a:off x="0" y="980728"/>
            <a:ext cx="9144000" cy="4104456"/>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custDataLst>
      <p:tags r:id="rId1"/>
    </p:custDataLst>
    <p:extLst>
      <p:ext uri="{BB962C8B-B14F-4D97-AF65-F5344CB8AC3E}">
        <p14:creationId xmlns:p14="http://schemas.microsoft.com/office/powerpoint/2010/main" val="1118639646"/>
      </p:ext>
    </p:extLst>
  </p:cSld>
  <p:clrMapOvr>
    <a:masterClrMapping/>
  </p:clrMapOvr>
  <p:transition advTm="9196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7" presetClass="entr" presetSubtype="10" fill="hold" nodeType="clickEffect">
                                  <p:stCondLst>
                                    <p:cond delay="0"/>
                                  </p:stCondLst>
                                  <p:childTnLst>
                                    <p:set>
                                      <p:cBhvr>
                                        <p:cTn id="50" dur="1" fill="hold">
                                          <p:stCondLst>
                                            <p:cond delay="0"/>
                                          </p:stCondLst>
                                        </p:cTn>
                                        <p:tgtEl>
                                          <p:spTgt spid="97"/>
                                        </p:tgtEl>
                                        <p:attrNameLst>
                                          <p:attrName>style.visibility</p:attrName>
                                        </p:attrNameLst>
                                      </p:cBhvr>
                                      <p:to>
                                        <p:strVal val="visible"/>
                                      </p:to>
                                    </p:set>
                                    <p:anim calcmode="lin" valueType="num">
                                      <p:cBhvr>
                                        <p:cTn id="51" dur="500" fill="hold"/>
                                        <p:tgtEl>
                                          <p:spTgt spid="97"/>
                                        </p:tgtEl>
                                        <p:attrNameLst>
                                          <p:attrName>ppt_w</p:attrName>
                                        </p:attrNameLst>
                                      </p:cBhvr>
                                      <p:tavLst>
                                        <p:tav tm="0">
                                          <p:val>
                                            <p:fltVal val="0"/>
                                          </p:val>
                                        </p:tav>
                                        <p:tav tm="100000">
                                          <p:val>
                                            <p:strVal val="#ppt_w"/>
                                          </p:val>
                                        </p:tav>
                                      </p:tavLst>
                                    </p:anim>
                                    <p:anim calcmode="lin" valueType="num">
                                      <p:cBhvr>
                                        <p:cTn id="52" dur="500" fill="hold"/>
                                        <p:tgtEl>
                                          <p:spTgt spid="97"/>
                                        </p:tgtEl>
                                        <p:attrNameLst>
                                          <p:attrName>ppt_h</p:attrName>
                                        </p:attrNameLst>
                                      </p:cBhvr>
                                      <p:tavLst>
                                        <p:tav tm="0">
                                          <p:val>
                                            <p:strVal val="#ppt_h"/>
                                          </p:val>
                                        </p:tav>
                                        <p:tav tm="100000">
                                          <p:val>
                                            <p:strVal val="#ppt_h"/>
                                          </p:val>
                                        </p:tav>
                                      </p:tavLst>
                                    </p:anim>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3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7" presetClass="entr" presetSubtype="10" fill="hold" nodeType="clickEffect">
                                  <p:stCondLst>
                                    <p:cond delay="0"/>
                                  </p:stCondLst>
                                  <p:childTnLst>
                                    <p:set>
                                      <p:cBhvr>
                                        <p:cTn id="59" dur="1" fill="hold">
                                          <p:stCondLst>
                                            <p:cond delay="0"/>
                                          </p:stCondLst>
                                        </p:cTn>
                                        <p:tgtEl>
                                          <p:spTgt spid="101"/>
                                        </p:tgtEl>
                                        <p:attrNameLst>
                                          <p:attrName>style.visibility</p:attrName>
                                        </p:attrNameLst>
                                      </p:cBhvr>
                                      <p:to>
                                        <p:strVal val="visible"/>
                                      </p:to>
                                    </p:set>
                                    <p:anim calcmode="lin" valueType="num">
                                      <p:cBhvr>
                                        <p:cTn id="60" dur="500" fill="hold"/>
                                        <p:tgtEl>
                                          <p:spTgt spid="101"/>
                                        </p:tgtEl>
                                        <p:attrNameLst>
                                          <p:attrName>ppt_w</p:attrName>
                                        </p:attrNameLst>
                                      </p:cBhvr>
                                      <p:tavLst>
                                        <p:tav tm="0">
                                          <p:val>
                                            <p:fltVal val="0"/>
                                          </p:val>
                                        </p:tav>
                                        <p:tav tm="100000">
                                          <p:val>
                                            <p:strVal val="#ppt_w"/>
                                          </p:val>
                                        </p:tav>
                                      </p:tavLst>
                                    </p:anim>
                                    <p:anim calcmode="lin" valueType="num">
                                      <p:cBhvr>
                                        <p:cTn id="61" dur="500" fill="hold"/>
                                        <p:tgtEl>
                                          <p:spTgt spid="101"/>
                                        </p:tgtEl>
                                        <p:attrNameLst>
                                          <p:attrName>ppt_h</p:attrName>
                                        </p:attrNameLst>
                                      </p:cBhvr>
                                      <p:tavLst>
                                        <p:tav tm="0">
                                          <p:val>
                                            <p:strVal val="#ppt_h"/>
                                          </p:val>
                                        </p:tav>
                                        <p:tav tm="100000">
                                          <p:val>
                                            <p:strVal val="#ppt_h"/>
                                          </p:val>
                                        </p:tav>
                                      </p:tavLst>
                                    </p:anim>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1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44" grpId="0" animBg="1"/>
      <p:bldP spid="100" grpId="0" animBg="1"/>
      <p:bldP spid="134" grpId="0" animBg="1"/>
      <p:bldP spid="135" grpId="0" animBg="1"/>
      <p:bldP spid="136"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Key Insight 2: Separate by Row-Buffer Locality</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125" name="Content Placeholder 2"/>
          <p:cNvSpPr>
            <a:spLocks noGrp="1"/>
          </p:cNvSpPr>
          <p:nvPr>
            <p:ph idx="1"/>
          </p:nvPr>
        </p:nvSpPr>
        <p:spPr>
          <a:xfrm>
            <a:off x="228600" y="908720"/>
            <a:ext cx="8591872" cy="792088"/>
          </a:xfrm>
        </p:spPr>
        <p:txBody>
          <a:bodyPr/>
          <a:lstStyle/>
          <a:p>
            <a:pPr algn="ctr">
              <a:buNone/>
            </a:pPr>
            <a:r>
              <a:rPr lang="en-US" dirty="0"/>
              <a:t>High row-buffer locality applications interfere with low </a:t>
            </a:r>
          </a:p>
          <a:p>
            <a:pPr algn="ctr">
              <a:buNone/>
            </a:pPr>
            <a:r>
              <a:rPr lang="en-US" dirty="0"/>
              <a:t>row-buffer locality applications in shared memory channels</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p:txBody>
      </p:sp>
      <p:grpSp>
        <p:nvGrpSpPr>
          <p:cNvPr id="213" name="Group 212"/>
          <p:cNvGrpSpPr/>
          <p:nvPr/>
        </p:nvGrpSpPr>
        <p:grpSpPr>
          <a:xfrm>
            <a:off x="611560" y="836712"/>
            <a:ext cx="3816424" cy="5413663"/>
            <a:chOff x="611560" y="836712"/>
            <a:chExt cx="3816424" cy="5413663"/>
          </a:xfrm>
        </p:grpSpPr>
        <p:sp>
          <p:nvSpPr>
            <p:cNvPr id="156" name="TextBox 155"/>
            <p:cNvSpPr txBox="1"/>
            <p:nvPr/>
          </p:nvSpPr>
          <p:spPr>
            <a:xfrm>
              <a:off x="611560" y="5881043"/>
              <a:ext cx="34563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Conventional Page Mapping</a:t>
              </a:r>
            </a:p>
          </p:txBody>
        </p:sp>
        <p:grpSp>
          <p:nvGrpSpPr>
            <p:cNvPr id="211" name="Group 210"/>
            <p:cNvGrpSpPr/>
            <p:nvPr/>
          </p:nvGrpSpPr>
          <p:grpSpPr>
            <a:xfrm>
              <a:off x="1240336" y="836712"/>
              <a:ext cx="3187648" cy="2623555"/>
              <a:chOff x="1240336" y="836712"/>
              <a:chExt cx="3187648" cy="2623555"/>
            </a:xfrm>
          </p:grpSpPr>
          <p:sp>
            <p:nvSpPr>
              <p:cNvPr id="10" name="Rectangle 9"/>
              <p:cNvSpPr/>
              <p:nvPr/>
            </p:nvSpPr>
            <p:spPr>
              <a:xfrm>
                <a:off x="3165710" y="1219637"/>
                <a:ext cx="1262274" cy="9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1" name="TextBox 10"/>
              <p:cNvSpPr txBox="1"/>
              <p:nvPr/>
            </p:nvSpPr>
            <p:spPr>
              <a:xfrm>
                <a:off x="3230133" y="903983"/>
                <a:ext cx="1195838" cy="3450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0</a:t>
                </a:r>
              </a:p>
            </p:txBody>
          </p:sp>
          <p:sp>
            <p:nvSpPr>
              <p:cNvPr id="14" name="Rectangle 13"/>
              <p:cNvSpPr/>
              <p:nvPr/>
            </p:nvSpPr>
            <p:spPr>
              <a:xfrm>
                <a:off x="3232146" y="1716405"/>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16" name="TextBox 15"/>
              <p:cNvSpPr txBox="1"/>
              <p:nvPr/>
            </p:nvSpPr>
            <p:spPr>
              <a:xfrm>
                <a:off x="3213042" y="3115233"/>
                <a:ext cx="1195838" cy="3450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1</a:t>
                </a:r>
              </a:p>
            </p:txBody>
          </p:sp>
          <p:sp>
            <p:nvSpPr>
              <p:cNvPr id="26" name="Rectangle 25"/>
              <p:cNvSpPr/>
              <p:nvPr/>
            </p:nvSpPr>
            <p:spPr>
              <a:xfrm>
                <a:off x="3232146" y="1281733"/>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sp>
            <p:nvSpPr>
              <p:cNvPr id="28" name="Rectangle 27"/>
              <p:cNvSpPr/>
              <p:nvPr/>
            </p:nvSpPr>
            <p:spPr>
              <a:xfrm>
                <a:off x="2726965" y="1400750"/>
                <a:ext cx="392703" cy="251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R1</a:t>
                </a:r>
              </a:p>
            </p:txBody>
          </p:sp>
          <p:sp>
            <p:nvSpPr>
              <p:cNvPr id="90" name="Rectangle 89"/>
              <p:cNvSpPr/>
              <p:nvPr/>
            </p:nvSpPr>
            <p:spPr>
              <a:xfrm>
                <a:off x="2726965" y="1825977"/>
                <a:ext cx="392703" cy="2518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R0</a:t>
                </a:r>
              </a:p>
            </p:txBody>
          </p:sp>
          <p:sp>
            <p:nvSpPr>
              <p:cNvPr id="91" name="Rectangle 90"/>
              <p:cNvSpPr/>
              <p:nvPr/>
            </p:nvSpPr>
            <p:spPr>
              <a:xfrm>
                <a:off x="2231422" y="1828932"/>
                <a:ext cx="392703" cy="251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R2</a:t>
                </a:r>
              </a:p>
            </p:txBody>
          </p:sp>
          <p:sp>
            <p:nvSpPr>
              <p:cNvPr id="92" name="Rectangle 91"/>
              <p:cNvSpPr/>
              <p:nvPr/>
            </p:nvSpPr>
            <p:spPr>
              <a:xfrm>
                <a:off x="1735879" y="1825977"/>
                <a:ext cx="392703" cy="251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R3</a:t>
                </a:r>
              </a:p>
            </p:txBody>
          </p:sp>
          <p:sp>
            <p:nvSpPr>
              <p:cNvPr id="94" name="Rectangle 93"/>
              <p:cNvSpPr/>
              <p:nvPr/>
            </p:nvSpPr>
            <p:spPr>
              <a:xfrm>
                <a:off x="1240336" y="1825977"/>
                <a:ext cx="392703" cy="2518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R0</a:t>
                </a:r>
              </a:p>
            </p:txBody>
          </p:sp>
          <p:sp>
            <p:nvSpPr>
              <p:cNvPr id="96" name="Rectangle 95"/>
              <p:cNvSpPr/>
              <p:nvPr/>
            </p:nvSpPr>
            <p:spPr>
              <a:xfrm>
                <a:off x="2726965" y="2445650"/>
                <a:ext cx="392703" cy="251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R4</a:t>
                </a:r>
              </a:p>
            </p:txBody>
          </p:sp>
          <p:sp>
            <p:nvSpPr>
              <p:cNvPr id="98" name="TextBox 97"/>
              <p:cNvSpPr txBox="1"/>
              <p:nvPr/>
            </p:nvSpPr>
            <p:spPr>
              <a:xfrm>
                <a:off x="1240336" y="836712"/>
                <a:ext cx="1840589" cy="6038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Request Buffer State</a:t>
                </a:r>
              </a:p>
            </p:txBody>
          </p:sp>
          <p:grpSp>
            <p:nvGrpSpPr>
              <p:cNvPr id="210" name="Group 209"/>
              <p:cNvGrpSpPr/>
              <p:nvPr/>
            </p:nvGrpSpPr>
            <p:grpSpPr>
              <a:xfrm>
                <a:off x="3165710" y="2244053"/>
                <a:ext cx="1262274" cy="931440"/>
                <a:chOff x="3165710" y="2244053"/>
                <a:chExt cx="1262274" cy="931440"/>
              </a:xfrm>
            </p:grpSpPr>
            <p:sp>
              <p:nvSpPr>
                <p:cNvPr id="110" name="Rectangle 109"/>
                <p:cNvSpPr/>
                <p:nvPr/>
              </p:nvSpPr>
              <p:spPr>
                <a:xfrm>
                  <a:off x="3165710" y="2244053"/>
                  <a:ext cx="1262274" cy="9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15" name="Rectangle 114"/>
                <p:cNvSpPr/>
                <p:nvPr/>
              </p:nvSpPr>
              <p:spPr>
                <a:xfrm>
                  <a:off x="3232146" y="2740821"/>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116" name="Rectangle 115"/>
                <p:cNvSpPr/>
                <p:nvPr/>
              </p:nvSpPr>
              <p:spPr>
                <a:xfrm>
                  <a:off x="3232146" y="2306149"/>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grpSp>
        </p:grpSp>
      </p:grpSp>
      <p:grpSp>
        <p:nvGrpSpPr>
          <p:cNvPr id="215" name="Group 214"/>
          <p:cNvGrpSpPr/>
          <p:nvPr/>
        </p:nvGrpSpPr>
        <p:grpSpPr>
          <a:xfrm>
            <a:off x="107504" y="2931314"/>
            <a:ext cx="4307605" cy="3063848"/>
            <a:chOff x="107504" y="2931314"/>
            <a:chExt cx="4307605" cy="3063848"/>
          </a:xfrm>
        </p:grpSpPr>
        <p:sp>
          <p:nvSpPr>
            <p:cNvPr id="113" name="TextBox 112"/>
            <p:cNvSpPr txBox="1"/>
            <p:nvPr/>
          </p:nvSpPr>
          <p:spPr>
            <a:xfrm>
              <a:off x="3217782" y="5650128"/>
              <a:ext cx="1195838" cy="3450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1</a:t>
              </a:r>
            </a:p>
          </p:txBody>
        </p:sp>
        <p:sp>
          <p:nvSpPr>
            <p:cNvPr id="142" name="Rectangle 141"/>
            <p:cNvSpPr/>
            <p:nvPr/>
          </p:nvSpPr>
          <p:spPr>
            <a:xfrm>
              <a:off x="3144903" y="3721696"/>
              <a:ext cx="1262274" cy="9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46" name="Rectangle 145"/>
            <p:cNvSpPr/>
            <p:nvPr/>
          </p:nvSpPr>
          <p:spPr>
            <a:xfrm>
              <a:off x="3144903" y="4775690"/>
              <a:ext cx="1262274" cy="9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nvGrpSpPr>
            <p:cNvPr id="214" name="Group 213"/>
            <p:cNvGrpSpPr/>
            <p:nvPr/>
          </p:nvGrpSpPr>
          <p:grpSpPr>
            <a:xfrm>
              <a:off x="107504" y="2931314"/>
              <a:ext cx="4307605" cy="2775816"/>
              <a:chOff x="107504" y="2931314"/>
              <a:chExt cx="4307605" cy="2775816"/>
            </a:xfrm>
          </p:grpSpPr>
          <p:grpSp>
            <p:nvGrpSpPr>
              <p:cNvPr id="147" name="Group 146"/>
              <p:cNvGrpSpPr/>
              <p:nvPr/>
            </p:nvGrpSpPr>
            <p:grpSpPr>
              <a:xfrm>
                <a:off x="107504" y="2931314"/>
                <a:ext cx="4307605" cy="2775816"/>
                <a:chOff x="107504" y="2931314"/>
                <a:chExt cx="4307605" cy="2775816"/>
              </a:xfrm>
            </p:grpSpPr>
            <p:sp>
              <p:nvSpPr>
                <p:cNvPr id="100" name="TextBox 99"/>
                <p:cNvSpPr txBox="1"/>
                <p:nvPr/>
              </p:nvSpPr>
              <p:spPr>
                <a:xfrm>
                  <a:off x="3219271" y="3409722"/>
                  <a:ext cx="1195838" cy="3450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0</a:t>
                  </a:r>
                </a:p>
              </p:txBody>
            </p:sp>
            <p:sp>
              <p:nvSpPr>
                <p:cNvPr id="107" name="Rectangle 106"/>
                <p:cNvSpPr/>
                <p:nvPr/>
              </p:nvSpPr>
              <p:spPr>
                <a:xfrm>
                  <a:off x="2716104" y="4331717"/>
                  <a:ext cx="392703" cy="2518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R0</a:t>
                  </a:r>
                </a:p>
              </p:txBody>
            </p:sp>
            <p:sp>
              <p:nvSpPr>
                <p:cNvPr id="108" name="Rectangle 107"/>
                <p:cNvSpPr/>
                <p:nvPr/>
              </p:nvSpPr>
              <p:spPr>
                <a:xfrm>
                  <a:off x="2220561" y="4334672"/>
                  <a:ext cx="392703" cy="2518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R0</a:t>
                  </a:r>
                </a:p>
              </p:txBody>
            </p:sp>
            <p:sp>
              <p:nvSpPr>
                <p:cNvPr id="112" name="TextBox 111"/>
                <p:cNvSpPr txBox="1"/>
                <p:nvPr/>
              </p:nvSpPr>
              <p:spPr>
                <a:xfrm>
                  <a:off x="1257332" y="3191184"/>
                  <a:ext cx="1840589" cy="3450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Service Order</a:t>
                  </a:r>
                </a:p>
              </p:txBody>
            </p:sp>
            <p:sp>
              <p:nvSpPr>
                <p:cNvPr id="117" name="TextBox 116"/>
                <p:cNvSpPr txBox="1"/>
                <p:nvPr/>
              </p:nvSpPr>
              <p:spPr>
                <a:xfrm>
                  <a:off x="2757055" y="3577647"/>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1</a:t>
                  </a:r>
                </a:p>
              </p:txBody>
            </p:sp>
            <p:sp>
              <p:nvSpPr>
                <p:cNvPr id="118" name="TextBox 117"/>
                <p:cNvSpPr txBox="1"/>
                <p:nvPr/>
              </p:nvSpPr>
              <p:spPr>
                <a:xfrm>
                  <a:off x="2256634" y="3585340"/>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2</a:t>
                  </a:r>
                </a:p>
              </p:txBody>
            </p:sp>
            <p:sp>
              <p:nvSpPr>
                <p:cNvPr id="119" name="TextBox 118"/>
                <p:cNvSpPr txBox="1"/>
                <p:nvPr/>
              </p:nvSpPr>
              <p:spPr>
                <a:xfrm>
                  <a:off x="1744355" y="3596308"/>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3</a:t>
                  </a:r>
                </a:p>
              </p:txBody>
            </p:sp>
            <p:sp>
              <p:nvSpPr>
                <p:cNvPr id="120" name="TextBox 119"/>
                <p:cNvSpPr txBox="1"/>
                <p:nvPr/>
              </p:nvSpPr>
              <p:spPr>
                <a:xfrm>
                  <a:off x="1281764" y="3601678"/>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4</a:t>
                  </a:r>
                </a:p>
              </p:txBody>
            </p:sp>
            <p:sp>
              <p:nvSpPr>
                <p:cNvPr id="134" name="TextBox 133"/>
                <p:cNvSpPr txBox="1"/>
                <p:nvPr/>
              </p:nvSpPr>
              <p:spPr>
                <a:xfrm>
                  <a:off x="772412" y="3596219"/>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5</a:t>
                  </a:r>
                </a:p>
              </p:txBody>
            </p:sp>
            <p:cxnSp>
              <p:nvCxnSpPr>
                <p:cNvPr id="136" name="Straight Connector 135"/>
                <p:cNvCxnSpPr/>
                <p:nvPr/>
              </p:nvCxnSpPr>
              <p:spPr>
                <a:xfrm>
                  <a:off x="2658187" y="3594808"/>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162644" y="3598724"/>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667100" y="3594808"/>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171557" y="3609045"/>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244820" y="3596219"/>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6</a:t>
                  </a:r>
                </a:p>
              </p:txBody>
            </p:sp>
            <p:cxnSp>
              <p:nvCxnSpPr>
                <p:cNvPr id="149" name="Straight Connector 148"/>
                <p:cNvCxnSpPr/>
                <p:nvPr/>
              </p:nvCxnSpPr>
              <p:spPr>
                <a:xfrm>
                  <a:off x="643965" y="3609045"/>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1231488" y="4334785"/>
                  <a:ext cx="875371" cy="2488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R2</a:t>
                  </a:r>
                </a:p>
              </p:txBody>
            </p:sp>
            <p:sp>
              <p:nvSpPr>
                <p:cNvPr id="153" name="Rectangle 152"/>
                <p:cNvSpPr/>
                <p:nvPr/>
              </p:nvSpPr>
              <p:spPr>
                <a:xfrm>
                  <a:off x="223217" y="4334785"/>
                  <a:ext cx="875371" cy="2488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R3</a:t>
                  </a:r>
                </a:p>
              </p:txBody>
            </p:sp>
            <p:sp>
              <p:nvSpPr>
                <p:cNvPr id="154" name="Rectangle 153"/>
                <p:cNvSpPr/>
                <p:nvPr/>
              </p:nvSpPr>
              <p:spPr>
                <a:xfrm>
                  <a:off x="2222574" y="4954458"/>
                  <a:ext cx="875371" cy="2488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R4</a:t>
                  </a:r>
                </a:p>
              </p:txBody>
            </p:sp>
            <p:sp>
              <p:nvSpPr>
                <p:cNvPr id="114" name="Rectangle 113"/>
                <p:cNvSpPr/>
                <p:nvPr/>
              </p:nvSpPr>
              <p:spPr>
                <a:xfrm>
                  <a:off x="2226216" y="3918138"/>
                  <a:ext cx="875371" cy="2488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R1</a:t>
                  </a:r>
                </a:p>
              </p:txBody>
            </p:sp>
            <p:sp>
              <p:nvSpPr>
                <p:cNvPr id="123" name="TextBox 122"/>
                <p:cNvSpPr txBox="1"/>
                <p:nvPr/>
              </p:nvSpPr>
              <p:spPr>
                <a:xfrm>
                  <a:off x="349331" y="2931314"/>
                  <a:ext cx="720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Time units</a:t>
                  </a:r>
                </a:p>
              </p:txBody>
            </p:sp>
            <p:cxnSp>
              <p:nvCxnSpPr>
                <p:cNvPr id="132" name="Straight Connector 131"/>
                <p:cNvCxnSpPr/>
                <p:nvPr/>
              </p:nvCxnSpPr>
              <p:spPr>
                <a:xfrm>
                  <a:off x="172819" y="3621740"/>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07504" y="3546890"/>
                  <a:ext cx="3046484" cy="14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43" name="Rectangle 142"/>
              <p:cNvSpPr/>
              <p:nvPr/>
            </p:nvSpPr>
            <p:spPr>
              <a:xfrm>
                <a:off x="3211339" y="4218464"/>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145" name="Rectangle 144"/>
              <p:cNvSpPr/>
              <p:nvPr/>
            </p:nvSpPr>
            <p:spPr>
              <a:xfrm>
                <a:off x="3211339" y="3783792"/>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sp>
            <p:nvSpPr>
              <p:cNvPr id="166" name="Rectangle 165"/>
              <p:cNvSpPr/>
              <p:nvPr/>
            </p:nvSpPr>
            <p:spPr>
              <a:xfrm>
                <a:off x="3211339" y="5272458"/>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202" name="Rectangle 201"/>
              <p:cNvSpPr/>
              <p:nvPr/>
            </p:nvSpPr>
            <p:spPr>
              <a:xfrm>
                <a:off x="3211339" y="4837786"/>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grpSp>
      </p:grpSp>
      <p:cxnSp>
        <p:nvCxnSpPr>
          <p:cNvPr id="129" name="Straight Arrow Connector 128"/>
          <p:cNvCxnSpPr/>
          <p:nvPr/>
        </p:nvCxnSpPr>
        <p:spPr>
          <a:xfrm>
            <a:off x="4572000" y="5157192"/>
            <a:ext cx="1080120" cy="0"/>
          </a:xfrm>
          <a:prstGeom prst="straightConnector1">
            <a:avLst/>
          </a:prstGeom>
          <a:ln w="508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22" name="Group 221"/>
          <p:cNvGrpSpPr/>
          <p:nvPr/>
        </p:nvGrpSpPr>
        <p:grpSpPr>
          <a:xfrm>
            <a:off x="4554558" y="2938007"/>
            <a:ext cx="4322845" cy="3070218"/>
            <a:chOff x="4554558" y="2938007"/>
            <a:chExt cx="4322845" cy="3070218"/>
          </a:xfrm>
        </p:grpSpPr>
        <p:sp>
          <p:nvSpPr>
            <p:cNvPr id="184" name="TextBox 183"/>
            <p:cNvSpPr txBox="1"/>
            <p:nvPr/>
          </p:nvSpPr>
          <p:spPr>
            <a:xfrm>
              <a:off x="7625510" y="5663191"/>
              <a:ext cx="1195838" cy="3450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1</a:t>
              </a:r>
            </a:p>
          </p:txBody>
        </p:sp>
        <p:grpSp>
          <p:nvGrpSpPr>
            <p:cNvPr id="219" name="Group 218"/>
            <p:cNvGrpSpPr/>
            <p:nvPr/>
          </p:nvGrpSpPr>
          <p:grpSpPr>
            <a:xfrm>
              <a:off x="4554558" y="2938007"/>
              <a:ext cx="4322845" cy="2783892"/>
              <a:chOff x="4554558" y="2938007"/>
              <a:chExt cx="4322845" cy="2783892"/>
            </a:xfrm>
          </p:grpSpPr>
          <p:grpSp>
            <p:nvGrpSpPr>
              <p:cNvPr id="155" name="Group 154"/>
              <p:cNvGrpSpPr/>
              <p:nvPr/>
            </p:nvGrpSpPr>
            <p:grpSpPr>
              <a:xfrm>
                <a:off x="4554558" y="2938007"/>
                <a:ext cx="4322845" cy="2782186"/>
                <a:chOff x="4554558" y="2938007"/>
                <a:chExt cx="4322845" cy="2782186"/>
              </a:xfrm>
            </p:grpSpPr>
            <p:grpSp>
              <p:nvGrpSpPr>
                <p:cNvPr id="111" name="Group 110"/>
                <p:cNvGrpSpPr/>
                <p:nvPr/>
              </p:nvGrpSpPr>
              <p:grpSpPr>
                <a:xfrm>
                  <a:off x="4554558" y="2938007"/>
                  <a:ext cx="4322845" cy="2756428"/>
                  <a:chOff x="4499992" y="2938007"/>
                  <a:chExt cx="4322845" cy="2756428"/>
                </a:xfrm>
              </p:grpSpPr>
              <p:sp>
                <p:nvSpPr>
                  <p:cNvPr id="174" name="TextBox 173"/>
                  <p:cNvSpPr txBox="1"/>
                  <p:nvPr/>
                </p:nvSpPr>
                <p:spPr>
                  <a:xfrm>
                    <a:off x="7626999" y="3409722"/>
                    <a:ext cx="1195838" cy="3450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0</a:t>
                    </a:r>
                  </a:p>
                </p:txBody>
              </p:sp>
              <p:sp>
                <p:nvSpPr>
                  <p:cNvPr id="181" name="Rectangle 180"/>
                  <p:cNvSpPr/>
                  <p:nvPr/>
                </p:nvSpPr>
                <p:spPr>
                  <a:xfrm>
                    <a:off x="7123832" y="4331717"/>
                    <a:ext cx="392703" cy="2518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R0</a:t>
                    </a:r>
                  </a:p>
                </p:txBody>
              </p:sp>
              <p:sp>
                <p:nvSpPr>
                  <p:cNvPr id="182" name="Rectangle 181"/>
                  <p:cNvSpPr/>
                  <p:nvPr/>
                </p:nvSpPr>
                <p:spPr>
                  <a:xfrm>
                    <a:off x="6628289" y="4334672"/>
                    <a:ext cx="392703" cy="2518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R0</a:t>
                    </a:r>
                  </a:p>
                </p:txBody>
              </p:sp>
              <p:sp>
                <p:nvSpPr>
                  <p:cNvPr id="183" name="TextBox 182"/>
                  <p:cNvSpPr txBox="1"/>
                  <p:nvPr/>
                </p:nvSpPr>
                <p:spPr>
                  <a:xfrm>
                    <a:off x="5665060" y="3191184"/>
                    <a:ext cx="1840589" cy="3450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Service Order</a:t>
                    </a:r>
                  </a:p>
                </p:txBody>
              </p:sp>
              <p:cxnSp>
                <p:nvCxnSpPr>
                  <p:cNvPr id="185" name="Straight Arrow Connector 184"/>
                  <p:cNvCxnSpPr/>
                  <p:nvPr/>
                </p:nvCxnSpPr>
                <p:spPr>
                  <a:xfrm flipH="1">
                    <a:off x="4499992" y="3571548"/>
                    <a:ext cx="3046484" cy="14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6" name="TextBox 185"/>
                  <p:cNvSpPr txBox="1"/>
                  <p:nvPr/>
                </p:nvSpPr>
                <p:spPr>
                  <a:xfrm>
                    <a:off x="7164783" y="3596308"/>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1</a:t>
                    </a:r>
                  </a:p>
                </p:txBody>
              </p:sp>
              <p:sp>
                <p:nvSpPr>
                  <p:cNvPr id="187" name="TextBox 186"/>
                  <p:cNvSpPr txBox="1"/>
                  <p:nvPr/>
                </p:nvSpPr>
                <p:spPr>
                  <a:xfrm>
                    <a:off x="6664362" y="3604001"/>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2</a:t>
                    </a:r>
                  </a:p>
                </p:txBody>
              </p:sp>
              <p:sp>
                <p:nvSpPr>
                  <p:cNvPr id="188" name="TextBox 187"/>
                  <p:cNvSpPr txBox="1"/>
                  <p:nvPr/>
                </p:nvSpPr>
                <p:spPr>
                  <a:xfrm>
                    <a:off x="6152083" y="3596308"/>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3</a:t>
                    </a:r>
                  </a:p>
                </p:txBody>
              </p:sp>
              <p:sp>
                <p:nvSpPr>
                  <p:cNvPr id="189" name="TextBox 188"/>
                  <p:cNvSpPr txBox="1"/>
                  <p:nvPr/>
                </p:nvSpPr>
                <p:spPr>
                  <a:xfrm>
                    <a:off x="5689492" y="3601678"/>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4</a:t>
                    </a:r>
                  </a:p>
                </p:txBody>
              </p:sp>
              <p:sp>
                <p:nvSpPr>
                  <p:cNvPr id="190" name="TextBox 189"/>
                  <p:cNvSpPr txBox="1"/>
                  <p:nvPr/>
                </p:nvSpPr>
                <p:spPr>
                  <a:xfrm>
                    <a:off x="5180140" y="3596219"/>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5</a:t>
                    </a:r>
                  </a:p>
                </p:txBody>
              </p:sp>
              <p:cxnSp>
                <p:nvCxnSpPr>
                  <p:cNvPr id="191" name="Straight Connector 190"/>
                  <p:cNvCxnSpPr/>
                  <p:nvPr/>
                </p:nvCxnSpPr>
                <p:spPr>
                  <a:xfrm>
                    <a:off x="7065915" y="3594808"/>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6570372" y="3598724"/>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6074828" y="3594808"/>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5579285" y="3609045"/>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5" name="TextBox 194"/>
                  <p:cNvSpPr txBox="1"/>
                  <p:nvPr/>
                </p:nvSpPr>
                <p:spPr>
                  <a:xfrm>
                    <a:off x="4652548" y="3596219"/>
                    <a:ext cx="390691" cy="3162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6</a:t>
                    </a:r>
                  </a:p>
                </p:txBody>
              </p:sp>
              <p:cxnSp>
                <p:nvCxnSpPr>
                  <p:cNvPr id="196" name="Straight Connector 195"/>
                  <p:cNvCxnSpPr/>
                  <p:nvPr/>
                </p:nvCxnSpPr>
                <p:spPr>
                  <a:xfrm>
                    <a:off x="5051693" y="3609045"/>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6633717" y="5405733"/>
                    <a:ext cx="875371" cy="2488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R2</a:t>
                    </a:r>
                  </a:p>
                </p:txBody>
              </p:sp>
              <p:sp>
                <p:nvSpPr>
                  <p:cNvPr id="198" name="Rectangle 197"/>
                  <p:cNvSpPr/>
                  <p:nvPr/>
                </p:nvSpPr>
                <p:spPr>
                  <a:xfrm>
                    <a:off x="5653749" y="5405733"/>
                    <a:ext cx="875371" cy="2488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R3</a:t>
                    </a:r>
                  </a:p>
                </p:txBody>
              </p:sp>
              <p:sp>
                <p:nvSpPr>
                  <p:cNvPr id="199" name="Rectangle 198"/>
                  <p:cNvSpPr/>
                  <p:nvPr/>
                </p:nvSpPr>
                <p:spPr>
                  <a:xfrm>
                    <a:off x="6630302" y="4954458"/>
                    <a:ext cx="875371" cy="2488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R4</a:t>
                    </a:r>
                  </a:p>
                </p:txBody>
              </p:sp>
              <p:sp>
                <p:nvSpPr>
                  <p:cNvPr id="109" name="Rectangle 108"/>
                  <p:cNvSpPr/>
                  <p:nvPr/>
                </p:nvSpPr>
                <p:spPr>
                  <a:xfrm>
                    <a:off x="5652120" y="4952216"/>
                    <a:ext cx="875371" cy="2488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R1</a:t>
                    </a:r>
                  </a:p>
                </p:txBody>
              </p:sp>
              <p:sp>
                <p:nvSpPr>
                  <p:cNvPr id="122" name="TextBox 121"/>
                  <p:cNvSpPr txBox="1"/>
                  <p:nvPr/>
                </p:nvSpPr>
                <p:spPr>
                  <a:xfrm>
                    <a:off x="4788024" y="2938007"/>
                    <a:ext cx="72008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Time units</a:t>
                    </a:r>
                  </a:p>
                </p:txBody>
              </p:sp>
            </p:grpSp>
            <p:cxnSp>
              <p:nvCxnSpPr>
                <p:cNvPr id="140" name="Straight Connector 139"/>
                <p:cNvCxnSpPr/>
                <p:nvPr/>
              </p:nvCxnSpPr>
              <p:spPr>
                <a:xfrm>
                  <a:off x="4572000" y="3634803"/>
                  <a:ext cx="0" cy="20853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3" name="Rectangle 202"/>
              <p:cNvSpPr/>
              <p:nvPr/>
            </p:nvSpPr>
            <p:spPr>
              <a:xfrm>
                <a:off x="7604080" y="3736788"/>
                <a:ext cx="1262274" cy="9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4" name="Rectangle 203"/>
              <p:cNvSpPr/>
              <p:nvPr/>
            </p:nvSpPr>
            <p:spPr>
              <a:xfrm>
                <a:off x="7670516" y="4233556"/>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205" name="Rectangle 204"/>
              <p:cNvSpPr/>
              <p:nvPr/>
            </p:nvSpPr>
            <p:spPr>
              <a:xfrm>
                <a:off x="7670516" y="3798884"/>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sp>
            <p:nvSpPr>
              <p:cNvPr id="206" name="Rectangle 205"/>
              <p:cNvSpPr/>
              <p:nvPr/>
            </p:nvSpPr>
            <p:spPr>
              <a:xfrm>
                <a:off x="7604080" y="4790459"/>
                <a:ext cx="1262274" cy="9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7" name="Rectangle 206"/>
              <p:cNvSpPr/>
              <p:nvPr/>
            </p:nvSpPr>
            <p:spPr>
              <a:xfrm>
                <a:off x="7670516" y="5287227"/>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208" name="Rectangle 207"/>
              <p:cNvSpPr/>
              <p:nvPr/>
            </p:nvSpPr>
            <p:spPr>
              <a:xfrm>
                <a:off x="7670516" y="4852555"/>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grpSp>
      </p:grpSp>
      <p:grpSp>
        <p:nvGrpSpPr>
          <p:cNvPr id="221" name="Group 220"/>
          <p:cNvGrpSpPr/>
          <p:nvPr/>
        </p:nvGrpSpPr>
        <p:grpSpPr>
          <a:xfrm>
            <a:off x="4788024" y="836712"/>
            <a:ext cx="4102443" cy="5413663"/>
            <a:chOff x="4788024" y="836712"/>
            <a:chExt cx="4102443" cy="5413663"/>
          </a:xfrm>
        </p:grpSpPr>
        <p:grpSp>
          <p:nvGrpSpPr>
            <p:cNvPr id="217" name="Group 216"/>
            <p:cNvGrpSpPr/>
            <p:nvPr/>
          </p:nvGrpSpPr>
          <p:grpSpPr>
            <a:xfrm>
              <a:off x="4788024" y="836712"/>
              <a:ext cx="4102443" cy="5413663"/>
              <a:chOff x="4788024" y="836712"/>
              <a:chExt cx="4102443" cy="5413663"/>
            </a:xfrm>
          </p:grpSpPr>
          <p:sp>
            <p:nvSpPr>
              <p:cNvPr id="106" name="Rectangle 105"/>
              <p:cNvSpPr/>
              <p:nvPr/>
            </p:nvSpPr>
            <p:spPr>
              <a:xfrm>
                <a:off x="7182750" y="1818698"/>
                <a:ext cx="392703" cy="2518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R0</a:t>
                </a:r>
              </a:p>
            </p:txBody>
          </p:sp>
          <p:grpSp>
            <p:nvGrpSpPr>
              <p:cNvPr id="216" name="Group 215"/>
              <p:cNvGrpSpPr/>
              <p:nvPr/>
            </p:nvGrpSpPr>
            <p:grpSpPr>
              <a:xfrm>
                <a:off x="4788024" y="836712"/>
                <a:ext cx="4102443" cy="5413663"/>
                <a:chOff x="4788024" y="836712"/>
                <a:chExt cx="4102443" cy="5413663"/>
              </a:xfrm>
            </p:grpSpPr>
            <p:grpSp>
              <p:nvGrpSpPr>
                <p:cNvPr id="7" name="Group 206"/>
                <p:cNvGrpSpPr/>
                <p:nvPr/>
              </p:nvGrpSpPr>
              <p:grpSpPr>
                <a:xfrm>
                  <a:off x="4788024" y="836712"/>
                  <a:ext cx="4102443" cy="5413663"/>
                  <a:chOff x="4731256" y="836712"/>
                  <a:chExt cx="4102443" cy="5413663"/>
                </a:xfrm>
              </p:grpSpPr>
              <p:grpSp>
                <p:nvGrpSpPr>
                  <p:cNvPr id="8" name="Group 204"/>
                  <p:cNvGrpSpPr/>
                  <p:nvPr/>
                </p:nvGrpSpPr>
                <p:grpSpPr>
                  <a:xfrm>
                    <a:off x="5648064" y="836712"/>
                    <a:ext cx="3185635" cy="2291193"/>
                    <a:chOff x="5648064" y="836712"/>
                    <a:chExt cx="3185635" cy="2291193"/>
                  </a:xfrm>
                </p:grpSpPr>
                <p:sp>
                  <p:nvSpPr>
                    <p:cNvPr id="159" name="TextBox 158"/>
                    <p:cNvSpPr txBox="1"/>
                    <p:nvPr/>
                  </p:nvSpPr>
                  <p:spPr>
                    <a:xfrm>
                      <a:off x="7637861" y="903983"/>
                      <a:ext cx="1195838" cy="3450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0</a:t>
                      </a:r>
                    </a:p>
                  </p:txBody>
                </p:sp>
                <p:sp>
                  <p:nvSpPr>
                    <p:cNvPr id="167" name="Rectangle 166"/>
                    <p:cNvSpPr/>
                    <p:nvPr/>
                  </p:nvSpPr>
                  <p:spPr>
                    <a:xfrm>
                      <a:off x="6644992" y="2441790"/>
                      <a:ext cx="392703" cy="251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R1</a:t>
                      </a:r>
                    </a:p>
                  </p:txBody>
                </p:sp>
                <p:sp>
                  <p:nvSpPr>
                    <p:cNvPr id="168" name="Rectangle 167"/>
                    <p:cNvSpPr/>
                    <p:nvPr/>
                  </p:nvSpPr>
                  <p:spPr>
                    <a:xfrm>
                      <a:off x="7131625" y="2876015"/>
                      <a:ext cx="392703" cy="251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R2</a:t>
                      </a:r>
                    </a:p>
                  </p:txBody>
                </p:sp>
                <p:sp>
                  <p:nvSpPr>
                    <p:cNvPr id="169" name="Rectangle 168"/>
                    <p:cNvSpPr/>
                    <p:nvPr/>
                  </p:nvSpPr>
                  <p:spPr>
                    <a:xfrm>
                      <a:off x="6651322" y="2873060"/>
                      <a:ext cx="392703" cy="251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R3</a:t>
                      </a:r>
                    </a:p>
                  </p:txBody>
                </p:sp>
                <p:sp>
                  <p:nvSpPr>
                    <p:cNvPr id="170" name="Rectangle 169"/>
                    <p:cNvSpPr/>
                    <p:nvPr/>
                  </p:nvSpPr>
                  <p:spPr>
                    <a:xfrm>
                      <a:off x="6633944" y="1820984"/>
                      <a:ext cx="392703" cy="2518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R0</a:t>
                      </a:r>
                    </a:p>
                  </p:txBody>
                </p:sp>
                <p:sp>
                  <p:nvSpPr>
                    <p:cNvPr id="171" name="Rectangle 170"/>
                    <p:cNvSpPr/>
                    <p:nvPr/>
                  </p:nvSpPr>
                  <p:spPr>
                    <a:xfrm>
                      <a:off x="7134693" y="2445650"/>
                      <a:ext cx="392703" cy="2518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Tahoma"/>
                          <a:ea typeface="+mn-ea"/>
                          <a:cs typeface="+mn-cs"/>
                        </a:rPr>
                        <a:t>R4</a:t>
                      </a:r>
                    </a:p>
                  </p:txBody>
                </p:sp>
                <p:sp>
                  <p:nvSpPr>
                    <p:cNvPr id="172" name="TextBox 171"/>
                    <p:cNvSpPr txBox="1"/>
                    <p:nvPr/>
                  </p:nvSpPr>
                  <p:spPr>
                    <a:xfrm>
                      <a:off x="5648064" y="836712"/>
                      <a:ext cx="1840589" cy="6038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Request Buffer State</a:t>
                      </a:r>
                    </a:p>
                  </p:txBody>
                </p:sp>
              </p:grpSp>
              <p:sp>
                <p:nvSpPr>
                  <p:cNvPr id="200" name="TextBox 199"/>
                  <p:cNvSpPr txBox="1"/>
                  <p:nvPr/>
                </p:nvSpPr>
                <p:spPr>
                  <a:xfrm>
                    <a:off x="4731256" y="5881043"/>
                    <a:ext cx="345638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Partitioning</a:t>
                    </a:r>
                  </a:p>
                </p:txBody>
              </p:sp>
            </p:grpSp>
            <p:sp>
              <p:nvSpPr>
                <p:cNvPr id="121" name="Rectangle 120"/>
                <p:cNvSpPr/>
                <p:nvPr/>
              </p:nvSpPr>
              <p:spPr>
                <a:xfrm>
                  <a:off x="7596336" y="1221172"/>
                  <a:ext cx="1262274" cy="9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4" name="Rectangle 123"/>
                <p:cNvSpPr/>
                <p:nvPr/>
              </p:nvSpPr>
              <p:spPr>
                <a:xfrm>
                  <a:off x="7662772" y="1717940"/>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126" name="Rectangle 125"/>
                <p:cNvSpPr/>
                <p:nvPr/>
              </p:nvSpPr>
              <p:spPr>
                <a:xfrm>
                  <a:off x="7662772" y="1283268"/>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sp>
              <p:nvSpPr>
                <p:cNvPr id="127" name="Rectangle 126"/>
                <p:cNvSpPr/>
                <p:nvPr/>
              </p:nvSpPr>
              <p:spPr>
                <a:xfrm>
                  <a:off x="7609399" y="2261856"/>
                  <a:ext cx="1262274" cy="93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8" name="Rectangle 127"/>
                <p:cNvSpPr/>
                <p:nvPr/>
              </p:nvSpPr>
              <p:spPr>
                <a:xfrm>
                  <a:off x="7675835" y="2758624"/>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1</a:t>
                  </a:r>
                </a:p>
              </p:txBody>
            </p:sp>
            <p:sp>
              <p:nvSpPr>
                <p:cNvPr id="130" name="Rectangle 129"/>
                <p:cNvSpPr/>
                <p:nvPr/>
              </p:nvSpPr>
              <p:spPr>
                <a:xfrm>
                  <a:off x="7675835" y="2323952"/>
                  <a:ext cx="1129403" cy="3725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Bank 0</a:t>
                  </a:r>
                </a:p>
              </p:txBody>
            </p:sp>
          </p:grpSp>
        </p:grpSp>
        <p:sp>
          <p:nvSpPr>
            <p:cNvPr id="220" name="TextBox 219"/>
            <p:cNvSpPr txBox="1"/>
            <p:nvPr/>
          </p:nvSpPr>
          <p:spPr>
            <a:xfrm>
              <a:off x="7668344" y="3127905"/>
              <a:ext cx="1195838" cy="3450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Channel 1</a:t>
              </a:r>
            </a:p>
          </p:txBody>
        </p:sp>
      </p:grpSp>
      <p:sp>
        <p:nvSpPr>
          <p:cNvPr id="224" name="TextBox 223"/>
          <p:cNvSpPr txBox="1"/>
          <p:nvPr/>
        </p:nvSpPr>
        <p:spPr>
          <a:xfrm>
            <a:off x="4689890" y="5288146"/>
            <a:ext cx="936104" cy="584775"/>
          </a:xfrm>
          <a:prstGeom prst="rect">
            <a:avLst/>
          </a:prstGeom>
          <a:solidFill>
            <a:schemeClr val="bg1"/>
          </a:solid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Saved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Cycles</a:t>
            </a:r>
          </a:p>
        </p:txBody>
      </p:sp>
      <p:sp>
        <p:nvSpPr>
          <p:cNvPr id="227" name="Rectangle 226"/>
          <p:cNvSpPr/>
          <p:nvPr/>
        </p:nvSpPr>
        <p:spPr>
          <a:xfrm>
            <a:off x="0" y="924745"/>
            <a:ext cx="9144000" cy="523045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8" name="Rectangle 227"/>
          <p:cNvSpPr/>
          <p:nvPr/>
        </p:nvSpPr>
        <p:spPr>
          <a:xfrm>
            <a:off x="467544" y="5327334"/>
            <a:ext cx="8136904"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Tahoma"/>
                <a:ea typeface="+mn-ea"/>
                <a:cs typeface="+mn-cs"/>
              </a:rPr>
              <a:t>Map data of low and high row-buffer locality applications to different channels</a:t>
            </a: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Tree>
    <p:custDataLst>
      <p:tags r:id="rId1"/>
    </p:custDataLst>
    <p:extLst>
      <p:ext uri="{BB962C8B-B14F-4D97-AF65-F5344CB8AC3E}">
        <p14:creationId xmlns:p14="http://schemas.microsoft.com/office/powerpoint/2010/main" val="1133309943"/>
      </p:ext>
    </p:extLst>
  </p:cSld>
  <p:clrMapOvr>
    <a:masterClrMapping/>
  </p:clrMapOvr>
  <p:transition advTm="79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5">
                                            <p:txEl>
                                              <p:pRg st="1" end="1"/>
                                            </p:txEl>
                                          </p:spTgt>
                                        </p:tgtEl>
                                        <p:attrNameLst>
                                          <p:attrName>style.visibility</p:attrName>
                                        </p:attrNameLst>
                                      </p:cBhvr>
                                      <p:to>
                                        <p:strVal val="hidden"/>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2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7" presetClass="entr" presetSubtype="10" fill="hold" nodeType="clickEffect">
                                  <p:stCondLst>
                                    <p:cond delay="0"/>
                                  </p:stCondLst>
                                  <p:childTnLst>
                                    <p:set>
                                      <p:cBhvr>
                                        <p:cTn id="27" dur="1" fill="hold">
                                          <p:stCondLst>
                                            <p:cond delay="0"/>
                                          </p:stCondLst>
                                        </p:cTn>
                                        <p:tgtEl>
                                          <p:spTgt spid="129"/>
                                        </p:tgtEl>
                                        <p:attrNameLst>
                                          <p:attrName>style.visibility</p:attrName>
                                        </p:attrNameLst>
                                      </p:cBhvr>
                                      <p:to>
                                        <p:strVal val="visible"/>
                                      </p:to>
                                    </p:set>
                                    <p:anim calcmode="lin" valueType="num">
                                      <p:cBhvr>
                                        <p:cTn id="28" dur="500" fill="hold"/>
                                        <p:tgtEl>
                                          <p:spTgt spid="129"/>
                                        </p:tgtEl>
                                        <p:attrNameLst>
                                          <p:attrName>ppt_w</p:attrName>
                                        </p:attrNameLst>
                                      </p:cBhvr>
                                      <p:tavLst>
                                        <p:tav tm="0">
                                          <p:val>
                                            <p:fltVal val="0"/>
                                          </p:val>
                                        </p:tav>
                                        <p:tav tm="100000">
                                          <p:val>
                                            <p:strVal val="#ppt_w"/>
                                          </p:val>
                                        </p:tav>
                                      </p:tavLst>
                                    </p:anim>
                                    <p:anim calcmode="lin" valueType="num">
                                      <p:cBhvr>
                                        <p:cTn id="29" dur="500" fill="hold"/>
                                        <p:tgtEl>
                                          <p:spTgt spid="129"/>
                                        </p:tgtEl>
                                        <p:attrNameLst>
                                          <p:attrName>ppt_h</p:attrName>
                                        </p:attrNameLst>
                                      </p:cBhvr>
                                      <p:tavLst>
                                        <p:tav tm="0">
                                          <p:val>
                                            <p:strVal val="#ppt_h"/>
                                          </p:val>
                                        </p:tav>
                                        <p:tav tm="100000">
                                          <p:val>
                                            <p:strVal val="#ppt_h"/>
                                          </p:val>
                                        </p:tav>
                                      </p:tavLst>
                                    </p:anim>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7" grpId="0" animBg="1"/>
      <p:bldP spid="22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Memory Channel Partitioning (MCP) Mechanism</a:t>
            </a:r>
          </a:p>
        </p:txBody>
      </p:sp>
      <p:sp>
        <p:nvSpPr>
          <p:cNvPr id="3" name="Content Placeholder 2"/>
          <p:cNvSpPr>
            <a:spLocks noGrp="1"/>
          </p:cNvSpPr>
          <p:nvPr>
            <p:ph idx="1"/>
          </p:nvPr>
        </p:nvSpPr>
        <p:spPr>
          <a:xfrm>
            <a:off x="281880" y="2060848"/>
            <a:ext cx="8610600" cy="5339680"/>
          </a:xfrm>
        </p:spPr>
        <p:txBody>
          <a:bodyPr/>
          <a:lstStyle/>
          <a:p>
            <a:pPr marL="514350" indent="-514350">
              <a:buNone/>
            </a:pPr>
            <a:r>
              <a:rPr lang="en-US" sz="3000" dirty="0">
                <a:solidFill>
                  <a:srgbClr val="FF0000"/>
                </a:solidFill>
              </a:rPr>
              <a:t>1. </a:t>
            </a:r>
            <a:r>
              <a:rPr lang="en-US" sz="3000" dirty="0">
                <a:solidFill>
                  <a:srgbClr val="0070C0"/>
                </a:solidFill>
              </a:rPr>
              <a:t>Profile</a:t>
            </a:r>
            <a:r>
              <a:rPr lang="en-US" sz="3000" dirty="0"/>
              <a:t> applications</a:t>
            </a:r>
          </a:p>
          <a:p>
            <a:pPr marL="514350" indent="-514350">
              <a:buNone/>
            </a:pPr>
            <a:r>
              <a:rPr lang="en-US" sz="3000" dirty="0">
                <a:solidFill>
                  <a:srgbClr val="FF0000"/>
                </a:solidFill>
              </a:rPr>
              <a:t>2. </a:t>
            </a:r>
            <a:r>
              <a:rPr lang="en-US" sz="3000" dirty="0">
                <a:solidFill>
                  <a:srgbClr val="0070C0"/>
                </a:solidFill>
              </a:rPr>
              <a:t>Classify</a:t>
            </a:r>
            <a:r>
              <a:rPr lang="en-US" sz="3000" dirty="0"/>
              <a:t> applications into groups</a:t>
            </a:r>
          </a:p>
          <a:p>
            <a:pPr marL="514350" indent="-514350">
              <a:buNone/>
            </a:pPr>
            <a:r>
              <a:rPr lang="en-US" sz="3000" dirty="0">
                <a:solidFill>
                  <a:srgbClr val="FF0000"/>
                </a:solidFill>
              </a:rPr>
              <a:t>3. </a:t>
            </a:r>
            <a:r>
              <a:rPr lang="en-US" sz="3000" dirty="0">
                <a:solidFill>
                  <a:srgbClr val="0070C0"/>
                </a:solidFill>
              </a:rPr>
              <a:t>Partition channels</a:t>
            </a:r>
            <a:r>
              <a:rPr lang="en-US" sz="3000" dirty="0"/>
              <a:t> between application groups</a:t>
            </a:r>
          </a:p>
          <a:p>
            <a:pPr marL="514350" indent="-514350">
              <a:buNone/>
            </a:pPr>
            <a:r>
              <a:rPr lang="en-US" sz="3000" dirty="0">
                <a:solidFill>
                  <a:srgbClr val="FF0000"/>
                </a:solidFill>
              </a:rPr>
              <a:t>4. </a:t>
            </a:r>
            <a:r>
              <a:rPr lang="en-US" sz="3000" dirty="0">
                <a:solidFill>
                  <a:srgbClr val="0070C0"/>
                </a:solidFill>
              </a:rPr>
              <a:t>Assign a preferred channel</a:t>
            </a:r>
            <a:r>
              <a:rPr lang="en-US" sz="3000" dirty="0"/>
              <a:t> to each application</a:t>
            </a:r>
          </a:p>
          <a:p>
            <a:pPr marL="514350" indent="-514350">
              <a:buNone/>
            </a:pPr>
            <a:r>
              <a:rPr lang="en-US" sz="3000" dirty="0">
                <a:solidFill>
                  <a:srgbClr val="FF0000"/>
                </a:solidFill>
              </a:rPr>
              <a:t>5. </a:t>
            </a:r>
            <a:r>
              <a:rPr lang="en-US" sz="3000" dirty="0">
                <a:solidFill>
                  <a:srgbClr val="0070C0"/>
                </a:solidFill>
              </a:rPr>
              <a:t>Allocate application pages</a:t>
            </a:r>
            <a:r>
              <a:rPr lang="en-US" sz="3000" dirty="0"/>
              <a:t> to preferred channel</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188</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grpSp>
        <p:nvGrpSpPr>
          <p:cNvPr id="5" name="Group 32"/>
          <p:cNvGrpSpPr/>
          <p:nvPr/>
        </p:nvGrpSpPr>
        <p:grpSpPr>
          <a:xfrm>
            <a:off x="281880" y="1340768"/>
            <a:ext cx="8538592" cy="1224136"/>
            <a:chOff x="827584" y="1340768"/>
            <a:chExt cx="7873144" cy="1224136"/>
          </a:xfrm>
        </p:grpSpPr>
        <p:sp>
          <p:nvSpPr>
            <p:cNvPr id="6" name="Flowchart: Process 5"/>
            <p:cNvSpPr/>
            <p:nvPr/>
          </p:nvSpPr>
          <p:spPr>
            <a:xfrm>
              <a:off x="827584" y="2060848"/>
              <a:ext cx="7873144" cy="504056"/>
            </a:xfrm>
            <a:prstGeom prst="flowChartProcess">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7" name="Straight Arrow Connector 6"/>
            <p:cNvCxnSpPr>
              <a:stCxn id="6" idx="0"/>
            </p:cNvCxnSpPr>
            <p:nvPr/>
          </p:nvCxnSpPr>
          <p:spPr>
            <a:xfrm flipV="1">
              <a:off x="4764156" y="1628800"/>
              <a:ext cx="887964" cy="43204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96136" y="1340768"/>
              <a:ext cx="1656184" cy="461665"/>
            </a:xfrm>
            <a:prstGeom prst="rect">
              <a:avLst/>
            </a:prstGeom>
            <a:noFill/>
            <a:ln w="38100">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Hardware</a:t>
              </a:r>
            </a:p>
          </p:txBody>
        </p:sp>
      </p:grpSp>
      <p:grpSp>
        <p:nvGrpSpPr>
          <p:cNvPr id="12" name="Group 11"/>
          <p:cNvGrpSpPr/>
          <p:nvPr/>
        </p:nvGrpSpPr>
        <p:grpSpPr>
          <a:xfrm>
            <a:off x="277646" y="2564904"/>
            <a:ext cx="8542826" cy="3527862"/>
            <a:chOff x="277646" y="2564904"/>
            <a:chExt cx="8542826" cy="3527862"/>
          </a:xfrm>
        </p:grpSpPr>
        <p:sp>
          <p:nvSpPr>
            <p:cNvPr id="9" name="Flowchart: Process 8"/>
            <p:cNvSpPr/>
            <p:nvPr/>
          </p:nvSpPr>
          <p:spPr>
            <a:xfrm>
              <a:off x="277646" y="2564904"/>
              <a:ext cx="8542826" cy="2304256"/>
            </a:xfrm>
            <a:prstGeom prst="flowChartProcess">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10" name="Straight Arrow Connector 9"/>
            <p:cNvCxnSpPr/>
            <p:nvPr/>
          </p:nvCxnSpPr>
          <p:spPr>
            <a:xfrm>
              <a:off x="4505617" y="4849597"/>
              <a:ext cx="956929" cy="59232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618735" y="5261769"/>
              <a:ext cx="1796167" cy="830997"/>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System Software</a:t>
              </a:r>
            </a:p>
          </p:txBody>
        </p:sp>
      </p:grpSp>
      <p:sp>
        <p:nvSpPr>
          <p:cNvPr id="13" name="Rectangle 12"/>
          <p:cNvSpPr/>
          <p:nvPr/>
        </p:nvSpPr>
        <p:spPr>
          <a:xfrm>
            <a:off x="228600" y="6488668"/>
            <a:ext cx="80772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charset="0"/>
                <a:ea typeface="ＭＳ Ｐゴシック" charset="0"/>
                <a:cs typeface="ＭＳ Ｐゴシック" charset="0"/>
              </a:rPr>
              <a:t>Muralidhara</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et al., “</a:t>
            </a:r>
            <a:r>
              <a:rPr kumimoji="0" lang="en-US" sz="1800" b="0" i="0" u="none" strike="noStrike" kern="1200" cap="none" spc="0" normalizeH="0" baseline="0" noProof="0" dirty="0">
                <a:ln>
                  <a:noFill/>
                </a:ln>
                <a:solidFill>
                  <a:srgbClr val="0000FF"/>
                </a:solidFill>
                <a:effectLst/>
                <a:uLnTx/>
                <a:uFillTx/>
                <a:latin typeface="Arial" charset="0"/>
                <a:ea typeface="ＭＳ Ｐゴシック" charset="0"/>
                <a:cs typeface="ＭＳ Ｐゴシック" charset="0"/>
              </a:rPr>
              <a:t>Memory Channel Partitioning</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MICRO’11.</a:t>
            </a:r>
          </a:p>
        </p:txBody>
      </p:sp>
    </p:spTree>
    <p:custDataLst>
      <p:tags r:id="rId1"/>
    </p:custDataLst>
    <p:extLst>
      <p:ext uri="{BB962C8B-B14F-4D97-AF65-F5344CB8AC3E}">
        <p14:creationId xmlns:p14="http://schemas.microsoft.com/office/powerpoint/2010/main" val="404784311"/>
      </p:ext>
    </p:extLst>
  </p:cSld>
  <p:clrMapOvr>
    <a:masterClrMapping/>
  </p:clrMapOvr>
  <p:transition advTm="6703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Interval Based Operation</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pSp>
        <p:nvGrpSpPr>
          <p:cNvPr id="30" name="Group 29"/>
          <p:cNvGrpSpPr/>
          <p:nvPr/>
        </p:nvGrpSpPr>
        <p:grpSpPr>
          <a:xfrm>
            <a:off x="344825" y="2132856"/>
            <a:ext cx="8712968" cy="461665"/>
            <a:chOff x="395536" y="2103239"/>
            <a:chExt cx="8712968" cy="461665"/>
          </a:xfrm>
        </p:grpSpPr>
        <p:cxnSp>
          <p:nvCxnSpPr>
            <p:cNvPr id="8" name="Straight Arrow Connector 7"/>
            <p:cNvCxnSpPr/>
            <p:nvPr/>
          </p:nvCxnSpPr>
          <p:spPr>
            <a:xfrm>
              <a:off x="395536" y="2103239"/>
              <a:ext cx="8352928"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72400" y="2103239"/>
              <a:ext cx="9361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time</a:t>
              </a:r>
            </a:p>
          </p:txBody>
        </p:sp>
      </p:grpSp>
      <p:grpSp>
        <p:nvGrpSpPr>
          <p:cNvPr id="31" name="Group 30"/>
          <p:cNvGrpSpPr/>
          <p:nvPr/>
        </p:nvGrpSpPr>
        <p:grpSpPr>
          <a:xfrm>
            <a:off x="363486" y="908720"/>
            <a:ext cx="3941781" cy="1008111"/>
            <a:chOff x="414197" y="980728"/>
            <a:chExt cx="3941781" cy="1008111"/>
          </a:xfrm>
        </p:grpSpPr>
        <p:sp>
          <p:nvSpPr>
            <p:cNvPr id="14" name="Left Brace 13"/>
            <p:cNvSpPr/>
            <p:nvPr/>
          </p:nvSpPr>
          <p:spPr>
            <a:xfrm rot="5400000">
              <a:off x="2097055" y="-270084"/>
              <a:ext cx="576065" cy="394178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8" name="TextBox 17"/>
            <p:cNvSpPr txBox="1"/>
            <p:nvPr/>
          </p:nvSpPr>
          <p:spPr>
            <a:xfrm>
              <a:off x="467544" y="980728"/>
              <a:ext cx="381642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Current Interval</a:t>
              </a:r>
            </a:p>
          </p:txBody>
        </p:sp>
      </p:grpSp>
      <p:grpSp>
        <p:nvGrpSpPr>
          <p:cNvPr id="35" name="Group 34"/>
          <p:cNvGrpSpPr/>
          <p:nvPr/>
        </p:nvGrpSpPr>
        <p:grpSpPr>
          <a:xfrm>
            <a:off x="4414594" y="908720"/>
            <a:ext cx="4104457" cy="1010747"/>
            <a:chOff x="4465305" y="980728"/>
            <a:chExt cx="4104457" cy="1010747"/>
          </a:xfrm>
        </p:grpSpPr>
        <p:sp>
          <p:nvSpPr>
            <p:cNvPr id="15" name="Left Brace 14"/>
            <p:cNvSpPr/>
            <p:nvPr/>
          </p:nvSpPr>
          <p:spPr>
            <a:xfrm rot="5400000">
              <a:off x="6184167" y="-303451"/>
              <a:ext cx="576064" cy="4013787"/>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9" name="TextBox 18"/>
            <p:cNvSpPr txBox="1"/>
            <p:nvPr/>
          </p:nvSpPr>
          <p:spPr>
            <a:xfrm>
              <a:off x="4753338" y="980728"/>
              <a:ext cx="381642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Next Interval</a:t>
              </a:r>
            </a:p>
          </p:txBody>
        </p:sp>
      </p:grpSp>
      <p:sp>
        <p:nvSpPr>
          <p:cNvPr id="20" name="TextBox 19"/>
          <p:cNvSpPr txBox="1"/>
          <p:nvPr/>
        </p:nvSpPr>
        <p:spPr>
          <a:xfrm>
            <a:off x="272817" y="3080573"/>
            <a:ext cx="3816424" cy="49244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1. Profile applications</a:t>
            </a:r>
          </a:p>
        </p:txBody>
      </p:sp>
      <p:sp>
        <p:nvSpPr>
          <p:cNvPr id="21" name="Right Arrow 20"/>
          <p:cNvSpPr/>
          <p:nvPr/>
        </p:nvSpPr>
        <p:spPr>
          <a:xfrm>
            <a:off x="416833" y="2575356"/>
            <a:ext cx="3816424" cy="576064"/>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23" name="Straight Arrow Connector 22"/>
          <p:cNvCxnSpPr/>
          <p:nvPr/>
        </p:nvCxnSpPr>
        <p:spPr>
          <a:xfrm>
            <a:off x="4358612" y="2348880"/>
            <a:ext cx="0" cy="1800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352937" y="4111912"/>
            <a:ext cx="6660232"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2. Classify applications into groups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3. Partition channels between groups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4. Assign preferred channel to applications</a:t>
            </a:r>
          </a:p>
        </p:txBody>
      </p:sp>
      <p:sp>
        <p:nvSpPr>
          <p:cNvPr id="27" name="TextBox 26"/>
          <p:cNvSpPr txBox="1"/>
          <p:nvPr/>
        </p:nvSpPr>
        <p:spPr>
          <a:xfrm>
            <a:off x="4430620" y="3080573"/>
            <a:ext cx="5256584"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5. Enforce channel preferences</a:t>
            </a:r>
          </a:p>
        </p:txBody>
      </p:sp>
      <p:sp>
        <p:nvSpPr>
          <p:cNvPr id="29" name="Right Arrow 28"/>
          <p:cNvSpPr/>
          <p:nvPr/>
        </p:nvSpPr>
        <p:spPr>
          <a:xfrm>
            <a:off x="4593297" y="2575356"/>
            <a:ext cx="3816424" cy="57606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custDataLst>
      <p:tags r:id="rId1"/>
    </p:custDataLst>
    <p:extLst>
      <p:ext uri="{BB962C8B-B14F-4D97-AF65-F5344CB8AC3E}">
        <p14:creationId xmlns:p14="http://schemas.microsoft.com/office/powerpoint/2010/main" val="682308840"/>
      </p:ext>
    </p:extLst>
  </p:cSld>
  <p:clrMapOvr>
    <a:masterClrMapping/>
  </p:clrMapOvr>
  <p:transition advTm="2357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par>
                          <p:cTn id="11" fill="hold">
                            <p:stCondLst>
                              <p:cond delay="0"/>
                            </p:stCondLst>
                            <p:childTnLst>
                              <p:par>
                                <p:cTn id="12" presetID="17" presetClass="entr" presetSubtype="8"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ppt_x</p:attrName>
                                        </p:attrNameLst>
                                      </p:cBhvr>
                                      <p:tavLst>
                                        <p:tav tm="0">
                                          <p:val>
                                            <p:strVal val="#ppt_x-#ppt_w/2"/>
                                          </p:val>
                                        </p:tav>
                                        <p:tav tm="100000">
                                          <p:val>
                                            <p:strVal val="#ppt_x"/>
                                          </p:val>
                                        </p:tav>
                                      </p:tavLst>
                                    </p:anim>
                                    <p:anim calcmode="lin" valueType="num">
                                      <p:cBhvr>
                                        <p:cTn id="15" dur="500" fill="hold"/>
                                        <p:tgtEl>
                                          <p:spTgt spid="21"/>
                                        </p:tgtEl>
                                        <p:attrNameLst>
                                          <p:attrName>ppt_y</p:attrName>
                                        </p:attrNameLst>
                                      </p:cBhvr>
                                      <p:tavLst>
                                        <p:tav tm="0">
                                          <p:val>
                                            <p:strVal val="#ppt_y"/>
                                          </p:val>
                                        </p:tav>
                                        <p:tav tm="100000">
                                          <p:val>
                                            <p:strVal val="#ppt_y"/>
                                          </p:val>
                                        </p:tav>
                                      </p:tavLst>
                                    </p:anim>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strVal val="#ppt_h"/>
                                          </p:val>
                                        </p:tav>
                                        <p:tav tm="100000">
                                          <p:val>
                                            <p:strVal val="#ppt_h"/>
                                          </p:val>
                                        </p:tav>
                                      </p:tavLst>
                                    </p:anim>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par>
                          <p:cTn id="32" fill="hold">
                            <p:stCondLst>
                              <p:cond delay="0"/>
                            </p:stCondLst>
                            <p:childTnLst>
                              <p:par>
                                <p:cTn id="33" presetID="17" presetClass="entr" presetSubtype="8"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ppt_x</p:attrName>
                                        </p:attrNameLst>
                                      </p:cBhvr>
                                      <p:tavLst>
                                        <p:tav tm="0">
                                          <p:val>
                                            <p:strVal val="#ppt_x-#ppt_w/2"/>
                                          </p:val>
                                        </p:tav>
                                        <p:tav tm="100000">
                                          <p:val>
                                            <p:strVal val="#ppt_x"/>
                                          </p:val>
                                        </p:tav>
                                      </p:tavLst>
                                    </p:anim>
                                    <p:anim calcmode="lin" valueType="num">
                                      <p:cBhvr>
                                        <p:cTn id="36" dur="500" fill="hold"/>
                                        <p:tgtEl>
                                          <p:spTgt spid="29"/>
                                        </p:tgtEl>
                                        <p:attrNameLst>
                                          <p:attrName>ppt_y</p:attrName>
                                        </p:attrNameLst>
                                      </p:cBhvr>
                                      <p:tavLst>
                                        <p:tav tm="0">
                                          <p:val>
                                            <p:strVal val="#ppt_y"/>
                                          </p:val>
                                        </p:tav>
                                        <p:tav tm="100000">
                                          <p:val>
                                            <p:strVal val="#ppt_y"/>
                                          </p:val>
                                        </p:tav>
                                      </p:tavLst>
                                    </p:anim>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strVal val="#ppt_h"/>
                                          </p:val>
                                        </p:tav>
                                        <p:tav tm="100000">
                                          <p:val>
                                            <p:strVal val="#ppt_h"/>
                                          </p:val>
                                        </p:tav>
                                      </p:tavLst>
                                    </p:anim>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5" grpId="0"/>
      <p:bldP spid="27" grpId="0"/>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Memory Performance Attacks</a:t>
            </a:r>
          </a:p>
        </p:txBody>
      </p:sp>
      <p:sp>
        <p:nvSpPr>
          <p:cNvPr id="3" name="Content Placeholder 2"/>
          <p:cNvSpPr>
            <a:spLocks noGrp="1"/>
          </p:cNvSpPr>
          <p:nvPr>
            <p:ph idx="1"/>
          </p:nvPr>
        </p:nvSpPr>
        <p:spPr>
          <a:xfrm>
            <a:off x="228600" y="980728"/>
            <a:ext cx="8610600" cy="5123656"/>
          </a:xfrm>
        </p:spPr>
        <p:txBody>
          <a:bodyPr/>
          <a:lstStyle/>
          <a:p>
            <a:r>
              <a:rPr lang="en-US" sz="2200" dirty="0"/>
              <a:t>Thomas Moscibroda and Onur Mutlu, </a:t>
            </a:r>
            <a:br>
              <a:rPr lang="en-US" sz="2200" dirty="0"/>
            </a:br>
            <a:r>
              <a:rPr lang="en-US" sz="2200" b="1" dirty="0">
                <a:hlinkClick r:id="rId2"/>
              </a:rPr>
              <a:t>"Memory Performance Attacks: Denial of Memory Service in Multi-Core Systems"</a:t>
            </a:r>
            <a:r>
              <a:rPr lang="en-US" sz="2200" dirty="0"/>
              <a:t> </a:t>
            </a:r>
            <a:br>
              <a:rPr lang="en-US" sz="2200" dirty="0"/>
            </a:br>
            <a:r>
              <a:rPr lang="en-US" sz="2200" i="1" dirty="0"/>
              <a:t>Proceedings of the </a:t>
            </a:r>
            <a:r>
              <a:rPr lang="en-US" sz="2200" i="1" dirty="0">
                <a:hlinkClick r:id="rId3"/>
              </a:rPr>
              <a:t>16th USENIX Security Symposium</a:t>
            </a:r>
            <a:r>
              <a:rPr lang="en-US" sz="2200" i="1" dirty="0"/>
              <a:t> (</a:t>
            </a:r>
            <a:r>
              <a:rPr lang="en-US" sz="2200" b="1" i="1" dirty="0"/>
              <a:t>USENIX SECURITY</a:t>
            </a:r>
            <a:r>
              <a:rPr lang="en-US" sz="2200" i="1" dirty="0"/>
              <a:t>)</a:t>
            </a:r>
            <a:r>
              <a:rPr lang="en-US" sz="2200" dirty="0"/>
              <a:t>, pages 257-274, Boston, MA, August 2007. </a:t>
            </a:r>
            <a:r>
              <a:rPr lang="en-US" sz="2200" dirty="0">
                <a:hlinkClick r:id="rId4"/>
              </a:rPr>
              <a:t>Slides (ppt)</a:t>
            </a:r>
            <a:r>
              <a:rPr lang="en-US" sz="22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203200" y="3356992"/>
            <a:ext cx="8737600" cy="2933700"/>
          </a:xfrm>
          <a:prstGeom prst="rect">
            <a:avLst/>
          </a:prstGeom>
        </p:spPr>
      </p:pic>
    </p:spTree>
    <p:extLst>
      <p:ext uri="{BB962C8B-B14F-4D97-AF65-F5344CB8AC3E}">
        <p14:creationId xmlns:p14="http://schemas.microsoft.com/office/powerpoint/2010/main" val="629180705"/>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a:t>
            </a:r>
          </a:p>
        </p:txBody>
      </p:sp>
      <p:sp>
        <p:nvSpPr>
          <p:cNvPr id="3" name="Content Placeholder 2"/>
          <p:cNvSpPr>
            <a:spLocks noGrp="1"/>
          </p:cNvSpPr>
          <p:nvPr>
            <p:ph idx="1"/>
          </p:nvPr>
        </p:nvSpPr>
        <p:spPr/>
        <p:txBody>
          <a:bodyPr/>
          <a:lstStyle/>
          <a:p>
            <a:pPr>
              <a:buNone/>
            </a:pPr>
            <a:endParaRPr lang="en-US" sz="2500" b="1" dirty="0"/>
          </a:p>
          <a:p>
            <a:r>
              <a:rPr lang="en-US" sz="2600" dirty="0">
                <a:solidFill>
                  <a:srgbClr val="0070C0"/>
                </a:solidFill>
              </a:rPr>
              <a:t>Applications with very low memory-intensity rarely access memory</a:t>
            </a:r>
            <a:r>
              <a:rPr lang="en-US" sz="2600" dirty="0"/>
              <a:t>                                                         </a:t>
            </a:r>
            <a:r>
              <a:rPr lang="en-US" dirty="0">
                <a:sym typeface="Wingdings" pitchFamily="2" charset="2"/>
              </a:rPr>
              <a:t> </a:t>
            </a:r>
            <a:r>
              <a:rPr lang="en-US" sz="2600" dirty="0"/>
              <a:t>Dedicating channels to them results in precious memory bandwidth waste</a:t>
            </a:r>
          </a:p>
          <a:p>
            <a:endParaRPr lang="en-US" sz="2600" dirty="0">
              <a:solidFill>
                <a:srgbClr val="0070C0"/>
              </a:solidFill>
            </a:endParaRPr>
          </a:p>
          <a:p>
            <a:r>
              <a:rPr lang="en-US" sz="2600" dirty="0">
                <a:solidFill>
                  <a:srgbClr val="0070C0"/>
                </a:solidFill>
              </a:rPr>
              <a:t>They have the most potential to keep their cores busy</a:t>
            </a:r>
            <a:r>
              <a:rPr lang="en-US" sz="2600" dirty="0"/>
              <a:t>  </a:t>
            </a:r>
            <a:r>
              <a:rPr lang="en-US" sz="2600" dirty="0">
                <a:sym typeface="Wingdings" pitchFamily="2" charset="2"/>
              </a:rPr>
              <a:t> W</a:t>
            </a:r>
            <a:r>
              <a:rPr lang="en-US" sz="2600" dirty="0"/>
              <a:t>e would really like to prioritize them</a:t>
            </a:r>
          </a:p>
          <a:p>
            <a:endParaRPr lang="en-US" sz="2600" dirty="0">
              <a:solidFill>
                <a:srgbClr val="0070C0"/>
              </a:solidFill>
            </a:endParaRPr>
          </a:p>
          <a:p>
            <a:r>
              <a:rPr lang="en-US" sz="2600" dirty="0">
                <a:solidFill>
                  <a:srgbClr val="0070C0"/>
                </a:solidFill>
              </a:rPr>
              <a:t>They interfere minimally with other applications</a:t>
            </a:r>
            <a:r>
              <a:rPr lang="en-US" sz="2600" dirty="0"/>
              <a:t>            </a:t>
            </a:r>
            <a:r>
              <a:rPr lang="en-US" sz="2600" dirty="0">
                <a:sym typeface="Wingdings" pitchFamily="2" charset="2"/>
              </a:rPr>
              <a:t> Prioritizing them does not hurt others</a:t>
            </a:r>
            <a:endParaRPr lang="en-US" sz="2600" dirty="0"/>
          </a:p>
          <a:p>
            <a:pPr lvl="1">
              <a:buNone/>
            </a:pPr>
            <a:endParaRPr lang="en-US" sz="24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190</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custDataLst>
      <p:tags r:id="rId1"/>
    </p:custDataLst>
    <p:extLst>
      <p:ext uri="{BB962C8B-B14F-4D97-AF65-F5344CB8AC3E}">
        <p14:creationId xmlns:p14="http://schemas.microsoft.com/office/powerpoint/2010/main" val="4285883523"/>
      </p:ext>
    </p:extLst>
  </p:cSld>
  <p:clrMapOvr>
    <a:masterClrMapping/>
  </p:clrMapOvr>
  <p:transition advTm="2884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solidFill>
                  <a:srgbClr val="006633"/>
                </a:solidFill>
              </a:rPr>
              <a:t>Integrated Memory Partitioning and Scheduling (IMPS)</a:t>
            </a:r>
            <a:endParaRPr lang="en-US" dirty="0"/>
          </a:p>
        </p:txBody>
      </p:sp>
      <p:sp>
        <p:nvSpPr>
          <p:cNvPr id="3" name="Content Placeholder 2"/>
          <p:cNvSpPr>
            <a:spLocks noGrp="1"/>
          </p:cNvSpPr>
          <p:nvPr>
            <p:ph idx="1"/>
          </p:nvPr>
        </p:nvSpPr>
        <p:spPr>
          <a:xfrm>
            <a:off x="228600" y="727047"/>
            <a:ext cx="8610600" cy="5339680"/>
          </a:xfrm>
        </p:spPr>
        <p:txBody>
          <a:bodyPr/>
          <a:lstStyle/>
          <a:p>
            <a:endParaRPr lang="en-US" sz="3000" dirty="0">
              <a:solidFill>
                <a:srgbClr val="0070C0"/>
              </a:solidFill>
            </a:endParaRPr>
          </a:p>
          <a:p>
            <a:r>
              <a:rPr lang="en-US" sz="3100" dirty="0">
                <a:solidFill>
                  <a:srgbClr val="FF0000"/>
                </a:solidFill>
              </a:rPr>
              <a:t>Always prioritize very low memory-intensity applications in the memory scheduler</a:t>
            </a:r>
          </a:p>
          <a:p>
            <a:pPr>
              <a:buNone/>
            </a:pPr>
            <a:endParaRPr lang="en-US" sz="3000" dirty="0">
              <a:solidFill>
                <a:srgbClr val="FF0000"/>
              </a:solidFill>
            </a:endParaRPr>
          </a:p>
          <a:p>
            <a:pPr>
              <a:buNone/>
            </a:pPr>
            <a:endParaRPr lang="en-US" sz="3000" dirty="0"/>
          </a:p>
          <a:p>
            <a:r>
              <a:rPr lang="en-US" sz="3100" dirty="0">
                <a:solidFill>
                  <a:srgbClr val="0070C0"/>
                </a:solidFill>
              </a:rPr>
              <a:t>Use memory channel partitioning to mitigate interference between other applications</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191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5" name="Rectangle 4"/>
          <p:cNvSpPr/>
          <p:nvPr/>
        </p:nvSpPr>
        <p:spPr>
          <a:xfrm>
            <a:off x="228600" y="6488668"/>
            <a:ext cx="80772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charset="0"/>
                <a:ea typeface="ＭＳ Ｐゴシック" charset="0"/>
                <a:cs typeface="ＭＳ Ｐゴシック" charset="0"/>
              </a:rPr>
              <a:t>Muralidhara</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et al., “</a:t>
            </a:r>
            <a:r>
              <a:rPr kumimoji="0" lang="en-US" sz="1800" b="0" i="0" u="none" strike="noStrike" kern="1200" cap="none" spc="0" normalizeH="0" baseline="0" noProof="0" dirty="0">
                <a:ln>
                  <a:noFill/>
                </a:ln>
                <a:solidFill>
                  <a:srgbClr val="0000FF"/>
                </a:solidFill>
                <a:effectLst/>
                <a:uLnTx/>
                <a:uFillTx/>
                <a:latin typeface="Arial" charset="0"/>
                <a:ea typeface="ＭＳ Ｐゴシック" charset="0"/>
                <a:cs typeface="ＭＳ Ｐゴシック" charset="0"/>
              </a:rPr>
              <a:t>Memory Channel Partitioning</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MICRO’11.</a:t>
            </a:r>
          </a:p>
        </p:txBody>
      </p:sp>
    </p:spTree>
    <p:extLst>
      <p:ext uri="{BB962C8B-B14F-4D97-AF65-F5344CB8AC3E}">
        <p14:creationId xmlns:p14="http://schemas.microsoft.com/office/powerpoint/2010/main" val="3490585503"/>
      </p:ext>
    </p:extLst>
  </p:cSld>
  <p:clrMapOvr>
    <a:masterClrMapping/>
  </p:clrMapOvr>
  <p:transition advTm="20576"/>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t>Hardware Cost</a:t>
            </a:r>
          </a:p>
        </p:txBody>
      </p:sp>
      <p:sp>
        <p:nvSpPr>
          <p:cNvPr id="27651" name="Content Placeholder 2"/>
          <p:cNvSpPr>
            <a:spLocks noGrp="1"/>
          </p:cNvSpPr>
          <p:nvPr>
            <p:ph idx="1"/>
          </p:nvPr>
        </p:nvSpPr>
        <p:spPr>
          <a:xfrm>
            <a:off x="228600" y="1058008"/>
            <a:ext cx="8610600" cy="5339680"/>
          </a:xfrm>
        </p:spPr>
        <p:txBody>
          <a:bodyPr/>
          <a:lstStyle/>
          <a:p>
            <a:pPr eaLnBrk="1" hangingPunct="1"/>
            <a:r>
              <a:rPr lang="en-US" sz="2600" dirty="0">
                <a:solidFill>
                  <a:srgbClr val="0070C0"/>
                </a:solidFill>
              </a:rPr>
              <a:t>Memory Channel Partitioning (MCP)</a:t>
            </a:r>
            <a:endParaRPr lang="en-US" sz="2600" dirty="0"/>
          </a:p>
          <a:p>
            <a:pPr lvl="1" eaLnBrk="1" hangingPunct="1"/>
            <a:r>
              <a:rPr lang="en-US" sz="2600" dirty="0"/>
              <a:t>Only profiling counters in hardware</a:t>
            </a:r>
          </a:p>
          <a:p>
            <a:pPr lvl="1" eaLnBrk="1" hangingPunct="1"/>
            <a:r>
              <a:rPr lang="en-US" sz="2600" dirty="0"/>
              <a:t>No modifications to memory scheduling logic</a:t>
            </a:r>
          </a:p>
          <a:p>
            <a:pPr lvl="1" eaLnBrk="1" hangingPunct="1"/>
            <a:r>
              <a:rPr lang="en-US" sz="2600" dirty="0"/>
              <a:t>1.5 KB storage cost for a 24-core, 4-channel system</a:t>
            </a:r>
          </a:p>
          <a:p>
            <a:pPr lvl="1" eaLnBrk="1" hangingPunct="1">
              <a:buNone/>
            </a:pPr>
            <a:endParaRPr lang="en-US" sz="2600" dirty="0"/>
          </a:p>
          <a:p>
            <a:pPr eaLnBrk="1" hangingPunct="1"/>
            <a:r>
              <a:rPr lang="en-US" sz="2600" dirty="0">
                <a:solidFill>
                  <a:srgbClr val="0070C0"/>
                </a:solidFill>
              </a:rPr>
              <a:t>Integrated Memory Partitioning and Scheduling (IMPS)</a:t>
            </a:r>
          </a:p>
          <a:p>
            <a:pPr lvl="1" eaLnBrk="1" hangingPunct="1"/>
            <a:r>
              <a:rPr lang="en-US" sz="2600" dirty="0"/>
              <a:t>A single bit per request</a:t>
            </a:r>
          </a:p>
          <a:p>
            <a:pPr lvl="1" eaLnBrk="1" hangingPunct="1"/>
            <a:r>
              <a:rPr lang="en-US" sz="2600" dirty="0"/>
              <a:t>Scheduler prioritizes based on this single bit</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BFEC375-B410-4E11-8A0D-36D515DA3939}" type="slidenum">
              <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192</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5" name="Rectangle 4"/>
          <p:cNvSpPr/>
          <p:nvPr/>
        </p:nvSpPr>
        <p:spPr>
          <a:xfrm>
            <a:off x="228600" y="6488668"/>
            <a:ext cx="80772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charset="0"/>
                <a:ea typeface="ＭＳ Ｐゴシック" charset="0"/>
                <a:cs typeface="ＭＳ Ｐゴシック" charset="0"/>
              </a:rPr>
              <a:t>Muralidhara</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et al., “</a:t>
            </a:r>
            <a:r>
              <a:rPr kumimoji="0" lang="en-US" sz="1800" b="0" i="0" u="none" strike="noStrike" kern="1200" cap="none" spc="0" normalizeH="0" baseline="0" noProof="0" dirty="0">
                <a:ln>
                  <a:noFill/>
                </a:ln>
                <a:solidFill>
                  <a:srgbClr val="0000FF"/>
                </a:solidFill>
                <a:effectLst/>
                <a:uLnTx/>
                <a:uFillTx/>
                <a:latin typeface="Arial" charset="0"/>
                <a:ea typeface="ＭＳ Ｐゴシック" charset="0"/>
                <a:cs typeface="ＭＳ Ｐゴシック" charset="0"/>
              </a:rPr>
              <a:t>Memory Channel Partitioning</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MICRO’11.</a:t>
            </a:r>
          </a:p>
        </p:txBody>
      </p:sp>
    </p:spTree>
    <p:custDataLst>
      <p:tags r:id="rId1"/>
    </p:custDataLst>
    <p:extLst>
      <p:ext uri="{BB962C8B-B14F-4D97-AF65-F5344CB8AC3E}">
        <p14:creationId xmlns:p14="http://schemas.microsoft.com/office/powerpoint/2010/main" val="1285179506"/>
      </p:ext>
    </p:extLst>
  </p:cSld>
  <p:clrMapOvr>
    <a:masterClrMapping/>
  </p:clrMapOvr>
  <p:transition advTm="3581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96" y="152400"/>
            <a:ext cx="8915400" cy="756320"/>
          </a:xfrm>
        </p:spPr>
        <p:txBody>
          <a:bodyPr/>
          <a:lstStyle/>
          <a:p>
            <a:r>
              <a:rPr lang="en-US" dirty="0"/>
              <a:t>Performance of Channel Partitioning</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193</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6" name="TextBox 5"/>
          <p:cNvSpPr txBox="1"/>
          <p:nvPr/>
        </p:nvSpPr>
        <p:spPr>
          <a:xfrm>
            <a:off x="5166725" y="2474235"/>
            <a:ext cx="57606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rPr>
              <a:t>1%</a:t>
            </a:r>
          </a:p>
        </p:txBody>
      </p:sp>
      <p:sp>
        <p:nvSpPr>
          <p:cNvPr id="7" name="TextBox 6"/>
          <p:cNvSpPr txBox="1"/>
          <p:nvPr/>
        </p:nvSpPr>
        <p:spPr>
          <a:xfrm>
            <a:off x="5873416" y="1860849"/>
            <a:ext cx="57606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rPr>
              <a:t>5%</a:t>
            </a:r>
          </a:p>
        </p:txBody>
      </p:sp>
      <p:cxnSp>
        <p:nvCxnSpPr>
          <p:cNvPr id="12" name="Straight Arrow Connector 11"/>
          <p:cNvCxnSpPr/>
          <p:nvPr/>
        </p:nvCxnSpPr>
        <p:spPr>
          <a:xfrm flipV="1">
            <a:off x="4764091" y="2703322"/>
            <a:ext cx="0" cy="21602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750702" y="2127258"/>
            <a:ext cx="0" cy="7920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5" name="Chart 24"/>
          <p:cNvGraphicFramePr/>
          <p:nvPr/>
        </p:nvGraphicFramePr>
        <p:xfrm>
          <a:off x="720890" y="1340768"/>
          <a:ext cx="7920880" cy="4320480"/>
        </p:xfrm>
        <a:graphic>
          <a:graphicData uri="http://schemas.openxmlformats.org/drawingml/2006/chart">
            <c:chart xmlns:c="http://schemas.openxmlformats.org/drawingml/2006/chart" xmlns:r="http://schemas.openxmlformats.org/officeDocument/2006/relationships" r:id="rId4"/>
          </a:graphicData>
        </a:graphic>
      </p:graphicFrame>
      <p:cxnSp>
        <p:nvCxnSpPr>
          <p:cNvPr id="27" name="Straight Arrow Connector 26"/>
          <p:cNvCxnSpPr/>
          <p:nvPr/>
        </p:nvCxnSpPr>
        <p:spPr>
          <a:xfrm flipV="1">
            <a:off x="3419872" y="2687623"/>
            <a:ext cx="0" cy="115212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171997" y="2470424"/>
            <a:ext cx="648072"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rPr>
              <a:t>7%</a:t>
            </a:r>
          </a:p>
        </p:txBody>
      </p:sp>
      <p:sp>
        <p:nvSpPr>
          <p:cNvPr id="31" name="TextBox 30"/>
          <p:cNvSpPr txBox="1"/>
          <p:nvPr/>
        </p:nvSpPr>
        <p:spPr>
          <a:xfrm>
            <a:off x="5868144" y="1843649"/>
            <a:ext cx="72008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charset="0"/>
                <a:ea typeface="ＭＳ Ｐゴシック" charset="0"/>
                <a:cs typeface="ＭＳ Ｐゴシック" charset="0"/>
              </a:rPr>
              <a:t>11%</a:t>
            </a:r>
          </a:p>
        </p:txBody>
      </p:sp>
      <p:cxnSp>
        <p:nvCxnSpPr>
          <p:cNvPr id="35" name="Straight Arrow Connector 34"/>
          <p:cNvCxnSpPr/>
          <p:nvPr/>
        </p:nvCxnSpPr>
        <p:spPr>
          <a:xfrm flipV="1">
            <a:off x="3419872" y="2108597"/>
            <a:ext cx="0" cy="172819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13656" y="5540896"/>
            <a:ext cx="8649344" cy="936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Tahoma"/>
                <a:ea typeface="+mn-ea"/>
                <a:cs typeface="+mn-cs"/>
              </a:rPr>
              <a:t>Better system performance than the best previous scheduler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0000"/>
                </a:solidFill>
                <a:effectLst/>
                <a:uLnTx/>
                <a:uFillTx/>
                <a:latin typeface="Tahoma"/>
                <a:ea typeface="+mn-ea"/>
                <a:cs typeface="+mn-cs"/>
              </a:rPr>
              <a:t>at lower hardware cost </a:t>
            </a: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18" name="Rectangle 17"/>
          <p:cNvSpPr/>
          <p:nvPr/>
        </p:nvSpPr>
        <p:spPr>
          <a:xfrm>
            <a:off x="323528" y="836712"/>
            <a:ext cx="8820472" cy="72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Tahoma"/>
                <a:ea typeface="+mn-ea"/>
                <a:cs typeface="+mn-cs"/>
              </a:rPr>
              <a:t>Averaged over 240 workloads</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Tree>
    <p:custDataLst>
      <p:tags r:id="rId1"/>
    </p:custDataLst>
    <p:extLst>
      <p:ext uri="{BB962C8B-B14F-4D97-AF65-F5344CB8AC3E}">
        <p14:creationId xmlns:p14="http://schemas.microsoft.com/office/powerpoint/2010/main" val="3902513928"/>
      </p:ext>
    </p:extLst>
  </p:cSld>
  <p:clrMapOvr>
    <a:masterClrMapping/>
  </p:clrMapOvr>
  <p:transition advTm="4890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100000">
                                          <p:val>
                                            <p:strVal val="#ppt_x"/>
                                          </p:val>
                                        </p:tav>
                                      </p:tavLst>
                                    </p:anim>
                                    <p:anim calcmode="lin" valueType="num">
                                      <p:cBhvr>
                                        <p:cTn id="8" dur="500" fill="hold"/>
                                        <p:tgtEl>
                                          <p:spTgt spid="27"/>
                                        </p:tgtEl>
                                        <p:attrNameLst>
                                          <p:attrName>ppt_y</p:attrName>
                                        </p:attrNameLst>
                                      </p:cBhvr>
                                      <p:tavLst>
                                        <p:tav tm="0">
                                          <p:val>
                                            <p:strVal val="#ppt_y+#ppt_h/2"/>
                                          </p:val>
                                        </p:tav>
                                        <p:tav tm="100000">
                                          <p:val>
                                            <p:strVal val="#ppt_y"/>
                                          </p:val>
                                        </p:tav>
                                      </p:tavLst>
                                    </p:anim>
                                    <p:anim calcmode="lin" valueType="num">
                                      <p:cBhvr>
                                        <p:cTn id="9" dur="500" fill="hold"/>
                                        <p:tgtEl>
                                          <p:spTgt spid="27"/>
                                        </p:tgtEl>
                                        <p:attrNameLst>
                                          <p:attrName>ppt_w</p:attrName>
                                        </p:attrNameLst>
                                      </p:cBhvr>
                                      <p:tavLst>
                                        <p:tav tm="0">
                                          <p:val>
                                            <p:strVal val="#ppt_w"/>
                                          </p:val>
                                        </p:tav>
                                        <p:tav tm="100000">
                                          <p:val>
                                            <p:strVal val="#ppt_w"/>
                                          </p:val>
                                        </p:tav>
                                      </p:tavLst>
                                    </p:anim>
                                    <p:anim calcmode="lin" valueType="num">
                                      <p:cBhvr>
                                        <p:cTn id="10" dur="500" fill="hold"/>
                                        <p:tgtEl>
                                          <p:spTgt spid="27"/>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27"/>
                                        </p:tgtEl>
                                        <p:attrNameLst>
                                          <p:attrName>style.visibility</p:attrName>
                                        </p:attrNameLst>
                                      </p:cBhvr>
                                      <p:to>
                                        <p:strVal val="hidden"/>
                                      </p:to>
                                    </p:set>
                                  </p:childTnLst>
                                </p:cTn>
                              </p:par>
                            </p:childTnLst>
                          </p:cTn>
                        </p:par>
                        <p:par>
                          <p:cTn id="18" fill="hold">
                            <p:stCondLst>
                              <p:cond delay="0"/>
                            </p:stCondLst>
                            <p:childTnLst>
                              <p:par>
                                <p:cTn id="19" presetID="17" presetClass="entr" presetSubtype="4"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ppt_x</p:attrName>
                                        </p:attrNameLst>
                                      </p:cBhvr>
                                      <p:tavLst>
                                        <p:tav tm="0">
                                          <p:val>
                                            <p:strVal val="#ppt_x"/>
                                          </p:val>
                                        </p:tav>
                                        <p:tav tm="100000">
                                          <p:val>
                                            <p:strVal val="#ppt_x"/>
                                          </p:val>
                                        </p:tav>
                                      </p:tavLst>
                                    </p:anim>
                                    <p:anim calcmode="lin" valueType="num">
                                      <p:cBhvr>
                                        <p:cTn id="22" dur="500" fill="hold"/>
                                        <p:tgtEl>
                                          <p:spTgt spid="35"/>
                                        </p:tgtEl>
                                        <p:attrNameLst>
                                          <p:attrName>ppt_y</p:attrName>
                                        </p:attrNameLst>
                                      </p:cBhvr>
                                      <p:tavLst>
                                        <p:tav tm="0">
                                          <p:val>
                                            <p:strVal val="#ppt_y+#ppt_h/2"/>
                                          </p:val>
                                        </p:tav>
                                        <p:tav tm="100000">
                                          <p:val>
                                            <p:strVal val="#ppt_y"/>
                                          </p:val>
                                        </p:tav>
                                      </p:tavLst>
                                    </p:anim>
                                    <p:anim calcmode="lin" valueType="num">
                                      <p:cBhvr>
                                        <p:cTn id="23" dur="500" fill="hold"/>
                                        <p:tgtEl>
                                          <p:spTgt spid="35"/>
                                        </p:tgtEl>
                                        <p:attrNameLst>
                                          <p:attrName>ppt_w</p:attrName>
                                        </p:attrNameLst>
                                      </p:cBhvr>
                                      <p:tavLst>
                                        <p:tav tm="0">
                                          <p:val>
                                            <p:strVal val="#ppt_w"/>
                                          </p:val>
                                        </p:tav>
                                        <p:tav tm="100000">
                                          <p:val>
                                            <p:strVal val="#ppt_w"/>
                                          </p:val>
                                        </p:tav>
                                      </p:tavLst>
                                    </p:anim>
                                    <p:anim calcmode="lin" valueType="num">
                                      <p:cBhvr>
                                        <p:cTn id="24" dur="500" fill="hold"/>
                                        <p:tgtEl>
                                          <p:spTgt spid="35"/>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30"/>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3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35"/>
                                        </p:tgtEl>
                                        <p:attrNameLst>
                                          <p:attrName>style.visibility</p:attrName>
                                        </p:attrNameLst>
                                      </p:cBhvr>
                                      <p:to>
                                        <p:strVal val="hidden"/>
                                      </p:to>
                                    </p:set>
                                  </p:childTnLst>
                                </p:cTn>
                              </p:par>
                            </p:childTnLst>
                          </p:cTn>
                        </p:par>
                        <p:par>
                          <p:cTn id="36" fill="hold">
                            <p:stCondLst>
                              <p:cond delay="0"/>
                            </p:stCondLst>
                            <p:childTnLst>
                              <p:par>
                                <p:cTn id="37" presetID="17" presetClass="entr" presetSubtype="4"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ppt_x</p:attrName>
                                        </p:attrNameLst>
                                      </p:cBhvr>
                                      <p:tavLst>
                                        <p:tav tm="0">
                                          <p:val>
                                            <p:strVal val="#ppt_x"/>
                                          </p:val>
                                        </p:tav>
                                        <p:tav tm="100000">
                                          <p:val>
                                            <p:strVal val="#ppt_x"/>
                                          </p:val>
                                        </p:tav>
                                      </p:tavLst>
                                    </p:anim>
                                    <p:anim calcmode="lin" valueType="num">
                                      <p:cBhvr>
                                        <p:cTn id="40" dur="500" fill="hold"/>
                                        <p:tgtEl>
                                          <p:spTgt spid="12"/>
                                        </p:tgtEl>
                                        <p:attrNameLst>
                                          <p:attrName>ppt_y</p:attrName>
                                        </p:attrNameLst>
                                      </p:cBhvr>
                                      <p:tavLst>
                                        <p:tav tm="0">
                                          <p:val>
                                            <p:strVal val="#ppt_y+#ppt_h/2"/>
                                          </p:val>
                                        </p:tav>
                                        <p:tav tm="100000">
                                          <p:val>
                                            <p:strVal val="#ppt_y"/>
                                          </p:val>
                                        </p:tav>
                                      </p:tavLst>
                                    </p:anim>
                                    <p:anim calcmode="lin" valueType="num">
                                      <p:cBhvr>
                                        <p:cTn id="41" dur="500" fill="hold"/>
                                        <p:tgtEl>
                                          <p:spTgt spid="12"/>
                                        </p:tgtEl>
                                        <p:attrNameLst>
                                          <p:attrName>ppt_w</p:attrName>
                                        </p:attrNameLst>
                                      </p:cBhvr>
                                      <p:tavLst>
                                        <p:tav tm="0">
                                          <p:val>
                                            <p:strVal val="#ppt_w"/>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12"/>
                                        </p:tgtEl>
                                        <p:attrNameLst>
                                          <p:attrName>style.visibility</p:attrName>
                                        </p:attrNameLst>
                                      </p:cBhvr>
                                      <p:to>
                                        <p:strVal val="hidden"/>
                                      </p:to>
                                    </p:set>
                                  </p:childTnLst>
                                </p:cTn>
                              </p:par>
                            </p:childTnLst>
                          </p:cTn>
                        </p:par>
                        <p:par>
                          <p:cTn id="50" fill="hold">
                            <p:stCondLst>
                              <p:cond delay="0"/>
                            </p:stCondLst>
                            <p:childTnLst>
                              <p:par>
                                <p:cTn id="51" presetID="17" presetClass="entr" presetSubtype="4"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ppt_x</p:attrName>
                                        </p:attrNameLst>
                                      </p:cBhvr>
                                      <p:tavLst>
                                        <p:tav tm="0">
                                          <p:val>
                                            <p:strVal val="#ppt_x"/>
                                          </p:val>
                                        </p:tav>
                                        <p:tav tm="100000">
                                          <p:val>
                                            <p:strVal val="#ppt_x"/>
                                          </p:val>
                                        </p:tav>
                                      </p:tavLst>
                                    </p:anim>
                                    <p:anim calcmode="lin" valueType="num">
                                      <p:cBhvr>
                                        <p:cTn id="54" dur="500" fill="hold"/>
                                        <p:tgtEl>
                                          <p:spTgt spid="15"/>
                                        </p:tgtEl>
                                        <p:attrNameLst>
                                          <p:attrName>ppt_y</p:attrName>
                                        </p:attrNameLst>
                                      </p:cBhvr>
                                      <p:tavLst>
                                        <p:tav tm="0">
                                          <p:val>
                                            <p:strVal val="#ppt_y+#ppt_h/2"/>
                                          </p:val>
                                        </p:tav>
                                        <p:tav tm="100000">
                                          <p:val>
                                            <p:strVal val="#ppt_y"/>
                                          </p:val>
                                        </p:tav>
                                      </p:tavLst>
                                    </p:anim>
                                    <p:anim calcmode="lin" valueType="num">
                                      <p:cBhvr>
                                        <p:cTn id="55" dur="500" fill="hold"/>
                                        <p:tgtEl>
                                          <p:spTgt spid="15"/>
                                        </p:tgtEl>
                                        <p:attrNameLst>
                                          <p:attrName>ppt_w</p:attrName>
                                        </p:attrNameLst>
                                      </p:cBhvr>
                                      <p:tavLst>
                                        <p:tav tm="0">
                                          <p:val>
                                            <p:strVal val="#ppt_w"/>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childTnLst>
                                </p:cTn>
                              </p:par>
                            </p:childTnLst>
                          </p:cTn>
                        </p:par>
                        <p:par>
                          <p:cTn id="57" fill="hold">
                            <p:stCondLst>
                              <p:cond delay="500"/>
                            </p:stCondLst>
                            <p:childTnLst>
                              <p:par>
                                <p:cTn id="58" presetID="1" presetClass="entr" presetSubtype="0" fill="hold" grpId="0" nodeType="after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6">
                                            <p:txEl>
                                              <p:pRg st="0" end="0"/>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0" grpId="1"/>
      <p:bldP spid="31" grpId="0"/>
      <p:bldP spid="31" grpId="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300" dirty="0"/>
              <a:t>Combining Multiple Interference Control Techniques</a:t>
            </a:r>
          </a:p>
        </p:txBody>
      </p:sp>
      <p:sp>
        <p:nvSpPr>
          <p:cNvPr id="3" name="Content Placeholder 2"/>
          <p:cNvSpPr>
            <a:spLocks noGrp="1"/>
          </p:cNvSpPr>
          <p:nvPr>
            <p:ph idx="1"/>
          </p:nvPr>
        </p:nvSpPr>
        <p:spPr/>
        <p:txBody>
          <a:bodyPr/>
          <a:lstStyle/>
          <a:p>
            <a:r>
              <a:rPr lang="en-US" dirty="0"/>
              <a:t>Combined interference control techniques can mitigate interference much more than a single technique alone can do</a:t>
            </a:r>
          </a:p>
          <a:p>
            <a:endParaRPr lang="en-US" dirty="0"/>
          </a:p>
          <a:p>
            <a:r>
              <a:rPr lang="en-US" dirty="0"/>
              <a:t>The key challenge is:</a:t>
            </a:r>
          </a:p>
          <a:p>
            <a:pPr lvl="1"/>
            <a:r>
              <a:rPr lang="en-US" dirty="0"/>
              <a:t>Deciding what technique to apply when</a:t>
            </a:r>
          </a:p>
          <a:p>
            <a:pPr lvl="1"/>
            <a:r>
              <a:rPr lang="en-US" dirty="0"/>
              <a:t>Partitioning work appropriately between software and hardware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194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19873418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MCP and IMPS: Pros and Cons</a:t>
            </a:r>
          </a:p>
        </p:txBody>
      </p:sp>
      <p:sp>
        <p:nvSpPr>
          <p:cNvPr id="3" name="Content Placeholder 2"/>
          <p:cNvSpPr>
            <a:spLocks noGrp="1"/>
          </p:cNvSpPr>
          <p:nvPr>
            <p:ph idx="1"/>
          </p:nvPr>
        </p:nvSpPr>
        <p:spPr/>
        <p:txBody>
          <a:bodyPr/>
          <a:lstStyle/>
          <a:p>
            <a:r>
              <a:rPr lang="en-US" dirty="0"/>
              <a:t>Upsides:</a:t>
            </a:r>
          </a:p>
          <a:p>
            <a:pPr lvl="1"/>
            <a:r>
              <a:rPr lang="en-US" dirty="0"/>
              <a:t>Keeps the memory scheduling hardware simple</a:t>
            </a:r>
          </a:p>
          <a:p>
            <a:pPr lvl="1"/>
            <a:r>
              <a:rPr lang="en-US" dirty="0"/>
              <a:t>Combines multiple interference reduction techniques</a:t>
            </a:r>
          </a:p>
          <a:p>
            <a:pPr lvl="1"/>
            <a:r>
              <a:rPr lang="en-US" dirty="0"/>
              <a:t>Can provide performance isolation across applications mapped to different channels</a:t>
            </a:r>
          </a:p>
          <a:p>
            <a:pPr lvl="1"/>
            <a:r>
              <a:rPr lang="en-US" dirty="0"/>
              <a:t>General idea of partitioning can be extended to smaller granularities in the memory hierarchy: banks, subarrays, etc. </a:t>
            </a:r>
          </a:p>
          <a:p>
            <a:pPr lvl="1"/>
            <a:endParaRPr lang="en-US" dirty="0"/>
          </a:p>
          <a:p>
            <a:r>
              <a:rPr lang="en-US" dirty="0"/>
              <a:t>Downsides:</a:t>
            </a:r>
          </a:p>
          <a:p>
            <a:pPr lvl="1"/>
            <a:r>
              <a:rPr lang="en-US" dirty="0"/>
              <a:t>Reacting is difficult if workload changes behavior after profiling</a:t>
            </a:r>
          </a:p>
          <a:p>
            <a:pPr lvl="1"/>
            <a:r>
              <a:rPr lang="en-US" dirty="0"/>
              <a:t>Overhead of moving pages between channels restricts benefits </a:t>
            </a:r>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001C7A6-1A12-9941-AC8E-888EB46A5B1C}"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195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10124472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Memory Channel Partitioning</a:t>
            </a:r>
          </a:p>
        </p:txBody>
      </p:sp>
      <p:sp>
        <p:nvSpPr>
          <p:cNvPr id="3" name="Content Placeholder 2"/>
          <p:cNvSpPr>
            <a:spLocks noGrp="1"/>
          </p:cNvSpPr>
          <p:nvPr>
            <p:ph idx="1"/>
          </p:nvPr>
        </p:nvSpPr>
        <p:spPr/>
        <p:txBody>
          <a:bodyPr/>
          <a:lstStyle/>
          <a:p>
            <a:r>
              <a:rPr lang="en-US" sz="2200" dirty="0" err="1"/>
              <a:t>Sai</a:t>
            </a:r>
            <a:r>
              <a:rPr lang="en-US" sz="2200" dirty="0"/>
              <a:t> </a:t>
            </a:r>
            <a:r>
              <a:rPr lang="en-US" sz="2200" dirty="0" err="1"/>
              <a:t>Prashanth</a:t>
            </a:r>
            <a:r>
              <a:rPr lang="en-US" sz="2200" dirty="0"/>
              <a:t> </a:t>
            </a:r>
            <a:r>
              <a:rPr lang="en-US" sz="2200" dirty="0" err="1"/>
              <a:t>Muralidhara</a:t>
            </a:r>
            <a:r>
              <a:rPr lang="en-US" sz="2200" dirty="0"/>
              <a:t>, Lavanya Subramanian, Onur Mutlu, </a:t>
            </a:r>
            <a:r>
              <a:rPr lang="en-US" sz="2200" dirty="0" err="1"/>
              <a:t>Mahmut</a:t>
            </a:r>
            <a:r>
              <a:rPr lang="en-US" sz="2200" dirty="0"/>
              <a:t> </a:t>
            </a:r>
            <a:r>
              <a:rPr lang="en-US" sz="2200" dirty="0" err="1"/>
              <a:t>Kandemir</a:t>
            </a:r>
            <a:r>
              <a:rPr lang="en-US" sz="2200" dirty="0"/>
              <a:t>, and Thomas Moscibroda, </a:t>
            </a:r>
            <a:br>
              <a:rPr lang="en-US" sz="2200" dirty="0"/>
            </a:br>
            <a:r>
              <a:rPr lang="en-US" sz="2200" b="1" dirty="0">
                <a:hlinkClick r:id="rId2"/>
              </a:rPr>
              <a:t>"Reducing Memory Interference in Multicore Systems via Application-Aware Memory Channel Partitioning"</a:t>
            </a:r>
            <a:br>
              <a:rPr lang="en-US" sz="2200" dirty="0"/>
            </a:br>
            <a:r>
              <a:rPr lang="en-US" sz="2200" i="1" dirty="0"/>
              <a:t>Proceedings of the </a:t>
            </a:r>
            <a:r>
              <a:rPr lang="en-US" sz="2200" i="1" dirty="0">
                <a:hlinkClick r:id="rId3"/>
              </a:rPr>
              <a:t>44th International Symposium on Microarchitecture</a:t>
            </a:r>
            <a:r>
              <a:rPr lang="en-US" sz="2200" i="1" dirty="0"/>
              <a:t> (</a:t>
            </a:r>
            <a:r>
              <a:rPr lang="en-US" sz="2200" b="1" i="1" dirty="0"/>
              <a:t>MICRO</a:t>
            </a:r>
            <a:r>
              <a:rPr lang="en-US" sz="2200" i="1" dirty="0"/>
              <a:t>)</a:t>
            </a:r>
            <a:r>
              <a:rPr lang="en-US" sz="2200" dirty="0"/>
              <a:t>, Porto </a:t>
            </a:r>
            <a:r>
              <a:rPr lang="en-US" sz="2200" dirty="0" err="1"/>
              <a:t>Alegre</a:t>
            </a:r>
            <a:r>
              <a:rPr lang="en-US" sz="2200" dirty="0"/>
              <a:t>, Brazil, December 2011. </a:t>
            </a:r>
            <a:r>
              <a:rPr lang="en-US" sz="2200" dirty="0">
                <a:hlinkClick r:id="rId4"/>
              </a:rPr>
              <a:t>Slides (pptx)</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196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p:cNvPicPr>
            <a:picLocks noChangeAspect="1"/>
          </p:cNvPicPr>
          <p:nvPr/>
        </p:nvPicPr>
        <p:blipFill>
          <a:blip r:embed="rId5"/>
          <a:stretch>
            <a:fillRect/>
          </a:stretch>
        </p:blipFill>
        <p:spPr>
          <a:xfrm>
            <a:off x="0" y="3723658"/>
            <a:ext cx="9144000" cy="2729678"/>
          </a:xfrm>
          <a:prstGeom prst="rect">
            <a:avLst/>
          </a:prstGeom>
        </p:spPr>
      </p:pic>
    </p:spTree>
    <p:extLst>
      <p:ext uri="{BB962C8B-B14F-4D97-AF65-F5344CB8AC3E}">
        <p14:creationId xmlns:p14="http://schemas.microsoft.com/office/powerpoint/2010/main" val="3120343493"/>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Fundamental Interference Control Techniques</a:t>
            </a:r>
          </a:p>
        </p:txBody>
      </p:sp>
      <p:sp>
        <p:nvSpPr>
          <p:cNvPr id="3" name="Content Placeholder 2"/>
          <p:cNvSpPr>
            <a:spLocks noGrp="1"/>
          </p:cNvSpPr>
          <p:nvPr>
            <p:ph idx="1"/>
          </p:nvPr>
        </p:nvSpPr>
        <p:spPr/>
        <p:txBody>
          <a:bodyPr/>
          <a:lstStyle/>
          <a:p>
            <a:r>
              <a:rPr lang="en-US" dirty="0">
                <a:solidFill>
                  <a:srgbClr val="0000FF"/>
                </a:solidFill>
              </a:rPr>
              <a:t>Goal: </a:t>
            </a:r>
            <a:r>
              <a:rPr lang="en-US" dirty="0"/>
              <a:t>to reduce/control inter-thread memory interference</a:t>
            </a:r>
          </a:p>
          <a:p>
            <a:endParaRPr lang="en-US" dirty="0">
              <a:solidFill>
                <a:srgbClr val="0000FF"/>
              </a:solidFill>
            </a:endParaRPr>
          </a:p>
          <a:p>
            <a:endParaRPr lang="en-US" dirty="0">
              <a:solidFill>
                <a:srgbClr val="0000FF"/>
              </a:solidFill>
            </a:endParaRPr>
          </a:p>
          <a:p>
            <a:pPr marL="0" indent="0">
              <a:buNone/>
            </a:pPr>
            <a:r>
              <a:rPr lang="en-US" dirty="0">
                <a:solidFill>
                  <a:srgbClr val="0000FF"/>
                </a:solidFill>
              </a:rPr>
              <a:t>1. Prioritization</a:t>
            </a:r>
            <a:r>
              <a:rPr lang="en-US" dirty="0"/>
              <a:t> or request scheduling</a:t>
            </a:r>
          </a:p>
          <a:p>
            <a:pPr marL="0" indent="0">
              <a:buNone/>
            </a:pPr>
            <a:endParaRPr lang="en-US" dirty="0"/>
          </a:p>
          <a:p>
            <a:pPr marL="0" indent="0">
              <a:buNone/>
            </a:pPr>
            <a:r>
              <a:rPr lang="en-US" dirty="0">
                <a:solidFill>
                  <a:srgbClr val="0000FF"/>
                </a:solidFill>
              </a:rPr>
              <a:t>2. Data mapping </a:t>
            </a:r>
            <a:r>
              <a:rPr lang="en-US" dirty="0"/>
              <a:t>to banks/channels/ranks</a:t>
            </a:r>
          </a:p>
          <a:p>
            <a:pPr marL="0" indent="0">
              <a:buNone/>
            </a:pPr>
            <a:endParaRPr lang="en-US" dirty="0">
              <a:solidFill>
                <a:srgbClr val="0000FF"/>
              </a:solidFill>
            </a:endParaRPr>
          </a:p>
          <a:p>
            <a:pPr marL="0" indent="0">
              <a:buNone/>
            </a:pPr>
            <a:r>
              <a:rPr lang="en-US" dirty="0">
                <a:solidFill>
                  <a:srgbClr val="0000FF"/>
                </a:solidFill>
              </a:rPr>
              <a:t>3. Core/source throttling </a:t>
            </a:r>
          </a:p>
          <a:p>
            <a:pPr marL="0" indent="0">
              <a:buNone/>
            </a:pPr>
            <a:endParaRPr lang="en-US" dirty="0">
              <a:solidFill>
                <a:srgbClr val="0000FF"/>
              </a:solidFill>
            </a:endParaRPr>
          </a:p>
          <a:p>
            <a:pPr marL="0" indent="0">
              <a:buNone/>
            </a:pPr>
            <a:r>
              <a:rPr lang="en-US" dirty="0">
                <a:solidFill>
                  <a:srgbClr val="0000FF"/>
                </a:solidFill>
              </a:rPr>
              <a:t>4. Application/thread scheduling</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6083AAA-380F-D646-B0E9-4FA618B907D0}"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197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5" name="Rectangle 4"/>
          <p:cNvSpPr/>
          <p:nvPr/>
        </p:nvSpPr>
        <p:spPr>
          <a:xfrm>
            <a:off x="152400" y="4076325"/>
            <a:ext cx="3581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851344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ctrTitle"/>
          </p:nvPr>
        </p:nvSpPr>
        <p:spPr>
          <a:xfrm>
            <a:off x="366714" y="1844829"/>
            <a:ext cx="8428037" cy="822325"/>
          </a:xfrm>
        </p:spPr>
        <p:txBody>
          <a:bodyPr/>
          <a:lstStyle/>
          <a:p>
            <a:pPr algn="ctr" eaLnBrk="1" hangingPunct="1"/>
            <a:r>
              <a:rPr lang="en-US" sz="4000" dirty="0">
                <a:latin typeface="Garamond" charset="0"/>
              </a:rPr>
              <a:t>Fairness via Source Throttling</a:t>
            </a:r>
          </a:p>
        </p:txBody>
      </p:sp>
      <p:sp>
        <p:nvSpPr>
          <p:cNvPr id="49154" name="Rectangle 5"/>
          <p:cNvSpPr>
            <a:spLocks noGrp="1" noChangeArrowheads="1"/>
          </p:cNvSpPr>
          <p:nvPr>
            <p:ph type="subTitle" idx="1"/>
          </p:nvPr>
        </p:nvSpPr>
        <p:spPr>
          <a:xfrm>
            <a:off x="3131841" y="3501013"/>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
        <p:nvSpPr>
          <p:cNvPr id="4" name="TextBox 3"/>
          <p:cNvSpPr txBox="1"/>
          <p:nvPr/>
        </p:nvSpPr>
        <p:spPr>
          <a:xfrm>
            <a:off x="10884" y="4293101"/>
            <a:ext cx="9101939" cy="1431161"/>
          </a:xfrm>
          <a:prstGeom prst="rect">
            <a:avLst/>
          </a:prstGeom>
          <a:noFill/>
        </p:spPr>
        <p:txBody>
          <a:bodyPr wrap="none" lIns="91416" tIns="45709" rIns="91416" bIns="45709"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Eiman Ebrahimi, Chang </a:t>
            </a:r>
            <a:r>
              <a:rPr kumimoji="0" lang="en-US" sz="1800" b="0" i="0" u="none" strike="noStrike" kern="1200" cap="none" spc="0" normalizeH="0" baseline="0" noProof="0" dirty="0" err="1">
                <a:ln>
                  <a:noFill/>
                </a:ln>
                <a:solidFill>
                  <a:srgbClr val="000000"/>
                </a:solidFill>
                <a:effectLst/>
                <a:uLnTx/>
                <a:uFillTx/>
                <a:latin typeface="Tahoma"/>
                <a:ea typeface=""/>
                <a:cs typeface="+mn-cs"/>
              </a:rPr>
              <a:t>Joo</a:t>
            </a:r>
            <a:r>
              <a:rPr kumimoji="0" lang="en-US" sz="1800" b="0" i="0" u="none" strike="noStrike" kern="1200" cap="none" spc="0" normalizeH="0" baseline="0" noProof="0" dirty="0">
                <a:ln>
                  <a:noFill/>
                </a:ln>
                <a:solidFill>
                  <a:srgbClr val="000000"/>
                </a:solidFill>
                <a:effectLst/>
                <a:uLnTx/>
                <a:uFillTx/>
                <a:latin typeface="Tahoma"/>
                <a:ea typeface=""/>
                <a:cs typeface="+mn-cs"/>
              </a:rPr>
              <a:t> Lee, </a:t>
            </a:r>
            <a:r>
              <a:rPr kumimoji="0" lang="en-US" sz="1800" b="0" i="0" u="sng" strike="noStrike" kern="1200" cap="none" spc="0" normalizeH="0" baseline="0" noProof="0" dirty="0">
                <a:ln>
                  <a:noFill/>
                </a:ln>
                <a:solidFill>
                  <a:srgbClr val="000000"/>
                </a:solidFill>
                <a:effectLst/>
                <a:uLnTx/>
                <a:uFillTx/>
                <a:latin typeface="Tahoma"/>
                <a:ea typeface=""/>
                <a:cs typeface="+mn-cs"/>
              </a:rPr>
              <a:t>Onur Mutlu</a:t>
            </a:r>
            <a:r>
              <a:rPr kumimoji="0" lang="en-US" sz="1800" b="0" i="0" u="none" strike="noStrike" kern="1200" cap="none" spc="0" normalizeH="0" baseline="0" noProof="0" dirty="0">
                <a:ln>
                  <a:noFill/>
                </a:ln>
                <a:solidFill>
                  <a:srgbClr val="000000"/>
                </a:solidFill>
                <a:effectLst/>
                <a:uLnTx/>
                <a:uFillTx/>
                <a:latin typeface="Tahoma"/>
                <a:ea typeface=""/>
                <a:cs typeface="+mn-cs"/>
              </a:rPr>
              <a:t>, and Yale N. </a:t>
            </a:r>
            <a:r>
              <a:rPr kumimoji="0" lang="en-US" sz="1800" b="0" i="0" u="none" strike="noStrike" kern="1200" cap="none" spc="0" normalizeH="0" baseline="0" noProof="0" dirty="0" err="1">
                <a:ln>
                  <a:noFill/>
                </a:ln>
                <a:solidFill>
                  <a:srgbClr val="000000"/>
                </a:solidFill>
                <a:effectLst/>
                <a:uLnTx/>
                <a:uFillTx/>
                <a:latin typeface="Tahoma"/>
                <a:ea typeface=""/>
                <a:cs typeface="+mn-cs"/>
              </a:rPr>
              <a:t>Patt</a:t>
            </a:r>
            <a:r>
              <a:rPr kumimoji="0" lang="en-US" sz="1800" b="0" i="0" u="none" strike="noStrike" kern="1200" cap="none" spc="0" normalizeH="0" baseline="0" noProof="0" dirty="0">
                <a:ln>
                  <a:noFill/>
                </a:ln>
                <a:solidFill>
                  <a:srgbClr val="000000"/>
                </a:solidFill>
                <a:effectLst/>
                <a:uLnTx/>
                <a:uFillTx/>
                <a:latin typeface="Tahoma"/>
                <a:ea typeface=""/>
                <a:cs typeface="+mn-cs"/>
              </a:rPr>
              <a:t>,</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"Fairness via Source Throttling: A Configurable and High-Performance </a:t>
            </a:r>
            <a:endParaRPr kumimoji="0" lang="en-US" sz="1800" b="1" i="0" u="none" strike="noStrike" kern="1200" cap="none" spc="0" normalizeH="0" baseline="0" noProof="0" dirty="0">
              <a:ln>
                <a:noFill/>
              </a:ln>
              <a:solidFill>
                <a:srgbClr val="000000"/>
              </a:solidFill>
              <a:effectLst/>
              <a:uLnTx/>
              <a:uFillTx/>
              <a:latin typeface="Tahoma"/>
              <a:ea typeface=""/>
              <a:cs typeface="+mn-cs"/>
              <a:hlinkClick r:id="" action="ppaction://noaction"/>
            </a:endParaRP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
                <a:cs typeface="+mn-cs"/>
                <a:hlinkClick r:id="" action="ppaction://noaction"/>
              </a:rPr>
              <a:t>Fairness </a:t>
            </a: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Substrate for Multi-Core Memory Systems"</a:t>
            </a:r>
            <a:r>
              <a:rPr kumimoji="0" lang="en-US" sz="1800" b="0" i="0" u="none" strike="noStrike" kern="1200" cap="none" spc="0" normalizeH="0" baseline="0" noProof="0" dirty="0">
                <a:ln>
                  <a:noFill/>
                </a:ln>
                <a:solidFill>
                  <a:srgbClr val="000000"/>
                </a:solidFill>
                <a:effectLst/>
                <a:uLnTx/>
                <a:uFillTx/>
                <a:latin typeface="Tahoma"/>
                <a:ea typeface=""/>
                <a:cs typeface="+mn-cs"/>
              </a:rPr>
              <a:t> </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500" b="0" i="1" u="none" strike="noStrike" kern="1200" cap="none" spc="0" normalizeH="0" baseline="0" noProof="0" dirty="0">
                <a:ln>
                  <a:noFill/>
                </a:ln>
                <a:solidFill>
                  <a:srgbClr val="000000"/>
                </a:solidFill>
                <a:effectLst/>
                <a:uLnTx/>
                <a:uFillTx/>
                <a:latin typeface="Tahoma"/>
                <a:ea typeface=""/>
                <a:cs typeface="+mn-cs"/>
                <a:hlinkClick r:id="rId4"/>
              </a:rPr>
              <a:t>15th Intl. Conf. on Architectural Support for Programming Languages and Operating Systems</a:t>
            </a:r>
            <a:r>
              <a:rPr kumimoji="0" lang="en-US" sz="1500" b="0" i="1" u="none" strike="noStrike" kern="1200" cap="none" spc="0" normalizeH="0" baseline="0" noProof="0" dirty="0">
                <a:ln>
                  <a:noFill/>
                </a:ln>
                <a:solidFill>
                  <a:srgbClr val="000000"/>
                </a:solidFill>
                <a:effectLst/>
                <a:uLnTx/>
                <a:uFillTx/>
                <a:latin typeface="Tahoma"/>
                <a:ea typeface=""/>
                <a:cs typeface="+mn-cs"/>
              </a:rPr>
              <a:t> (</a:t>
            </a:r>
            <a:r>
              <a:rPr kumimoji="0" lang="en-US" sz="1500" b="1" i="1" u="none" strike="noStrike" kern="1200" cap="none" spc="0" normalizeH="0" baseline="0" noProof="0" dirty="0">
                <a:ln>
                  <a:noFill/>
                </a:ln>
                <a:solidFill>
                  <a:srgbClr val="000000"/>
                </a:solidFill>
                <a:effectLst/>
                <a:uLnTx/>
                <a:uFillTx/>
                <a:latin typeface="Tahoma"/>
                <a:ea typeface=""/>
                <a:cs typeface="+mn-cs"/>
              </a:rPr>
              <a:t>ASPLOS</a:t>
            </a:r>
            <a:r>
              <a:rPr kumimoji="0" lang="en-US" sz="1500" b="0" i="1" u="none" strike="noStrike" kern="1200" cap="none" spc="0" normalizeH="0" baseline="0" noProof="0" dirty="0">
                <a:ln>
                  <a:noFill/>
                </a:ln>
                <a:solidFill>
                  <a:srgbClr val="000000"/>
                </a:solidFill>
                <a:effectLst/>
                <a:uLnTx/>
                <a:uFillTx/>
                <a:latin typeface="Tahoma"/>
                <a:ea typeface=""/>
                <a:cs typeface="+mn-cs"/>
              </a:rPr>
              <a:t>)</a:t>
            </a:r>
            <a:r>
              <a:rPr kumimoji="0" lang="en-US" sz="1500" b="0" i="0" u="none" strike="noStrike" kern="1200" cap="none" spc="0" normalizeH="0" baseline="0" noProof="0" dirty="0">
                <a:ln>
                  <a:noFill/>
                </a:ln>
                <a:solidFill>
                  <a:srgbClr val="000000"/>
                </a:solidFill>
                <a:effectLst/>
                <a:uLnTx/>
                <a:uFillTx/>
                <a:latin typeface="Tahoma"/>
                <a:ea typeface=""/>
                <a:cs typeface="+mn-cs"/>
              </a:rPr>
              <a:t>,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pages 335-346, Pittsburgh, PA, March 2010. </a:t>
            </a:r>
            <a:r>
              <a:rPr kumimoji="0" lang="en-US" sz="1800" b="0" i="0" u="none" strike="noStrike" kern="1200" cap="none" spc="0" normalizeH="0" baseline="0" noProof="0" dirty="0">
                <a:ln>
                  <a:noFill/>
                </a:ln>
                <a:solidFill>
                  <a:srgbClr val="000000"/>
                </a:solidFill>
                <a:effectLst/>
                <a:uLnTx/>
                <a:uFillTx/>
                <a:latin typeface="Tahoma"/>
                <a:ea typeface=""/>
                <a:cs typeface="+mn-cs"/>
                <a:hlinkClick r:id="rId5"/>
              </a:rPr>
              <a:t>Slides (pdf)</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p:txBody>
      </p:sp>
      <p:sp>
        <p:nvSpPr>
          <p:cNvPr id="5" name="TextBox 4"/>
          <p:cNvSpPr txBox="1"/>
          <p:nvPr/>
        </p:nvSpPr>
        <p:spPr>
          <a:xfrm>
            <a:off x="6516216" y="6381328"/>
            <a:ext cx="2529055" cy="373659"/>
          </a:xfrm>
          <a:prstGeom prst="rect">
            <a:avLst/>
          </a:prstGeom>
          <a:noFill/>
        </p:spPr>
        <p:txBody>
          <a:bodyPr wrap="none" lIns="91416" tIns="45709" rIns="91416" bIns="45709"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hlinkClick r:id="rId6" action="ppaction://hlinkfile"/>
              </a:rPr>
              <a:t>FST ASPLOS 2010 Talk</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226531387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5"/>
          <p:cNvSpPr>
            <a:spLocks/>
          </p:cNvSpPr>
          <p:nvPr/>
        </p:nvSpPr>
        <p:spPr bwMode="auto">
          <a:xfrm>
            <a:off x="7090173" y="6474026"/>
            <a:ext cx="1678781" cy="383977"/>
          </a:xfrm>
          <a:prstGeom prst="rect">
            <a:avLst/>
          </a:prstGeom>
          <a:solidFill>
            <a:srgbClr val="FFFFFF"/>
          </a:solidFill>
          <a:ln w="25400">
            <a:noFill/>
            <a:miter lim="800000"/>
            <a:headEnd/>
            <a:tailEnd/>
          </a:ln>
        </p:spPr>
        <p:txBody>
          <a:bodyPr lIns="0" tIns="0" rIns="0" bIns="0">
            <a:prstTxWarp prst="textNoShape">
              <a:avLst/>
            </a:prstTxWarp>
          </a:bodyPr>
          <a:lstStyle/>
          <a:p>
            <a:pPr marL="0" marR="0" lvl="0" indent="0" algn="ctr"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41990" name="Rectangle 6"/>
          <p:cNvSpPr>
            <a:spLocks noGrp="1" noChangeArrowheads="1"/>
          </p:cNvSpPr>
          <p:nvPr>
            <p:ph type="title"/>
          </p:nvPr>
        </p:nvSpPr>
        <p:spPr>
          <a:xfrm>
            <a:off x="152403" y="152400"/>
            <a:ext cx="7358063" cy="884039"/>
          </a:xfrm>
        </p:spPr>
        <p:txBody>
          <a:bodyPr rIns="116976"/>
          <a:lstStyle/>
          <a:p>
            <a:pPr marL="40176" eaLnBrk="1" hangingPunct="1"/>
            <a:r>
              <a:rPr lang="en-US" dirty="0">
                <a:solidFill>
                  <a:schemeClr val="accent2"/>
                </a:solidFill>
              </a:rPr>
              <a:t>Many Shared Resources</a:t>
            </a:r>
          </a:p>
        </p:txBody>
      </p:sp>
      <p:sp>
        <p:nvSpPr>
          <p:cNvPr id="41991" name="Rectangle 7"/>
          <p:cNvSpPr>
            <a:spLocks/>
          </p:cNvSpPr>
          <p:nvPr/>
        </p:nvSpPr>
        <p:spPr bwMode="auto">
          <a:xfrm>
            <a:off x="2196705" y="1197769"/>
            <a:ext cx="714375" cy="714375"/>
          </a:xfrm>
          <a:prstGeom prst="rect">
            <a:avLst/>
          </a:prstGeom>
          <a:solidFill>
            <a:srgbClr val="FFFFFF"/>
          </a:solidFill>
          <a:ln w="9525">
            <a:solidFill>
              <a:schemeClr val="tx1"/>
            </a:solidFill>
            <a:round/>
            <a:headEnd/>
            <a:tailEnd/>
          </a:ln>
        </p:spPr>
        <p:txBody>
          <a:bodyPr lIns="0" tIns="0" rIns="40632" bIns="0" anchor="ctr">
            <a:prstTxWarp prst="textNoShape">
              <a:avLst/>
            </a:prstTxWarp>
          </a:bodyPr>
          <a:lstStyle/>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Core 0</a:t>
            </a:r>
          </a:p>
        </p:txBody>
      </p:sp>
      <p:sp>
        <p:nvSpPr>
          <p:cNvPr id="41992" name="Rectangle 8"/>
          <p:cNvSpPr>
            <a:spLocks/>
          </p:cNvSpPr>
          <p:nvPr/>
        </p:nvSpPr>
        <p:spPr bwMode="auto">
          <a:xfrm>
            <a:off x="3286126" y="1197769"/>
            <a:ext cx="714375" cy="714375"/>
          </a:xfrm>
          <a:prstGeom prst="rect">
            <a:avLst/>
          </a:prstGeom>
          <a:solidFill>
            <a:srgbClr val="FFFFFF"/>
          </a:solidFill>
          <a:ln w="9525">
            <a:solidFill>
              <a:schemeClr val="tx1"/>
            </a:solidFill>
            <a:round/>
            <a:headEnd/>
            <a:tailEnd/>
          </a:ln>
        </p:spPr>
        <p:txBody>
          <a:bodyPr lIns="0" tIns="0" rIns="40632" bIns="0" anchor="ctr">
            <a:prstTxWarp prst="textNoShape">
              <a:avLst/>
            </a:prstTxWarp>
          </a:bodyPr>
          <a:lstStyle/>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Core 1</a:t>
            </a:r>
          </a:p>
        </p:txBody>
      </p:sp>
      <p:sp>
        <p:nvSpPr>
          <p:cNvPr id="41993" name="Rectangle 9"/>
          <p:cNvSpPr>
            <a:spLocks/>
          </p:cNvSpPr>
          <p:nvPr/>
        </p:nvSpPr>
        <p:spPr bwMode="auto">
          <a:xfrm>
            <a:off x="4375548" y="1197769"/>
            <a:ext cx="714375" cy="714375"/>
          </a:xfrm>
          <a:prstGeom prst="rect">
            <a:avLst/>
          </a:prstGeom>
          <a:solidFill>
            <a:srgbClr val="FFFFFF"/>
          </a:solidFill>
          <a:ln w="9525">
            <a:solidFill>
              <a:schemeClr val="tx1"/>
            </a:solidFill>
            <a:round/>
            <a:headEnd/>
            <a:tailEnd/>
          </a:ln>
        </p:spPr>
        <p:txBody>
          <a:bodyPr lIns="0" tIns="0" rIns="40632" bIns="0" anchor="ctr">
            <a:prstTxWarp prst="textNoShape">
              <a:avLst/>
            </a:prstTxWarp>
          </a:bodyPr>
          <a:lstStyle/>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Core 2</a:t>
            </a:r>
          </a:p>
        </p:txBody>
      </p:sp>
      <p:sp>
        <p:nvSpPr>
          <p:cNvPr id="41994" name="Rectangle 10"/>
          <p:cNvSpPr>
            <a:spLocks/>
          </p:cNvSpPr>
          <p:nvPr/>
        </p:nvSpPr>
        <p:spPr bwMode="auto">
          <a:xfrm>
            <a:off x="5777508" y="1197769"/>
            <a:ext cx="776883" cy="714375"/>
          </a:xfrm>
          <a:prstGeom prst="rect">
            <a:avLst/>
          </a:prstGeom>
          <a:solidFill>
            <a:srgbClr val="FFFFFF"/>
          </a:solidFill>
          <a:ln w="9525">
            <a:solidFill>
              <a:schemeClr val="tx1"/>
            </a:solidFill>
            <a:round/>
            <a:headEnd/>
            <a:tailEnd/>
          </a:ln>
        </p:spPr>
        <p:txBody>
          <a:bodyPr lIns="0" tIns="0" rIns="40632" bIns="0" anchor="ctr">
            <a:prstTxWarp prst="textNoShape">
              <a:avLst/>
            </a:prstTxWarp>
          </a:bodyPr>
          <a:lstStyle/>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Core N</a:t>
            </a:r>
          </a:p>
        </p:txBody>
      </p:sp>
      <p:sp>
        <p:nvSpPr>
          <p:cNvPr id="7179" name="Rectangle 11"/>
          <p:cNvSpPr>
            <a:spLocks/>
          </p:cNvSpPr>
          <p:nvPr/>
        </p:nvSpPr>
        <p:spPr bwMode="auto">
          <a:xfrm>
            <a:off x="3080742" y="2492573"/>
            <a:ext cx="2580680" cy="714375"/>
          </a:xfrm>
          <a:prstGeom prst="rect">
            <a:avLst/>
          </a:prstGeom>
          <a:solidFill>
            <a:schemeClr val="accent1"/>
          </a:solidFill>
          <a:ln w="25400">
            <a:solidFill>
              <a:schemeClr val="tx1"/>
            </a:solidFill>
            <a:miter lim="800000"/>
            <a:headEnd/>
            <a:tailEnd/>
          </a:ln>
        </p:spPr>
        <p:txBody>
          <a:bodyPr lIns="0" tIns="0" rIns="40632" bIns="0" anchor="ctr">
            <a:prstTxWarp prst="textNoShape">
              <a:avLst/>
            </a:prstTxWarp>
          </a:bodyPr>
          <a:lstStyle/>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Shared Cache</a:t>
            </a:r>
          </a:p>
        </p:txBody>
      </p:sp>
      <p:sp>
        <p:nvSpPr>
          <p:cNvPr id="7180" name="Rectangle 12"/>
          <p:cNvSpPr>
            <a:spLocks/>
          </p:cNvSpPr>
          <p:nvPr/>
        </p:nvSpPr>
        <p:spPr bwMode="auto">
          <a:xfrm>
            <a:off x="3268268" y="3528416"/>
            <a:ext cx="2214563" cy="526852"/>
          </a:xfrm>
          <a:prstGeom prst="rect">
            <a:avLst/>
          </a:prstGeom>
          <a:solidFill>
            <a:srgbClr val="3F691E"/>
          </a:solidFill>
          <a:ln w="9525">
            <a:solidFill>
              <a:schemeClr val="tx1"/>
            </a:solidFill>
            <a:round/>
            <a:headEnd/>
            <a:tailEnd/>
          </a:ln>
        </p:spPr>
        <p:txBody>
          <a:bodyPr lIns="0" tIns="0" rIns="40632" bIns="0" anchor="ctr">
            <a:prstTxWarp prst="textNoShape">
              <a:avLst/>
            </a:prstTxWarp>
          </a:bodyPr>
          <a:lstStyle/>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7CCFC"/>
                </a:solidFill>
                <a:effectLst/>
                <a:uLnTx/>
                <a:uFillTx/>
                <a:latin typeface="Tahoma"/>
                <a:ea typeface="Gill Sans" pitchFamily="30" charset="0"/>
                <a:cs typeface="Gill Sans" pitchFamily="30" charset="0"/>
              </a:rPr>
              <a:t>Memory Controller</a:t>
            </a:r>
          </a:p>
        </p:txBody>
      </p:sp>
      <p:sp>
        <p:nvSpPr>
          <p:cNvPr id="7181" name="Rectangle 13"/>
          <p:cNvSpPr>
            <a:spLocks/>
          </p:cNvSpPr>
          <p:nvPr/>
        </p:nvSpPr>
        <p:spPr bwMode="auto">
          <a:xfrm>
            <a:off x="2348509" y="5126832"/>
            <a:ext cx="732234" cy="714375"/>
          </a:xfrm>
          <a:prstGeom prst="rect">
            <a:avLst/>
          </a:prstGeom>
          <a:solidFill>
            <a:srgbClr val="FFFFFF"/>
          </a:solidFill>
          <a:ln w="9525">
            <a:solidFill>
              <a:schemeClr val="tx1"/>
            </a:solidFill>
            <a:round/>
            <a:headEnd/>
            <a:tailEnd/>
          </a:ln>
        </p:spPr>
        <p:txBody>
          <a:bodyPr lIns="0" tIns="0" rIns="40632" bIns="0" anchor="ctr">
            <a:prstTxWarp prst="textNoShape">
              <a:avLst/>
            </a:prstTxWarp>
          </a:bodyPr>
          <a:lstStyle/>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DRAM</a:t>
            </a:r>
          </a:p>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Bank 0</a:t>
            </a:r>
          </a:p>
        </p:txBody>
      </p:sp>
      <p:sp>
        <p:nvSpPr>
          <p:cNvPr id="7182" name="Rectangle 14"/>
          <p:cNvSpPr>
            <a:spLocks/>
          </p:cNvSpPr>
          <p:nvPr/>
        </p:nvSpPr>
        <p:spPr bwMode="auto">
          <a:xfrm>
            <a:off x="3196828" y="5126832"/>
            <a:ext cx="732234" cy="714375"/>
          </a:xfrm>
          <a:prstGeom prst="rect">
            <a:avLst/>
          </a:prstGeom>
          <a:solidFill>
            <a:srgbClr val="FFFFFF"/>
          </a:solidFill>
          <a:ln w="9525">
            <a:solidFill>
              <a:schemeClr val="tx1"/>
            </a:solidFill>
            <a:round/>
            <a:headEnd/>
            <a:tailEnd/>
          </a:ln>
        </p:spPr>
        <p:txBody>
          <a:bodyPr lIns="0" tIns="0" rIns="40632" bIns="0" anchor="ctr">
            <a:prstTxWarp prst="textNoShape">
              <a:avLst/>
            </a:prstTxWarp>
          </a:bodyPr>
          <a:lstStyle/>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DRAM</a:t>
            </a:r>
          </a:p>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Bank 1</a:t>
            </a:r>
          </a:p>
        </p:txBody>
      </p:sp>
      <p:sp>
        <p:nvSpPr>
          <p:cNvPr id="7183" name="Rectangle 15"/>
          <p:cNvSpPr>
            <a:spLocks/>
          </p:cNvSpPr>
          <p:nvPr/>
        </p:nvSpPr>
        <p:spPr bwMode="auto">
          <a:xfrm>
            <a:off x="4054078" y="5126832"/>
            <a:ext cx="732234" cy="714375"/>
          </a:xfrm>
          <a:prstGeom prst="rect">
            <a:avLst/>
          </a:prstGeom>
          <a:solidFill>
            <a:srgbClr val="FFFFFF"/>
          </a:solidFill>
          <a:ln w="9525">
            <a:solidFill>
              <a:schemeClr val="tx1"/>
            </a:solidFill>
            <a:round/>
            <a:headEnd/>
            <a:tailEnd/>
          </a:ln>
        </p:spPr>
        <p:txBody>
          <a:bodyPr lIns="0" tIns="0" rIns="40632" bIns="0" anchor="ctr">
            <a:prstTxWarp prst="textNoShape">
              <a:avLst/>
            </a:prstTxWarp>
          </a:bodyPr>
          <a:lstStyle/>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DRAM Bank 2</a:t>
            </a:r>
          </a:p>
        </p:txBody>
      </p:sp>
      <p:sp>
        <p:nvSpPr>
          <p:cNvPr id="7184" name="Rectangle 16"/>
          <p:cNvSpPr>
            <a:spLocks/>
          </p:cNvSpPr>
          <p:nvPr/>
        </p:nvSpPr>
        <p:spPr bwMode="auto">
          <a:xfrm>
            <a:off x="5044158" y="5251846"/>
            <a:ext cx="190678" cy="215444"/>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0" charset="0"/>
                <a:ea typeface="Arial" pitchFamily="30" charset="0"/>
                <a:cs typeface="Arial" pitchFamily="30" charset="0"/>
                <a:sym typeface="Arial" pitchFamily="30" charset="0"/>
              </a:rPr>
              <a:t>...</a:t>
            </a:r>
          </a:p>
        </p:txBody>
      </p:sp>
      <p:sp>
        <p:nvSpPr>
          <p:cNvPr id="7185" name="Rectangle 17"/>
          <p:cNvSpPr>
            <a:spLocks/>
          </p:cNvSpPr>
          <p:nvPr/>
        </p:nvSpPr>
        <p:spPr bwMode="auto">
          <a:xfrm>
            <a:off x="5634633" y="5126832"/>
            <a:ext cx="794742" cy="714375"/>
          </a:xfrm>
          <a:prstGeom prst="rect">
            <a:avLst/>
          </a:prstGeom>
          <a:solidFill>
            <a:srgbClr val="FFFFFF"/>
          </a:solidFill>
          <a:ln w="9525">
            <a:solidFill>
              <a:schemeClr val="tx1"/>
            </a:solidFill>
            <a:round/>
            <a:headEnd/>
            <a:tailEnd/>
          </a:ln>
        </p:spPr>
        <p:txBody>
          <a:bodyPr lIns="0" tIns="0" rIns="40632" bIns="0" anchor="ctr">
            <a:prstTxWarp prst="textNoShape">
              <a:avLst/>
            </a:prstTxWarp>
          </a:bodyPr>
          <a:lstStyle/>
          <a:p>
            <a:pPr marL="40176" marR="0" lvl="0" indent="0" algn="ctr" defTabSz="914259"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DRAM Bank K</a:t>
            </a:r>
          </a:p>
        </p:txBody>
      </p:sp>
      <p:sp>
        <p:nvSpPr>
          <p:cNvPr id="7186" name="AutoShape 18"/>
          <p:cNvSpPr>
            <a:spLocks/>
          </p:cNvSpPr>
          <p:nvPr/>
        </p:nvSpPr>
        <p:spPr bwMode="auto">
          <a:xfrm>
            <a:off x="1857378" y="2019300"/>
            <a:ext cx="5072063" cy="3920133"/>
          </a:xfrm>
          <a:prstGeom prst="roundRect">
            <a:avLst>
              <a:gd name="adj" fmla="val 3417"/>
            </a:avLst>
          </a:prstGeom>
          <a:noFill/>
          <a:ln w="25400">
            <a:solidFill>
              <a:srgbClr val="D90B00"/>
            </a:solidFill>
            <a:miter lim="800000"/>
            <a:headEnd/>
            <a:tailEnd/>
          </a:ln>
        </p:spPr>
        <p:txBody>
          <a:bodyPr lIns="0" tIns="0" rIns="0" bIns="0">
            <a:prstTxWarp prst="textNoShape">
              <a:avLst/>
            </a:prstTxWarp>
          </a:bodyPr>
          <a:lstStyle/>
          <a:p>
            <a:pPr marL="0" marR="0" lvl="0" indent="0" algn="ctr"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87" name="Line 19"/>
          <p:cNvSpPr>
            <a:spLocks noChangeShapeType="1"/>
          </p:cNvSpPr>
          <p:nvPr/>
        </p:nvSpPr>
        <p:spPr bwMode="auto">
          <a:xfrm>
            <a:off x="2553891" y="1912143"/>
            <a:ext cx="0" cy="258961"/>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88" name="Line 20"/>
          <p:cNvSpPr>
            <a:spLocks noChangeShapeType="1"/>
          </p:cNvSpPr>
          <p:nvPr/>
        </p:nvSpPr>
        <p:spPr bwMode="auto">
          <a:xfrm>
            <a:off x="3643313" y="1885354"/>
            <a:ext cx="0" cy="285750"/>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89" name="Line 21"/>
          <p:cNvSpPr>
            <a:spLocks noChangeShapeType="1"/>
          </p:cNvSpPr>
          <p:nvPr/>
        </p:nvSpPr>
        <p:spPr bwMode="auto">
          <a:xfrm>
            <a:off x="4732734" y="1894287"/>
            <a:ext cx="0" cy="267891"/>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90" name="Line 22"/>
          <p:cNvSpPr>
            <a:spLocks noChangeShapeType="1"/>
          </p:cNvSpPr>
          <p:nvPr/>
        </p:nvSpPr>
        <p:spPr bwMode="auto">
          <a:xfrm>
            <a:off x="6170414" y="1894287"/>
            <a:ext cx="0" cy="267891"/>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91" name="Line 23"/>
          <p:cNvSpPr>
            <a:spLocks noChangeShapeType="1"/>
          </p:cNvSpPr>
          <p:nvPr/>
        </p:nvSpPr>
        <p:spPr bwMode="auto">
          <a:xfrm>
            <a:off x="4375547" y="3215879"/>
            <a:ext cx="0" cy="312539"/>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92" name="Line 24"/>
          <p:cNvSpPr>
            <a:spLocks noChangeShapeType="1"/>
          </p:cNvSpPr>
          <p:nvPr/>
        </p:nvSpPr>
        <p:spPr bwMode="auto">
          <a:xfrm>
            <a:off x="4375547" y="4055268"/>
            <a:ext cx="0" cy="410766"/>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93" name="Line 25"/>
          <p:cNvSpPr>
            <a:spLocks noChangeShapeType="1"/>
          </p:cNvSpPr>
          <p:nvPr/>
        </p:nvSpPr>
        <p:spPr bwMode="auto">
          <a:xfrm rot="10800000" flipH="1">
            <a:off x="2705699" y="4455988"/>
            <a:ext cx="3330773" cy="1116"/>
          </a:xfrm>
          <a:prstGeom prst="line">
            <a:avLst/>
          </a:prstGeom>
          <a:noFill/>
          <a:ln w="25400">
            <a:solidFill>
              <a:schemeClr val="tx1"/>
            </a:solidFill>
            <a:miter lim="800000"/>
            <a:headEnd/>
            <a:tailEn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94" name="Line 26"/>
          <p:cNvSpPr>
            <a:spLocks noChangeShapeType="1"/>
          </p:cNvSpPr>
          <p:nvPr/>
        </p:nvSpPr>
        <p:spPr bwMode="auto">
          <a:xfrm flipH="1">
            <a:off x="2702348" y="4466034"/>
            <a:ext cx="2232" cy="684238"/>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95" name="Line 27"/>
          <p:cNvSpPr>
            <a:spLocks noChangeShapeType="1"/>
          </p:cNvSpPr>
          <p:nvPr/>
        </p:nvSpPr>
        <p:spPr bwMode="auto">
          <a:xfrm>
            <a:off x="3571875" y="4474967"/>
            <a:ext cx="0" cy="663029"/>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96" name="Line 28"/>
          <p:cNvSpPr>
            <a:spLocks noChangeShapeType="1"/>
          </p:cNvSpPr>
          <p:nvPr/>
        </p:nvSpPr>
        <p:spPr bwMode="auto">
          <a:xfrm>
            <a:off x="4375550" y="4457107"/>
            <a:ext cx="5581" cy="669727"/>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97" name="Line 29"/>
          <p:cNvSpPr>
            <a:spLocks noChangeShapeType="1"/>
          </p:cNvSpPr>
          <p:nvPr/>
        </p:nvSpPr>
        <p:spPr bwMode="auto">
          <a:xfrm flipH="1">
            <a:off x="6024191" y="4466035"/>
            <a:ext cx="3348" cy="660797"/>
          </a:xfrm>
          <a:prstGeom prst="line">
            <a:avLst/>
          </a:prstGeom>
          <a:noFill/>
          <a:ln w="25400">
            <a:solidFill>
              <a:schemeClr val="tx1"/>
            </a:solidFill>
            <a:miter lim="800000"/>
            <a:headEnd/>
            <a:tailEnd type="stealth" w="med" len="me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98" name="Line 30"/>
          <p:cNvSpPr>
            <a:spLocks noChangeShapeType="1"/>
          </p:cNvSpPr>
          <p:nvPr/>
        </p:nvSpPr>
        <p:spPr bwMode="auto">
          <a:xfrm>
            <a:off x="4375547" y="2162175"/>
            <a:ext cx="0" cy="321469"/>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99" name="Line 31"/>
          <p:cNvSpPr>
            <a:spLocks noChangeShapeType="1"/>
          </p:cNvSpPr>
          <p:nvPr/>
        </p:nvSpPr>
        <p:spPr bwMode="auto">
          <a:xfrm rot="10800000" flipH="1">
            <a:off x="2553891" y="2155478"/>
            <a:ext cx="3613175" cy="21208"/>
          </a:xfrm>
          <a:prstGeom prst="line">
            <a:avLst/>
          </a:prstGeom>
          <a:noFill/>
          <a:ln w="25400">
            <a:solidFill>
              <a:schemeClr val="tx1"/>
            </a:solidFill>
            <a:miter lim="800000"/>
            <a:headEnd/>
            <a:tailEn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42016" name="Rectangle 32"/>
          <p:cNvSpPr>
            <a:spLocks/>
          </p:cNvSpPr>
          <p:nvPr/>
        </p:nvSpPr>
        <p:spPr bwMode="auto">
          <a:xfrm>
            <a:off x="5259586" y="1322784"/>
            <a:ext cx="222744" cy="261610"/>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Arial" pitchFamily="30" charset="0"/>
                <a:ea typeface="Arial" pitchFamily="30" charset="0"/>
                <a:cs typeface="Arial" pitchFamily="30" charset="0"/>
                <a:sym typeface="Arial" pitchFamily="30" charset="0"/>
              </a:rPr>
              <a:t>...</a:t>
            </a:r>
          </a:p>
        </p:txBody>
      </p:sp>
      <p:sp>
        <p:nvSpPr>
          <p:cNvPr id="7201" name="Rectangle 33"/>
          <p:cNvSpPr>
            <a:spLocks/>
          </p:cNvSpPr>
          <p:nvPr/>
        </p:nvSpPr>
        <p:spPr bwMode="auto">
          <a:xfrm>
            <a:off x="6941716" y="2349700"/>
            <a:ext cx="1905916" cy="646331"/>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D90B00"/>
                </a:solidFill>
                <a:effectLst/>
                <a:uLnTx/>
                <a:uFillTx/>
                <a:latin typeface="Tahoma"/>
                <a:ea typeface="Gill Sans" pitchFamily="30" charset="0"/>
                <a:cs typeface="Gill Sans" pitchFamily="30" charset="0"/>
              </a:rPr>
              <a:t>Shared Memory</a:t>
            </a:r>
          </a:p>
          <a:p>
            <a:pPr marL="40176" marR="0" lvl="0" indent="0" algn="l" defTabSz="914259"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D90B00"/>
                </a:solidFill>
                <a:effectLst/>
                <a:uLnTx/>
                <a:uFillTx/>
                <a:latin typeface="Tahoma"/>
                <a:ea typeface="Gill Sans" pitchFamily="30" charset="0"/>
                <a:cs typeface="Gill Sans" pitchFamily="30" charset="0"/>
              </a:rPr>
              <a:t>Resources</a:t>
            </a:r>
          </a:p>
        </p:txBody>
      </p:sp>
      <p:sp>
        <p:nvSpPr>
          <p:cNvPr id="7202" name="Line 34"/>
          <p:cNvSpPr>
            <a:spLocks noChangeShapeType="1"/>
          </p:cNvSpPr>
          <p:nvPr/>
        </p:nvSpPr>
        <p:spPr bwMode="auto">
          <a:xfrm rot="10800000" flipH="1">
            <a:off x="767956" y="4250605"/>
            <a:ext cx="6292081" cy="0"/>
          </a:xfrm>
          <a:prstGeom prst="line">
            <a:avLst/>
          </a:prstGeom>
          <a:noFill/>
          <a:ln w="38100">
            <a:solidFill>
              <a:schemeClr val="tx1"/>
            </a:solidFill>
            <a:prstDash val="sysDot"/>
            <a:miter lim="800000"/>
            <a:headEnd/>
            <a:tailEnd/>
          </a:ln>
        </p:spPr>
        <p:txBody>
          <a:bodyPr lIns="0" tIns="0" rIns="0" bIns="0">
            <a:prstTxWarp prst="textNoShape">
              <a:avLst/>
            </a:prstTxWarp>
          </a:bodyPr>
          <a:lstStyle/>
          <a:p>
            <a:pPr marL="0" marR="0" lvl="0" indent="0" algn="l"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203" name="Rectangle 35"/>
          <p:cNvSpPr>
            <a:spLocks/>
          </p:cNvSpPr>
          <p:nvPr/>
        </p:nvSpPr>
        <p:spPr bwMode="auto">
          <a:xfrm>
            <a:off x="7095754" y="4050804"/>
            <a:ext cx="1775472" cy="323165"/>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Chip Boundary</a:t>
            </a:r>
          </a:p>
        </p:txBody>
      </p:sp>
      <p:sp>
        <p:nvSpPr>
          <p:cNvPr id="7204" name="Rectangle 36"/>
          <p:cNvSpPr>
            <a:spLocks/>
          </p:cNvSpPr>
          <p:nvPr/>
        </p:nvSpPr>
        <p:spPr bwMode="auto">
          <a:xfrm>
            <a:off x="680889" y="3867744"/>
            <a:ext cx="964402" cy="323165"/>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On-chip</a:t>
            </a:r>
          </a:p>
        </p:txBody>
      </p:sp>
      <p:sp>
        <p:nvSpPr>
          <p:cNvPr id="7205" name="Rectangle 37"/>
          <p:cNvSpPr>
            <a:spLocks/>
          </p:cNvSpPr>
          <p:nvPr/>
        </p:nvSpPr>
        <p:spPr bwMode="auto">
          <a:xfrm>
            <a:off x="674192" y="4233864"/>
            <a:ext cx="974922" cy="323165"/>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Tahoma"/>
                <a:ea typeface="Gill Sans" pitchFamily="30" charset="0"/>
                <a:cs typeface="Gill Sans" pitchFamily="30" charset="0"/>
              </a:rPr>
              <a:t>Off-chip</a:t>
            </a:r>
          </a:p>
        </p:txBody>
      </p:sp>
      <p:sp>
        <p:nvSpPr>
          <p:cNvPr id="7206" name="Oval 38"/>
          <p:cNvSpPr>
            <a:spLocks/>
          </p:cNvSpPr>
          <p:nvPr/>
        </p:nvSpPr>
        <p:spPr bwMode="auto">
          <a:xfrm>
            <a:off x="2973587" y="2376487"/>
            <a:ext cx="2821781" cy="964406"/>
          </a:xfrm>
          <a:prstGeom prst="ellipse">
            <a:avLst/>
          </a:prstGeom>
          <a:noFill/>
          <a:ln w="50800">
            <a:solidFill>
              <a:srgbClr val="D90B00"/>
            </a:solidFill>
            <a:miter lim="800000"/>
            <a:headEnd/>
            <a:tailEnd/>
          </a:ln>
        </p:spPr>
        <p:txBody>
          <a:bodyPr lIns="0" tIns="0" rIns="0" bIns="0">
            <a:prstTxWarp prst="textNoShape">
              <a:avLst/>
            </a:prstTxWarp>
          </a:bodyPr>
          <a:lstStyle/>
          <a:p>
            <a:pPr marL="0" marR="0" lvl="0" indent="0" algn="ctr"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207" name="Oval 39"/>
          <p:cNvSpPr>
            <a:spLocks/>
          </p:cNvSpPr>
          <p:nvPr/>
        </p:nvSpPr>
        <p:spPr bwMode="auto">
          <a:xfrm>
            <a:off x="2955727" y="3314104"/>
            <a:ext cx="2821781" cy="964406"/>
          </a:xfrm>
          <a:prstGeom prst="ellipse">
            <a:avLst/>
          </a:prstGeom>
          <a:noFill/>
          <a:ln w="50800">
            <a:solidFill>
              <a:srgbClr val="D90B00"/>
            </a:solidFill>
            <a:miter lim="800000"/>
            <a:headEnd/>
            <a:tailEnd/>
          </a:ln>
        </p:spPr>
        <p:txBody>
          <a:bodyPr lIns="0" tIns="0" rIns="0" bIns="0">
            <a:prstTxWarp prst="textNoShape">
              <a:avLst/>
            </a:prstTxWarp>
          </a:bodyPr>
          <a:lstStyle/>
          <a:p>
            <a:pPr marL="0" marR="0" lvl="0" indent="0" algn="ctr"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208" name="Oval 40"/>
          <p:cNvSpPr>
            <a:spLocks/>
          </p:cNvSpPr>
          <p:nvPr/>
        </p:nvSpPr>
        <p:spPr bwMode="auto">
          <a:xfrm>
            <a:off x="2339581" y="1921073"/>
            <a:ext cx="4098727" cy="508992"/>
          </a:xfrm>
          <a:prstGeom prst="ellipse">
            <a:avLst/>
          </a:prstGeom>
          <a:noFill/>
          <a:ln w="50800">
            <a:solidFill>
              <a:srgbClr val="D90B00"/>
            </a:solidFill>
            <a:miter lim="800000"/>
            <a:headEnd/>
            <a:tailEnd/>
          </a:ln>
        </p:spPr>
        <p:txBody>
          <a:bodyPr lIns="0" tIns="0" rIns="0" bIns="0">
            <a:prstTxWarp prst="textNoShape">
              <a:avLst/>
            </a:prstTxWarp>
          </a:bodyPr>
          <a:lstStyle/>
          <a:p>
            <a:pPr marL="0" marR="0" lvl="0" indent="0" algn="ctr"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209" name="Oval 41"/>
          <p:cNvSpPr>
            <a:spLocks/>
          </p:cNvSpPr>
          <p:nvPr/>
        </p:nvSpPr>
        <p:spPr bwMode="auto">
          <a:xfrm>
            <a:off x="1964534" y="4983956"/>
            <a:ext cx="4839891" cy="1035844"/>
          </a:xfrm>
          <a:prstGeom prst="ellipse">
            <a:avLst/>
          </a:prstGeom>
          <a:noFill/>
          <a:ln w="50800">
            <a:solidFill>
              <a:srgbClr val="D90B00"/>
            </a:solidFill>
            <a:miter lim="800000"/>
            <a:headEnd/>
            <a:tailEnd/>
          </a:ln>
        </p:spPr>
        <p:txBody>
          <a:bodyPr lIns="0" tIns="0" rIns="0" bIns="0">
            <a:prstTxWarp prst="textNoShape">
              <a:avLst/>
            </a:prstTxWarp>
          </a:bodyPr>
          <a:lstStyle/>
          <a:p>
            <a:pPr marL="0" marR="0" lvl="0" indent="0" algn="ctr" defTabSz="91425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42026" name="Text Box 42"/>
          <p:cNvSpPr txBox="1">
            <a:spLocks noChangeArrowheads="1"/>
          </p:cNvSpPr>
          <p:nvPr/>
        </p:nvSpPr>
        <p:spPr bwMode="auto">
          <a:xfrm>
            <a:off x="8108157" y="6545461"/>
            <a:ext cx="261193" cy="241102"/>
          </a:xfrm>
          <a:prstGeom prst="rect">
            <a:avLst/>
          </a:prstGeom>
          <a:noFill/>
          <a:ln w="12700">
            <a:noFill/>
            <a:miter lim="800000"/>
            <a:headEnd/>
            <a:tailEnd/>
          </a:ln>
        </p:spPr>
        <p:txBody>
          <a:bodyPr wrap="none" lIns="64281" tIns="32140" rIns="64281" bIns="32140">
            <a:prstTxWarp prst="textNoShape">
              <a:avLst/>
            </a:prstTxWarp>
          </a:bodyPr>
          <a:lstStyle/>
          <a:p>
            <a:pPr marL="0" marR="0" lvl="0" indent="0" algn="ctr" defTabSz="914259" rtl="0" eaLnBrk="1" fontAlgn="auto" latinLnBrk="0" hangingPunct="1">
              <a:lnSpc>
                <a:spcPct val="100000"/>
              </a:lnSpc>
              <a:spcBef>
                <a:spcPts val="0"/>
              </a:spcBef>
              <a:spcAft>
                <a:spcPts val="0"/>
              </a:spcAft>
              <a:buClrTx/>
              <a:buSzTx/>
              <a:buFontTx/>
              <a:buNone/>
              <a:tabLst/>
              <a:defRPr/>
            </a:pPr>
            <a:fld id="{94DCC252-AEFE-E545-A17C-7CC23BD74F33}" type="slidenum">
              <a:rPr kumimoji="0" lang="en-US" sz="1100" b="0" i="0" u="none" strike="noStrike" kern="1200" cap="none" spc="0" normalizeH="0" baseline="0" noProof="0">
                <a:ln>
                  <a:noFill/>
                </a:ln>
                <a:solidFill>
                  <a:srgbClr val="000000"/>
                </a:solidFill>
                <a:effectLst/>
                <a:uLnTx/>
                <a:uFillTx/>
                <a:latin typeface="Verdana" pitchFamily="30" charset="0"/>
                <a:ea typeface="Verdana" pitchFamily="30" charset="0"/>
                <a:cs typeface="Verdana" pitchFamily="30" charset="0"/>
                <a:sym typeface="Verdana" pitchFamily="30" charset="0"/>
              </a:rPr>
              <a:pPr marL="0" marR="0" lvl="0" indent="0" algn="ctr" defTabSz="914259" rtl="0" eaLnBrk="1" fontAlgn="auto" latinLnBrk="0" hangingPunct="1">
                <a:lnSpc>
                  <a:spcPct val="100000"/>
                </a:lnSpc>
                <a:spcBef>
                  <a:spcPts val="0"/>
                </a:spcBef>
                <a:spcAft>
                  <a:spcPts val="0"/>
                </a:spcAft>
                <a:buClrTx/>
                <a:buSzTx/>
                <a:buFontTx/>
                <a:buNone/>
                <a:tabLst/>
                <a:defRPr/>
              </a:pPr>
              <a:t>199</a:t>
            </a:fld>
            <a:endParaRPr kumimoji="0" lang="en-US" sz="1100" b="0" i="0" u="none" strike="noStrike" kern="1200" cap="none" spc="0" normalizeH="0" baseline="0" noProof="0" dirty="0">
              <a:ln>
                <a:noFill/>
              </a:ln>
              <a:solidFill>
                <a:srgbClr val="000000"/>
              </a:solidFill>
              <a:effectLst/>
              <a:uLnTx/>
              <a:uFillTx/>
              <a:latin typeface="Verdana" pitchFamily="30" charset="0"/>
              <a:ea typeface="Verdana" pitchFamily="30" charset="0"/>
              <a:cs typeface="Verdana" pitchFamily="30" charset="0"/>
              <a:sym typeface="Verdana" pitchFamily="30" charset="0"/>
            </a:endParaRPr>
          </a:p>
        </p:txBody>
      </p:sp>
    </p:spTree>
    <p:custDataLst>
      <p:tags r:id="rId1"/>
    </p:custDataLst>
    <p:extLst>
      <p:ext uri="{BB962C8B-B14F-4D97-AF65-F5344CB8AC3E}">
        <p14:creationId xmlns:p14="http://schemas.microsoft.com/office/powerpoint/2010/main" val="2391336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9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19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9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9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0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0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0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20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207"/>
                                        </p:tgtEl>
                                        <p:attrNameLst>
                                          <p:attrName>style.visibility</p:attrName>
                                        </p:attrNameLst>
                                      </p:cBhvr>
                                      <p:to>
                                        <p:strVal val="visible"/>
                                      </p:to>
                                    </p:set>
                                  </p:childTnLst>
                                </p:cTn>
                              </p:par>
                            </p:childTnLst>
                          </p:cTn>
                        </p:par>
                        <p:par>
                          <p:cTn id="61" fill="hold">
                            <p:stCondLst>
                              <p:cond delay="0"/>
                            </p:stCondLst>
                            <p:childTnLst>
                              <p:par>
                                <p:cTn id="62" presetID="1" presetClass="exit" presetSubtype="0" fill="hold" grpId="1" nodeType="afterEffect">
                                  <p:stCondLst>
                                    <p:cond delay="0"/>
                                  </p:stCondLst>
                                  <p:childTnLst>
                                    <p:set>
                                      <p:cBhvr>
                                        <p:cTn id="63" dur="1" fill="hold">
                                          <p:stCondLst>
                                            <p:cond delay="0"/>
                                          </p:stCondLst>
                                        </p:cTn>
                                        <p:tgtEl>
                                          <p:spTgt spid="720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208"/>
                                        </p:tgtEl>
                                        <p:attrNameLst>
                                          <p:attrName>style.visibility</p:attrName>
                                        </p:attrNameLst>
                                      </p:cBhvr>
                                      <p:to>
                                        <p:strVal val="visible"/>
                                      </p:to>
                                    </p:set>
                                  </p:childTnLst>
                                </p:cTn>
                              </p:par>
                            </p:childTnLst>
                          </p:cTn>
                        </p:par>
                        <p:par>
                          <p:cTn id="68" fill="hold">
                            <p:stCondLst>
                              <p:cond delay="0"/>
                            </p:stCondLst>
                            <p:childTnLst>
                              <p:par>
                                <p:cTn id="69" presetID="1" presetClass="exit" presetSubtype="0" fill="hold" grpId="1" nodeType="afterEffect">
                                  <p:stCondLst>
                                    <p:cond delay="0"/>
                                  </p:stCondLst>
                                  <p:childTnLst>
                                    <p:set>
                                      <p:cBhvr>
                                        <p:cTn id="70" dur="1" fill="hold">
                                          <p:stCondLst>
                                            <p:cond delay="0"/>
                                          </p:stCondLst>
                                        </p:cTn>
                                        <p:tgtEl>
                                          <p:spTgt spid="720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209"/>
                                        </p:tgtEl>
                                        <p:attrNameLst>
                                          <p:attrName>style.visibility</p:attrName>
                                        </p:attrNameLst>
                                      </p:cBhvr>
                                      <p:to>
                                        <p:strVal val="visible"/>
                                      </p:to>
                                    </p:set>
                                  </p:childTnLst>
                                </p:cTn>
                              </p:par>
                            </p:childTnLst>
                          </p:cTn>
                        </p:par>
                        <p:par>
                          <p:cTn id="75" fill="hold">
                            <p:stCondLst>
                              <p:cond delay="0"/>
                            </p:stCondLst>
                            <p:childTnLst>
                              <p:par>
                                <p:cTn id="76" presetID="1" presetClass="exit" presetSubtype="0" fill="hold" grpId="1" nodeType="afterEffect">
                                  <p:stCondLst>
                                    <p:cond delay="0"/>
                                  </p:stCondLst>
                                  <p:childTnLst>
                                    <p:set>
                                      <p:cBhvr>
                                        <p:cTn id="77" dur="1" fill="hold">
                                          <p:stCondLst>
                                            <p:cond delay="0"/>
                                          </p:stCondLst>
                                        </p:cTn>
                                        <p:tgtEl>
                                          <p:spTgt spid="720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7186"/>
                                        </p:tgtEl>
                                        <p:attrNameLst>
                                          <p:attrName>style.visibility</p:attrName>
                                        </p:attrNameLst>
                                      </p:cBhvr>
                                      <p:to>
                                        <p:strVal val="visible"/>
                                      </p:to>
                                    </p:set>
                                  </p:childTnLst>
                                </p:cTn>
                              </p:par>
                            </p:childTnLst>
                          </p:cTn>
                        </p:par>
                        <p:par>
                          <p:cTn id="82" fill="hold">
                            <p:stCondLst>
                              <p:cond delay="0"/>
                            </p:stCondLst>
                            <p:childTnLst>
                              <p:par>
                                <p:cTn id="83" presetID="1" presetClass="exit" presetSubtype="0" fill="hold" grpId="1" nodeType="afterEffect">
                                  <p:stCondLst>
                                    <p:cond delay="0"/>
                                  </p:stCondLst>
                                  <p:childTnLst>
                                    <p:set>
                                      <p:cBhvr>
                                        <p:cTn id="84" dur="1" fill="hold">
                                          <p:stCondLst>
                                            <p:cond delay="0"/>
                                          </p:stCondLst>
                                        </p:cTn>
                                        <p:tgtEl>
                                          <p:spTgt spid="7209"/>
                                        </p:tgtEl>
                                        <p:attrNameLst>
                                          <p:attrName>style.visibility</p:attrName>
                                        </p:attrNameLst>
                                      </p:cBhvr>
                                      <p:to>
                                        <p:strVal val="hidden"/>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7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 grpId="0" animBg="1" autoUpdateAnimBg="0"/>
      <p:bldP spid="7180" grpId="0" animBg="1" autoUpdateAnimBg="0"/>
      <p:bldP spid="7181" grpId="0" animBg="1" autoUpdateAnimBg="0"/>
      <p:bldP spid="7182" grpId="0" animBg="1" autoUpdateAnimBg="0"/>
      <p:bldP spid="7183" grpId="0" animBg="1" autoUpdateAnimBg="0"/>
      <p:bldP spid="7184" grpId="0" autoUpdateAnimBg="0"/>
      <p:bldP spid="7185" grpId="0" animBg="1" autoUpdateAnimBg="0"/>
      <p:bldP spid="7186" grpId="0" animBg="1"/>
      <p:bldP spid="7187" grpId="0" animBg="1"/>
      <p:bldP spid="7188" grpId="0" animBg="1"/>
      <p:bldP spid="7189" grpId="0" animBg="1"/>
      <p:bldP spid="7190" grpId="0" animBg="1"/>
      <p:bldP spid="7191" grpId="0" animBg="1"/>
      <p:bldP spid="7192" grpId="0" animBg="1"/>
      <p:bldP spid="7193" grpId="0" animBg="1"/>
      <p:bldP spid="7194" grpId="0" animBg="1"/>
      <p:bldP spid="7195" grpId="0" animBg="1"/>
      <p:bldP spid="7196" grpId="0" animBg="1"/>
      <p:bldP spid="7197" grpId="0" animBg="1"/>
      <p:bldP spid="7198" grpId="0" animBg="1"/>
      <p:bldP spid="7199" grpId="0" animBg="1"/>
      <p:bldP spid="7201" grpId="0" autoUpdateAnimBg="0"/>
      <p:bldP spid="7202" grpId="0" animBg="1"/>
      <p:bldP spid="7203" grpId="0" autoUpdateAnimBg="0"/>
      <p:bldP spid="7204" grpId="0" autoUpdateAnimBg="0"/>
      <p:bldP spid="7205" grpId="0" autoUpdateAnimBg="0"/>
      <p:bldP spid="7206" grpId="0" animBg="1"/>
      <p:bldP spid="7206" grpId="1" animBg="1"/>
      <p:bldP spid="7207" grpId="0" animBg="1"/>
      <p:bldP spid="7207" grpId="1" animBg="1"/>
      <p:bldP spid="7208" grpId="0" animBg="1"/>
      <p:bldP spid="7208" grpId="1" animBg="1"/>
      <p:bldP spid="7209" grpId="0" animBg="1"/>
      <p:bldP spid="7209"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4"/>
          <p:cNvSpPr>
            <a:spLocks noGrp="1"/>
          </p:cNvSpPr>
          <p:nvPr>
            <p:ph type="ctrTitle"/>
          </p:nvPr>
        </p:nvSpPr>
        <p:spPr>
          <a:xfrm>
            <a:off x="685800" y="1371600"/>
            <a:ext cx="7924800" cy="1752600"/>
          </a:xfrm>
        </p:spPr>
        <p:txBody>
          <a:bodyPr/>
          <a:lstStyle/>
          <a:p>
            <a:r>
              <a:rPr lang="en-US" dirty="0">
                <a:latin typeface="Garamond" charset="0"/>
                <a:ea typeface="ＭＳ Ｐゴシック" charset="0"/>
                <a:cs typeface="ＭＳ Ｐゴシック" charset="0"/>
              </a:rPr>
              <a:t>Shared Resource Design for Multi-Core Systems</a:t>
            </a:r>
          </a:p>
        </p:txBody>
      </p:sp>
      <p:sp>
        <p:nvSpPr>
          <p:cNvPr id="45058" name="Subtitle 5"/>
          <p:cNvSpPr>
            <a:spLocks noGrp="1"/>
          </p:cNvSpPr>
          <p:nvPr>
            <p:ph type="subTitle" idx="1"/>
          </p:nvPr>
        </p:nvSpPr>
        <p:spPr/>
        <p:txBody>
          <a:bodyPr/>
          <a:lstStyle/>
          <a:p>
            <a:pPr>
              <a:buFont typeface="Wingdings" charset="0"/>
              <a:buNone/>
            </a:pPr>
            <a:endParaRPr lang="en-US">
              <a:latin typeface="Tahoma" charset="0"/>
              <a:ea typeface="ＭＳ Ｐゴシック" charset="0"/>
              <a:cs typeface="ＭＳ Ｐゴシック" charset="0"/>
            </a:endParaRPr>
          </a:p>
        </p:txBody>
      </p:sp>
      <p:sp>
        <p:nvSpPr>
          <p:cNvPr id="45059"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A0F9DB-52B2-F546-84AD-C19B2B92BC4C}"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26105878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Interconnect Based Starvation</a:t>
            </a:r>
          </a:p>
        </p:txBody>
      </p:sp>
      <p:sp>
        <p:nvSpPr>
          <p:cNvPr id="3" name="Content Placeholder 2"/>
          <p:cNvSpPr>
            <a:spLocks noGrp="1"/>
          </p:cNvSpPr>
          <p:nvPr>
            <p:ph idx="1"/>
          </p:nvPr>
        </p:nvSpPr>
        <p:spPr>
          <a:xfrm>
            <a:off x="228600" y="1052736"/>
            <a:ext cx="8610600" cy="5195664"/>
          </a:xfrm>
        </p:spPr>
        <p:txBody>
          <a:bodyPr/>
          <a:lstStyle/>
          <a:p>
            <a:r>
              <a:rPr lang="en-US" sz="2200" dirty="0"/>
              <a:t>Boris Grot, Stephen W. </a:t>
            </a:r>
            <a:r>
              <a:rPr lang="en-US" sz="2200" dirty="0" err="1"/>
              <a:t>Keckler</a:t>
            </a:r>
            <a:r>
              <a:rPr lang="en-US" sz="2200" dirty="0"/>
              <a:t>, and </a:t>
            </a:r>
            <a:r>
              <a:rPr lang="en-US" sz="2200" u="sng" dirty="0"/>
              <a:t>Onur Mutlu</a:t>
            </a:r>
            <a:r>
              <a:rPr lang="en-US" sz="2200" dirty="0"/>
              <a:t>,</a:t>
            </a:r>
            <a:br>
              <a:rPr lang="en-US" sz="2200" dirty="0"/>
            </a:br>
            <a:r>
              <a:rPr lang="en-US" sz="2200" b="1" dirty="0">
                <a:hlinkClick r:id="rId2"/>
              </a:rPr>
              <a:t>"Preemptive Virtual Clock: A Flexible, Efficient, and Cost-effective QOS Scheme for Networks-on-Chip"</a:t>
            </a:r>
            <a:r>
              <a:rPr lang="en-US" sz="2200" dirty="0"/>
              <a:t> </a:t>
            </a:r>
            <a:br>
              <a:rPr lang="en-US" sz="2200" dirty="0"/>
            </a:br>
            <a:r>
              <a:rPr lang="en-US" sz="2200" i="1" dirty="0"/>
              <a:t>Proceedings of the </a:t>
            </a:r>
            <a:r>
              <a:rPr lang="en-US" sz="2200" i="1" dirty="0">
                <a:hlinkClick r:id="rId3"/>
              </a:rPr>
              <a:t>42nd International Symposium on Microarchitecture</a:t>
            </a:r>
            <a:r>
              <a:rPr lang="en-US" sz="2200" i="1" dirty="0"/>
              <a:t> (</a:t>
            </a:r>
            <a:r>
              <a:rPr lang="en-US" sz="2200" b="1" i="1" dirty="0"/>
              <a:t>MICRO</a:t>
            </a:r>
            <a:r>
              <a:rPr lang="en-US" sz="2200" i="1" dirty="0"/>
              <a:t>)</a:t>
            </a:r>
            <a:r>
              <a:rPr lang="en-US" sz="2200" dirty="0"/>
              <a:t>, pages 268-279, New York, NY, December 2009. </a:t>
            </a:r>
            <a:r>
              <a:rPr lang="en-US" sz="2200" dirty="0">
                <a:hlinkClick r:id="rId4"/>
              </a:rPr>
              <a:t>Slides (pdf)</a:t>
            </a:r>
            <a:endParaRPr lang="en-US" sz="2200"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0" y="3717032"/>
            <a:ext cx="9144000" cy="2576692"/>
          </a:xfrm>
          <a:prstGeom prst="rect">
            <a:avLst/>
          </a:prstGeom>
        </p:spPr>
      </p:pic>
    </p:spTree>
    <p:extLst>
      <p:ext uri="{BB962C8B-B14F-4D97-AF65-F5344CB8AC3E}">
        <p14:creationId xmlns:p14="http://schemas.microsoft.com/office/powerpoint/2010/main" val="191882461"/>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“Smart Resources”</a:t>
            </a:r>
          </a:p>
        </p:txBody>
      </p:sp>
      <p:sp>
        <p:nvSpPr>
          <p:cNvPr id="3" name="Content Placeholder 2"/>
          <p:cNvSpPr>
            <a:spLocks noGrp="1"/>
          </p:cNvSpPr>
          <p:nvPr>
            <p:ph idx="1"/>
          </p:nvPr>
        </p:nvSpPr>
        <p:spPr>
          <a:xfrm>
            <a:off x="228600" y="685800"/>
            <a:ext cx="8610600" cy="5105400"/>
          </a:xfrm>
        </p:spPr>
        <p:txBody>
          <a:bodyPr/>
          <a:lstStyle/>
          <a:p>
            <a:endParaRPr lang="en-US" dirty="0"/>
          </a:p>
          <a:p>
            <a:r>
              <a:rPr lang="en-US" sz="2800" dirty="0">
                <a:solidFill>
                  <a:srgbClr val="0000FF"/>
                </a:solidFill>
              </a:rPr>
              <a:t>Independent interference control mechanisms in caches, interconnect, and memory can contradict each other</a:t>
            </a:r>
          </a:p>
          <a:p>
            <a:endParaRPr lang="en-US" sz="2800" dirty="0"/>
          </a:p>
          <a:p>
            <a:r>
              <a:rPr lang="en-US" sz="2800" dirty="0"/>
              <a:t>Explicitly coordinating mechanisms for different resources requires complex implementation</a:t>
            </a:r>
          </a:p>
          <a:p>
            <a:endParaRPr lang="en-US" sz="2800" dirty="0"/>
          </a:p>
          <a:p>
            <a:r>
              <a:rPr lang="en-US" sz="2800" dirty="0"/>
              <a:t>How do we enable fair sharing of the </a:t>
            </a:r>
            <a:r>
              <a:rPr lang="en-US" sz="2800" dirty="0">
                <a:solidFill>
                  <a:srgbClr val="FF0000"/>
                </a:solidFill>
              </a:rPr>
              <a:t>entire memory system </a:t>
            </a:r>
            <a:r>
              <a:rPr lang="en-US" sz="2800" dirty="0"/>
              <a:t>by controlling interference in a </a:t>
            </a:r>
            <a:r>
              <a:rPr lang="en-US" sz="2800" dirty="0">
                <a:solidFill>
                  <a:srgbClr val="FF0000"/>
                </a:solidFill>
              </a:rPr>
              <a:t>coordinated manner?</a:t>
            </a:r>
          </a:p>
          <a:p>
            <a:endParaRPr lang="en-US" sz="2800" dirty="0"/>
          </a:p>
          <a:p>
            <a:endParaRPr lang="en-US" sz="28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29659559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807896" cy="1066800"/>
          </a:xfrm>
        </p:spPr>
        <p:txBody>
          <a:bodyPr/>
          <a:lstStyle/>
          <a:p>
            <a:r>
              <a:rPr lang="en-US" sz="3800" dirty="0"/>
              <a:t>Source Throttling: A Fairness Substrate</a:t>
            </a:r>
          </a:p>
        </p:txBody>
      </p:sp>
      <p:sp>
        <p:nvSpPr>
          <p:cNvPr id="3" name="Content Placeholder 2"/>
          <p:cNvSpPr>
            <a:spLocks noGrp="1"/>
          </p:cNvSpPr>
          <p:nvPr>
            <p:ph idx="1"/>
          </p:nvPr>
        </p:nvSpPr>
        <p:spPr>
          <a:xfrm>
            <a:off x="228600" y="1066800"/>
            <a:ext cx="8610600" cy="4876800"/>
          </a:xfrm>
        </p:spPr>
        <p:txBody>
          <a:bodyPr/>
          <a:lstStyle/>
          <a:p>
            <a:r>
              <a:rPr lang="en-US" dirty="0"/>
              <a:t>Key idea: Manage inter-thread interference at the </a:t>
            </a:r>
            <a:r>
              <a:rPr lang="en-US" dirty="0">
                <a:solidFill>
                  <a:srgbClr val="0000FF"/>
                </a:solidFill>
              </a:rPr>
              <a:t>cores (sources)</a:t>
            </a:r>
            <a:r>
              <a:rPr lang="en-US" dirty="0"/>
              <a:t>, </a:t>
            </a:r>
            <a:r>
              <a:rPr lang="en-US" dirty="0">
                <a:solidFill>
                  <a:srgbClr val="D90B00"/>
                </a:solidFill>
              </a:rPr>
              <a:t>not</a:t>
            </a:r>
            <a:r>
              <a:rPr lang="en-US" dirty="0"/>
              <a:t> at the </a:t>
            </a:r>
            <a:r>
              <a:rPr lang="en-US" dirty="0">
                <a:solidFill>
                  <a:srgbClr val="D90B00"/>
                </a:solidFill>
              </a:rPr>
              <a:t>shared resources</a:t>
            </a:r>
            <a:endParaRPr lang="en-US" dirty="0"/>
          </a:p>
          <a:p>
            <a:endParaRPr lang="en-US" sz="1800" dirty="0"/>
          </a:p>
          <a:p>
            <a:r>
              <a:rPr lang="en-US" dirty="0">
                <a:solidFill>
                  <a:srgbClr val="0000FF"/>
                </a:solidFill>
              </a:rPr>
              <a:t>Dynamically estimate unfairness </a:t>
            </a:r>
            <a:r>
              <a:rPr lang="en-US" dirty="0"/>
              <a:t>in the memory system </a:t>
            </a:r>
          </a:p>
          <a:p>
            <a:r>
              <a:rPr lang="en-US" dirty="0"/>
              <a:t>Feed back this information into a controller</a:t>
            </a:r>
          </a:p>
          <a:p>
            <a:r>
              <a:rPr lang="en-US" dirty="0">
                <a:solidFill>
                  <a:srgbClr val="0000FF"/>
                </a:solidFill>
              </a:rPr>
              <a:t>Throttle cores’ memory access rates</a:t>
            </a:r>
            <a:r>
              <a:rPr lang="en-US" dirty="0"/>
              <a:t> accordingly</a:t>
            </a:r>
          </a:p>
          <a:p>
            <a:pPr lvl="1"/>
            <a:r>
              <a:rPr lang="en-US" dirty="0"/>
              <a:t>Whom to throttle and by how much depends on performance target (throughput, fairness, per-thread </a:t>
            </a:r>
            <a:r>
              <a:rPr lang="en-US" dirty="0" err="1"/>
              <a:t>QoS</a:t>
            </a:r>
            <a:r>
              <a:rPr lang="en-US" dirty="0"/>
              <a:t>, etc)</a:t>
            </a:r>
          </a:p>
          <a:p>
            <a:pPr lvl="1"/>
            <a:r>
              <a:rPr lang="en-US" dirty="0"/>
              <a:t>E.g., if unfairness &gt; system-software-specified target then</a:t>
            </a:r>
            <a:br>
              <a:rPr lang="en-US" dirty="0"/>
            </a:br>
            <a:r>
              <a:rPr lang="en-US" dirty="0">
                <a:solidFill>
                  <a:srgbClr val="0000FF"/>
                </a:solidFill>
              </a:rPr>
              <a:t>throttle down </a:t>
            </a:r>
            <a:r>
              <a:rPr lang="en-US" dirty="0"/>
              <a:t>core causing unfairness &amp;</a:t>
            </a:r>
            <a:r>
              <a:rPr lang="en-US" dirty="0">
                <a:solidFill>
                  <a:srgbClr val="002D99"/>
                </a:solidFill>
              </a:rPr>
              <a:t> </a:t>
            </a:r>
            <a:br>
              <a:rPr lang="en-US" dirty="0">
                <a:solidFill>
                  <a:srgbClr val="002D99"/>
                </a:solidFill>
              </a:rPr>
            </a:br>
            <a:r>
              <a:rPr lang="en-US" dirty="0">
                <a:solidFill>
                  <a:srgbClr val="0000FF"/>
                </a:solidFill>
              </a:rPr>
              <a:t>throttle up </a:t>
            </a:r>
            <a:r>
              <a:rPr lang="en-US" dirty="0"/>
              <a:t>core that was unfairly treated</a:t>
            </a:r>
          </a:p>
          <a:p>
            <a:pPr lvl="1"/>
            <a:endParaRPr lang="en-US" dirty="0"/>
          </a:p>
          <a:p>
            <a:r>
              <a:rPr lang="en-US" sz="2000" dirty="0"/>
              <a:t>Ebrahimi et al., “</a:t>
            </a:r>
            <a:r>
              <a:rPr lang="en-US" sz="2000" dirty="0">
                <a:solidFill>
                  <a:srgbClr val="0000FF"/>
                </a:solidFill>
              </a:rPr>
              <a:t>Fairness via Source Throttling</a:t>
            </a:r>
            <a:r>
              <a:rPr lang="en-US" sz="2000" dirty="0"/>
              <a:t>,” ASPLOS’10, TOCS’12.</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201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270252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Fairness via Source Throttling (FST)</a:t>
            </a:r>
          </a:p>
        </p:txBody>
      </p:sp>
      <p:sp>
        <p:nvSpPr>
          <p:cNvPr id="3" name="Content Placeholder 2"/>
          <p:cNvSpPr>
            <a:spLocks noGrp="1"/>
          </p:cNvSpPr>
          <p:nvPr>
            <p:ph idx="1"/>
          </p:nvPr>
        </p:nvSpPr>
        <p:spPr>
          <a:xfrm>
            <a:off x="228600" y="1066800"/>
            <a:ext cx="8610600" cy="5181600"/>
          </a:xfrm>
        </p:spPr>
        <p:txBody>
          <a:bodyPr/>
          <a:lstStyle/>
          <a:p>
            <a:r>
              <a:rPr lang="en-US" dirty="0"/>
              <a:t>Two components (interval-based)</a:t>
            </a:r>
          </a:p>
          <a:p>
            <a:endParaRPr lang="en-US" dirty="0"/>
          </a:p>
          <a:p>
            <a:r>
              <a:rPr lang="en-US" dirty="0">
                <a:solidFill>
                  <a:srgbClr val="0000FF"/>
                </a:solidFill>
              </a:rPr>
              <a:t>Run-time unfairness evaluation (in hardware)</a:t>
            </a:r>
          </a:p>
          <a:p>
            <a:pPr lvl="1"/>
            <a:r>
              <a:rPr lang="en-US" dirty="0"/>
              <a:t>Dynamically estimates the unfairness (application slowdowns) in the memory system</a:t>
            </a:r>
          </a:p>
          <a:p>
            <a:pPr lvl="1"/>
            <a:r>
              <a:rPr lang="en-US" dirty="0"/>
              <a:t>Estimates which application is slowing down which other</a:t>
            </a:r>
          </a:p>
          <a:p>
            <a:endParaRPr lang="en-US" dirty="0"/>
          </a:p>
          <a:p>
            <a:r>
              <a:rPr lang="en-US" dirty="0">
                <a:solidFill>
                  <a:srgbClr val="0000FF"/>
                </a:solidFill>
              </a:rPr>
              <a:t>Dynamic request throttling (hardware or software)</a:t>
            </a:r>
          </a:p>
          <a:p>
            <a:pPr lvl="1"/>
            <a:r>
              <a:rPr lang="en-US" dirty="0"/>
              <a:t>Adjusts how aggressively each core makes requests to the shared resources</a:t>
            </a:r>
          </a:p>
          <a:p>
            <a:pPr lvl="1"/>
            <a:r>
              <a:rPr lang="en-US" dirty="0"/>
              <a:t>Throttles down request rates of cores causing unfairness</a:t>
            </a:r>
          </a:p>
          <a:p>
            <a:pPr lvl="2"/>
            <a:r>
              <a:rPr lang="en-US" dirty="0"/>
              <a:t>Limit miss buffers, limit injection rate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202</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1972093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4"/>
          <p:cNvSpPr>
            <a:spLocks/>
          </p:cNvSpPr>
          <p:nvPr/>
        </p:nvSpPr>
        <p:spPr bwMode="auto">
          <a:xfrm>
            <a:off x="7090173" y="6474026"/>
            <a:ext cx="1678781" cy="383977"/>
          </a:xfrm>
          <a:prstGeom prst="rect">
            <a:avLst/>
          </a:prstGeom>
          <a:solidFill>
            <a:srgbClr val="FFFFFF"/>
          </a:solidFill>
          <a:ln w="25400">
            <a:noFill/>
            <a:miter lim="800000"/>
            <a:headEnd/>
            <a:tailEnd/>
          </a:ln>
        </p:spPr>
        <p:txBody>
          <a:bodyPr lIns="0" tIns="0" rIns="0" bIns="0">
            <a:prstTxWarp prst="textNoShape">
              <a:avLst/>
            </a:prstTxWarp>
          </a:bodyPr>
          <a:lstStyle/>
          <a:p>
            <a:pPr marL="0" marR="0" lvl="0" indent="0" algn="ctr" defTabSz="9142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charset="0"/>
              <a:cs typeface="ＭＳ Ｐゴシック" charset="0"/>
            </a:endParaRPr>
          </a:p>
        </p:txBody>
      </p:sp>
      <p:sp>
        <p:nvSpPr>
          <p:cNvPr id="60420" name="Text Box 5"/>
          <p:cNvSpPr txBox="1">
            <a:spLocks noChangeArrowheads="1"/>
          </p:cNvSpPr>
          <p:nvPr/>
        </p:nvSpPr>
        <p:spPr bwMode="auto">
          <a:xfrm>
            <a:off x="8109273" y="6545461"/>
            <a:ext cx="261193" cy="241102"/>
          </a:xfrm>
          <a:prstGeom prst="rect">
            <a:avLst/>
          </a:prstGeom>
          <a:noFill/>
          <a:ln w="12700">
            <a:noFill/>
            <a:miter lim="800000"/>
            <a:headEnd/>
            <a:tailEnd/>
          </a:ln>
        </p:spPr>
        <p:txBody>
          <a:bodyPr wrap="none" lIns="64281" tIns="32140" rIns="64281" bIns="32140">
            <a:prstTxWarp prst="textNoShape">
              <a:avLst/>
            </a:prstTxWarp>
          </a:bodyPr>
          <a:lstStyle/>
          <a:p>
            <a:pPr marL="0" marR="0" lvl="0" indent="0" algn="ctr" defTabSz="914259" rtl="0" eaLnBrk="1" fontAlgn="base" latinLnBrk="0" hangingPunct="1">
              <a:lnSpc>
                <a:spcPct val="100000"/>
              </a:lnSpc>
              <a:spcBef>
                <a:spcPct val="0"/>
              </a:spcBef>
              <a:spcAft>
                <a:spcPct val="0"/>
              </a:spcAft>
              <a:buClrTx/>
              <a:buSzTx/>
              <a:buFontTx/>
              <a:buNone/>
              <a:tabLst/>
              <a:defRPr/>
            </a:pPr>
            <a:fld id="{C445231B-BF33-B140-84BB-0105214CB111}" type="slidenum">
              <a:rPr kumimoji="0" lang="en-US" sz="1100" b="0" i="0" u="none" strike="noStrike" kern="1200" cap="none" spc="0" normalizeH="0" baseline="0" noProof="0">
                <a:ln>
                  <a:noFill/>
                </a:ln>
                <a:solidFill>
                  <a:srgbClr val="000000"/>
                </a:solidFill>
                <a:effectLst/>
                <a:uLnTx/>
                <a:uFillTx/>
                <a:latin typeface="Verdana" pitchFamily="31" charset="0"/>
                <a:ea typeface="Verdana" pitchFamily="31" charset="0"/>
                <a:cs typeface="Verdana" pitchFamily="31" charset="0"/>
                <a:sym typeface="Verdana" pitchFamily="31" charset="0"/>
              </a:rPr>
              <a:pPr marL="0" marR="0" lvl="0" indent="0" algn="ctr" defTabSz="914259" rtl="0" eaLnBrk="1" fontAlgn="base" latinLnBrk="0" hangingPunct="1">
                <a:lnSpc>
                  <a:spcPct val="100000"/>
                </a:lnSpc>
                <a:spcBef>
                  <a:spcPct val="0"/>
                </a:spcBef>
                <a:spcAft>
                  <a:spcPct val="0"/>
                </a:spcAft>
                <a:buClrTx/>
                <a:buSzTx/>
                <a:buFontTx/>
                <a:buNone/>
                <a:tabLst/>
                <a:defRPr/>
              </a:pPr>
              <a:t>203</a:t>
            </a:fld>
            <a:endParaRPr kumimoji="0" lang="en-US" sz="11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endParaRPr>
          </a:p>
        </p:txBody>
      </p:sp>
      <p:sp>
        <p:nvSpPr>
          <p:cNvPr id="60421" name="Rectangle 6"/>
          <p:cNvSpPr>
            <a:spLocks/>
          </p:cNvSpPr>
          <p:nvPr/>
        </p:nvSpPr>
        <p:spPr bwMode="auto">
          <a:xfrm>
            <a:off x="455414" y="3562948"/>
            <a:ext cx="2571750" cy="1241227"/>
          </a:xfrm>
          <a:prstGeom prst="rect">
            <a:avLst/>
          </a:prstGeom>
          <a:solidFill>
            <a:srgbClr val="FFFFFF"/>
          </a:solidFill>
          <a:ln w="25400">
            <a:solidFill>
              <a:schemeClr val="tx1"/>
            </a:solidFill>
            <a:miter lim="800000"/>
            <a:headEnd/>
            <a:tailEnd/>
          </a:ln>
        </p:spPr>
        <p:txBody>
          <a:bodyPr lIns="0" tIns="0" rIns="40632" bIns="0" anchor="ctr">
            <a:prstTxWarp prst="textNoShape">
              <a:avLst/>
            </a:prstTxWarp>
          </a:bodyPr>
          <a:lstStyle/>
          <a:p>
            <a:pPr marL="40176" marR="0" lvl="0" indent="0" algn="ctr" defTabSz="914259"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srgbClr val="001F67"/>
                </a:solidFill>
                <a:effectLst/>
                <a:uLnTx/>
                <a:uFillTx/>
                <a:latin typeface="Tahoma"/>
                <a:ea typeface="Gill Sans" pitchFamily="31" charset="0"/>
                <a:cs typeface="Gill Sans" pitchFamily="31" charset="0"/>
              </a:rPr>
              <a:t>Runtime Unfairness</a:t>
            </a:r>
          </a:p>
          <a:p>
            <a:pPr marL="40176" marR="0" lvl="0" indent="0" algn="ctr" defTabSz="914259"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srgbClr val="001F67"/>
                </a:solidFill>
                <a:effectLst/>
                <a:uLnTx/>
                <a:uFillTx/>
                <a:latin typeface="Tahoma"/>
                <a:ea typeface="Gill Sans" pitchFamily="31" charset="0"/>
                <a:cs typeface="Gill Sans" pitchFamily="31" charset="0"/>
              </a:rPr>
              <a:t>Evaluation</a:t>
            </a:r>
          </a:p>
        </p:txBody>
      </p:sp>
      <p:sp>
        <p:nvSpPr>
          <p:cNvPr id="60422" name="Rectangle 7"/>
          <p:cNvSpPr>
            <a:spLocks/>
          </p:cNvSpPr>
          <p:nvPr/>
        </p:nvSpPr>
        <p:spPr bwMode="auto">
          <a:xfrm>
            <a:off x="6170414" y="3562948"/>
            <a:ext cx="2571750" cy="1241227"/>
          </a:xfrm>
          <a:prstGeom prst="rect">
            <a:avLst/>
          </a:prstGeom>
          <a:solidFill>
            <a:srgbClr val="FFFFFF"/>
          </a:solidFill>
          <a:ln w="25400">
            <a:solidFill>
              <a:schemeClr val="tx1"/>
            </a:solidFill>
            <a:miter lim="800000"/>
            <a:headEnd/>
            <a:tailEnd/>
          </a:ln>
        </p:spPr>
        <p:txBody>
          <a:bodyPr lIns="0" tIns="0" rIns="40632" bIns="0" anchor="ctr">
            <a:prstTxWarp prst="textNoShape">
              <a:avLst/>
            </a:prstTxWarp>
          </a:bodyPr>
          <a:lstStyle/>
          <a:p>
            <a:pPr marL="40176" marR="0" lvl="0" indent="0" algn="ctr" defTabSz="914259"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srgbClr val="D90B00"/>
                </a:solidFill>
                <a:effectLst/>
                <a:uLnTx/>
                <a:uFillTx/>
                <a:latin typeface="Tahoma"/>
                <a:ea typeface="Gill Sans" pitchFamily="31" charset="0"/>
                <a:cs typeface="Gill Sans" pitchFamily="31" charset="0"/>
              </a:rPr>
              <a:t>Dynamic</a:t>
            </a:r>
          </a:p>
          <a:p>
            <a:pPr marL="40176" marR="0" lvl="0" indent="0" algn="ctr" defTabSz="914259"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srgbClr val="D90B00"/>
                </a:solidFill>
                <a:effectLst/>
                <a:uLnTx/>
                <a:uFillTx/>
                <a:latin typeface="Tahoma"/>
                <a:ea typeface="Gill Sans" pitchFamily="31" charset="0"/>
                <a:cs typeface="Gill Sans" pitchFamily="31" charset="0"/>
              </a:rPr>
              <a:t>Request Throttling</a:t>
            </a:r>
          </a:p>
        </p:txBody>
      </p:sp>
      <p:sp>
        <p:nvSpPr>
          <p:cNvPr id="25608" name="Rectangle 8"/>
          <p:cNvSpPr>
            <a:spLocks/>
          </p:cNvSpPr>
          <p:nvPr/>
        </p:nvSpPr>
        <p:spPr bwMode="auto">
          <a:xfrm>
            <a:off x="187524" y="4964906"/>
            <a:ext cx="4277320" cy="1848445"/>
          </a:xfrm>
          <a:prstGeom prst="rect">
            <a:avLst/>
          </a:prstGeom>
          <a:solidFill>
            <a:srgbClr val="FFFFFF"/>
          </a:solidFill>
          <a:ln w="25400">
            <a:solidFill>
              <a:schemeClr val="tx1"/>
            </a:solidFill>
            <a:miter lim="800000"/>
            <a:headEnd/>
            <a:tailEnd/>
          </a:ln>
        </p:spPr>
        <p:txBody>
          <a:bodyPr lIns="0" tIns="0" rIns="40632" bIns="0" anchor="ctr">
            <a:prstTxWarp prst="textNoShape">
              <a:avLst/>
            </a:prstTxWarp>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rPr>
              <a:t>1- Estimating system unfairness </a:t>
            </a:r>
          </a:p>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rPr>
              <a:t>2- Find app. with the highest slowdown (App-slowest)</a:t>
            </a:r>
          </a:p>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rPr>
              <a:t>3- Find app. causing most interference for App-slowest </a:t>
            </a:r>
            <a:br>
              <a:rPr kumimoji="0" lang="en-US" sz="18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rPr>
            </a:br>
            <a:r>
              <a:rPr kumimoji="0" lang="en-US" sz="18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rPr>
              <a:t>(App-interfering)</a:t>
            </a:r>
          </a:p>
        </p:txBody>
      </p:sp>
      <p:sp>
        <p:nvSpPr>
          <p:cNvPr id="25609" name="Rectangle 9"/>
          <p:cNvSpPr>
            <a:spLocks/>
          </p:cNvSpPr>
          <p:nvPr/>
        </p:nvSpPr>
        <p:spPr bwMode="auto">
          <a:xfrm>
            <a:off x="4679156" y="4964906"/>
            <a:ext cx="4277320" cy="1848445"/>
          </a:xfrm>
          <a:prstGeom prst="rect">
            <a:avLst/>
          </a:prstGeom>
          <a:solidFill>
            <a:srgbClr val="FFFFFF"/>
          </a:solidFill>
          <a:ln w="25400">
            <a:solidFill>
              <a:schemeClr val="tx1"/>
            </a:solidFill>
            <a:miter lim="800000"/>
            <a:headEnd/>
            <a:tailEnd/>
          </a:ln>
        </p:spPr>
        <p:txBody>
          <a:bodyPr lIns="0" tIns="0" rIns="40632" bIns="0" anchor="ctr">
            <a:prstTxWarp prst="textNoShape">
              <a:avLst/>
            </a:prstTxWarp>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rPr>
              <a:t>if (Unfairness Estimate &gt;Target) </a:t>
            </a:r>
          </a:p>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rPr>
              <a:t>{</a:t>
            </a:r>
          </a:p>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rPr>
              <a:t> 1-Throttle down App-interfering</a:t>
            </a:r>
          </a:p>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rPr>
              <a:t>    (limit injection rate and parallelism)</a:t>
            </a:r>
            <a:endParaRPr kumimoji="0" lang="en-US" sz="18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endParaRPr>
          </a:p>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rPr>
              <a:t> 2-Throttle up App-slowest</a:t>
            </a:r>
          </a:p>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pitchFamily="31" charset="0"/>
                <a:ea typeface="Verdana" pitchFamily="31" charset="0"/>
                <a:cs typeface="Verdana" pitchFamily="31" charset="0"/>
                <a:sym typeface="Verdana" pitchFamily="31" charset="0"/>
              </a:rPr>
              <a:t>}</a:t>
            </a:r>
          </a:p>
        </p:txBody>
      </p:sp>
      <p:sp>
        <p:nvSpPr>
          <p:cNvPr id="60425" name="AutoShape 10"/>
          <p:cNvSpPr>
            <a:spLocks/>
          </p:cNvSpPr>
          <p:nvPr/>
        </p:nvSpPr>
        <p:spPr bwMode="auto">
          <a:xfrm>
            <a:off x="250031" y="3303984"/>
            <a:ext cx="8706445" cy="1598414"/>
          </a:xfrm>
          <a:prstGeom prst="roundRect">
            <a:avLst>
              <a:gd name="adj" fmla="val 8380"/>
            </a:avLst>
          </a:prstGeom>
          <a:noFill/>
          <a:ln w="25400">
            <a:solidFill>
              <a:schemeClr val="tx1"/>
            </a:solidFill>
            <a:prstDash val="sysDot"/>
            <a:miter lim="800000"/>
            <a:headEnd/>
            <a:tailEnd/>
          </a:ln>
        </p:spPr>
        <p:txBody>
          <a:bodyPr lIns="0" tIns="0" rIns="0" bIns="0">
            <a:prstTxWarp prst="textNoShape">
              <a:avLst/>
            </a:prstTxWarp>
          </a:bodyPr>
          <a:lstStyle/>
          <a:p>
            <a:pPr marL="0" marR="0" lvl="0" indent="0" algn="ctr" defTabSz="9142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charset="0"/>
              <a:cs typeface="ＭＳ Ｐゴシック" charset="0"/>
            </a:endParaRPr>
          </a:p>
        </p:txBody>
      </p:sp>
      <p:sp>
        <p:nvSpPr>
          <p:cNvPr id="60426" name="Rectangle 11"/>
          <p:cNvSpPr>
            <a:spLocks/>
          </p:cNvSpPr>
          <p:nvPr/>
        </p:nvSpPr>
        <p:spPr bwMode="auto">
          <a:xfrm>
            <a:off x="193105" y="2893222"/>
            <a:ext cx="643764" cy="430887"/>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ahoma"/>
                <a:ea typeface="Gill Sans" pitchFamily="31" charset="0"/>
                <a:cs typeface="Gill Sans" pitchFamily="31" charset="0"/>
              </a:rPr>
              <a:t>FST</a:t>
            </a:r>
          </a:p>
        </p:txBody>
      </p:sp>
      <p:sp>
        <p:nvSpPr>
          <p:cNvPr id="25612" name="Line 12"/>
          <p:cNvSpPr>
            <a:spLocks noChangeShapeType="1"/>
          </p:cNvSpPr>
          <p:nvPr/>
        </p:nvSpPr>
        <p:spPr bwMode="auto">
          <a:xfrm flipH="1">
            <a:off x="3011537" y="3786188"/>
            <a:ext cx="3143250" cy="0"/>
          </a:xfrm>
          <a:prstGeom prst="line">
            <a:avLst/>
          </a:prstGeom>
          <a:noFill/>
          <a:ln w="25400">
            <a:solidFill>
              <a:srgbClr val="9B2C01"/>
            </a:solidFill>
            <a:miter lim="800000"/>
            <a:headEnd type="stealth" w="med" len="med"/>
            <a:tailEnd/>
          </a:ln>
        </p:spPr>
        <p:txBody>
          <a:bodyPr lIns="0" tIns="0" rIns="0" bIns="0">
            <a:prstTxWarp prst="textNoShape">
              <a:avLst/>
            </a:prstTxWarp>
          </a:bodyPr>
          <a:lstStyle/>
          <a:p>
            <a:pPr marL="0" marR="0" lvl="0" indent="0" algn="l" defTabSz="9142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charset="0"/>
              <a:cs typeface="ＭＳ Ｐゴシック" charset="0"/>
            </a:endParaRPr>
          </a:p>
        </p:txBody>
      </p:sp>
      <p:sp>
        <p:nvSpPr>
          <p:cNvPr id="25613" name="Rectangle 13"/>
          <p:cNvSpPr>
            <a:spLocks/>
          </p:cNvSpPr>
          <p:nvPr/>
        </p:nvSpPr>
        <p:spPr bwMode="auto">
          <a:xfrm>
            <a:off x="3508251" y="3415605"/>
            <a:ext cx="2388902" cy="323165"/>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9B2C01"/>
                </a:solidFill>
                <a:effectLst/>
                <a:uLnTx/>
                <a:uFillTx/>
                <a:latin typeface="Tahoma"/>
                <a:ea typeface="Gill Sans" pitchFamily="31" charset="0"/>
                <a:cs typeface="Gill Sans" pitchFamily="31" charset="0"/>
              </a:rPr>
              <a:t>Unfairness Estimate</a:t>
            </a:r>
          </a:p>
        </p:txBody>
      </p:sp>
      <p:sp>
        <p:nvSpPr>
          <p:cNvPr id="25614" name="Line 14"/>
          <p:cNvSpPr>
            <a:spLocks noChangeShapeType="1"/>
          </p:cNvSpPr>
          <p:nvPr/>
        </p:nvSpPr>
        <p:spPr bwMode="auto">
          <a:xfrm rot="10800000">
            <a:off x="3023819" y="4154537"/>
            <a:ext cx="3130971" cy="0"/>
          </a:xfrm>
          <a:prstGeom prst="line">
            <a:avLst/>
          </a:prstGeom>
          <a:noFill/>
          <a:ln w="25400">
            <a:solidFill>
              <a:srgbClr val="9B2C01"/>
            </a:solidFill>
            <a:miter lim="800000"/>
            <a:headEnd type="stealth" w="med" len="med"/>
            <a:tailEnd/>
          </a:ln>
        </p:spPr>
        <p:txBody>
          <a:bodyPr lIns="0" tIns="0" rIns="0" bIns="0">
            <a:prstTxWarp prst="textNoShape">
              <a:avLst/>
            </a:prstTxWarp>
          </a:bodyPr>
          <a:lstStyle/>
          <a:p>
            <a:pPr marL="0" marR="0" lvl="0" indent="0" algn="l" defTabSz="9142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charset="0"/>
              <a:cs typeface="ＭＳ Ｐゴシック" charset="0"/>
            </a:endParaRPr>
          </a:p>
        </p:txBody>
      </p:sp>
      <p:sp>
        <p:nvSpPr>
          <p:cNvPr id="25615" name="Rectangle 15"/>
          <p:cNvSpPr>
            <a:spLocks/>
          </p:cNvSpPr>
          <p:nvPr/>
        </p:nvSpPr>
        <p:spPr bwMode="auto">
          <a:xfrm>
            <a:off x="3993806" y="3790652"/>
            <a:ext cx="1477895" cy="323165"/>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9B2C01"/>
                </a:solidFill>
                <a:effectLst/>
                <a:uLnTx/>
                <a:uFillTx/>
                <a:latin typeface="Tahoma"/>
                <a:ea typeface="Gill Sans" pitchFamily="31" charset="0"/>
                <a:cs typeface="Gill Sans" pitchFamily="31" charset="0"/>
              </a:rPr>
              <a:t>App-slowest</a:t>
            </a:r>
          </a:p>
        </p:txBody>
      </p:sp>
      <p:sp>
        <p:nvSpPr>
          <p:cNvPr id="25616" name="Line 16"/>
          <p:cNvSpPr>
            <a:spLocks noChangeShapeType="1"/>
          </p:cNvSpPr>
          <p:nvPr/>
        </p:nvSpPr>
        <p:spPr bwMode="auto">
          <a:xfrm rot="10800000">
            <a:off x="3023819" y="4535165"/>
            <a:ext cx="3130971" cy="0"/>
          </a:xfrm>
          <a:prstGeom prst="line">
            <a:avLst/>
          </a:prstGeom>
          <a:noFill/>
          <a:ln w="25400">
            <a:solidFill>
              <a:srgbClr val="9B2C01"/>
            </a:solidFill>
            <a:miter lim="800000"/>
            <a:headEnd type="stealth" w="med" len="med"/>
            <a:tailEnd/>
          </a:ln>
        </p:spPr>
        <p:txBody>
          <a:bodyPr lIns="0" tIns="0" rIns="0" bIns="0">
            <a:prstTxWarp prst="textNoShape">
              <a:avLst/>
            </a:prstTxWarp>
          </a:bodyPr>
          <a:lstStyle/>
          <a:p>
            <a:pPr marL="0" marR="0" lvl="0" indent="0" algn="l" defTabSz="9142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charset="0"/>
              <a:cs typeface="ＭＳ Ｐゴシック" charset="0"/>
            </a:endParaRPr>
          </a:p>
        </p:txBody>
      </p:sp>
      <p:sp>
        <p:nvSpPr>
          <p:cNvPr id="25617" name="Rectangle 17"/>
          <p:cNvSpPr>
            <a:spLocks/>
          </p:cNvSpPr>
          <p:nvPr/>
        </p:nvSpPr>
        <p:spPr bwMode="auto">
          <a:xfrm>
            <a:off x="3808512" y="4156769"/>
            <a:ext cx="1821101" cy="323165"/>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9B2C01"/>
                </a:solidFill>
                <a:effectLst/>
                <a:uLnTx/>
                <a:uFillTx/>
                <a:latin typeface="Tahoma"/>
                <a:ea typeface="Gill Sans" pitchFamily="31" charset="0"/>
                <a:cs typeface="Gill Sans" pitchFamily="31" charset="0"/>
              </a:rPr>
              <a:t>App-interfering</a:t>
            </a:r>
          </a:p>
        </p:txBody>
      </p:sp>
      <p:grpSp>
        <p:nvGrpSpPr>
          <p:cNvPr id="3" name="Group 18"/>
          <p:cNvGrpSpPr>
            <a:grpSpLocks/>
          </p:cNvGrpSpPr>
          <p:nvPr/>
        </p:nvGrpSpPr>
        <p:grpSpPr bwMode="auto">
          <a:xfrm>
            <a:off x="2096256" y="2157724"/>
            <a:ext cx="1573834" cy="417284"/>
            <a:chOff x="15" y="35"/>
            <a:chExt cx="1409" cy="373"/>
          </a:xfrm>
        </p:grpSpPr>
        <p:sp>
          <p:nvSpPr>
            <p:cNvPr id="60446" name="Rectangle 19"/>
            <p:cNvSpPr>
              <a:spLocks/>
            </p:cNvSpPr>
            <p:nvPr/>
          </p:nvSpPr>
          <p:spPr bwMode="auto">
            <a:xfrm rot="5400000" flipH="1">
              <a:off x="290" y="98"/>
              <a:ext cx="259" cy="248"/>
            </a:xfrm>
            <a:prstGeom prst="rect">
              <a:avLst/>
            </a:prstGeom>
            <a:noFill/>
            <a:ln w="12700">
              <a:noFill/>
              <a:miter lim="800000"/>
              <a:headEnd/>
              <a:tailEnd/>
            </a:ln>
          </p:spPr>
          <p:txBody>
            <a:bodyPr wrap="none" lIns="0" tIns="0" rIns="57799"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1" charset="0"/>
                  <a:ea typeface="ＭＳ Ｐゴシック" charset="0"/>
                  <a:cs typeface="ＭＳ Ｐゴシック" charset="0"/>
                  <a:sym typeface="Arial" pitchFamily="31" charset="0"/>
                </a:rPr>
                <a:t>⎪</a:t>
              </a:r>
            </a:p>
          </p:txBody>
        </p:sp>
        <p:sp>
          <p:nvSpPr>
            <p:cNvPr id="60447" name="Rectangle 20"/>
            <p:cNvSpPr>
              <a:spLocks/>
            </p:cNvSpPr>
            <p:nvPr/>
          </p:nvSpPr>
          <p:spPr bwMode="auto">
            <a:xfrm rot="5400000" flipH="1">
              <a:off x="532" y="29"/>
              <a:ext cx="373" cy="386"/>
            </a:xfrm>
            <a:prstGeom prst="rect">
              <a:avLst/>
            </a:prstGeom>
            <a:noFill/>
            <a:ln w="12700">
              <a:noFill/>
              <a:miter lim="800000"/>
              <a:headEnd/>
              <a:tailEnd/>
            </a:ln>
          </p:spPr>
          <p:txBody>
            <a:bodyPr wrap="none" lIns="0" tIns="0" rIns="57799"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itchFamily="31" charset="0"/>
                  <a:ea typeface="ＭＳ Ｐゴシック" charset="0"/>
                  <a:cs typeface="ＭＳ Ｐゴシック" charset="0"/>
                  <a:sym typeface="Arial" pitchFamily="31" charset="0"/>
                </a:rPr>
                <a:t>⎨</a:t>
              </a:r>
            </a:p>
          </p:txBody>
        </p:sp>
        <p:sp>
          <p:nvSpPr>
            <p:cNvPr id="60448" name="Rectangle 21"/>
            <p:cNvSpPr>
              <a:spLocks/>
            </p:cNvSpPr>
            <p:nvPr/>
          </p:nvSpPr>
          <p:spPr bwMode="auto">
            <a:xfrm rot="5400000" flipH="1">
              <a:off x="874" y="98"/>
              <a:ext cx="259" cy="248"/>
            </a:xfrm>
            <a:prstGeom prst="rect">
              <a:avLst/>
            </a:prstGeom>
            <a:noFill/>
            <a:ln w="12700">
              <a:noFill/>
              <a:miter lim="800000"/>
              <a:headEnd/>
              <a:tailEnd/>
            </a:ln>
          </p:spPr>
          <p:txBody>
            <a:bodyPr wrap="none" lIns="0" tIns="0" rIns="57799"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1" charset="0"/>
                  <a:ea typeface="ＭＳ Ｐゴシック" charset="0"/>
                  <a:cs typeface="ＭＳ Ｐゴシック" charset="0"/>
                  <a:sym typeface="Arial" pitchFamily="31" charset="0"/>
                </a:rPr>
                <a:t>⎪</a:t>
              </a:r>
            </a:p>
          </p:txBody>
        </p:sp>
        <p:sp>
          <p:nvSpPr>
            <p:cNvPr id="60449" name="Rectangle 22"/>
            <p:cNvSpPr>
              <a:spLocks/>
            </p:cNvSpPr>
            <p:nvPr/>
          </p:nvSpPr>
          <p:spPr bwMode="auto">
            <a:xfrm rot="5400000" flipH="1">
              <a:off x="1044" y="29"/>
              <a:ext cx="373" cy="386"/>
            </a:xfrm>
            <a:prstGeom prst="rect">
              <a:avLst/>
            </a:prstGeom>
            <a:noFill/>
            <a:ln w="12700">
              <a:noFill/>
              <a:miter lim="800000"/>
              <a:headEnd/>
              <a:tailEnd/>
            </a:ln>
          </p:spPr>
          <p:txBody>
            <a:bodyPr wrap="none" lIns="0" tIns="0" rIns="57799"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itchFamily="31" charset="0"/>
                  <a:ea typeface="ＭＳ Ｐゴシック" charset="0"/>
                  <a:cs typeface="ＭＳ Ｐゴシック" charset="0"/>
                  <a:sym typeface="Arial" pitchFamily="31" charset="0"/>
                </a:rPr>
                <a:t>⎧</a:t>
              </a:r>
            </a:p>
          </p:txBody>
        </p:sp>
        <p:sp>
          <p:nvSpPr>
            <p:cNvPr id="60450" name="Rectangle 23"/>
            <p:cNvSpPr>
              <a:spLocks/>
            </p:cNvSpPr>
            <p:nvPr/>
          </p:nvSpPr>
          <p:spPr bwMode="auto">
            <a:xfrm rot="5400000" flipH="1">
              <a:off x="21" y="29"/>
              <a:ext cx="373" cy="386"/>
            </a:xfrm>
            <a:prstGeom prst="rect">
              <a:avLst/>
            </a:prstGeom>
            <a:noFill/>
            <a:ln w="12700">
              <a:noFill/>
              <a:miter lim="800000"/>
              <a:headEnd/>
              <a:tailEnd/>
            </a:ln>
          </p:spPr>
          <p:txBody>
            <a:bodyPr wrap="none" lIns="0" tIns="0" rIns="57799"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itchFamily="31" charset="0"/>
                  <a:ea typeface="ＭＳ Ｐゴシック" charset="0"/>
                  <a:cs typeface="ＭＳ Ｐゴシック" charset="0"/>
                  <a:sym typeface="Arial" pitchFamily="31" charset="0"/>
                </a:rPr>
                <a:t>⎩</a:t>
              </a:r>
            </a:p>
          </p:txBody>
        </p:sp>
      </p:grpSp>
      <p:sp>
        <p:nvSpPr>
          <p:cNvPr id="25624" name="Rectangle 24"/>
          <p:cNvSpPr>
            <a:spLocks/>
          </p:cNvSpPr>
          <p:nvPr/>
        </p:nvSpPr>
        <p:spPr bwMode="auto">
          <a:xfrm>
            <a:off x="1877470" y="2419945"/>
            <a:ext cx="2098477" cy="696516"/>
          </a:xfrm>
          <a:prstGeom prst="rect">
            <a:avLst/>
          </a:prstGeom>
          <a:noFill/>
          <a:ln w="12700">
            <a:noFill/>
            <a:miter lim="800000"/>
            <a:headEnd/>
            <a:tailEnd/>
          </a:ln>
        </p:spPr>
        <p:txBody>
          <a:bodyPr lIns="0" tIns="0" rIns="40632" bIns="0">
            <a:prstTxWarp prst="textNoShape">
              <a:avLst/>
            </a:prstTxWarp>
          </a:bodyPr>
          <a:lstStyle/>
          <a:p>
            <a:pPr marL="40176" marR="0" lvl="0" indent="0" algn="ctr" defTabSz="914259" rtl="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Tahoma"/>
                <a:ea typeface="Gill Sans" pitchFamily="31" charset="0"/>
                <a:cs typeface="Gill Sans" pitchFamily="31" charset="0"/>
              </a:rPr>
              <a:t>Slowdown Estimation</a:t>
            </a:r>
          </a:p>
        </p:txBody>
      </p:sp>
      <p:sp>
        <p:nvSpPr>
          <p:cNvPr id="60435" name="Rectangle 25"/>
          <p:cNvSpPr>
            <a:spLocks/>
          </p:cNvSpPr>
          <p:nvPr/>
        </p:nvSpPr>
        <p:spPr bwMode="auto">
          <a:xfrm>
            <a:off x="6712893" y="1826122"/>
            <a:ext cx="627771" cy="323165"/>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Tahoma"/>
                <a:ea typeface="Gill Sans" pitchFamily="31" charset="0"/>
                <a:cs typeface="Gill Sans" pitchFamily="31" charset="0"/>
              </a:rPr>
              <a:t>Time</a:t>
            </a:r>
          </a:p>
        </p:txBody>
      </p:sp>
      <p:sp>
        <p:nvSpPr>
          <p:cNvPr id="60436" name="Line 26"/>
          <p:cNvSpPr>
            <a:spLocks noChangeShapeType="1"/>
          </p:cNvSpPr>
          <p:nvPr/>
        </p:nvSpPr>
        <p:spPr bwMode="auto">
          <a:xfrm>
            <a:off x="2187773" y="1946672"/>
            <a:ext cx="1455539" cy="0"/>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pPr marL="0" marR="0" lvl="0" indent="0" algn="l" defTabSz="9142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charset="0"/>
              <a:cs typeface="ＭＳ Ｐゴシック" charset="0"/>
            </a:endParaRPr>
          </a:p>
        </p:txBody>
      </p:sp>
      <p:sp>
        <p:nvSpPr>
          <p:cNvPr id="60437" name="Rectangle 27"/>
          <p:cNvSpPr>
            <a:spLocks/>
          </p:cNvSpPr>
          <p:nvPr/>
        </p:nvSpPr>
        <p:spPr bwMode="auto">
          <a:xfrm>
            <a:off x="2342927" y="1602879"/>
            <a:ext cx="1182292" cy="323165"/>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Tahoma"/>
                <a:ea typeface="Gill Sans" pitchFamily="31" charset="0"/>
                <a:cs typeface="Gill Sans" pitchFamily="31" charset="0"/>
              </a:rPr>
              <a:t>Interval 1</a:t>
            </a:r>
          </a:p>
        </p:txBody>
      </p:sp>
      <p:sp>
        <p:nvSpPr>
          <p:cNvPr id="60438" name="Line 28"/>
          <p:cNvSpPr>
            <a:spLocks noChangeShapeType="1"/>
          </p:cNvSpPr>
          <p:nvPr/>
        </p:nvSpPr>
        <p:spPr bwMode="auto">
          <a:xfrm>
            <a:off x="3643313" y="1946672"/>
            <a:ext cx="1455539" cy="0"/>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pPr marL="0" marR="0" lvl="0" indent="0" algn="l" defTabSz="9142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charset="0"/>
              <a:cs typeface="ＭＳ Ｐゴシック" charset="0"/>
            </a:endParaRPr>
          </a:p>
        </p:txBody>
      </p:sp>
      <p:sp>
        <p:nvSpPr>
          <p:cNvPr id="60439" name="Rectangle 29"/>
          <p:cNvSpPr>
            <a:spLocks/>
          </p:cNvSpPr>
          <p:nvPr/>
        </p:nvSpPr>
        <p:spPr bwMode="auto">
          <a:xfrm>
            <a:off x="3801815" y="1602879"/>
            <a:ext cx="1182292" cy="323165"/>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Tahoma"/>
                <a:ea typeface="Gill Sans" pitchFamily="31" charset="0"/>
                <a:cs typeface="Gill Sans" pitchFamily="31" charset="0"/>
              </a:rPr>
              <a:t>Interval 2</a:t>
            </a:r>
          </a:p>
        </p:txBody>
      </p:sp>
      <p:sp>
        <p:nvSpPr>
          <p:cNvPr id="60440" name="Line 30"/>
          <p:cNvSpPr>
            <a:spLocks noChangeShapeType="1"/>
          </p:cNvSpPr>
          <p:nvPr/>
        </p:nvSpPr>
        <p:spPr bwMode="auto">
          <a:xfrm>
            <a:off x="5098852" y="1946672"/>
            <a:ext cx="1455539" cy="0"/>
          </a:xfrm>
          <a:prstGeom prst="line">
            <a:avLst/>
          </a:prstGeom>
          <a:noFill/>
          <a:ln w="25400">
            <a:solidFill>
              <a:schemeClr val="tx1"/>
            </a:solidFill>
            <a:miter lim="800000"/>
            <a:headEnd type="stealth" w="med" len="med"/>
            <a:tailEnd type="stealth" w="med" len="med"/>
          </a:ln>
        </p:spPr>
        <p:txBody>
          <a:bodyPr lIns="0" tIns="0" rIns="0" bIns="0">
            <a:prstTxWarp prst="textNoShape">
              <a:avLst/>
            </a:prstTxWarp>
          </a:bodyPr>
          <a:lstStyle/>
          <a:p>
            <a:pPr marL="0" marR="0" lvl="0" indent="0" algn="l" defTabSz="9142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charset="0"/>
              <a:cs typeface="ＭＳ Ｐゴシック" charset="0"/>
            </a:endParaRPr>
          </a:p>
        </p:txBody>
      </p:sp>
      <p:sp>
        <p:nvSpPr>
          <p:cNvPr id="60441" name="Rectangle 31"/>
          <p:cNvSpPr>
            <a:spLocks/>
          </p:cNvSpPr>
          <p:nvPr/>
        </p:nvSpPr>
        <p:spPr bwMode="auto">
          <a:xfrm>
            <a:off x="5257354" y="1602879"/>
            <a:ext cx="1182292" cy="323165"/>
          </a:xfrm>
          <a:prstGeom prst="rect">
            <a:avLst/>
          </a:prstGeom>
          <a:noFill/>
          <a:ln w="12700">
            <a:noFill/>
            <a:miter lim="800000"/>
            <a:headEnd/>
            <a:tailEnd/>
          </a:ln>
        </p:spPr>
        <p:txBody>
          <a:bodyPr wrap="none" lIns="0" tIns="0" rIns="40632" bIns="0">
            <a:prstTxWarp prst="textNoShape">
              <a:avLst/>
            </a:prstTxWarp>
            <a:spAutoFit/>
          </a:bodyPr>
          <a:lstStyle/>
          <a:p>
            <a:pPr marL="40176" marR="0" lvl="0" indent="0" algn="l" defTabSz="914259" rtl="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000000"/>
                </a:solidFill>
                <a:effectLst/>
                <a:uLnTx/>
                <a:uFillTx/>
                <a:latin typeface="Tahoma"/>
                <a:ea typeface="Gill Sans" pitchFamily="31" charset="0"/>
                <a:cs typeface="Gill Sans" pitchFamily="31" charset="0"/>
              </a:rPr>
              <a:t>Interval 3</a:t>
            </a:r>
          </a:p>
        </p:txBody>
      </p:sp>
      <p:sp>
        <p:nvSpPr>
          <p:cNvPr id="60442" name="Line 32"/>
          <p:cNvSpPr>
            <a:spLocks noChangeShapeType="1"/>
          </p:cNvSpPr>
          <p:nvPr/>
        </p:nvSpPr>
        <p:spPr bwMode="auto">
          <a:xfrm rot="10800000">
            <a:off x="2178844" y="2195587"/>
            <a:ext cx="5089922" cy="0"/>
          </a:xfrm>
          <a:prstGeom prst="line">
            <a:avLst/>
          </a:prstGeom>
          <a:noFill/>
          <a:ln w="38100">
            <a:solidFill>
              <a:schemeClr val="tx1"/>
            </a:solidFill>
            <a:miter lim="800000"/>
            <a:headEnd type="stealth" w="med" len="med"/>
            <a:tailEnd/>
          </a:ln>
        </p:spPr>
        <p:txBody>
          <a:bodyPr lIns="0" tIns="0" rIns="0" bIns="0">
            <a:prstTxWarp prst="textNoShape">
              <a:avLst/>
            </a:prstTxWarp>
          </a:bodyPr>
          <a:lstStyle/>
          <a:p>
            <a:pPr marL="0" marR="0" lvl="0" indent="0" algn="l" defTabSz="9142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charset="0"/>
              <a:cs typeface="ＭＳ Ｐゴシック" charset="0"/>
            </a:endParaRPr>
          </a:p>
        </p:txBody>
      </p:sp>
      <p:sp>
        <p:nvSpPr>
          <p:cNvPr id="25633" name="Rectangle 33"/>
          <p:cNvSpPr>
            <a:spLocks/>
          </p:cNvSpPr>
          <p:nvPr/>
        </p:nvSpPr>
        <p:spPr bwMode="auto">
          <a:xfrm>
            <a:off x="455414" y="3562948"/>
            <a:ext cx="2571750" cy="1241227"/>
          </a:xfrm>
          <a:prstGeom prst="rect">
            <a:avLst/>
          </a:prstGeom>
          <a:solidFill>
            <a:srgbClr val="F3EB00"/>
          </a:solidFill>
          <a:ln w="25400">
            <a:solidFill>
              <a:schemeClr val="tx1"/>
            </a:solidFill>
            <a:miter lim="800000"/>
            <a:headEnd/>
            <a:tailEnd/>
          </a:ln>
        </p:spPr>
        <p:txBody>
          <a:bodyPr lIns="0" tIns="0" rIns="40632" bIns="0" anchor="ctr">
            <a:prstTxWarp prst="textNoShape">
              <a:avLst/>
            </a:prstTxWarp>
          </a:bodyPr>
          <a:lstStyle/>
          <a:p>
            <a:pPr marL="40176" marR="0" lvl="0" indent="0" algn="ctr" defTabSz="914259"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srgbClr val="001F67"/>
                </a:solidFill>
                <a:effectLst/>
                <a:uLnTx/>
                <a:uFillTx/>
                <a:latin typeface="Tahoma"/>
                <a:ea typeface="Gill Sans" pitchFamily="31" charset="0"/>
                <a:cs typeface="Gill Sans" pitchFamily="31" charset="0"/>
              </a:rPr>
              <a:t>Runtime Unfairness</a:t>
            </a:r>
          </a:p>
          <a:p>
            <a:pPr marL="40176" marR="0" lvl="0" indent="0" algn="ctr" defTabSz="914259"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srgbClr val="001F67"/>
                </a:solidFill>
                <a:effectLst/>
                <a:uLnTx/>
                <a:uFillTx/>
                <a:latin typeface="Tahoma"/>
                <a:ea typeface="Gill Sans" pitchFamily="31" charset="0"/>
                <a:cs typeface="Gill Sans" pitchFamily="31" charset="0"/>
              </a:rPr>
              <a:t>Evaluation</a:t>
            </a:r>
          </a:p>
        </p:txBody>
      </p:sp>
      <p:sp>
        <p:nvSpPr>
          <p:cNvPr id="25634" name="Rectangle 34"/>
          <p:cNvSpPr>
            <a:spLocks/>
          </p:cNvSpPr>
          <p:nvPr/>
        </p:nvSpPr>
        <p:spPr bwMode="auto">
          <a:xfrm>
            <a:off x="6170414" y="3562948"/>
            <a:ext cx="2571750" cy="1241227"/>
          </a:xfrm>
          <a:prstGeom prst="rect">
            <a:avLst/>
          </a:prstGeom>
          <a:solidFill>
            <a:srgbClr val="F3EB00"/>
          </a:solidFill>
          <a:ln w="25400">
            <a:solidFill>
              <a:schemeClr val="tx1"/>
            </a:solidFill>
            <a:miter lim="800000"/>
            <a:headEnd/>
            <a:tailEnd/>
          </a:ln>
        </p:spPr>
        <p:txBody>
          <a:bodyPr lIns="0" tIns="0" rIns="40632" bIns="0" anchor="ctr">
            <a:prstTxWarp prst="textNoShape">
              <a:avLst/>
            </a:prstTxWarp>
          </a:bodyPr>
          <a:lstStyle/>
          <a:p>
            <a:pPr marL="40176" marR="0" lvl="0" indent="0" algn="ctr" defTabSz="914259"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srgbClr val="D90B00"/>
                </a:solidFill>
                <a:effectLst/>
                <a:uLnTx/>
                <a:uFillTx/>
                <a:latin typeface="Tahoma"/>
                <a:ea typeface="Gill Sans" pitchFamily="31" charset="0"/>
                <a:cs typeface="Gill Sans" pitchFamily="31" charset="0"/>
              </a:rPr>
              <a:t>Dynamic</a:t>
            </a:r>
          </a:p>
          <a:p>
            <a:pPr marL="40176" marR="0" lvl="0" indent="0" algn="ctr" defTabSz="914259"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dirty="0">
                <a:ln>
                  <a:noFill/>
                </a:ln>
                <a:solidFill>
                  <a:srgbClr val="D90B00"/>
                </a:solidFill>
                <a:effectLst/>
                <a:uLnTx/>
                <a:uFillTx/>
                <a:latin typeface="Tahoma"/>
                <a:ea typeface="Gill Sans" pitchFamily="31" charset="0"/>
                <a:cs typeface="Gill Sans" pitchFamily="31" charset="0"/>
              </a:rPr>
              <a:t>Request Throttling</a:t>
            </a:r>
          </a:p>
        </p:txBody>
      </p:sp>
      <p:sp>
        <p:nvSpPr>
          <p:cNvPr id="37" name="Title 1"/>
          <p:cNvSpPr>
            <a:spLocks noGrp="1"/>
          </p:cNvSpPr>
          <p:nvPr>
            <p:ph type="title"/>
          </p:nvPr>
        </p:nvSpPr>
        <p:spPr>
          <a:xfrm>
            <a:off x="228600" y="152401"/>
            <a:ext cx="8915400" cy="1066800"/>
          </a:xfrm>
        </p:spPr>
        <p:txBody>
          <a:bodyPr/>
          <a:lstStyle/>
          <a:p>
            <a:r>
              <a:rPr lang="en-US" sz="3800" dirty="0"/>
              <a:t>Fairness via Source Throttling (FST) </a:t>
            </a:r>
            <a:r>
              <a:rPr lang="en-US" sz="2200" kern="1200" dirty="0">
                <a:solidFill>
                  <a:srgbClr val="006633"/>
                </a:solidFill>
                <a:latin typeface="Times New Roman" pitchFamily="18" charset="0"/>
                <a:cs typeface="Times New Roman" pitchFamily="18" charset="0"/>
              </a:rPr>
              <a:t>[ASPLOS’10]</a:t>
            </a:r>
            <a:endParaRPr lang="en-US" sz="3800" dirty="0"/>
          </a:p>
        </p:txBody>
      </p:sp>
    </p:spTree>
    <p:extLst>
      <p:ext uri="{BB962C8B-B14F-4D97-AF65-F5344CB8AC3E}">
        <p14:creationId xmlns:p14="http://schemas.microsoft.com/office/powerpoint/2010/main" val="37237385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56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563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5608">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60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0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60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612"/>
                                        </p:tgtEl>
                                        <p:attrNameLst>
                                          <p:attrName>style.visibility</p:attrName>
                                        </p:attrNameLst>
                                      </p:cBhvr>
                                      <p:to>
                                        <p:strVal val="visible"/>
                                      </p:to>
                                    </p:set>
                                    <p:animEffect transition="in" filter="wipe(left)">
                                      <p:cBhvr>
                                        <p:cTn id="31" dur="500"/>
                                        <p:tgtEl>
                                          <p:spTgt spid="2561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614"/>
                                        </p:tgtEl>
                                        <p:attrNameLst>
                                          <p:attrName>style.visibility</p:attrName>
                                        </p:attrNameLst>
                                      </p:cBhvr>
                                      <p:to>
                                        <p:strVal val="visible"/>
                                      </p:to>
                                    </p:set>
                                    <p:animEffect transition="in" filter="wipe(left)">
                                      <p:cBhvr>
                                        <p:cTn id="34" dur="500"/>
                                        <p:tgtEl>
                                          <p:spTgt spid="2561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5616"/>
                                        </p:tgtEl>
                                        <p:attrNameLst>
                                          <p:attrName>style.visibility</p:attrName>
                                        </p:attrNameLst>
                                      </p:cBhvr>
                                      <p:to>
                                        <p:strVal val="visible"/>
                                      </p:to>
                                    </p:set>
                                    <p:animEffect transition="in" filter="wipe(left)">
                                      <p:cBhvr>
                                        <p:cTn id="37" dur="500"/>
                                        <p:tgtEl>
                                          <p:spTgt spid="25616"/>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2561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561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5617"/>
                                        </p:tgtEl>
                                        <p:attrNameLst>
                                          <p:attrName>style.visibility</p:attrName>
                                        </p:attrNameLst>
                                      </p:cBhvr>
                                      <p:to>
                                        <p:strVal val="visible"/>
                                      </p:to>
                                    </p:set>
                                  </p:childTnLst>
                                </p:cTn>
                              </p:par>
                            </p:childTnLst>
                          </p:cTn>
                        </p:par>
                        <p:par>
                          <p:cTn id="44" fill="hold">
                            <p:stCondLst>
                              <p:cond delay="500"/>
                            </p:stCondLst>
                            <p:childTnLst>
                              <p:par>
                                <p:cTn id="45" presetID="1" presetClass="exit" presetSubtype="0" fill="hold" grpId="1" nodeType="afterEffect">
                                  <p:stCondLst>
                                    <p:cond delay="0"/>
                                  </p:stCondLst>
                                  <p:childTnLst>
                                    <p:set>
                                      <p:cBhvr>
                                        <p:cTn id="46" dur="1" fill="hold">
                                          <p:stCondLst>
                                            <p:cond delay="499"/>
                                          </p:stCondLst>
                                        </p:cTn>
                                        <p:tgtEl>
                                          <p:spTgt spid="25633"/>
                                        </p:tgtEl>
                                        <p:attrNameLst>
                                          <p:attrName>style.visibility</p:attrName>
                                        </p:attrNameLst>
                                      </p:cBhvr>
                                      <p:to>
                                        <p:strVal val="hidden"/>
                                      </p:to>
                                    </p:se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0"/>
                                          </p:stCondLst>
                                        </p:cTn>
                                        <p:tgtEl>
                                          <p:spTgt spid="2563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5609">
                                            <p:bg/>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5609">
                                            <p:txEl>
                                              <p:pRg st="0" end="0"/>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5609">
                                            <p:txEl>
                                              <p:pRg st="1" end="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5609">
                                            <p:txEl>
                                              <p:pRg st="2" end="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609">
                                            <p:txEl>
                                              <p:pRg st="3" end="3"/>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5609">
                                            <p:txEl>
                                              <p:pRg st="4" end="4"/>
                                            </p:txEl>
                                          </p:spTgt>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560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8" grpId="0" build="p" animBg="1" autoUpdateAnimBg="0" advAuto="0"/>
      <p:bldP spid="25609" grpId="0" build="p" animBg="1" autoUpdateAnimBg="0"/>
      <p:bldP spid="25612" grpId="0" animBg="1"/>
      <p:bldP spid="25613" grpId="0" autoUpdateAnimBg="0"/>
      <p:bldP spid="25614" grpId="0" animBg="1"/>
      <p:bldP spid="25615" grpId="0" autoUpdateAnimBg="0"/>
      <p:bldP spid="25616" grpId="0" animBg="1"/>
      <p:bldP spid="25617" grpId="0" autoUpdateAnimBg="0"/>
      <p:bldP spid="25624" grpId="0" autoUpdateAnimBg="0"/>
      <p:bldP spid="25633" grpId="0" animBg="1" autoUpdateAnimBg="0"/>
      <p:bldP spid="25633" grpId="1" animBg="1" autoUpdateAnimBg="0"/>
      <p:bldP spid="25634" grpId="0" animBg="1" autoUpdateAnimBg="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Request Throttling</a:t>
            </a:r>
            <a:br>
              <a:rPr lang="en-US" dirty="0"/>
            </a:br>
            <a:endParaRPr lang="en-US" dirty="0"/>
          </a:p>
        </p:txBody>
      </p:sp>
      <p:sp>
        <p:nvSpPr>
          <p:cNvPr id="3" name="Content Placeholder 2"/>
          <p:cNvSpPr>
            <a:spLocks noGrp="1"/>
          </p:cNvSpPr>
          <p:nvPr>
            <p:ph idx="1"/>
          </p:nvPr>
        </p:nvSpPr>
        <p:spPr/>
        <p:txBody>
          <a:bodyPr/>
          <a:lstStyle/>
          <a:p>
            <a:r>
              <a:rPr lang="en-US" dirty="0"/>
              <a:t>Goal: Adjust </a:t>
            </a:r>
            <a:r>
              <a:rPr lang="en-US" dirty="0">
                <a:solidFill>
                  <a:srgbClr val="FF0000"/>
                </a:solidFill>
              </a:rPr>
              <a:t>how aggressively </a:t>
            </a:r>
            <a:r>
              <a:rPr lang="en-US" dirty="0"/>
              <a:t>each core makes requests to the shared memory system </a:t>
            </a:r>
          </a:p>
          <a:p>
            <a:endParaRPr lang="en-US" dirty="0"/>
          </a:p>
          <a:p>
            <a:r>
              <a:rPr lang="en-US" dirty="0"/>
              <a:t>Mechanisms:</a:t>
            </a:r>
          </a:p>
          <a:p>
            <a:pPr lvl="1"/>
            <a:r>
              <a:rPr lang="en-US" sz="2400" dirty="0"/>
              <a:t>Miss Status Holding Register (MSHR) quota</a:t>
            </a:r>
          </a:p>
          <a:p>
            <a:pPr lvl="2"/>
            <a:r>
              <a:rPr lang="en-US" dirty="0"/>
              <a:t>Controls the </a:t>
            </a:r>
            <a:r>
              <a:rPr lang="en-US" dirty="0">
                <a:solidFill>
                  <a:srgbClr val="FF0000"/>
                </a:solidFill>
              </a:rPr>
              <a:t>number of concurrent requests </a:t>
            </a:r>
            <a:r>
              <a:rPr lang="en-US" dirty="0"/>
              <a:t>accessing shared resources from each application</a:t>
            </a:r>
          </a:p>
          <a:p>
            <a:pPr lvl="1"/>
            <a:r>
              <a:rPr lang="en-US" sz="2400" dirty="0"/>
              <a:t>Request injection frequency</a:t>
            </a:r>
          </a:p>
          <a:p>
            <a:pPr lvl="2"/>
            <a:r>
              <a:rPr lang="en-US" dirty="0"/>
              <a:t>Controls </a:t>
            </a:r>
            <a:r>
              <a:rPr lang="en-US" dirty="0">
                <a:solidFill>
                  <a:srgbClr val="FF0000"/>
                </a:solidFill>
              </a:rPr>
              <a:t>how often memory requests are issued </a:t>
            </a:r>
            <a:r>
              <a:rPr lang="en-US" dirty="0"/>
              <a:t>to the last level cache from the </a:t>
            </a:r>
            <a:r>
              <a:rPr lang="en-US" dirty="0" err="1"/>
              <a:t>MSHRs</a:t>
            </a:r>
            <a:endParaRPr lang="en-US" dirty="0"/>
          </a:p>
          <a:p>
            <a:pPr lvl="2"/>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204</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11022294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Request Throttling</a:t>
            </a:r>
            <a:br>
              <a:rPr lang="en-US" dirty="0"/>
            </a:br>
            <a:endParaRPr lang="en-US" dirty="0"/>
          </a:p>
        </p:txBody>
      </p:sp>
      <p:sp>
        <p:nvSpPr>
          <p:cNvPr id="3" name="Content Placeholder 2"/>
          <p:cNvSpPr>
            <a:spLocks noGrp="1"/>
          </p:cNvSpPr>
          <p:nvPr>
            <p:ph idx="1"/>
          </p:nvPr>
        </p:nvSpPr>
        <p:spPr/>
        <p:txBody>
          <a:bodyPr/>
          <a:lstStyle/>
          <a:p>
            <a:r>
              <a:rPr lang="en-US" dirty="0">
                <a:solidFill>
                  <a:srgbClr val="FF0000"/>
                </a:solidFill>
              </a:rPr>
              <a:t>Throttling level </a:t>
            </a:r>
            <a:r>
              <a:rPr lang="en-US" dirty="0"/>
              <a:t>assigned to each core determines both </a:t>
            </a:r>
            <a:r>
              <a:rPr lang="en-US" dirty="0">
                <a:solidFill>
                  <a:srgbClr val="0000FF"/>
                </a:solidFill>
              </a:rPr>
              <a:t>MSHR quota </a:t>
            </a:r>
            <a:r>
              <a:rPr lang="en-US" dirty="0"/>
              <a:t>and </a:t>
            </a:r>
            <a:r>
              <a:rPr lang="en-US" dirty="0">
                <a:solidFill>
                  <a:srgbClr val="0000FF"/>
                </a:solidFill>
              </a:rPr>
              <a:t>request injection rate</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205</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graphicFrame>
        <p:nvGraphicFramePr>
          <p:cNvPr id="9" name="Group 7"/>
          <p:cNvGraphicFramePr>
            <a:graphicFrameLocks noGrp="1"/>
          </p:cNvGraphicFramePr>
          <p:nvPr/>
        </p:nvGraphicFramePr>
        <p:xfrm>
          <a:off x="1357313" y="2286000"/>
          <a:ext cx="6911577" cy="3802929"/>
        </p:xfrm>
        <a:graphic>
          <a:graphicData uri="http://schemas.openxmlformats.org/drawingml/2006/table">
            <a:tbl>
              <a:tblPr/>
              <a:tblGrid>
                <a:gridCol w="2187773">
                  <a:extLst>
                    <a:ext uri="{9D8B030D-6E8A-4147-A177-3AD203B41FA5}">
                      <a16:colId xmlns:a16="http://schemas.microsoft.com/office/drawing/2014/main" val="20000"/>
                    </a:ext>
                  </a:extLst>
                </a:gridCol>
                <a:gridCol w="2187773">
                  <a:extLst>
                    <a:ext uri="{9D8B030D-6E8A-4147-A177-3AD203B41FA5}">
                      <a16:colId xmlns:a16="http://schemas.microsoft.com/office/drawing/2014/main" val="20001"/>
                    </a:ext>
                  </a:extLst>
                </a:gridCol>
                <a:gridCol w="2536031">
                  <a:extLst>
                    <a:ext uri="{9D8B030D-6E8A-4147-A177-3AD203B41FA5}">
                      <a16:colId xmlns:a16="http://schemas.microsoft.com/office/drawing/2014/main" val="20002"/>
                    </a:ext>
                  </a:extLst>
                </a:gridCol>
              </a:tblGrid>
              <a:tr h="659681">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dirty="0">
                          <a:ln>
                            <a:noFill/>
                          </a:ln>
                          <a:solidFill>
                            <a:schemeClr val="tx1"/>
                          </a:solidFill>
                          <a:effectLst/>
                          <a:latin typeface="Gill Sans" charset="0"/>
                          <a:ea typeface="Gill Sans" charset="0"/>
                          <a:cs typeface="Gill Sans" charset="0"/>
                          <a:sym typeface="Gill Sans" charset="0"/>
                        </a:rPr>
                        <a:t>Throttling level</a:t>
                      </a:r>
                    </a:p>
                  </a:txBody>
                  <a:tcPr marL="35719" marR="35719" marT="35719" marB="3571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dirty="0">
                          <a:ln>
                            <a:noFill/>
                          </a:ln>
                          <a:solidFill>
                            <a:schemeClr val="tx1"/>
                          </a:solidFill>
                          <a:effectLst/>
                          <a:latin typeface="Gill Sans" charset="0"/>
                          <a:ea typeface="Gill Sans" charset="0"/>
                          <a:cs typeface="Gill Sans" charset="0"/>
                          <a:sym typeface="Gill Sans" charset="0"/>
                        </a:rPr>
                        <a:t>MSHR quota</a:t>
                      </a:r>
                    </a:p>
                  </a:txBody>
                  <a:tcPr marL="35719" marR="35719" marT="35719" marB="3571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Request Injection Rate</a:t>
                      </a:r>
                    </a:p>
                  </a:txBody>
                  <a:tcPr marL="35719" marR="35719" marT="35719" marB="3571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2906">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dirty="0">
                          <a:ln>
                            <a:noFill/>
                          </a:ln>
                          <a:solidFill>
                            <a:schemeClr val="tx1"/>
                          </a:solidFill>
                          <a:effectLst/>
                          <a:latin typeface="Gill Sans" charset="0"/>
                          <a:ea typeface="Gill Sans" charset="0"/>
                          <a:cs typeface="Gill Sans" charset="0"/>
                          <a:sym typeface="Gill Sans" charset="0"/>
                        </a:rPr>
                        <a:t>100%</a:t>
                      </a:r>
                    </a:p>
                  </a:txBody>
                  <a:tcPr marL="35719" marR="35719" marT="35719" marB="3571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128</a:t>
                      </a:r>
                    </a:p>
                  </a:txBody>
                  <a:tcPr marL="35719" marR="35719" marT="35719" marB="3571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dirty="0">
                          <a:ln>
                            <a:noFill/>
                          </a:ln>
                          <a:solidFill>
                            <a:schemeClr val="tx1"/>
                          </a:solidFill>
                          <a:effectLst/>
                          <a:latin typeface="Gill Sans" charset="0"/>
                          <a:ea typeface="Gill Sans" charset="0"/>
                          <a:cs typeface="Gill Sans" charset="0"/>
                          <a:sym typeface="Gill Sans" charset="0"/>
                        </a:rPr>
                        <a:t>Every cycle</a:t>
                      </a:r>
                    </a:p>
                  </a:txBody>
                  <a:tcPr marL="35719" marR="35719" marT="35719" marB="3571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2906">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50%</a:t>
                      </a:r>
                    </a:p>
                  </a:txBody>
                  <a:tcPr marL="35719" marR="35719" marT="35719" marB="3571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64</a:t>
                      </a:r>
                    </a:p>
                  </a:txBody>
                  <a:tcPr marL="35719" marR="35719" marT="35719" marB="3571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Every other cycle</a:t>
                      </a:r>
                    </a:p>
                  </a:txBody>
                  <a:tcPr marL="35719" marR="35719" marT="35719" marB="3571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2906">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dirty="0">
                          <a:ln>
                            <a:noFill/>
                          </a:ln>
                          <a:solidFill>
                            <a:schemeClr val="tx1"/>
                          </a:solidFill>
                          <a:effectLst/>
                          <a:latin typeface="Gill Sans" charset="0"/>
                          <a:ea typeface="Gill Sans" charset="0"/>
                          <a:cs typeface="Gill Sans" charset="0"/>
                          <a:sym typeface="Gill Sans" charset="0"/>
                        </a:rPr>
                        <a:t>25%</a:t>
                      </a:r>
                    </a:p>
                  </a:txBody>
                  <a:tcPr marL="35719" marR="35719" marT="35719" marB="3571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32</a:t>
                      </a:r>
                    </a:p>
                  </a:txBody>
                  <a:tcPr marL="35719" marR="35719" marT="35719" marB="3571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Once every 4 cycles</a:t>
                      </a:r>
                    </a:p>
                  </a:txBody>
                  <a:tcPr marL="35719" marR="35719" marT="35719" marB="3571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2906">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dirty="0">
                          <a:ln>
                            <a:noFill/>
                          </a:ln>
                          <a:solidFill>
                            <a:schemeClr val="tx1"/>
                          </a:solidFill>
                          <a:effectLst/>
                          <a:latin typeface="Gill Sans" charset="0"/>
                          <a:ea typeface="Gill Sans" charset="0"/>
                          <a:cs typeface="Gill Sans" charset="0"/>
                          <a:sym typeface="Gill Sans" charset="0"/>
                        </a:rPr>
                        <a:t>10%</a:t>
                      </a:r>
                    </a:p>
                  </a:txBody>
                  <a:tcPr marL="35719" marR="35719" marT="35719" marB="3571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12</a:t>
                      </a:r>
                    </a:p>
                  </a:txBody>
                  <a:tcPr marL="35719" marR="35719" marT="35719" marB="3571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Once every 10 cycles</a:t>
                      </a:r>
                    </a:p>
                  </a:txBody>
                  <a:tcPr marL="35719" marR="35719" marT="35719" marB="3571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2906">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5%</a:t>
                      </a:r>
                    </a:p>
                  </a:txBody>
                  <a:tcPr marL="35719" marR="35719" marT="35719" marB="3571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6</a:t>
                      </a:r>
                    </a:p>
                  </a:txBody>
                  <a:tcPr marL="35719" marR="35719" marT="35719" marB="3571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Once every 20 cycles</a:t>
                      </a:r>
                    </a:p>
                  </a:txBody>
                  <a:tcPr marL="35719" marR="35719" marT="35719" marB="3571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2906">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4%</a:t>
                      </a:r>
                    </a:p>
                  </a:txBody>
                  <a:tcPr marL="35719" marR="35719" marT="35719" marB="3571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5</a:t>
                      </a:r>
                    </a:p>
                  </a:txBody>
                  <a:tcPr marL="35719" marR="35719" marT="35719" marB="3571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Once every 25 cycles</a:t>
                      </a:r>
                    </a:p>
                  </a:txBody>
                  <a:tcPr marL="35719" marR="35719" marT="35719" marB="3571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2906">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3%</a:t>
                      </a:r>
                    </a:p>
                  </a:txBody>
                  <a:tcPr marL="35719" marR="35719" marT="35719" marB="3571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3</a:t>
                      </a:r>
                    </a:p>
                  </a:txBody>
                  <a:tcPr marL="35719" marR="35719" marT="35719" marB="3571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Once every 30 cycles</a:t>
                      </a:r>
                    </a:p>
                  </a:txBody>
                  <a:tcPr marL="35719" marR="35719" marT="35719" marB="3571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2906">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a:ln>
                            <a:noFill/>
                          </a:ln>
                          <a:solidFill>
                            <a:schemeClr val="tx1"/>
                          </a:solidFill>
                          <a:effectLst/>
                          <a:latin typeface="Gill Sans" charset="0"/>
                          <a:ea typeface="Gill Sans" charset="0"/>
                          <a:cs typeface="Gill Sans" charset="0"/>
                          <a:sym typeface="Gill Sans" charset="0"/>
                        </a:rPr>
                        <a:t>2%</a:t>
                      </a:r>
                    </a:p>
                  </a:txBody>
                  <a:tcPr marL="35719" marR="35719" marT="35719" marB="35719"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dirty="0">
                          <a:ln>
                            <a:noFill/>
                          </a:ln>
                          <a:solidFill>
                            <a:schemeClr val="tx1"/>
                          </a:solidFill>
                          <a:effectLst/>
                          <a:latin typeface="Gill Sans" charset="0"/>
                          <a:ea typeface="Gill Sans" charset="0"/>
                          <a:cs typeface="Gill Sans" charset="0"/>
                          <a:sym typeface="Gill Sans" charset="0"/>
                        </a:rPr>
                        <a:t>2</a:t>
                      </a:r>
                    </a:p>
                  </a:txBody>
                  <a:tcPr marL="35719" marR="35719" marT="35719" marB="3571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CC5500"/>
                        </a:buClr>
                        <a:buSzPct val="100000"/>
                        <a:buFont typeface="Wingdings" charset="2"/>
                        <a:buNone/>
                        <a:tabLst>
                          <a:tab pos="1295400" algn="l"/>
                        </a:tabLst>
                      </a:pPr>
                      <a:r>
                        <a:rPr kumimoji="0" lang="en-US" sz="2100" b="0" i="0" u="none" strike="noStrike" cap="none" normalizeH="0" baseline="0" dirty="0">
                          <a:ln>
                            <a:noFill/>
                          </a:ln>
                          <a:solidFill>
                            <a:schemeClr val="tx1"/>
                          </a:solidFill>
                          <a:effectLst/>
                          <a:latin typeface="Gill Sans" charset="0"/>
                          <a:ea typeface="Gill Sans" charset="0"/>
                          <a:cs typeface="Gill Sans" charset="0"/>
                          <a:sym typeface="Gill Sans" charset="0"/>
                        </a:rPr>
                        <a:t>Once every 50 cycles</a:t>
                      </a:r>
                    </a:p>
                  </a:txBody>
                  <a:tcPr marL="35719" marR="35719" marT="35719" marB="35719"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0" name="Rectangle 101"/>
          <p:cNvSpPr>
            <a:spLocks/>
          </p:cNvSpPr>
          <p:nvPr/>
        </p:nvSpPr>
        <p:spPr bwMode="auto">
          <a:xfrm>
            <a:off x="331516" y="5648027"/>
            <a:ext cx="1035738" cy="430887"/>
          </a:xfrm>
          <a:prstGeom prst="rect">
            <a:avLst/>
          </a:prstGeom>
          <a:noFill/>
          <a:ln w="12700">
            <a:noFill/>
            <a:miter lim="800000"/>
            <a:headEnd/>
            <a:tailEnd/>
          </a:ln>
        </p:spPr>
        <p:txBody>
          <a:bodyPr wrap="none" lIns="0" tIns="0" rIns="40638" bIns="0">
            <a:prstTxWarp prst="textNoShape">
              <a:avLst/>
            </a:prstTxWarp>
            <a:spAutoFit/>
          </a:bodyPr>
          <a:lstStyle/>
          <a:p>
            <a:pPr marL="40182"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Gill Sans" pitchFamily="31" charset="0"/>
                <a:cs typeface="Gill Sans" pitchFamily="31" charset="0"/>
              </a:rPr>
              <a:t>Total # of</a:t>
            </a:r>
          </a:p>
          <a:p>
            <a:pPr marL="40182"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charset="0"/>
                <a:ea typeface="Gill Sans" pitchFamily="31" charset="0"/>
                <a:cs typeface="Gill Sans" pitchFamily="31" charset="0"/>
              </a:rPr>
              <a:t>MSHRs</a:t>
            </a:r>
            <a:r>
              <a:rPr kumimoji="0" lang="en-US" sz="1400" b="0" i="0" u="none" strike="noStrike" kern="1200" cap="none" spc="0" normalizeH="0" baseline="0" noProof="0" dirty="0">
                <a:ln>
                  <a:noFill/>
                </a:ln>
                <a:solidFill>
                  <a:srgbClr val="000000"/>
                </a:solidFill>
                <a:effectLst/>
                <a:uLnTx/>
                <a:uFillTx/>
                <a:latin typeface="Arial" charset="0"/>
                <a:ea typeface="Gill Sans" pitchFamily="31" charset="0"/>
                <a:cs typeface="Gill Sans" pitchFamily="31" charset="0"/>
              </a:rPr>
              <a:t>: 128</a:t>
            </a:r>
          </a:p>
        </p:txBody>
      </p:sp>
      <p:sp>
        <p:nvSpPr>
          <p:cNvPr id="11" name="Oval 102"/>
          <p:cNvSpPr>
            <a:spLocks/>
          </p:cNvSpPr>
          <p:nvPr/>
        </p:nvSpPr>
        <p:spPr bwMode="auto">
          <a:xfrm>
            <a:off x="1134070" y="4107656"/>
            <a:ext cx="7411641" cy="428625"/>
          </a:xfrm>
          <a:prstGeom prst="ellipse">
            <a:avLst/>
          </a:prstGeom>
          <a:noFill/>
          <a:ln w="25400">
            <a:solidFill>
              <a:srgbClr val="D90B00"/>
            </a:solidFill>
            <a:miter lim="800000"/>
            <a:headEnd/>
            <a:tailEnd/>
          </a:ln>
        </p:spPr>
        <p:txBody>
          <a:bodyPr lIns="0" tIns="0" rIns="0" bIns="0">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56484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Software Support</a:t>
            </a:r>
            <a:br>
              <a:rPr lang="en-US" dirty="0"/>
            </a:br>
            <a:endParaRPr lang="en-US" dirty="0"/>
          </a:p>
        </p:txBody>
      </p:sp>
      <p:sp>
        <p:nvSpPr>
          <p:cNvPr id="3" name="Content Placeholder 2"/>
          <p:cNvSpPr>
            <a:spLocks noGrp="1"/>
          </p:cNvSpPr>
          <p:nvPr>
            <p:ph idx="1"/>
          </p:nvPr>
        </p:nvSpPr>
        <p:spPr/>
        <p:txBody>
          <a:bodyPr/>
          <a:lstStyle/>
          <a:p>
            <a:r>
              <a:rPr lang="en-US" dirty="0">
                <a:solidFill>
                  <a:srgbClr val="0000FF"/>
                </a:solidFill>
              </a:rPr>
              <a:t>Different fairness objectives </a:t>
            </a:r>
            <a:r>
              <a:rPr lang="en-US" dirty="0"/>
              <a:t>can be configured by       system software</a:t>
            </a:r>
          </a:p>
          <a:p>
            <a:pPr lvl="1"/>
            <a:r>
              <a:rPr lang="en-US" dirty="0"/>
              <a:t>Keep maximum slowdown in check</a:t>
            </a:r>
          </a:p>
          <a:p>
            <a:pPr lvl="2"/>
            <a:r>
              <a:rPr lang="en-US" dirty="0"/>
              <a:t>Estimated </a:t>
            </a:r>
            <a:r>
              <a:rPr lang="en-US" dirty="0">
                <a:solidFill>
                  <a:srgbClr val="FF0000"/>
                </a:solidFill>
              </a:rPr>
              <a:t>Max Slowdown </a:t>
            </a:r>
            <a:r>
              <a:rPr lang="en-US" dirty="0"/>
              <a:t>&lt; Target </a:t>
            </a:r>
            <a:r>
              <a:rPr lang="en-US" dirty="0">
                <a:solidFill>
                  <a:srgbClr val="FF0000"/>
                </a:solidFill>
              </a:rPr>
              <a:t>Max Slowdown</a:t>
            </a:r>
          </a:p>
          <a:p>
            <a:pPr lvl="1"/>
            <a:r>
              <a:rPr lang="en-US" dirty="0"/>
              <a:t>Keep slowdown of particular applications in check to achieve a particular performance target</a:t>
            </a:r>
          </a:p>
          <a:p>
            <a:pPr lvl="2"/>
            <a:r>
              <a:rPr lang="en-US" dirty="0"/>
              <a:t>Estimated </a:t>
            </a:r>
            <a:r>
              <a:rPr lang="en-US" dirty="0">
                <a:solidFill>
                  <a:srgbClr val="FF0000"/>
                </a:solidFill>
              </a:rPr>
              <a:t>Slowdown(</a:t>
            </a:r>
            <a:r>
              <a:rPr lang="en-US" dirty="0" err="1">
                <a:solidFill>
                  <a:srgbClr val="FF0000"/>
                </a:solidFill>
              </a:rPr>
              <a:t>i</a:t>
            </a:r>
            <a:r>
              <a:rPr lang="en-US" dirty="0">
                <a:solidFill>
                  <a:srgbClr val="FF0000"/>
                </a:solidFill>
              </a:rPr>
              <a:t>) </a:t>
            </a:r>
            <a:r>
              <a:rPr lang="en-US" dirty="0"/>
              <a:t>&lt; Target </a:t>
            </a:r>
            <a:r>
              <a:rPr lang="en-US" dirty="0">
                <a:solidFill>
                  <a:srgbClr val="FF0000"/>
                </a:solidFill>
              </a:rPr>
              <a:t>Slowdown(</a:t>
            </a:r>
            <a:r>
              <a:rPr lang="en-US" dirty="0" err="1">
                <a:solidFill>
                  <a:srgbClr val="FF0000"/>
                </a:solidFill>
              </a:rPr>
              <a:t>i</a:t>
            </a:r>
            <a:r>
              <a:rPr lang="en-US" dirty="0">
                <a:solidFill>
                  <a:srgbClr val="FF0000"/>
                </a:solidFill>
              </a:rPr>
              <a:t>)</a:t>
            </a:r>
          </a:p>
          <a:p>
            <a:endParaRPr lang="en-US" dirty="0"/>
          </a:p>
          <a:p>
            <a:r>
              <a:rPr lang="en-US" dirty="0"/>
              <a:t>Support for </a:t>
            </a:r>
            <a:r>
              <a:rPr lang="en-US" dirty="0">
                <a:solidFill>
                  <a:srgbClr val="0000FF"/>
                </a:solidFill>
              </a:rPr>
              <a:t>thread priorities</a:t>
            </a:r>
          </a:p>
          <a:p>
            <a:pPr lvl="1"/>
            <a:r>
              <a:rPr lang="en-US" dirty="0"/>
              <a:t>Weighted </a:t>
            </a:r>
            <a:r>
              <a:rPr lang="en-US" dirty="0" err="1"/>
              <a:t>Slowdown(i</a:t>
            </a:r>
            <a:r>
              <a:rPr lang="en-US" dirty="0"/>
              <a:t>) = </a:t>
            </a:r>
            <a:br>
              <a:rPr lang="en-US" dirty="0"/>
            </a:br>
            <a:r>
              <a:rPr lang="en-US" dirty="0"/>
              <a:t>        Estimated </a:t>
            </a:r>
            <a:r>
              <a:rPr lang="en-US" dirty="0" err="1"/>
              <a:t>Slowdown(i</a:t>
            </a:r>
            <a:r>
              <a:rPr lang="en-US" dirty="0"/>
              <a:t>) </a:t>
            </a:r>
            <a:r>
              <a:rPr lang="en-US" dirty="0" err="1"/>
              <a:t>x</a:t>
            </a:r>
            <a:r>
              <a:rPr lang="en-US" dirty="0"/>
              <a:t> </a:t>
            </a:r>
            <a:r>
              <a:rPr lang="en-US" dirty="0" err="1">
                <a:solidFill>
                  <a:srgbClr val="FF0000"/>
                </a:solidFill>
              </a:rPr>
              <a:t>Weight(i</a:t>
            </a:r>
            <a:r>
              <a:rPr lang="en-US" dirty="0">
                <a:solidFill>
                  <a:srgbClr val="FF0000"/>
                </a:solidFill>
              </a:rPr>
              <a:t>)</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38236353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Throttling Results: Takeaways</a:t>
            </a:r>
          </a:p>
        </p:txBody>
      </p:sp>
      <p:sp>
        <p:nvSpPr>
          <p:cNvPr id="3" name="Content Placeholder 2"/>
          <p:cNvSpPr>
            <a:spLocks noGrp="1"/>
          </p:cNvSpPr>
          <p:nvPr>
            <p:ph idx="1"/>
          </p:nvPr>
        </p:nvSpPr>
        <p:spPr/>
        <p:txBody>
          <a:bodyPr/>
          <a:lstStyle/>
          <a:p>
            <a:r>
              <a:rPr lang="en-US" dirty="0"/>
              <a:t>Source throttling alone provides better performance than a combination of “smart” memory scheduling and fair caching</a:t>
            </a:r>
          </a:p>
          <a:p>
            <a:pPr lvl="1"/>
            <a:r>
              <a:rPr lang="en-US" dirty="0"/>
              <a:t>Decisions made at the memory scheduler and the cache sometimes contradict each other</a:t>
            </a:r>
          </a:p>
          <a:p>
            <a:endParaRPr lang="en-US" dirty="0"/>
          </a:p>
          <a:p>
            <a:r>
              <a:rPr lang="en-US" dirty="0"/>
              <a:t>Neither source throttling alone nor “smart resources” alone provides the best performance</a:t>
            </a:r>
          </a:p>
          <a:p>
            <a:endParaRPr lang="en-US" dirty="0"/>
          </a:p>
          <a:p>
            <a:r>
              <a:rPr lang="en-US" dirty="0">
                <a:solidFill>
                  <a:srgbClr val="0000FF"/>
                </a:solidFill>
              </a:rPr>
              <a:t>Combined approaches </a:t>
            </a:r>
            <a:r>
              <a:rPr lang="en-US" dirty="0"/>
              <a:t>are even more powerful </a:t>
            </a:r>
          </a:p>
          <a:p>
            <a:pPr lvl="1"/>
            <a:r>
              <a:rPr lang="en-US" dirty="0"/>
              <a:t>Source throttling and resource-based interference control</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3763674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itle 1"/>
          <p:cNvSpPr>
            <a:spLocks noGrp="1"/>
          </p:cNvSpPr>
          <p:nvPr>
            <p:ph type="title"/>
          </p:nvPr>
        </p:nvSpPr>
        <p:spPr/>
        <p:txBody>
          <a:bodyPr/>
          <a:lstStyle/>
          <a:p>
            <a:r>
              <a:rPr lang="en-US" dirty="0">
                <a:latin typeface="Garamond" charset="0"/>
              </a:rPr>
              <a:t>Source Throttling: Ups and Downs</a:t>
            </a:r>
          </a:p>
        </p:txBody>
      </p:sp>
      <p:sp>
        <p:nvSpPr>
          <p:cNvPr id="3" name="Content Placeholder 2"/>
          <p:cNvSpPr>
            <a:spLocks noGrp="1"/>
          </p:cNvSpPr>
          <p:nvPr>
            <p:ph idx="1"/>
          </p:nvPr>
        </p:nvSpPr>
        <p:spPr>
          <a:xfrm>
            <a:off x="152400" y="914400"/>
            <a:ext cx="8915400" cy="5194300"/>
          </a:xfrm>
        </p:spPr>
        <p:txBody>
          <a:bodyPr/>
          <a:lstStyle/>
          <a:p>
            <a:r>
              <a:rPr lang="en-US" sz="2600" dirty="0">
                <a:latin typeface="Tahoma" charset="0"/>
              </a:rPr>
              <a:t>Advantages</a:t>
            </a:r>
          </a:p>
          <a:p>
            <a:pPr lvl="1">
              <a:buFont typeface="Wingdings" charset="0"/>
              <a:buNone/>
            </a:pPr>
            <a:r>
              <a:rPr lang="en-US" sz="2400" dirty="0">
                <a:latin typeface="Tahoma" charset="0"/>
                <a:ea typeface="ＭＳ Ｐゴシック" charset="0"/>
              </a:rPr>
              <a:t>+ Core/request throttling is easy to implement: no need to change the memory scheduling algorithm</a:t>
            </a:r>
          </a:p>
          <a:p>
            <a:pPr lvl="1">
              <a:buFont typeface="Wingdings" charset="0"/>
              <a:buNone/>
            </a:pPr>
            <a:r>
              <a:rPr lang="en-US" sz="2400" dirty="0">
                <a:latin typeface="Tahoma" charset="0"/>
                <a:ea typeface="ＭＳ Ｐゴシック" charset="0"/>
              </a:rPr>
              <a:t>+ Can be a general way of handling shared resource contention</a:t>
            </a:r>
          </a:p>
          <a:p>
            <a:pPr lvl="1">
              <a:buFont typeface="Wingdings" charset="0"/>
              <a:buNone/>
            </a:pPr>
            <a:r>
              <a:rPr lang="en-US" sz="2400" dirty="0">
                <a:latin typeface="Tahoma" charset="0"/>
                <a:ea typeface="ＭＳ Ｐゴシック" charset="0"/>
              </a:rPr>
              <a:t>+ Can reduce overall load/contention in the memory system</a:t>
            </a:r>
          </a:p>
          <a:p>
            <a:endParaRPr lang="en-US" sz="1600" dirty="0">
              <a:latin typeface="Tahoma" charset="0"/>
            </a:endParaRPr>
          </a:p>
          <a:p>
            <a:r>
              <a:rPr lang="en-US" sz="2600" dirty="0">
                <a:latin typeface="Tahoma" charset="0"/>
              </a:rPr>
              <a:t>Disadvantages</a:t>
            </a:r>
          </a:p>
          <a:p>
            <a:pPr lvl="1">
              <a:buFont typeface="Wingdings" charset="0"/>
              <a:buNone/>
            </a:pPr>
            <a:r>
              <a:rPr lang="en-US" sz="2400" dirty="0">
                <a:latin typeface="Tahoma" charset="0"/>
                <a:ea typeface="ＭＳ Ｐゴシック" charset="0"/>
              </a:rPr>
              <a:t>- Requires slowdown estimations </a:t>
            </a:r>
            <a:r>
              <a:rPr lang="en-US" sz="2400" dirty="0">
                <a:latin typeface="Tahoma" charset="0"/>
                <a:ea typeface="ＭＳ Ｐゴシック" charset="0"/>
                <a:sym typeface="Wingdings"/>
              </a:rPr>
              <a:t> difficult to estimate</a:t>
            </a:r>
            <a:endParaRPr lang="en-US" sz="2400" dirty="0">
              <a:latin typeface="Tahoma" charset="0"/>
              <a:ea typeface="ＭＳ Ｐゴシック" charset="0"/>
            </a:endParaRPr>
          </a:p>
          <a:p>
            <a:pPr lvl="1">
              <a:buFont typeface="Wingdings" charset="0"/>
              <a:buNone/>
            </a:pPr>
            <a:r>
              <a:rPr lang="en-US" sz="2400" dirty="0">
                <a:latin typeface="Tahoma" charset="0"/>
                <a:ea typeface="ＭＳ Ｐゴシック" charset="0"/>
              </a:rPr>
              <a:t>- Thresholds can become difficult to optimize </a:t>
            </a:r>
          </a:p>
          <a:p>
            <a:pPr lvl="1">
              <a:buFont typeface="Wingdings" charset="0"/>
              <a:buNone/>
            </a:pPr>
            <a:r>
              <a:rPr lang="en-US" sz="2400" dirty="0">
                <a:latin typeface="Tahoma" charset="0"/>
                <a:ea typeface="ＭＳ Ｐゴシック" charset="0"/>
                <a:sym typeface="Wingdings"/>
              </a:rPr>
              <a:t>	 throughput loss due to too much throttling</a:t>
            </a:r>
          </a:p>
          <a:p>
            <a:pPr lvl="1">
              <a:buFont typeface="Wingdings" charset="0"/>
              <a:buNone/>
            </a:pPr>
            <a:r>
              <a:rPr lang="en-US" sz="2400" dirty="0">
                <a:latin typeface="Tahoma" charset="0"/>
                <a:ea typeface="ＭＳ Ｐゴシック" charset="0"/>
                <a:sym typeface="Wingdings"/>
              </a:rPr>
              <a:t>	 c</a:t>
            </a:r>
            <a:r>
              <a:rPr lang="en-US" sz="2400" dirty="0">
                <a:latin typeface="Tahoma" charset="0"/>
                <a:ea typeface="ＭＳ Ｐゴシック" charset="0"/>
              </a:rPr>
              <a:t>an be difficult to find an overall-good configuration</a:t>
            </a:r>
          </a:p>
        </p:txBody>
      </p:sp>
      <p:sp>
        <p:nvSpPr>
          <p:cNvPr id="17101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12F889-6EF0-5F47-A053-6AA631F3287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1199853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Source Throttling (I)</a:t>
            </a:r>
          </a:p>
        </p:txBody>
      </p:sp>
      <p:sp>
        <p:nvSpPr>
          <p:cNvPr id="3" name="Content Placeholder 2"/>
          <p:cNvSpPr>
            <a:spLocks noGrp="1"/>
          </p:cNvSpPr>
          <p:nvPr>
            <p:ph idx="1"/>
          </p:nvPr>
        </p:nvSpPr>
        <p:spPr>
          <a:xfrm>
            <a:off x="228600" y="1124744"/>
            <a:ext cx="8610600" cy="5123656"/>
          </a:xfrm>
        </p:spPr>
        <p:txBody>
          <a:bodyPr/>
          <a:lstStyle/>
          <a:p>
            <a:r>
              <a:rPr lang="en-US" sz="2200" dirty="0"/>
              <a:t>Eiman Ebrahimi, Chang </a:t>
            </a:r>
            <a:r>
              <a:rPr lang="en-US" sz="2200" dirty="0" err="1"/>
              <a:t>Joo</a:t>
            </a:r>
            <a:r>
              <a:rPr lang="en-US" sz="2200" dirty="0"/>
              <a:t> Lee, Onur Mutlu, and Yale N. </a:t>
            </a:r>
            <a:r>
              <a:rPr lang="en-US" sz="2200" dirty="0" err="1"/>
              <a:t>Patt</a:t>
            </a:r>
            <a:r>
              <a:rPr lang="en-US" sz="2200" dirty="0"/>
              <a:t>,</a:t>
            </a:r>
            <a:br>
              <a:rPr lang="en-US" sz="2200" dirty="0"/>
            </a:br>
            <a:r>
              <a:rPr lang="en-US" sz="2200" b="1" dirty="0">
                <a:hlinkClick r:id="rId2"/>
              </a:rPr>
              <a:t>"Fairness via Source Throttling: A Configurable and High-Performance Fairness Substrate for Multi-Core Memory Systems"</a:t>
            </a:r>
            <a:r>
              <a:rPr lang="en-US" sz="2200" dirty="0"/>
              <a:t> </a:t>
            </a:r>
            <a:br>
              <a:rPr lang="en-US" sz="2200" dirty="0"/>
            </a:br>
            <a:r>
              <a:rPr lang="en-US" sz="2200" i="1" dirty="0"/>
              <a:t>Proceedings of the </a:t>
            </a:r>
            <a:r>
              <a:rPr lang="en-US" sz="2200" i="1" dirty="0">
                <a:hlinkClick r:id="rId3"/>
              </a:rPr>
              <a:t>15th International Conference on Architectural Support for Programming Languages and Operating Systems</a:t>
            </a:r>
            <a:r>
              <a:rPr lang="en-US" sz="2200" i="1" dirty="0"/>
              <a:t> (</a:t>
            </a:r>
            <a:r>
              <a:rPr lang="en-US" sz="2200" b="1" i="1" dirty="0"/>
              <a:t>ASPLOS</a:t>
            </a:r>
            <a:r>
              <a:rPr lang="en-US" sz="2200" i="1" dirty="0"/>
              <a:t>)</a:t>
            </a:r>
            <a:r>
              <a:rPr lang="en-US" sz="2200" dirty="0"/>
              <a:t>, pages 335-346, Pittsburgh, PA, March 2010. </a:t>
            </a:r>
            <a:r>
              <a:rPr lang="en-US" sz="2200" dirty="0">
                <a:hlinkClick r:id="rId4"/>
              </a:rPr>
              <a:t>Slides (pdf)</a:t>
            </a:r>
            <a:endParaRPr lang="en-US" sz="22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0" y="4221088"/>
            <a:ext cx="9144000" cy="2007909"/>
          </a:xfrm>
          <a:prstGeom prst="rect">
            <a:avLst/>
          </a:prstGeom>
        </p:spPr>
      </p:pic>
    </p:spTree>
    <p:extLst>
      <p:ext uri="{BB962C8B-B14F-4D97-AF65-F5344CB8AC3E}">
        <p14:creationId xmlns:p14="http://schemas.microsoft.com/office/powerpoint/2010/main" val="177476296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Solve The Problem?</a:t>
            </a:r>
          </a:p>
        </p:txBody>
      </p:sp>
      <p:sp>
        <p:nvSpPr>
          <p:cNvPr id="3" name="Content Placeholder 2"/>
          <p:cNvSpPr>
            <a:spLocks noGrp="1"/>
          </p:cNvSpPr>
          <p:nvPr>
            <p:ph idx="1"/>
          </p:nvPr>
        </p:nvSpPr>
        <p:spPr>
          <a:xfrm>
            <a:off x="228600" y="1196752"/>
            <a:ext cx="8915400" cy="5051648"/>
          </a:xfrm>
        </p:spPr>
        <p:txBody>
          <a:bodyPr/>
          <a:lstStyle/>
          <a:p>
            <a:r>
              <a:rPr lang="en-US" dirty="0"/>
              <a:t>Inter-thread interference is uncontrolled in all memory resources</a:t>
            </a:r>
          </a:p>
          <a:p>
            <a:pPr lvl="1"/>
            <a:r>
              <a:rPr lang="en-US" dirty="0"/>
              <a:t>Memory controller</a:t>
            </a:r>
          </a:p>
          <a:p>
            <a:pPr lvl="1"/>
            <a:r>
              <a:rPr lang="en-US" dirty="0"/>
              <a:t>Interconnect</a:t>
            </a:r>
          </a:p>
          <a:p>
            <a:pPr lvl="1"/>
            <a:r>
              <a:rPr lang="en-US" dirty="0"/>
              <a:t>Caches</a:t>
            </a:r>
          </a:p>
          <a:p>
            <a:pPr lvl="1"/>
            <a:endParaRPr lang="en-US" dirty="0"/>
          </a:p>
          <a:p>
            <a:r>
              <a:rPr lang="en-US" dirty="0"/>
              <a:t>We need to control it</a:t>
            </a:r>
          </a:p>
          <a:p>
            <a:pPr lvl="1"/>
            <a:r>
              <a:rPr lang="en-US" dirty="0"/>
              <a:t>i.e., design an interference-aware (</a:t>
            </a:r>
            <a:r>
              <a:rPr lang="en-US" dirty="0" err="1"/>
              <a:t>QoS</a:t>
            </a:r>
            <a:r>
              <a:rPr lang="en-US" dirty="0"/>
              <a:t>-aware) memory system</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1919698788"/>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Source Throttling (II)</a:t>
            </a:r>
          </a:p>
        </p:txBody>
      </p:sp>
      <p:sp>
        <p:nvSpPr>
          <p:cNvPr id="3" name="Content Placeholder 2"/>
          <p:cNvSpPr>
            <a:spLocks noGrp="1"/>
          </p:cNvSpPr>
          <p:nvPr>
            <p:ph idx="1"/>
          </p:nvPr>
        </p:nvSpPr>
        <p:spPr>
          <a:xfrm>
            <a:off x="228600" y="1124744"/>
            <a:ext cx="8610600" cy="5123656"/>
          </a:xfrm>
        </p:spPr>
        <p:txBody>
          <a:bodyPr/>
          <a:lstStyle/>
          <a:p>
            <a:r>
              <a:rPr lang="en-US" sz="2000" dirty="0"/>
              <a:t>Kevin Chang, </a:t>
            </a:r>
            <a:r>
              <a:rPr lang="en-US" sz="2000" dirty="0" err="1"/>
              <a:t>Rachata</a:t>
            </a:r>
            <a:r>
              <a:rPr lang="en-US" sz="2000" dirty="0"/>
              <a:t> </a:t>
            </a:r>
            <a:r>
              <a:rPr lang="en-US" sz="2000" dirty="0" err="1"/>
              <a:t>Ausavarungnirun</a:t>
            </a:r>
            <a:r>
              <a:rPr lang="en-US" sz="2000" dirty="0"/>
              <a:t>, Chris Fallin, and Onur Mutlu,</a:t>
            </a:r>
            <a:br>
              <a:rPr lang="en-US" sz="2000" dirty="0"/>
            </a:br>
            <a:r>
              <a:rPr lang="en-US" sz="2000" b="1" dirty="0">
                <a:hlinkClick r:id="rId2"/>
              </a:rPr>
              <a:t>"HAT: Heterogeneous Adaptive Throttling for On-Chip Networks"</a:t>
            </a:r>
            <a:br>
              <a:rPr lang="en-US" sz="2000" dirty="0"/>
            </a:br>
            <a:r>
              <a:rPr lang="en-US" sz="2000" i="1" dirty="0"/>
              <a:t>Proceedings of the </a:t>
            </a:r>
            <a:r>
              <a:rPr lang="en-US" sz="2000" i="1" dirty="0">
                <a:hlinkClick r:id="rId3"/>
              </a:rPr>
              <a:t>24th International Symposium on Computer Architecture and High Performance Computing</a:t>
            </a:r>
            <a:r>
              <a:rPr lang="en-US" sz="2000" i="1" dirty="0"/>
              <a:t> (</a:t>
            </a:r>
            <a:r>
              <a:rPr lang="en-US" sz="2000" b="1" i="1" dirty="0"/>
              <a:t>SBAC-PAD</a:t>
            </a:r>
            <a:r>
              <a:rPr lang="en-US" sz="2000" i="1" dirty="0"/>
              <a:t>)</a:t>
            </a:r>
            <a:r>
              <a:rPr lang="en-US" sz="2000" dirty="0"/>
              <a:t>, New York, NY, October 2012. </a:t>
            </a:r>
            <a:r>
              <a:rPr lang="en-US" sz="2000" dirty="0">
                <a:hlinkClick r:id="rId4"/>
              </a:rPr>
              <a:t>Slides (pptx)</a:t>
            </a:r>
            <a:r>
              <a:rPr lang="en-US" sz="2000" dirty="0"/>
              <a:t> </a:t>
            </a:r>
            <a:r>
              <a:rPr lang="en-US" sz="2000" dirty="0">
                <a:hlinkClick r:id="rId5"/>
              </a:rPr>
              <a:t>(pdf)</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6" name="Picture 5"/>
          <p:cNvPicPr>
            <a:picLocks noChangeAspect="1"/>
          </p:cNvPicPr>
          <p:nvPr/>
        </p:nvPicPr>
        <p:blipFill>
          <a:blip r:embed="rId6"/>
          <a:stretch>
            <a:fillRect/>
          </a:stretch>
        </p:blipFill>
        <p:spPr>
          <a:xfrm>
            <a:off x="0" y="3963170"/>
            <a:ext cx="9144000" cy="1914102"/>
          </a:xfrm>
          <a:prstGeom prst="rect">
            <a:avLst/>
          </a:prstGeom>
        </p:spPr>
      </p:pic>
    </p:spTree>
    <p:extLst>
      <p:ext uri="{BB962C8B-B14F-4D97-AF65-F5344CB8AC3E}">
        <p14:creationId xmlns:p14="http://schemas.microsoft.com/office/powerpoint/2010/main" val="3816262341"/>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Source Throttling (III)</a:t>
            </a:r>
          </a:p>
        </p:txBody>
      </p:sp>
      <p:sp>
        <p:nvSpPr>
          <p:cNvPr id="3" name="Content Placeholder 2"/>
          <p:cNvSpPr>
            <a:spLocks noGrp="1"/>
          </p:cNvSpPr>
          <p:nvPr>
            <p:ph idx="1"/>
          </p:nvPr>
        </p:nvSpPr>
        <p:spPr>
          <a:xfrm>
            <a:off x="228600" y="1052736"/>
            <a:ext cx="8610600" cy="5195664"/>
          </a:xfrm>
        </p:spPr>
        <p:txBody>
          <a:bodyPr/>
          <a:lstStyle/>
          <a:p>
            <a:r>
              <a:rPr lang="en-US" sz="2200" dirty="0"/>
              <a:t>George </a:t>
            </a:r>
            <a:r>
              <a:rPr lang="en-US" sz="2200" dirty="0" err="1"/>
              <a:t>Nychis</a:t>
            </a:r>
            <a:r>
              <a:rPr lang="en-US" sz="2200" dirty="0"/>
              <a:t>, Chris Fallin, Thomas Moscibroda, Onur Mutlu, and </a:t>
            </a:r>
            <a:r>
              <a:rPr lang="en-US" sz="2200" dirty="0" err="1"/>
              <a:t>Srinivasan</a:t>
            </a:r>
            <a:r>
              <a:rPr lang="en-US" sz="2200" dirty="0"/>
              <a:t> </a:t>
            </a:r>
            <a:r>
              <a:rPr lang="en-US" sz="2200" dirty="0" err="1"/>
              <a:t>Seshan</a:t>
            </a:r>
            <a:r>
              <a:rPr lang="en-US" sz="2200" dirty="0"/>
              <a:t>,</a:t>
            </a:r>
            <a:br>
              <a:rPr lang="en-US" sz="2200" dirty="0"/>
            </a:br>
            <a:r>
              <a:rPr lang="en-US" sz="2200" b="1" dirty="0">
                <a:hlinkClick r:id="rId2"/>
              </a:rPr>
              <a:t>"On-Chip Networks from a Networking Perspective: Congestion and Scalability in Many-core Interconnects"</a:t>
            </a:r>
            <a:br>
              <a:rPr lang="en-US" sz="2200" dirty="0"/>
            </a:br>
            <a:r>
              <a:rPr lang="en-US" sz="2200" i="1" dirty="0"/>
              <a:t>Proceedings of the </a:t>
            </a:r>
            <a:r>
              <a:rPr lang="en-US" sz="2200" i="1" dirty="0">
                <a:hlinkClick r:id="rId3"/>
              </a:rPr>
              <a:t>2012 ACM SIGCOMM Conference</a:t>
            </a:r>
            <a:r>
              <a:rPr lang="en-US" sz="2200" i="1" dirty="0"/>
              <a:t> (</a:t>
            </a:r>
            <a:r>
              <a:rPr lang="en-US" sz="2200" b="1" i="1" dirty="0"/>
              <a:t>SIGCOMM</a:t>
            </a:r>
            <a:r>
              <a:rPr lang="en-US" sz="2200" i="1" dirty="0"/>
              <a:t>)</a:t>
            </a:r>
            <a:r>
              <a:rPr lang="en-US" sz="2200" dirty="0"/>
              <a:t>, Helsinki, Finland, August 2012. </a:t>
            </a:r>
            <a:r>
              <a:rPr lang="en-US" sz="2200" dirty="0">
                <a:hlinkClick r:id="rId4"/>
              </a:rPr>
              <a:t>Slides (pptx)</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0" y="3999576"/>
            <a:ext cx="9144000" cy="2093720"/>
          </a:xfrm>
          <a:prstGeom prst="rect">
            <a:avLst/>
          </a:prstGeom>
        </p:spPr>
      </p:pic>
    </p:spTree>
    <p:extLst>
      <p:ext uri="{BB962C8B-B14F-4D97-AF65-F5344CB8AC3E}">
        <p14:creationId xmlns:p14="http://schemas.microsoft.com/office/powerpoint/2010/main" val="2495857052"/>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Fundamental Interference Control Techniques</a:t>
            </a:r>
          </a:p>
        </p:txBody>
      </p:sp>
      <p:sp>
        <p:nvSpPr>
          <p:cNvPr id="3" name="Content Placeholder 2"/>
          <p:cNvSpPr>
            <a:spLocks noGrp="1"/>
          </p:cNvSpPr>
          <p:nvPr>
            <p:ph idx="1"/>
          </p:nvPr>
        </p:nvSpPr>
        <p:spPr>
          <a:xfrm>
            <a:off x="228600" y="838200"/>
            <a:ext cx="8610600" cy="5193723"/>
          </a:xfrm>
        </p:spPr>
        <p:txBody>
          <a:bodyPr/>
          <a:lstStyle/>
          <a:p>
            <a:r>
              <a:rPr lang="en-US" dirty="0">
                <a:solidFill>
                  <a:srgbClr val="0000FF"/>
                </a:solidFill>
              </a:rPr>
              <a:t>Goal: </a:t>
            </a:r>
            <a:r>
              <a:rPr lang="en-US" dirty="0"/>
              <a:t>to reduce/control interference</a:t>
            </a:r>
          </a:p>
          <a:p>
            <a:endParaRPr lang="en-US" dirty="0">
              <a:solidFill>
                <a:srgbClr val="0000FF"/>
              </a:solidFill>
            </a:endParaRPr>
          </a:p>
          <a:p>
            <a:endParaRPr lang="en-US" dirty="0">
              <a:solidFill>
                <a:srgbClr val="0000FF"/>
              </a:solidFill>
            </a:endParaRPr>
          </a:p>
          <a:p>
            <a:pPr marL="0" indent="0">
              <a:buNone/>
            </a:pPr>
            <a:r>
              <a:rPr lang="en-US" dirty="0">
                <a:solidFill>
                  <a:srgbClr val="0000FF"/>
                </a:solidFill>
              </a:rPr>
              <a:t>1. Prioritization</a:t>
            </a:r>
            <a:r>
              <a:rPr lang="en-US" dirty="0"/>
              <a:t> or request scheduling</a:t>
            </a:r>
          </a:p>
          <a:p>
            <a:pPr marL="0" indent="0">
              <a:buNone/>
            </a:pPr>
            <a:endParaRPr lang="en-US" dirty="0"/>
          </a:p>
          <a:p>
            <a:pPr marL="0" indent="0">
              <a:buNone/>
            </a:pPr>
            <a:r>
              <a:rPr lang="en-US" dirty="0">
                <a:solidFill>
                  <a:srgbClr val="0000FF"/>
                </a:solidFill>
              </a:rPr>
              <a:t>2. Data mapping </a:t>
            </a:r>
            <a:r>
              <a:rPr lang="en-US" dirty="0"/>
              <a:t>to banks/channels/ranks</a:t>
            </a:r>
          </a:p>
          <a:p>
            <a:pPr marL="0" indent="0">
              <a:buNone/>
            </a:pPr>
            <a:endParaRPr lang="en-US" dirty="0">
              <a:solidFill>
                <a:srgbClr val="0000FF"/>
              </a:solidFill>
            </a:endParaRPr>
          </a:p>
          <a:p>
            <a:pPr marL="0" indent="0">
              <a:buNone/>
            </a:pPr>
            <a:r>
              <a:rPr lang="en-US" dirty="0">
                <a:solidFill>
                  <a:srgbClr val="0000FF"/>
                </a:solidFill>
              </a:rPr>
              <a:t>3. Core/source throttling </a:t>
            </a:r>
          </a:p>
          <a:p>
            <a:pPr marL="0" indent="0">
              <a:buNone/>
            </a:pPr>
            <a:endParaRPr lang="en-US" dirty="0">
              <a:solidFill>
                <a:srgbClr val="0000FF"/>
              </a:solidFill>
            </a:endParaRPr>
          </a:p>
          <a:p>
            <a:pPr marL="0" indent="0">
              <a:buNone/>
            </a:pPr>
            <a:r>
              <a:rPr lang="en-US" dirty="0">
                <a:solidFill>
                  <a:srgbClr val="0000FF"/>
                </a:solidFill>
              </a:rPr>
              <a:t>4. Application/thread scheduling</a:t>
            </a:r>
          </a:p>
          <a:p>
            <a:pPr marL="0" indent="0">
              <a:buNone/>
            </a:pPr>
            <a:r>
              <a:rPr lang="en-US" dirty="0">
                <a:solidFill>
                  <a:srgbClr val="0000FF"/>
                </a:solidFill>
              </a:rPr>
              <a:t>    </a:t>
            </a:r>
            <a:r>
              <a:rPr lang="en-US" dirty="0">
                <a:solidFill>
                  <a:srgbClr val="FF0000"/>
                </a:solidFill>
              </a:rPr>
              <a:t>Idea: Pick threads that do not badly interfere with each other to be scheduled together on cores sharing the memory system</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6083AAA-380F-D646-B0E9-4FA618B907D0}"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212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5" name="Rectangle 4"/>
          <p:cNvSpPr/>
          <p:nvPr/>
        </p:nvSpPr>
        <p:spPr>
          <a:xfrm>
            <a:off x="152400" y="4799850"/>
            <a:ext cx="46482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41001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sz="3200" dirty="0"/>
              <a:t>Application-to-Core Mapping to Reduce Interference</a:t>
            </a:r>
          </a:p>
        </p:txBody>
      </p:sp>
      <p:sp>
        <p:nvSpPr>
          <p:cNvPr id="3" name="Content Placeholder 2"/>
          <p:cNvSpPr>
            <a:spLocks noGrp="1"/>
          </p:cNvSpPr>
          <p:nvPr>
            <p:ph idx="1"/>
          </p:nvPr>
        </p:nvSpPr>
        <p:spPr/>
        <p:txBody>
          <a:bodyPr/>
          <a:lstStyle/>
          <a:p>
            <a:r>
              <a:rPr lang="en-US" sz="2000" dirty="0" err="1"/>
              <a:t>Reetuparna</a:t>
            </a:r>
            <a:r>
              <a:rPr lang="en-US" sz="2000" dirty="0"/>
              <a:t> Das, </a:t>
            </a:r>
            <a:r>
              <a:rPr lang="en-US" sz="2000" dirty="0" err="1"/>
              <a:t>Rachata</a:t>
            </a:r>
            <a:r>
              <a:rPr lang="en-US" sz="2000" dirty="0"/>
              <a:t> </a:t>
            </a:r>
            <a:r>
              <a:rPr lang="en-US" sz="2000" dirty="0" err="1"/>
              <a:t>Ausavarungnirun</a:t>
            </a:r>
            <a:r>
              <a:rPr lang="en-US" sz="2000" dirty="0"/>
              <a:t>, </a:t>
            </a:r>
            <a:r>
              <a:rPr lang="en-US" sz="2000" u="sng" dirty="0"/>
              <a:t>Onur Mutlu</a:t>
            </a:r>
            <a:r>
              <a:rPr lang="en-US" sz="2000" dirty="0"/>
              <a:t>, </a:t>
            </a:r>
            <a:r>
              <a:rPr lang="en-US" sz="2000" dirty="0" err="1"/>
              <a:t>Akhilesh</a:t>
            </a:r>
            <a:r>
              <a:rPr lang="en-US" sz="2000" dirty="0"/>
              <a:t> Kumar, and Mani </a:t>
            </a:r>
            <a:r>
              <a:rPr lang="en-US" sz="2000" dirty="0" err="1"/>
              <a:t>Azimi</a:t>
            </a:r>
            <a:r>
              <a:rPr lang="en-US" sz="2000" dirty="0"/>
              <a:t>,</a:t>
            </a:r>
            <a:br>
              <a:rPr lang="en-US" sz="2000" dirty="0"/>
            </a:br>
            <a:r>
              <a:rPr lang="en-US" sz="2000" b="1" dirty="0">
                <a:hlinkClick r:id="rId2"/>
              </a:rPr>
              <a:t>"Application-to-Core Mapping Policies to Reduce Memory System Interference in Multi-Core Systems"</a:t>
            </a:r>
            <a:r>
              <a:rPr lang="en-US" sz="2000" dirty="0"/>
              <a:t> </a:t>
            </a:r>
            <a:br>
              <a:rPr lang="en-US" sz="2000" dirty="0"/>
            </a:br>
            <a:r>
              <a:rPr lang="en-US" sz="2000" i="1" dirty="0"/>
              <a:t>Proceedings of the </a:t>
            </a:r>
            <a:r>
              <a:rPr lang="en-US" sz="2000" i="1" dirty="0">
                <a:hlinkClick r:id="rId3"/>
              </a:rPr>
              <a:t>19th International Symposium on High-Performance Computer Architecture</a:t>
            </a:r>
            <a:r>
              <a:rPr lang="en-US" sz="2000" i="1" dirty="0"/>
              <a:t> (</a:t>
            </a:r>
            <a:r>
              <a:rPr lang="en-US" sz="2000" b="1" i="1" dirty="0"/>
              <a:t>HPCA</a:t>
            </a:r>
            <a:r>
              <a:rPr lang="en-US" sz="2000" i="1" dirty="0"/>
              <a:t>)</a:t>
            </a:r>
            <a:r>
              <a:rPr lang="en-US" sz="2000" dirty="0"/>
              <a:t>, Shenzhen, China, February 2013. </a:t>
            </a:r>
            <a:r>
              <a:rPr lang="en-US" sz="2000" dirty="0">
                <a:hlinkClick r:id="rId4"/>
              </a:rPr>
              <a:t>Slides (pptx)</a:t>
            </a:r>
            <a:endParaRPr lang="en-US" sz="2000" dirty="0"/>
          </a:p>
          <a:p>
            <a:endParaRPr lang="en-US" sz="2000" dirty="0"/>
          </a:p>
          <a:p>
            <a:r>
              <a:rPr lang="en-US" sz="2000" dirty="0"/>
              <a:t>Key ideas:</a:t>
            </a:r>
          </a:p>
          <a:p>
            <a:pPr lvl="1"/>
            <a:r>
              <a:rPr lang="en-US" sz="1800" dirty="0"/>
              <a:t>Cluster threads to memory controllers (to reduce across chip interference)</a:t>
            </a:r>
          </a:p>
          <a:p>
            <a:pPr lvl="1"/>
            <a:r>
              <a:rPr lang="en-US" sz="1800" dirty="0"/>
              <a:t>Isolate interference-sensitive (low-intensity) applications in a separate cluster (to reduce interference from high-intensity applications)</a:t>
            </a:r>
          </a:p>
          <a:p>
            <a:pPr lvl="1"/>
            <a:r>
              <a:rPr lang="en-US" sz="1800" dirty="0"/>
              <a:t>Place applications that benefit from memory bandwidth closer to the controller</a:t>
            </a:r>
          </a:p>
          <a:p>
            <a:pPr lvl="1"/>
            <a:endParaRPr lang="en-US" sz="1800" dirty="0"/>
          </a:p>
          <a:p>
            <a:endParaRPr lang="en-US" sz="20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2425287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Multi-Core to Many-Core</a:t>
            </a:r>
          </a:p>
        </p:txBody>
      </p:sp>
      <p:grpSp>
        <p:nvGrpSpPr>
          <p:cNvPr id="77" name="Group 76"/>
          <p:cNvGrpSpPr/>
          <p:nvPr/>
        </p:nvGrpSpPr>
        <p:grpSpPr>
          <a:xfrm>
            <a:off x="5674546" y="1827337"/>
            <a:ext cx="2743200" cy="2743200"/>
            <a:chOff x="4563543" y="1989674"/>
            <a:chExt cx="4047023" cy="3793019"/>
          </a:xfrm>
        </p:grpSpPr>
        <p:grpSp>
          <p:nvGrpSpPr>
            <p:cNvPr id="78" name="Group 77"/>
            <p:cNvGrpSpPr/>
            <p:nvPr/>
          </p:nvGrpSpPr>
          <p:grpSpPr>
            <a:xfrm>
              <a:off x="4563543" y="1989674"/>
              <a:ext cx="4047023" cy="423334"/>
              <a:chOff x="4555066" y="1989674"/>
              <a:chExt cx="4047023" cy="423334"/>
            </a:xfrm>
          </p:grpSpPr>
          <p:sp>
            <p:nvSpPr>
              <p:cNvPr id="142" name="Rectangle 141"/>
              <p:cNvSpPr/>
              <p:nvPr/>
            </p:nvSpPr>
            <p:spPr>
              <a:xfrm>
                <a:off x="455506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43" name="Rectangle 142"/>
              <p:cNvSpPr/>
              <p:nvPr/>
            </p:nvSpPr>
            <p:spPr>
              <a:xfrm>
                <a:off x="506305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44" name="Rectangle 143"/>
              <p:cNvSpPr/>
              <p:nvPr/>
            </p:nvSpPr>
            <p:spPr>
              <a:xfrm>
                <a:off x="5587985"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45" name="Rectangle 144"/>
              <p:cNvSpPr/>
              <p:nvPr/>
            </p:nvSpPr>
            <p:spPr>
              <a:xfrm>
                <a:off x="6095978"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46" name="Rectangle 145"/>
              <p:cNvSpPr/>
              <p:nvPr/>
            </p:nvSpPr>
            <p:spPr>
              <a:xfrm>
                <a:off x="6603977"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47" name="Rectangle 146"/>
              <p:cNvSpPr/>
              <p:nvPr/>
            </p:nvSpPr>
            <p:spPr>
              <a:xfrm>
                <a:off x="7111970"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48" name="Rectangle 147"/>
              <p:cNvSpPr/>
              <p:nvPr/>
            </p:nvSpPr>
            <p:spPr>
              <a:xfrm>
                <a:off x="763689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49" name="Rectangle 148"/>
              <p:cNvSpPr/>
              <p:nvPr/>
            </p:nvSpPr>
            <p:spPr>
              <a:xfrm>
                <a:off x="814488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79" name="Group 78"/>
            <p:cNvGrpSpPr/>
            <p:nvPr/>
          </p:nvGrpSpPr>
          <p:grpSpPr>
            <a:xfrm>
              <a:off x="4563543" y="2480734"/>
              <a:ext cx="4047023" cy="423334"/>
              <a:chOff x="4555066" y="1989674"/>
              <a:chExt cx="4047023" cy="423334"/>
            </a:xfrm>
          </p:grpSpPr>
          <p:sp>
            <p:nvSpPr>
              <p:cNvPr id="134" name="Rectangle 133"/>
              <p:cNvSpPr/>
              <p:nvPr/>
            </p:nvSpPr>
            <p:spPr>
              <a:xfrm>
                <a:off x="455506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35" name="Rectangle 134"/>
              <p:cNvSpPr/>
              <p:nvPr/>
            </p:nvSpPr>
            <p:spPr>
              <a:xfrm>
                <a:off x="506305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36" name="Rectangle 135"/>
              <p:cNvSpPr/>
              <p:nvPr/>
            </p:nvSpPr>
            <p:spPr>
              <a:xfrm>
                <a:off x="5587985"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37" name="Rectangle 136"/>
              <p:cNvSpPr/>
              <p:nvPr/>
            </p:nvSpPr>
            <p:spPr>
              <a:xfrm>
                <a:off x="6095978"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38" name="Rectangle 137"/>
              <p:cNvSpPr/>
              <p:nvPr/>
            </p:nvSpPr>
            <p:spPr>
              <a:xfrm>
                <a:off x="6603977"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39" name="Rectangle 138"/>
              <p:cNvSpPr/>
              <p:nvPr/>
            </p:nvSpPr>
            <p:spPr>
              <a:xfrm>
                <a:off x="7111970"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40" name="Rectangle 139"/>
              <p:cNvSpPr/>
              <p:nvPr/>
            </p:nvSpPr>
            <p:spPr>
              <a:xfrm>
                <a:off x="763689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41" name="Rectangle 140"/>
              <p:cNvSpPr/>
              <p:nvPr/>
            </p:nvSpPr>
            <p:spPr>
              <a:xfrm>
                <a:off x="814488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80" name="Group 79"/>
            <p:cNvGrpSpPr/>
            <p:nvPr/>
          </p:nvGrpSpPr>
          <p:grpSpPr>
            <a:xfrm>
              <a:off x="4563543" y="2971794"/>
              <a:ext cx="4047023" cy="423334"/>
              <a:chOff x="4555066" y="1989674"/>
              <a:chExt cx="4047023" cy="423334"/>
            </a:xfrm>
          </p:grpSpPr>
          <p:sp>
            <p:nvSpPr>
              <p:cNvPr id="126" name="Rectangle 125"/>
              <p:cNvSpPr/>
              <p:nvPr/>
            </p:nvSpPr>
            <p:spPr>
              <a:xfrm>
                <a:off x="455506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27" name="Rectangle 126"/>
              <p:cNvSpPr/>
              <p:nvPr/>
            </p:nvSpPr>
            <p:spPr>
              <a:xfrm>
                <a:off x="506305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28" name="Rectangle 127"/>
              <p:cNvSpPr/>
              <p:nvPr/>
            </p:nvSpPr>
            <p:spPr>
              <a:xfrm>
                <a:off x="5587985"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29" name="Rectangle 128"/>
              <p:cNvSpPr/>
              <p:nvPr/>
            </p:nvSpPr>
            <p:spPr>
              <a:xfrm>
                <a:off x="6095978"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30" name="Rectangle 129"/>
              <p:cNvSpPr/>
              <p:nvPr/>
            </p:nvSpPr>
            <p:spPr>
              <a:xfrm>
                <a:off x="6603977"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31" name="Rectangle 130"/>
              <p:cNvSpPr/>
              <p:nvPr/>
            </p:nvSpPr>
            <p:spPr>
              <a:xfrm>
                <a:off x="7111970"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32" name="Rectangle 131"/>
              <p:cNvSpPr/>
              <p:nvPr/>
            </p:nvSpPr>
            <p:spPr>
              <a:xfrm>
                <a:off x="763689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33" name="Rectangle 132"/>
              <p:cNvSpPr/>
              <p:nvPr/>
            </p:nvSpPr>
            <p:spPr>
              <a:xfrm>
                <a:off x="814488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81" name="Group 80"/>
            <p:cNvGrpSpPr/>
            <p:nvPr/>
          </p:nvGrpSpPr>
          <p:grpSpPr>
            <a:xfrm>
              <a:off x="4563543" y="3462854"/>
              <a:ext cx="4047023" cy="423334"/>
              <a:chOff x="4555066" y="1989674"/>
              <a:chExt cx="4047023" cy="423334"/>
            </a:xfrm>
          </p:grpSpPr>
          <p:sp>
            <p:nvSpPr>
              <p:cNvPr id="118" name="Rectangle 117"/>
              <p:cNvSpPr/>
              <p:nvPr/>
            </p:nvSpPr>
            <p:spPr>
              <a:xfrm>
                <a:off x="455506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19" name="Rectangle 118"/>
              <p:cNvSpPr/>
              <p:nvPr/>
            </p:nvSpPr>
            <p:spPr>
              <a:xfrm>
                <a:off x="506305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20" name="Rectangle 119"/>
              <p:cNvSpPr/>
              <p:nvPr/>
            </p:nvSpPr>
            <p:spPr>
              <a:xfrm>
                <a:off x="5587985"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21" name="Rectangle 120"/>
              <p:cNvSpPr/>
              <p:nvPr/>
            </p:nvSpPr>
            <p:spPr>
              <a:xfrm>
                <a:off x="6095978"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22" name="Rectangle 121"/>
              <p:cNvSpPr/>
              <p:nvPr/>
            </p:nvSpPr>
            <p:spPr>
              <a:xfrm>
                <a:off x="6603977"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23" name="Rectangle 122"/>
              <p:cNvSpPr/>
              <p:nvPr/>
            </p:nvSpPr>
            <p:spPr>
              <a:xfrm>
                <a:off x="7111970"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24" name="Rectangle 123"/>
              <p:cNvSpPr/>
              <p:nvPr/>
            </p:nvSpPr>
            <p:spPr>
              <a:xfrm>
                <a:off x="763689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25" name="Rectangle 124"/>
              <p:cNvSpPr/>
              <p:nvPr/>
            </p:nvSpPr>
            <p:spPr>
              <a:xfrm>
                <a:off x="814488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82" name="Group 81"/>
            <p:cNvGrpSpPr/>
            <p:nvPr/>
          </p:nvGrpSpPr>
          <p:grpSpPr>
            <a:xfrm>
              <a:off x="4563543" y="3936981"/>
              <a:ext cx="4047023" cy="423334"/>
              <a:chOff x="4555066" y="1989674"/>
              <a:chExt cx="4047023" cy="423334"/>
            </a:xfrm>
          </p:grpSpPr>
          <p:sp>
            <p:nvSpPr>
              <p:cNvPr id="110" name="Rectangle 109"/>
              <p:cNvSpPr/>
              <p:nvPr/>
            </p:nvSpPr>
            <p:spPr>
              <a:xfrm>
                <a:off x="455506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11" name="Rectangle 110"/>
              <p:cNvSpPr/>
              <p:nvPr/>
            </p:nvSpPr>
            <p:spPr>
              <a:xfrm>
                <a:off x="506305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12" name="Rectangle 111"/>
              <p:cNvSpPr/>
              <p:nvPr/>
            </p:nvSpPr>
            <p:spPr>
              <a:xfrm>
                <a:off x="5587985"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13" name="Rectangle 112"/>
              <p:cNvSpPr/>
              <p:nvPr/>
            </p:nvSpPr>
            <p:spPr>
              <a:xfrm>
                <a:off x="6095978"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14" name="Rectangle 113"/>
              <p:cNvSpPr/>
              <p:nvPr/>
            </p:nvSpPr>
            <p:spPr>
              <a:xfrm>
                <a:off x="6603977"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15" name="Rectangle 114"/>
              <p:cNvSpPr/>
              <p:nvPr/>
            </p:nvSpPr>
            <p:spPr>
              <a:xfrm>
                <a:off x="7111970"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16" name="Rectangle 115"/>
              <p:cNvSpPr/>
              <p:nvPr/>
            </p:nvSpPr>
            <p:spPr>
              <a:xfrm>
                <a:off x="763689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17" name="Rectangle 116"/>
              <p:cNvSpPr/>
              <p:nvPr/>
            </p:nvSpPr>
            <p:spPr>
              <a:xfrm>
                <a:off x="814488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83" name="Group 82"/>
            <p:cNvGrpSpPr/>
            <p:nvPr/>
          </p:nvGrpSpPr>
          <p:grpSpPr>
            <a:xfrm>
              <a:off x="4563543" y="4411108"/>
              <a:ext cx="4047023" cy="423334"/>
              <a:chOff x="4555066" y="1989674"/>
              <a:chExt cx="4047023" cy="423334"/>
            </a:xfrm>
          </p:grpSpPr>
          <p:sp>
            <p:nvSpPr>
              <p:cNvPr id="102" name="Rectangle 101"/>
              <p:cNvSpPr/>
              <p:nvPr/>
            </p:nvSpPr>
            <p:spPr>
              <a:xfrm>
                <a:off x="455506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03" name="Rectangle 102"/>
              <p:cNvSpPr/>
              <p:nvPr/>
            </p:nvSpPr>
            <p:spPr>
              <a:xfrm>
                <a:off x="506305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04" name="Rectangle 103"/>
              <p:cNvSpPr/>
              <p:nvPr/>
            </p:nvSpPr>
            <p:spPr>
              <a:xfrm>
                <a:off x="5587985"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05" name="Rectangle 104"/>
              <p:cNvSpPr/>
              <p:nvPr/>
            </p:nvSpPr>
            <p:spPr>
              <a:xfrm>
                <a:off x="6095978"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06" name="Rectangle 105"/>
              <p:cNvSpPr/>
              <p:nvPr/>
            </p:nvSpPr>
            <p:spPr>
              <a:xfrm>
                <a:off x="6603977"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07" name="Rectangle 106"/>
              <p:cNvSpPr/>
              <p:nvPr/>
            </p:nvSpPr>
            <p:spPr>
              <a:xfrm>
                <a:off x="7111970"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08" name="Rectangle 107"/>
              <p:cNvSpPr/>
              <p:nvPr/>
            </p:nvSpPr>
            <p:spPr>
              <a:xfrm>
                <a:off x="763689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09" name="Rectangle 108"/>
              <p:cNvSpPr/>
              <p:nvPr/>
            </p:nvSpPr>
            <p:spPr>
              <a:xfrm>
                <a:off x="814488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84" name="Group 83"/>
            <p:cNvGrpSpPr/>
            <p:nvPr/>
          </p:nvGrpSpPr>
          <p:grpSpPr>
            <a:xfrm>
              <a:off x="4563543" y="4885235"/>
              <a:ext cx="4047023" cy="423334"/>
              <a:chOff x="4555066" y="1989674"/>
              <a:chExt cx="4047023" cy="423334"/>
            </a:xfrm>
          </p:grpSpPr>
          <p:sp>
            <p:nvSpPr>
              <p:cNvPr id="94" name="Rectangle 93"/>
              <p:cNvSpPr/>
              <p:nvPr/>
            </p:nvSpPr>
            <p:spPr>
              <a:xfrm>
                <a:off x="455506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5" name="Rectangle 94"/>
              <p:cNvSpPr/>
              <p:nvPr/>
            </p:nvSpPr>
            <p:spPr>
              <a:xfrm>
                <a:off x="506305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6" name="Rectangle 95"/>
              <p:cNvSpPr/>
              <p:nvPr/>
            </p:nvSpPr>
            <p:spPr>
              <a:xfrm>
                <a:off x="5587985"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7" name="Rectangle 96"/>
              <p:cNvSpPr/>
              <p:nvPr/>
            </p:nvSpPr>
            <p:spPr>
              <a:xfrm>
                <a:off x="6095978"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8" name="Rectangle 97"/>
              <p:cNvSpPr/>
              <p:nvPr/>
            </p:nvSpPr>
            <p:spPr>
              <a:xfrm>
                <a:off x="6603977"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9" name="Rectangle 98"/>
              <p:cNvSpPr/>
              <p:nvPr/>
            </p:nvSpPr>
            <p:spPr>
              <a:xfrm>
                <a:off x="7111970"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00" name="Rectangle 99"/>
              <p:cNvSpPr/>
              <p:nvPr/>
            </p:nvSpPr>
            <p:spPr>
              <a:xfrm>
                <a:off x="763689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01" name="Rectangle 100"/>
              <p:cNvSpPr/>
              <p:nvPr/>
            </p:nvSpPr>
            <p:spPr>
              <a:xfrm>
                <a:off x="814488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85" name="Group 84"/>
            <p:cNvGrpSpPr/>
            <p:nvPr/>
          </p:nvGrpSpPr>
          <p:grpSpPr>
            <a:xfrm>
              <a:off x="4563543" y="5359359"/>
              <a:ext cx="4047023" cy="423334"/>
              <a:chOff x="4555066" y="1989674"/>
              <a:chExt cx="4047023" cy="423334"/>
            </a:xfrm>
          </p:grpSpPr>
          <p:sp>
            <p:nvSpPr>
              <p:cNvPr id="86" name="Rectangle 85"/>
              <p:cNvSpPr/>
              <p:nvPr/>
            </p:nvSpPr>
            <p:spPr>
              <a:xfrm>
                <a:off x="455506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7" name="Rectangle 86"/>
              <p:cNvSpPr/>
              <p:nvPr/>
            </p:nvSpPr>
            <p:spPr>
              <a:xfrm>
                <a:off x="506305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8" name="Rectangle 87"/>
              <p:cNvSpPr/>
              <p:nvPr/>
            </p:nvSpPr>
            <p:spPr>
              <a:xfrm>
                <a:off x="5587985"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9" name="Rectangle 88"/>
              <p:cNvSpPr/>
              <p:nvPr/>
            </p:nvSpPr>
            <p:spPr>
              <a:xfrm>
                <a:off x="6095978"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0" name="Rectangle 89"/>
              <p:cNvSpPr/>
              <p:nvPr/>
            </p:nvSpPr>
            <p:spPr>
              <a:xfrm>
                <a:off x="6603977"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1" name="Rectangle 90"/>
              <p:cNvSpPr/>
              <p:nvPr/>
            </p:nvSpPr>
            <p:spPr>
              <a:xfrm>
                <a:off x="7111970"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2" name="Rectangle 91"/>
              <p:cNvSpPr/>
              <p:nvPr/>
            </p:nvSpPr>
            <p:spPr>
              <a:xfrm>
                <a:off x="7636896"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3" name="Rectangle 92"/>
              <p:cNvSpPr/>
              <p:nvPr/>
            </p:nvSpPr>
            <p:spPr>
              <a:xfrm>
                <a:off x="8144889" y="1989674"/>
                <a:ext cx="457200" cy="42333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grpSp>
        <p:nvGrpSpPr>
          <p:cNvPr id="154" name="Group 153"/>
          <p:cNvGrpSpPr/>
          <p:nvPr/>
        </p:nvGrpSpPr>
        <p:grpSpPr>
          <a:xfrm>
            <a:off x="392641" y="1827337"/>
            <a:ext cx="2743200" cy="2743200"/>
            <a:chOff x="550327" y="1820344"/>
            <a:chExt cx="2844812" cy="2886580"/>
          </a:xfrm>
        </p:grpSpPr>
        <p:sp>
          <p:nvSpPr>
            <p:cNvPr id="150" name="Rectangle 149"/>
            <p:cNvSpPr/>
            <p:nvPr/>
          </p:nvSpPr>
          <p:spPr>
            <a:xfrm>
              <a:off x="550327" y="1820344"/>
              <a:ext cx="1380072" cy="140545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51" name="Rectangle 150"/>
            <p:cNvSpPr/>
            <p:nvPr/>
          </p:nvSpPr>
          <p:spPr>
            <a:xfrm>
              <a:off x="2015067" y="1820344"/>
              <a:ext cx="1380072" cy="140545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52" name="Rectangle 151"/>
            <p:cNvSpPr/>
            <p:nvPr/>
          </p:nvSpPr>
          <p:spPr>
            <a:xfrm>
              <a:off x="550327" y="3301470"/>
              <a:ext cx="1380072" cy="140545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153" name="Rectangle 152"/>
            <p:cNvSpPr/>
            <p:nvPr/>
          </p:nvSpPr>
          <p:spPr>
            <a:xfrm>
              <a:off x="2015067" y="3291946"/>
              <a:ext cx="1380072" cy="1405454"/>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sp>
        <p:nvSpPr>
          <p:cNvPr id="155" name="TextBox 154"/>
          <p:cNvSpPr txBox="1"/>
          <p:nvPr/>
        </p:nvSpPr>
        <p:spPr>
          <a:xfrm>
            <a:off x="987250" y="4927699"/>
            <a:ext cx="1561545"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
                <a:cs typeface="+mn-cs"/>
              </a:rPr>
              <a:t>Multi-Core</a:t>
            </a:r>
          </a:p>
        </p:txBody>
      </p:sp>
      <p:sp>
        <p:nvSpPr>
          <p:cNvPr id="156" name="TextBox 155"/>
          <p:cNvSpPr txBox="1"/>
          <p:nvPr/>
        </p:nvSpPr>
        <p:spPr>
          <a:xfrm>
            <a:off x="6346923" y="4927699"/>
            <a:ext cx="1603474"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
                <a:cs typeface="+mn-cs"/>
              </a:rPr>
              <a:t>Many-Core</a:t>
            </a:r>
          </a:p>
        </p:txBody>
      </p:sp>
      <p:sp>
        <p:nvSpPr>
          <p:cNvPr id="157" name="Right Arrow 156"/>
          <p:cNvSpPr/>
          <p:nvPr/>
        </p:nvSpPr>
        <p:spPr>
          <a:xfrm>
            <a:off x="4052680" y="2956621"/>
            <a:ext cx="978408" cy="484632"/>
          </a:xfrm>
          <a:prstGeom prst="rightArrow">
            <a:avLst/>
          </a:prstGeom>
          <a:solidFill>
            <a:schemeClr val="accent3">
              <a:lumMod val="50000"/>
            </a:schemeClr>
          </a:solidFill>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58"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tint val="75000"/>
                  </a:srgb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214</a:t>
            </a:fld>
            <a:endParaRPr kumimoji="0" lang="en-US" altLang="en-US" sz="1200" b="0" i="0" u="none" strike="noStrike" kern="1200" cap="none" spc="0" normalizeH="0" baseline="0" noProof="0" dirty="0">
              <a:ln>
                <a:noFill/>
              </a:ln>
              <a:solidFill>
                <a:srgbClr val="000000">
                  <a:tint val="75000"/>
                </a:srgbClr>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42001488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6" grpId="0"/>
      <p:bldP spid="157"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Rectangle 173"/>
          <p:cNvSpPr/>
          <p:nvPr/>
        </p:nvSpPr>
        <p:spPr>
          <a:xfrm>
            <a:off x="3424918" y="231612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a:ea typeface=""/>
              <a:cs typeface="+mn-cs"/>
            </a:endParaRPr>
          </a:p>
        </p:txBody>
      </p:sp>
      <p:grpSp>
        <p:nvGrpSpPr>
          <p:cNvPr id="77" name="Group 76"/>
          <p:cNvGrpSpPr/>
          <p:nvPr/>
        </p:nvGrpSpPr>
        <p:grpSpPr>
          <a:xfrm>
            <a:off x="2396076" y="1820344"/>
            <a:ext cx="4047023" cy="3793019"/>
            <a:chOff x="4563543" y="1989674"/>
            <a:chExt cx="4047023" cy="3793019"/>
          </a:xfrm>
        </p:grpSpPr>
        <p:grpSp>
          <p:nvGrpSpPr>
            <p:cNvPr id="78" name="Group 77"/>
            <p:cNvGrpSpPr/>
            <p:nvPr/>
          </p:nvGrpSpPr>
          <p:grpSpPr>
            <a:xfrm>
              <a:off x="4563543" y="1989674"/>
              <a:ext cx="4047023" cy="423334"/>
              <a:chOff x="4555066" y="1989674"/>
              <a:chExt cx="4047023" cy="423334"/>
            </a:xfrm>
          </p:grpSpPr>
          <p:sp>
            <p:nvSpPr>
              <p:cNvPr id="142" name="Rectangle 141"/>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3" name="Rectangle 142"/>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4" name="Rectangle 143"/>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5" name="Rectangle 144"/>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6" name="Rectangle 145"/>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7" name="Rectangle 146"/>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8" name="Rectangle 147"/>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9" name="Rectangle 148"/>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79" name="Group 78"/>
            <p:cNvGrpSpPr/>
            <p:nvPr/>
          </p:nvGrpSpPr>
          <p:grpSpPr>
            <a:xfrm>
              <a:off x="4563543" y="2480734"/>
              <a:ext cx="4047023" cy="423334"/>
              <a:chOff x="4555066" y="1989674"/>
              <a:chExt cx="4047023" cy="423334"/>
            </a:xfrm>
          </p:grpSpPr>
          <p:sp>
            <p:nvSpPr>
              <p:cNvPr id="139" name="Rectangle 138"/>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FF0000"/>
                  </a:solidFill>
                  <a:effectLst/>
                  <a:uLnTx/>
                  <a:uFillTx/>
                  <a:latin typeface="Tahoma"/>
                  <a:ea typeface=""/>
                  <a:cs typeface="+mn-cs"/>
                </a:endParaRPr>
              </a:p>
            </p:txBody>
          </p:sp>
          <p:sp>
            <p:nvSpPr>
              <p:cNvPr id="134" name="Rectangle 133"/>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5" name="Rectangle 134"/>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7" name="Rectangle 136"/>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a:ea typeface=""/>
                  <a:cs typeface="+mn-cs"/>
                </a:endParaRPr>
              </a:p>
            </p:txBody>
          </p:sp>
          <p:sp>
            <p:nvSpPr>
              <p:cNvPr id="138" name="Rectangle 137"/>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0" name="Rectangle 139"/>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1" name="Rectangle 140"/>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80" name="Group 79"/>
            <p:cNvGrpSpPr/>
            <p:nvPr/>
          </p:nvGrpSpPr>
          <p:grpSpPr>
            <a:xfrm>
              <a:off x="4563543" y="2971794"/>
              <a:ext cx="4047023" cy="423334"/>
              <a:chOff x="4555066" y="1989674"/>
              <a:chExt cx="4047023" cy="423334"/>
            </a:xfrm>
          </p:grpSpPr>
          <p:sp>
            <p:nvSpPr>
              <p:cNvPr id="126" name="Rectangle 125"/>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7" name="Rectangle 126"/>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8" name="Rectangle 127"/>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9" name="Rectangle 128"/>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0" name="Rectangle 129"/>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1" name="Rectangle 130"/>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2" name="Rectangle 131"/>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3" name="Rectangle 132"/>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81" name="Group 80"/>
            <p:cNvGrpSpPr/>
            <p:nvPr/>
          </p:nvGrpSpPr>
          <p:grpSpPr>
            <a:xfrm>
              <a:off x="4563543" y="3462854"/>
              <a:ext cx="4047023" cy="423334"/>
              <a:chOff x="4555066" y="1989674"/>
              <a:chExt cx="4047023" cy="423334"/>
            </a:xfrm>
          </p:grpSpPr>
          <p:sp>
            <p:nvSpPr>
              <p:cNvPr id="118" name="Rectangle 117"/>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9" name="Rectangle 118"/>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0" name="Rectangle 119"/>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1" name="Rectangle 120"/>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2" name="Rectangle 121"/>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3" name="Rectangle 122"/>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4" name="Rectangle 123"/>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5" name="Rectangle 124"/>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82" name="Group 81"/>
            <p:cNvGrpSpPr/>
            <p:nvPr/>
          </p:nvGrpSpPr>
          <p:grpSpPr>
            <a:xfrm>
              <a:off x="4563543" y="3936981"/>
              <a:ext cx="4047023" cy="423334"/>
              <a:chOff x="4555066" y="1989674"/>
              <a:chExt cx="4047023" cy="423334"/>
            </a:xfrm>
          </p:grpSpPr>
          <p:sp>
            <p:nvSpPr>
              <p:cNvPr id="110" name="Rectangle 109"/>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1" name="Rectangle 110"/>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2" name="Rectangle 111"/>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3" name="Rectangle 112"/>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4" name="Rectangle 113"/>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FF0000"/>
                  </a:solidFill>
                  <a:effectLst/>
                  <a:uLnTx/>
                  <a:uFillTx/>
                  <a:latin typeface="Tahoma"/>
                  <a:ea typeface=""/>
                  <a:cs typeface="+mn-cs"/>
                </a:endParaRPr>
              </a:p>
            </p:txBody>
          </p:sp>
          <p:sp>
            <p:nvSpPr>
              <p:cNvPr id="115" name="Rectangle 114"/>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6" name="Rectangle 115"/>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7" name="Rectangle 116"/>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83" name="Group 82"/>
            <p:cNvGrpSpPr/>
            <p:nvPr/>
          </p:nvGrpSpPr>
          <p:grpSpPr>
            <a:xfrm>
              <a:off x="4563543" y="4411108"/>
              <a:ext cx="4047023" cy="423334"/>
              <a:chOff x="4555066" y="1989674"/>
              <a:chExt cx="4047023" cy="423334"/>
            </a:xfrm>
          </p:grpSpPr>
          <p:sp>
            <p:nvSpPr>
              <p:cNvPr id="102" name="Rectangle 101"/>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03" name="Rectangle 102"/>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04" name="Rectangle 103"/>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05" name="Rectangle 104"/>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06" name="Rectangle 105"/>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07" name="Rectangle 106"/>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08" name="Rectangle 107"/>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09" name="Rectangle 108"/>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84" name="Group 83"/>
            <p:cNvGrpSpPr/>
            <p:nvPr/>
          </p:nvGrpSpPr>
          <p:grpSpPr>
            <a:xfrm>
              <a:off x="4563543" y="4885235"/>
              <a:ext cx="4047023" cy="423334"/>
              <a:chOff x="4555066" y="1989674"/>
              <a:chExt cx="4047023" cy="423334"/>
            </a:xfrm>
          </p:grpSpPr>
          <p:sp>
            <p:nvSpPr>
              <p:cNvPr id="94" name="Rectangle 93"/>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95" name="Rectangle 94"/>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96" name="Rectangle 95"/>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97" name="Rectangle 96"/>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98" name="Rectangle 97"/>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99" name="Rectangle 98"/>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00" name="Rectangle 99"/>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01" name="Rectangle 100"/>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85" name="Group 84"/>
            <p:cNvGrpSpPr/>
            <p:nvPr/>
          </p:nvGrpSpPr>
          <p:grpSpPr>
            <a:xfrm>
              <a:off x="4563543" y="5359359"/>
              <a:ext cx="4047023" cy="423334"/>
              <a:chOff x="4555066" y="1989674"/>
              <a:chExt cx="4047023" cy="423334"/>
            </a:xfrm>
          </p:grpSpPr>
          <p:sp>
            <p:nvSpPr>
              <p:cNvPr id="86" name="Rectangle 85"/>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87" name="Rectangle 86"/>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88" name="Rectangle 87"/>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89" name="Rectangle 88"/>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90" name="Rectangle 89"/>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91" name="Rectangle 90"/>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92" name="Rectangle 91"/>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93" name="Rectangle 92"/>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sp>
        <p:nvSpPr>
          <p:cNvPr id="2" name="Title 1"/>
          <p:cNvSpPr>
            <a:spLocks noGrp="1"/>
          </p:cNvSpPr>
          <p:nvPr>
            <p:ph type="title"/>
          </p:nvPr>
        </p:nvSpPr>
        <p:spPr/>
        <p:txBody>
          <a:bodyPr>
            <a:normAutofit/>
          </a:bodyPr>
          <a:lstStyle/>
          <a:p>
            <a:r>
              <a:rPr lang="en-US" dirty="0"/>
              <a:t>Many-Core On-Chip Communication</a:t>
            </a:r>
          </a:p>
        </p:txBody>
      </p:sp>
      <p:sp>
        <p:nvSpPr>
          <p:cNvPr id="150" name="Slide Number Placeholder 3"/>
          <p:cNvSpPr>
            <a:spLocks noGrp="1"/>
          </p:cNvSpPr>
          <p:nvPr>
            <p:ph type="sldNum" sz="quarter" idx="11"/>
          </p:nvPr>
        </p:nvSpPr>
        <p:spPr>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tint val="75000"/>
                  </a:srgb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215</a:t>
            </a:fld>
            <a:endParaRPr kumimoji="0" lang="en-US" altLang="en-US" sz="1200" b="0" i="0" u="none" strike="noStrike" kern="1200" cap="none" spc="0" normalizeH="0" baseline="0" noProof="0" dirty="0">
              <a:ln>
                <a:noFill/>
              </a:ln>
              <a:solidFill>
                <a:srgbClr val="000000">
                  <a:tint val="75000"/>
                </a:srgbClr>
              </a:solidFill>
              <a:effectLst/>
              <a:uLnTx/>
              <a:uFillTx/>
              <a:latin typeface="Arial" charset="0"/>
              <a:ea typeface="ＭＳ Ｐゴシック" charset="-128"/>
              <a:cs typeface="+mn-cs"/>
            </a:endParaRPr>
          </a:p>
        </p:txBody>
      </p:sp>
      <p:grpSp>
        <p:nvGrpSpPr>
          <p:cNvPr id="3" name="Group 2"/>
          <p:cNvGrpSpPr/>
          <p:nvPr/>
        </p:nvGrpSpPr>
        <p:grpSpPr>
          <a:xfrm>
            <a:off x="2487002" y="1881482"/>
            <a:ext cx="6376462" cy="3636886"/>
            <a:chOff x="2487002" y="1881482"/>
            <a:chExt cx="6376462" cy="3636886"/>
          </a:xfrm>
        </p:grpSpPr>
        <p:sp>
          <p:nvSpPr>
            <p:cNvPr id="183" name="Isosceles Triangle 182"/>
            <p:cNvSpPr/>
            <p:nvPr/>
          </p:nvSpPr>
          <p:spPr>
            <a:xfrm>
              <a:off x="2487002" y="1881482"/>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4" name="Isosceles Triangle 183"/>
            <p:cNvSpPr/>
            <p:nvPr/>
          </p:nvSpPr>
          <p:spPr>
            <a:xfrm>
              <a:off x="6068369" y="1881482"/>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5" name="Isosceles Triangle 184"/>
            <p:cNvSpPr/>
            <p:nvPr/>
          </p:nvSpPr>
          <p:spPr>
            <a:xfrm>
              <a:off x="2487002" y="5235561"/>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6" name="Isosceles Triangle 185"/>
            <p:cNvSpPr/>
            <p:nvPr/>
          </p:nvSpPr>
          <p:spPr>
            <a:xfrm>
              <a:off x="6102237" y="5249621"/>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nvGrpSpPr>
            <p:cNvPr id="155" name="Group 154"/>
            <p:cNvGrpSpPr/>
            <p:nvPr/>
          </p:nvGrpSpPr>
          <p:grpSpPr>
            <a:xfrm>
              <a:off x="7127024" y="2537947"/>
              <a:ext cx="1736440" cy="646331"/>
              <a:chOff x="6103135" y="5687489"/>
              <a:chExt cx="1736440" cy="646331"/>
            </a:xfrm>
          </p:grpSpPr>
          <p:sp>
            <p:nvSpPr>
              <p:cNvPr id="156" name="Isosceles Triangle 155"/>
              <p:cNvSpPr/>
              <p:nvPr/>
            </p:nvSpPr>
            <p:spPr>
              <a:xfrm>
                <a:off x="6103135" y="5910377"/>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Tahoma"/>
                  <a:ea typeface="+mn-ea"/>
                  <a:cs typeface="+mn-cs"/>
                </a:endParaRPr>
              </a:p>
            </p:txBody>
          </p:sp>
          <p:sp>
            <p:nvSpPr>
              <p:cNvPr id="158" name="TextBox 157"/>
              <p:cNvSpPr txBox="1"/>
              <p:nvPr/>
            </p:nvSpPr>
            <p:spPr>
              <a:xfrm>
                <a:off x="6487923" y="5687489"/>
                <a:ext cx="1351652"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
                    <a:cs typeface="+mn-cs"/>
                  </a:rPr>
                  <a:t>Memory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
                    <a:cs typeface="+mn-cs"/>
                  </a:rPr>
                  <a:t>Controller</a:t>
                </a:r>
              </a:p>
            </p:txBody>
          </p:sp>
        </p:grpSp>
      </p:grpSp>
      <p:grpSp>
        <p:nvGrpSpPr>
          <p:cNvPr id="6" name="Group 5"/>
          <p:cNvGrpSpPr/>
          <p:nvPr/>
        </p:nvGrpSpPr>
        <p:grpSpPr>
          <a:xfrm>
            <a:off x="4636602" y="4031509"/>
            <a:ext cx="1577897" cy="1382675"/>
            <a:chOff x="4636602" y="4031509"/>
            <a:chExt cx="1577897" cy="1382675"/>
          </a:xfrm>
        </p:grpSpPr>
        <p:cxnSp>
          <p:nvCxnSpPr>
            <p:cNvPr id="157" name="Straight Arrow Connector 156"/>
            <p:cNvCxnSpPr>
              <a:endCxn id="101" idx="2"/>
            </p:cNvCxnSpPr>
            <p:nvPr/>
          </p:nvCxnSpPr>
          <p:spPr>
            <a:xfrm>
              <a:off x="6214499" y="4031509"/>
              <a:ext cx="0" cy="1107730"/>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59" name="Straight Arrow Connector 158"/>
            <p:cNvCxnSpPr>
              <a:endCxn id="106" idx="0"/>
            </p:cNvCxnSpPr>
            <p:nvPr/>
          </p:nvCxnSpPr>
          <p:spPr>
            <a:xfrm flipV="1">
              <a:off x="4658657" y="4241778"/>
              <a:ext cx="14930" cy="1172406"/>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63" name="Straight Arrow Connector 162"/>
            <p:cNvCxnSpPr/>
            <p:nvPr/>
          </p:nvCxnSpPr>
          <p:spPr>
            <a:xfrm flipH="1">
              <a:off x="4636602" y="5401507"/>
              <a:ext cx="1280160" cy="0"/>
            </a:xfrm>
            <a:prstGeom prst="straightConnector1">
              <a:avLst/>
            </a:prstGeom>
            <a:ln>
              <a:solidFill>
                <a:srgbClr val="008000"/>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152" name="Straight Arrow Connector 151"/>
            <p:cNvCxnSpPr/>
            <p:nvPr/>
          </p:nvCxnSpPr>
          <p:spPr>
            <a:xfrm>
              <a:off x="4902187" y="4031509"/>
              <a:ext cx="1312312" cy="0"/>
            </a:xfrm>
            <a:prstGeom prst="straightConnector1">
              <a:avLst/>
            </a:prstGeom>
            <a:ln>
              <a:solidFill>
                <a:srgbClr val="008000"/>
              </a:solidFill>
              <a:headEnd type="none"/>
              <a:tailEnd type="none"/>
            </a:ln>
          </p:spPr>
          <p:style>
            <a:lnRef idx="3">
              <a:schemeClr val="accent3"/>
            </a:lnRef>
            <a:fillRef idx="0">
              <a:schemeClr val="accent3"/>
            </a:fillRef>
            <a:effectRef idx="2">
              <a:schemeClr val="accent3"/>
            </a:effectRef>
            <a:fontRef idx="minor">
              <a:schemeClr val="tx1"/>
            </a:fontRef>
          </p:style>
        </p:cxnSp>
      </p:grpSp>
      <p:grpSp>
        <p:nvGrpSpPr>
          <p:cNvPr id="5" name="Group 4"/>
          <p:cNvGrpSpPr/>
          <p:nvPr/>
        </p:nvGrpSpPr>
        <p:grpSpPr>
          <a:xfrm>
            <a:off x="3100912" y="2470794"/>
            <a:ext cx="1596097" cy="1508524"/>
            <a:chOff x="3100912" y="2470794"/>
            <a:chExt cx="1596097" cy="1508524"/>
          </a:xfrm>
        </p:grpSpPr>
        <p:cxnSp>
          <p:nvCxnSpPr>
            <p:cNvPr id="161" name="Straight Arrow Connector 160"/>
            <p:cNvCxnSpPr/>
            <p:nvPr/>
          </p:nvCxnSpPr>
          <p:spPr>
            <a:xfrm flipH="1">
              <a:off x="4668781" y="2470794"/>
              <a:ext cx="4806" cy="1296857"/>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70" name="Straight Arrow Connector 169"/>
            <p:cNvCxnSpPr>
              <a:stCxn id="113" idx="3"/>
            </p:cNvCxnSpPr>
            <p:nvPr/>
          </p:nvCxnSpPr>
          <p:spPr>
            <a:xfrm flipH="1">
              <a:off x="3100912" y="3979318"/>
              <a:ext cx="1293276" cy="0"/>
            </a:xfrm>
            <a:prstGeom prst="straightConnector1">
              <a:avLst/>
            </a:prstGeom>
            <a:ln>
              <a:solidFill>
                <a:srgbClr val="008000"/>
              </a:solidFill>
              <a:headEnd type="none"/>
              <a:tailEnd type="none"/>
            </a:ln>
          </p:spPr>
          <p:style>
            <a:lnRef idx="3">
              <a:schemeClr val="accent3"/>
            </a:lnRef>
            <a:fillRef idx="0">
              <a:schemeClr val="accent3"/>
            </a:fillRef>
            <a:effectRef idx="2">
              <a:schemeClr val="accent3"/>
            </a:effectRef>
            <a:fontRef idx="minor">
              <a:schemeClr val="tx1"/>
            </a:fontRef>
          </p:style>
        </p:cxnSp>
        <p:cxnSp>
          <p:nvCxnSpPr>
            <p:cNvPr id="160" name="Straight Arrow Connector 159"/>
            <p:cNvCxnSpPr/>
            <p:nvPr/>
          </p:nvCxnSpPr>
          <p:spPr>
            <a:xfrm flipV="1">
              <a:off x="3100912" y="2802328"/>
              <a:ext cx="14930" cy="1172406"/>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62" name="Straight Arrow Connector 161"/>
            <p:cNvCxnSpPr/>
            <p:nvPr/>
          </p:nvCxnSpPr>
          <p:spPr>
            <a:xfrm>
              <a:off x="3384697" y="2470794"/>
              <a:ext cx="1312312" cy="0"/>
            </a:xfrm>
            <a:prstGeom prst="straightConnector1">
              <a:avLst/>
            </a:prstGeom>
            <a:ln>
              <a:solidFill>
                <a:srgbClr val="008000"/>
              </a:solidFill>
              <a:headEnd type="none"/>
              <a:tailEnd type="none"/>
            </a:ln>
          </p:spPr>
          <p:style>
            <a:lnRef idx="3">
              <a:schemeClr val="accent3"/>
            </a:lnRef>
            <a:fillRef idx="0">
              <a:schemeClr val="accent3"/>
            </a:fillRef>
            <a:effectRef idx="2">
              <a:schemeClr val="accent3"/>
            </a:effectRef>
            <a:fontRef idx="minor">
              <a:schemeClr val="tx1"/>
            </a:fontRef>
          </p:style>
        </p:cxnSp>
      </p:grpSp>
      <p:grpSp>
        <p:nvGrpSpPr>
          <p:cNvPr id="4" name="Group 3"/>
          <p:cNvGrpSpPr/>
          <p:nvPr/>
        </p:nvGrpSpPr>
        <p:grpSpPr>
          <a:xfrm>
            <a:off x="4468340" y="3743901"/>
            <a:ext cx="4516605" cy="829315"/>
            <a:chOff x="4468340" y="3743901"/>
            <a:chExt cx="4516605" cy="829315"/>
          </a:xfrm>
        </p:grpSpPr>
        <p:grpSp>
          <p:nvGrpSpPr>
            <p:cNvPr id="24" name="Group 23"/>
            <p:cNvGrpSpPr/>
            <p:nvPr/>
          </p:nvGrpSpPr>
          <p:grpSpPr>
            <a:xfrm>
              <a:off x="7071774" y="3926885"/>
              <a:ext cx="1913171" cy="646331"/>
              <a:chOff x="7057008" y="4872037"/>
              <a:chExt cx="1913171" cy="646331"/>
            </a:xfrm>
          </p:grpSpPr>
          <p:sp>
            <p:nvSpPr>
              <p:cNvPr id="166" name="TextBox 165"/>
              <p:cNvSpPr txBox="1"/>
              <p:nvPr/>
            </p:nvSpPr>
            <p:spPr>
              <a:xfrm>
                <a:off x="7435684" y="4872037"/>
                <a:ext cx="1534495"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
                    <a:cs typeface="+mn-cs"/>
                  </a:rPr>
                  <a:t>Shared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
                    <a:cs typeface="+mn-cs"/>
                  </a:rPr>
                  <a:t>Cache Bank</a:t>
                </a:r>
              </a:p>
            </p:txBody>
          </p:sp>
          <p:sp>
            <p:nvSpPr>
              <p:cNvPr id="23" name="TextBox 22"/>
              <p:cNvSpPr txBox="1"/>
              <p:nvPr/>
            </p:nvSpPr>
            <p:spPr>
              <a:xfrm>
                <a:off x="7057008" y="4976791"/>
                <a:ext cx="38063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Tahoma"/>
                    <a:ea typeface=""/>
                    <a:cs typeface="+mn-cs"/>
                  </a:rPr>
                  <a:t>$</a:t>
                </a:r>
              </a:p>
            </p:txBody>
          </p:sp>
        </p:grpSp>
        <p:sp>
          <p:nvSpPr>
            <p:cNvPr id="168" name="TextBox 167"/>
            <p:cNvSpPr txBox="1"/>
            <p:nvPr/>
          </p:nvSpPr>
          <p:spPr>
            <a:xfrm>
              <a:off x="4468340" y="3743901"/>
              <a:ext cx="38063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Tahoma"/>
                  <a:ea typeface=""/>
                  <a:cs typeface="+mn-cs"/>
                </a:rPr>
                <a:t>$</a:t>
              </a:r>
            </a:p>
          </p:txBody>
        </p:sp>
      </p:grpSp>
      <p:grpSp>
        <p:nvGrpSpPr>
          <p:cNvPr id="29" name="Group 28"/>
          <p:cNvGrpSpPr/>
          <p:nvPr/>
        </p:nvGrpSpPr>
        <p:grpSpPr>
          <a:xfrm>
            <a:off x="398544" y="2096227"/>
            <a:ext cx="5536562" cy="1197297"/>
            <a:chOff x="398544" y="2096227"/>
            <a:chExt cx="5536562" cy="1197297"/>
          </a:xfrm>
        </p:grpSpPr>
        <p:sp>
          <p:nvSpPr>
            <p:cNvPr id="167" name="Rectangle 166"/>
            <p:cNvSpPr/>
            <p:nvPr/>
          </p:nvSpPr>
          <p:spPr>
            <a:xfrm>
              <a:off x="5477906" y="2790175"/>
              <a:ext cx="457200" cy="42333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ahoma"/>
                <a:ea typeface="+mn-ea"/>
                <a:cs typeface="+mn-cs"/>
              </a:endParaRPr>
            </a:p>
          </p:txBody>
        </p:sp>
        <p:sp>
          <p:nvSpPr>
            <p:cNvPr id="169" name="Rectangle 168"/>
            <p:cNvSpPr/>
            <p:nvPr/>
          </p:nvSpPr>
          <p:spPr>
            <a:xfrm>
              <a:off x="398544" y="2096227"/>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ahoma"/>
                <a:ea typeface="+mn-ea"/>
                <a:cs typeface="+mn-cs"/>
              </a:endParaRPr>
            </a:p>
          </p:txBody>
        </p:sp>
        <p:sp>
          <p:nvSpPr>
            <p:cNvPr id="171" name="TextBox 170"/>
            <p:cNvSpPr txBox="1"/>
            <p:nvPr/>
          </p:nvSpPr>
          <p:spPr>
            <a:xfrm>
              <a:off x="956211" y="2105925"/>
              <a:ext cx="775385"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
                  <a:cs typeface="+mn-cs"/>
                </a:rPr>
                <a:t>Light</a:t>
              </a:r>
            </a:p>
          </p:txBody>
        </p:sp>
        <p:sp>
          <p:nvSpPr>
            <p:cNvPr id="172" name="Rectangle 171"/>
            <p:cNvSpPr/>
            <p:nvPr/>
          </p:nvSpPr>
          <p:spPr>
            <a:xfrm>
              <a:off x="405893" y="2870190"/>
              <a:ext cx="457200" cy="42333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ahoma"/>
                <a:ea typeface="+mn-ea"/>
                <a:cs typeface="+mn-cs"/>
              </a:endParaRPr>
            </a:p>
          </p:txBody>
        </p:sp>
        <p:sp>
          <p:nvSpPr>
            <p:cNvPr id="173" name="TextBox 172"/>
            <p:cNvSpPr txBox="1"/>
            <p:nvPr/>
          </p:nvSpPr>
          <p:spPr>
            <a:xfrm>
              <a:off x="899849" y="2879888"/>
              <a:ext cx="902811"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
                  <a:cs typeface="+mn-cs"/>
                </a:rPr>
                <a:t>Heavy</a:t>
              </a:r>
            </a:p>
          </p:txBody>
        </p:sp>
      </p:grpSp>
      <p:sp>
        <p:nvSpPr>
          <p:cNvPr id="175" name="Rectangle 174"/>
          <p:cNvSpPr/>
          <p:nvPr/>
        </p:nvSpPr>
        <p:spPr>
          <a:xfrm>
            <a:off x="2908809" y="231612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ahoma"/>
              <a:ea typeface="+mn-ea"/>
              <a:cs typeface="+mn-cs"/>
            </a:endParaRPr>
          </a:p>
        </p:txBody>
      </p:sp>
      <p:sp>
        <p:nvSpPr>
          <p:cNvPr id="136" name="TextBox 135"/>
          <p:cNvSpPr txBox="1"/>
          <p:nvPr/>
        </p:nvSpPr>
        <p:spPr>
          <a:xfrm>
            <a:off x="124515" y="1493074"/>
            <a:ext cx="176512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
                <a:cs typeface="+mn-cs"/>
              </a:rPr>
              <a:t>Applications</a:t>
            </a:r>
          </a:p>
        </p:txBody>
      </p:sp>
    </p:spTree>
    <p:extLst>
      <p:ext uri="{BB962C8B-B14F-4D97-AF65-F5344CB8AC3E}">
        <p14:creationId xmlns:p14="http://schemas.microsoft.com/office/powerpoint/2010/main" val="24526480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Spatial Task Scheduling</a:t>
            </a:r>
          </a:p>
        </p:txBody>
      </p:sp>
      <p:grpSp>
        <p:nvGrpSpPr>
          <p:cNvPr id="77" name="Group 76"/>
          <p:cNvGrpSpPr/>
          <p:nvPr/>
        </p:nvGrpSpPr>
        <p:grpSpPr>
          <a:xfrm>
            <a:off x="4563543" y="1820344"/>
            <a:ext cx="4047023" cy="3793019"/>
            <a:chOff x="4563543" y="1989674"/>
            <a:chExt cx="4047023" cy="3793019"/>
          </a:xfrm>
        </p:grpSpPr>
        <p:grpSp>
          <p:nvGrpSpPr>
            <p:cNvPr id="13" name="Group 12"/>
            <p:cNvGrpSpPr/>
            <p:nvPr/>
          </p:nvGrpSpPr>
          <p:grpSpPr>
            <a:xfrm>
              <a:off x="4563543" y="1989674"/>
              <a:ext cx="4047023" cy="423334"/>
              <a:chOff x="4555066" y="1989674"/>
              <a:chExt cx="4047023" cy="423334"/>
            </a:xfrm>
          </p:grpSpPr>
          <p:sp>
            <p:nvSpPr>
              <p:cNvPr id="5" name="Rectangle 4"/>
              <p:cNvSpPr/>
              <p:nvPr/>
            </p:nvSpPr>
            <p:spPr>
              <a:xfrm>
                <a:off x="455506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 name="Rectangle 5"/>
              <p:cNvSpPr/>
              <p:nvPr/>
            </p:nvSpPr>
            <p:spPr>
              <a:xfrm>
                <a:off x="506305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7" name="Rectangle 6"/>
              <p:cNvSpPr/>
              <p:nvPr/>
            </p:nvSpPr>
            <p:spPr>
              <a:xfrm>
                <a:off x="5587985"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8" name="Rectangle 7"/>
              <p:cNvSpPr/>
              <p:nvPr/>
            </p:nvSpPr>
            <p:spPr>
              <a:xfrm>
                <a:off x="6095978"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9" name="Rectangle 8"/>
              <p:cNvSpPr/>
              <p:nvPr/>
            </p:nvSpPr>
            <p:spPr>
              <a:xfrm>
                <a:off x="6603977"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 name="Rectangle 9"/>
              <p:cNvSpPr/>
              <p:nvPr/>
            </p:nvSpPr>
            <p:spPr>
              <a:xfrm>
                <a:off x="7111970"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1" name="Rectangle 10"/>
              <p:cNvSpPr/>
              <p:nvPr/>
            </p:nvSpPr>
            <p:spPr>
              <a:xfrm>
                <a:off x="763689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2" name="Rectangle 11"/>
              <p:cNvSpPr/>
              <p:nvPr/>
            </p:nvSpPr>
            <p:spPr>
              <a:xfrm>
                <a:off x="814488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14" name="Group 13"/>
            <p:cNvGrpSpPr/>
            <p:nvPr/>
          </p:nvGrpSpPr>
          <p:grpSpPr>
            <a:xfrm>
              <a:off x="4563543" y="2480734"/>
              <a:ext cx="4047023" cy="423334"/>
              <a:chOff x="4555066" y="1989674"/>
              <a:chExt cx="4047023" cy="423334"/>
            </a:xfrm>
          </p:grpSpPr>
          <p:sp>
            <p:nvSpPr>
              <p:cNvPr id="15" name="Rectangle 14"/>
              <p:cNvSpPr/>
              <p:nvPr/>
            </p:nvSpPr>
            <p:spPr>
              <a:xfrm>
                <a:off x="455506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6" name="Rectangle 15"/>
              <p:cNvSpPr/>
              <p:nvPr/>
            </p:nvSpPr>
            <p:spPr>
              <a:xfrm>
                <a:off x="506305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7" name="Rectangle 16"/>
              <p:cNvSpPr/>
              <p:nvPr/>
            </p:nvSpPr>
            <p:spPr>
              <a:xfrm>
                <a:off x="5587985"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8" name="Rectangle 17"/>
              <p:cNvSpPr/>
              <p:nvPr/>
            </p:nvSpPr>
            <p:spPr>
              <a:xfrm>
                <a:off x="6095978"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9" name="Rectangle 18"/>
              <p:cNvSpPr/>
              <p:nvPr/>
            </p:nvSpPr>
            <p:spPr>
              <a:xfrm>
                <a:off x="6603977"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0" name="Rectangle 19"/>
              <p:cNvSpPr/>
              <p:nvPr/>
            </p:nvSpPr>
            <p:spPr>
              <a:xfrm>
                <a:off x="7111970"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1" name="Rectangle 20"/>
              <p:cNvSpPr/>
              <p:nvPr/>
            </p:nvSpPr>
            <p:spPr>
              <a:xfrm>
                <a:off x="763689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2" name="Rectangle 21"/>
              <p:cNvSpPr/>
              <p:nvPr/>
            </p:nvSpPr>
            <p:spPr>
              <a:xfrm>
                <a:off x="814488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23" name="Group 22"/>
            <p:cNvGrpSpPr/>
            <p:nvPr/>
          </p:nvGrpSpPr>
          <p:grpSpPr>
            <a:xfrm>
              <a:off x="4563543" y="2971794"/>
              <a:ext cx="4047023" cy="423334"/>
              <a:chOff x="4555066" y="1989674"/>
              <a:chExt cx="4047023" cy="423334"/>
            </a:xfrm>
          </p:grpSpPr>
          <p:sp>
            <p:nvSpPr>
              <p:cNvPr id="24" name="Rectangle 23"/>
              <p:cNvSpPr/>
              <p:nvPr/>
            </p:nvSpPr>
            <p:spPr>
              <a:xfrm>
                <a:off x="455506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5" name="Rectangle 24"/>
              <p:cNvSpPr/>
              <p:nvPr/>
            </p:nvSpPr>
            <p:spPr>
              <a:xfrm>
                <a:off x="506305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6" name="Rectangle 25"/>
              <p:cNvSpPr/>
              <p:nvPr/>
            </p:nvSpPr>
            <p:spPr>
              <a:xfrm>
                <a:off x="5587985"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7" name="Rectangle 26"/>
              <p:cNvSpPr/>
              <p:nvPr/>
            </p:nvSpPr>
            <p:spPr>
              <a:xfrm>
                <a:off x="6095978"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8" name="Rectangle 27"/>
              <p:cNvSpPr/>
              <p:nvPr/>
            </p:nvSpPr>
            <p:spPr>
              <a:xfrm>
                <a:off x="6603977"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9" name="Rectangle 28"/>
              <p:cNvSpPr/>
              <p:nvPr/>
            </p:nvSpPr>
            <p:spPr>
              <a:xfrm>
                <a:off x="7111970"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0" name="Rectangle 29"/>
              <p:cNvSpPr/>
              <p:nvPr/>
            </p:nvSpPr>
            <p:spPr>
              <a:xfrm>
                <a:off x="763689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1" name="Rectangle 30"/>
              <p:cNvSpPr/>
              <p:nvPr/>
            </p:nvSpPr>
            <p:spPr>
              <a:xfrm>
                <a:off x="814488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32" name="Group 31"/>
            <p:cNvGrpSpPr/>
            <p:nvPr/>
          </p:nvGrpSpPr>
          <p:grpSpPr>
            <a:xfrm>
              <a:off x="4563543" y="3462854"/>
              <a:ext cx="4047023" cy="423334"/>
              <a:chOff x="4555066" y="1989674"/>
              <a:chExt cx="4047023" cy="423334"/>
            </a:xfrm>
          </p:grpSpPr>
          <p:sp>
            <p:nvSpPr>
              <p:cNvPr id="33" name="Rectangle 32"/>
              <p:cNvSpPr/>
              <p:nvPr/>
            </p:nvSpPr>
            <p:spPr>
              <a:xfrm>
                <a:off x="455506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4" name="Rectangle 33"/>
              <p:cNvSpPr/>
              <p:nvPr/>
            </p:nvSpPr>
            <p:spPr>
              <a:xfrm>
                <a:off x="506305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5" name="Rectangle 34"/>
              <p:cNvSpPr/>
              <p:nvPr/>
            </p:nvSpPr>
            <p:spPr>
              <a:xfrm>
                <a:off x="5587985"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6" name="Rectangle 35"/>
              <p:cNvSpPr/>
              <p:nvPr/>
            </p:nvSpPr>
            <p:spPr>
              <a:xfrm>
                <a:off x="6095978"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7" name="Rectangle 36"/>
              <p:cNvSpPr/>
              <p:nvPr/>
            </p:nvSpPr>
            <p:spPr>
              <a:xfrm>
                <a:off x="6603977"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8" name="Rectangle 37"/>
              <p:cNvSpPr/>
              <p:nvPr/>
            </p:nvSpPr>
            <p:spPr>
              <a:xfrm>
                <a:off x="7111970"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9" name="Rectangle 38"/>
              <p:cNvSpPr/>
              <p:nvPr/>
            </p:nvSpPr>
            <p:spPr>
              <a:xfrm>
                <a:off x="763689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0" name="Rectangle 39"/>
              <p:cNvSpPr/>
              <p:nvPr/>
            </p:nvSpPr>
            <p:spPr>
              <a:xfrm>
                <a:off x="814488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41" name="Group 40"/>
            <p:cNvGrpSpPr/>
            <p:nvPr/>
          </p:nvGrpSpPr>
          <p:grpSpPr>
            <a:xfrm>
              <a:off x="4563543" y="3936981"/>
              <a:ext cx="4047023" cy="423334"/>
              <a:chOff x="4555066" y="1989674"/>
              <a:chExt cx="4047023" cy="423334"/>
            </a:xfrm>
          </p:grpSpPr>
          <p:sp>
            <p:nvSpPr>
              <p:cNvPr id="42" name="Rectangle 41"/>
              <p:cNvSpPr/>
              <p:nvPr/>
            </p:nvSpPr>
            <p:spPr>
              <a:xfrm>
                <a:off x="455506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3" name="Rectangle 42"/>
              <p:cNvSpPr/>
              <p:nvPr/>
            </p:nvSpPr>
            <p:spPr>
              <a:xfrm>
                <a:off x="506305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4" name="Rectangle 43"/>
              <p:cNvSpPr/>
              <p:nvPr/>
            </p:nvSpPr>
            <p:spPr>
              <a:xfrm>
                <a:off x="5587985"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5" name="Rectangle 44"/>
              <p:cNvSpPr/>
              <p:nvPr/>
            </p:nvSpPr>
            <p:spPr>
              <a:xfrm>
                <a:off x="6095978"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6" name="Rectangle 45"/>
              <p:cNvSpPr/>
              <p:nvPr/>
            </p:nvSpPr>
            <p:spPr>
              <a:xfrm>
                <a:off x="6603977"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7" name="Rectangle 46"/>
              <p:cNvSpPr/>
              <p:nvPr/>
            </p:nvSpPr>
            <p:spPr>
              <a:xfrm>
                <a:off x="7111970"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8" name="Rectangle 47"/>
              <p:cNvSpPr/>
              <p:nvPr/>
            </p:nvSpPr>
            <p:spPr>
              <a:xfrm>
                <a:off x="763689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49" name="Rectangle 48"/>
              <p:cNvSpPr/>
              <p:nvPr/>
            </p:nvSpPr>
            <p:spPr>
              <a:xfrm>
                <a:off x="814488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50" name="Group 49"/>
            <p:cNvGrpSpPr/>
            <p:nvPr/>
          </p:nvGrpSpPr>
          <p:grpSpPr>
            <a:xfrm>
              <a:off x="4563543" y="4411108"/>
              <a:ext cx="4047023" cy="423334"/>
              <a:chOff x="4555066" y="1989674"/>
              <a:chExt cx="4047023" cy="423334"/>
            </a:xfrm>
          </p:grpSpPr>
          <p:sp>
            <p:nvSpPr>
              <p:cNvPr id="51" name="Rectangle 50"/>
              <p:cNvSpPr/>
              <p:nvPr/>
            </p:nvSpPr>
            <p:spPr>
              <a:xfrm>
                <a:off x="455506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52" name="Rectangle 51"/>
              <p:cNvSpPr/>
              <p:nvPr/>
            </p:nvSpPr>
            <p:spPr>
              <a:xfrm>
                <a:off x="506305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53" name="Rectangle 52"/>
              <p:cNvSpPr/>
              <p:nvPr/>
            </p:nvSpPr>
            <p:spPr>
              <a:xfrm>
                <a:off x="5587985"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54" name="Rectangle 53"/>
              <p:cNvSpPr/>
              <p:nvPr/>
            </p:nvSpPr>
            <p:spPr>
              <a:xfrm>
                <a:off x="6095978"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55" name="Rectangle 54"/>
              <p:cNvSpPr/>
              <p:nvPr/>
            </p:nvSpPr>
            <p:spPr>
              <a:xfrm>
                <a:off x="6603977"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56" name="Rectangle 55"/>
              <p:cNvSpPr/>
              <p:nvPr/>
            </p:nvSpPr>
            <p:spPr>
              <a:xfrm>
                <a:off x="7111970"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57" name="Rectangle 56"/>
              <p:cNvSpPr/>
              <p:nvPr/>
            </p:nvSpPr>
            <p:spPr>
              <a:xfrm>
                <a:off x="763689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58" name="Rectangle 57"/>
              <p:cNvSpPr/>
              <p:nvPr/>
            </p:nvSpPr>
            <p:spPr>
              <a:xfrm>
                <a:off x="814488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59" name="Group 58"/>
            <p:cNvGrpSpPr/>
            <p:nvPr/>
          </p:nvGrpSpPr>
          <p:grpSpPr>
            <a:xfrm>
              <a:off x="4563543" y="4885235"/>
              <a:ext cx="4047023" cy="423334"/>
              <a:chOff x="4555066" y="1989674"/>
              <a:chExt cx="4047023" cy="423334"/>
            </a:xfrm>
          </p:grpSpPr>
          <p:sp>
            <p:nvSpPr>
              <p:cNvPr id="60" name="Rectangle 59"/>
              <p:cNvSpPr/>
              <p:nvPr/>
            </p:nvSpPr>
            <p:spPr>
              <a:xfrm>
                <a:off x="455506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1" name="Rectangle 60"/>
              <p:cNvSpPr/>
              <p:nvPr/>
            </p:nvSpPr>
            <p:spPr>
              <a:xfrm>
                <a:off x="506305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2" name="Rectangle 61"/>
              <p:cNvSpPr/>
              <p:nvPr/>
            </p:nvSpPr>
            <p:spPr>
              <a:xfrm>
                <a:off x="5587985"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3" name="Rectangle 62"/>
              <p:cNvSpPr/>
              <p:nvPr/>
            </p:nvSpPr>
            <p:spPr>
              <a:xfrm>
                <a:off x="6095978"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4" name="Rectangle 63"/>
              <p:cNvSpPr/>
              <p:nvPr/>
            </p:nvSpPr>
            <p:spPr>
              <a:xfrm>
                <a:off x="6603977"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5" name="Rectangle 64"/>
              <p:cNvSpPr/>
              <p:nvPr/>
            </p:nvSpPr>
            <p:spPr>
              <a:xfrm>
                <a:off x="7111970"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6" name="Rectangle 65"/>
              <p:cNvSpPr/>
              <p:nvPr/>
            </p:nvSpPr>
            <p:spPr>
              <a:xfrm>
                <a:off x="763689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7" name="Rectangle 66"/>
              <p:cNvSpPr/>
              <p:nvPr/>
            </p:nvSpPr>
            <p:spPr>
              <a:xfrm>
                <a:off x="814488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68" name="Group 67"/>
            <p:cNvGrpSpPr/>
            <p:nvPr/>
          </p:nvGrpSpPr>
          <p:grpSpPr>
            <a:xfrm>
              <a:off x="4563543" y="5359359"/>
              <a:ext cx="4047023" cy="423334"/>
              <a:chOff x="4555066" y="1989674"/>
              <a:chExt cx="4047023" cy="423334"/>
            </a:xfrm>
          </p:grpSpPr>
          <p:sp>
            <p:nvSpPr>
              <p:cNvPr id="69" name="Rectangle 68"/>
              <p:cNvSpPr/>
              <p:nvPr/>
            </p:nvSpPr>
            <p:spPr>
              <a:xfrm>
                <a:off x="455506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70" name="Rectangle 69"/>
              <p:cNvSpPr/>
              <p:nvPr/>
            </p:nvSpPr>
            <p:spPr>
              <a:xfrm>
                <a:off x="506305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71" name="Rectangle 70"/>
              <p:cNvSpPr/>
              <p:nvPr/>
            </p:nvSpPr>
            <p:spPr>
              <a:xfrm>
                <a:off x="5587985"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72" name="Rectangle 71"/>
              <p:cNvSpPr/>
              <p:nvPr/>
            </p:nvSpPr>
            <p:spPr>
              <a:xfrm>
                <a:off x="6095978"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73" name="Rectangle 72"/>
              <p:cNvSpPr/>
              <p:nvPr/>
            </p:nvSpPr>
            <p:spPr>
              <a:xfrm>
                <a:off x="6603977"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74" name="Rectangle 73"/>
              <p:cNvSpPr/>
              <p:nvPr/>
            </p:nvSpPr>
            <p:spPr>
              <a:xfrm>
                <a:off x="7111970"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75" name="Rectangle 74"/>
              <p:cNvSpPr/>
              <p:nvPr/>
            </p:nvSpPr>
            <p:spPr>
              <a:xfrm>
                <a:off x="7636896"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76" name="Rectangle 75"/>
              <p:cNvSpPr/>
              <p:nvPr/>
            </p:nvSpPr>
            <p:spPr>
              <a:xfrm>
                <a:off x="8144889" y="1989674"/>
                <a:ext cx="457200" cy="4233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grpSp>
      </p:grpSp>
      <p:sp>
        <p:nvSpPr>
          <p:cNvPr id="81" name="TextBox 80"/>
          <p:cNvSpPr txBox="1"/>
          <p:nvPr/>
        </p:nvSpPr>
        <p:spPr>
          <a:xfrm>
            <a:off x="228600" y="1222401"/>
            <a:ext cx="176512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
                <a:cs typeface="+mn-cs"/>
              </a:rPr>
              <a:t>Applications</a:t>
            </a:r>
          </a:p>
        </p:txBody>
      </p:sp>
      <p:sp>
        <p:nvSpPr>
          <p:cNvPr id="82" name="TextBox 81"/>
          <p:cNvSpPr txBox="1"/>
          <p:nvPr/>
        </p:nvSpPr>
        <p:spPr>
          <a:xfrm>
            <a:off x="6349973" y="1259469"/>
            <a:ext cx="90964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
                <a:cs typeface="+mn-cs"/>
              </a:rPr>
              <a:t>Cores</a:t>
            </a:r>
          </a:p>
        </p:txBody>
      </p:sp>
      <p:grpSp>
        <p:nvGrpSpPr>
          <p:cNvPr id="101" name="Group 100"/>
          <p:cNvGrpSpPr/>
          <p:nvPr/>
        </p:nvGrpSpPr>
        <p:grpSpPr>
          <a:xfrm>
            <a:off x="689986" y="1794943"/>
            <a:ext cx="457200" cy="4131664"/>
            <a:chOff x="1011713" y="1930407"/>
            <a:chExt cx="457200" cy="4131664"/>
          </a:xfrm>
        </p:grpSpPr>
        <p:sp>
          <p:nvSpPr>
            <p:cNvPr id="79" name="Rectangle 78"/>
            <p:cNvSpPr/>
            <p:nvPr/>
          </p:nvSpPr>
          <p:spPr>
            <a:xfrm>
              <a:off x="1011713" y="1930407"/>
              <a:ext cx="457200" cy="42333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0" name="Rectangle 79"/>
            <p:cNvSpPr/>
            <p:nvPr/>
          </p:nvSpPr>
          <p:spPr>
            <a:xfrm>
              <a:off x="1011713" y="2433040"/>
              <a:ext cx="457200" cy="42333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3" name="Rectangle 82"/>
            <p:cNvSpPr/>
            <p:nvPr/>
          </p:nvSpPr>
          <p:spPr>
            <a:xfrm>
              <a:off x="1011713" y="2935673"/>
              <a:ext cx="457200" cy="423334"/>
            </a:xfrm>
            <a:prstGeom prst="rect">
              <a:avLst/>
            </a:prstGeom>
            <a:solidFill>
              <a:schemeClr val="accent1">
                <a:lumMod val="50000"/>
                <a:alpha val="75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7" name="Oval 86"/>
            <p:cNvSpPr/>
            <p:nvPr/>
          </p:nvSpPr>
          <p:spPr>
            <a:xfrm flipV="1">
              <a:off x="1196119" y="4946205"/>
              <a:ext cx="88389" cy="91438"/>
            </a:xfrm>
            <a:prstGeom prst="ellipse">
              <a:avLst/>
            </a:prstGeom>
            <a:solidFill>
              <a:schemeClr val="accent1">
                <a:lumMod val="60000"/>
                <a:lumOff val="40000"/>
              </a:schemeClr>
            </a:soli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8" name="Oval 87"/>
            <p:cNvSpPr/>
            <p:nvPr/>
          </p:nvSpPr>
          <p:spPr>
            <a:xfrm flipV="1">
              <a:off x="1196119" y="5116942"/>
              <a:ext cx="88389" cy="91438"/>
            </a:xfrm>
            <a:prstGeom prst="ellipse">
              <a:avLst/>
            </a:prstGeom>
            <a:solidFill>
              <a:schemeClr val="accent1">
                <a:lumMod val="60000"/>
                <a:lumOff val="40000"/>
              </a:schemeClr>
            </a:soli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9" name="Oval 88"/>
            <p:cNvSpPr/>
            <p:nvPr/>
          </p:nvSpPr>
          <p:spPr>
            <a:xfrm flipV="1">
              <a:off x="1196119" y="5287679"/>
              <a:ext cx="88389" cy="91438"/>
            </a:xfrm>
            <a:prstGeom prst="ellipse">
              <a:avLst/>
            </a:prstGeom>
            <a:solidFill>
              <a:schemeClr val="accent1">
                <a:lumMod val="60000"/>
                <a:lumOff val="40000"/>
              </a:schemeClr>
            </a:soli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0" name="Oval 89"/>
            <p:cNvSpPr/>
            <p:nvPr/>
          </p:nvSpPr>
          <p:spPr>
            <a:xfrm flipV="1">
              <a:off x="1196119" y="5458416"/>
              <a:ext cx="88389" cy="91438"/>
            </a:xfrm>
            <a:prstGeom prst="ellipse">
              <a:avLst/>
            </a:prstGeom>
            <a:solidFill>
              <a:schemeClr val="accent1">
                <a:lumMod val="60000"/>
                <a:lumOff val="40000"/>
              </a:schemeClr>
            </a:soli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1" name="Oval 90"/>
            <p:cNvSpPr/>
            <p:nvPr/>
          </p:nvSpPr>
          <p:spPr>
            <a:xfrm flipV="1">
              <a:off x="1196119" y="5629153"/>
              <a:ext cx="88389" cy="91438"/>
            </a:xfrm>
            <a:prstGeom prst="ellipse">
              <a:avLst/>
            </a:prstGeom>
            <a:solidFill>
              <a:schemeClr val="accent1">
                <a:lumMod val="60000"/>
                <a:lumOff val="40000"/>
              </a:schemeClr>
            </a:soli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2" name="Rectangle 91"/>
            <p:cNvSpPr/>
            <p:nvPr/>
          </p:nvSpPr>
          <p:spPr>
            <a:xfrm>
              <a:off x="1011713" y="3438306"/>
              <a:ext cx="457200" cy="42333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4" name="Rectangle 93"/>
            <p:cNvSpPr/>
            <p:nvPr/>
          </p:nvSpPr>
          <p:spPr>
            <a:xfrm>
              <a:off x="1011713" y="3940939"/>
              <a:ext cx="457200" cy="4233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5" name="Rectangle 94"/>
            <p:cNvSpPr/>
            <p:nvPr/>
          </p:nvSpPr>
          <p:spPr>
            <a:xfrm>
              <a:off x="1011713" y="4443572"/>
              <a:ext cx="457200" cy="42333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6" name="Oval 95"/>
            <p:cNvSpPr/>
            <p:nvPr/>
          </p:nvSpPr>
          <p:spPr>
            <a:xfrm flipV="1">
              <a:off x="1196119" y="5799890"/>
              <a:ext cx="88389" cy="91438"/>
            </a:xfrm>
            <a:prstGeom prst="ellipse">
              <a:avLst/>
            </a:prstGeom>
            <a:solidFill>
              <a:schemeClr val="accent1">
                <a:lumMod val="60000"/>
                <a:lumOff val="40000"/>
              </a:schemeClr>
            </a:soli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7" name="Oval 96"/>
            <p:cNvSpPr/>
            <p:nvPr/>
          </p:nvSpPr>
          <p:spPr>
            <a:xfrm flipV="1">
              <a:off x="1196119" y="5970633"/>
              <a:ext cx="88389" cy="91438"/>
            </a:xfrm>
            <a:prstGeom prst="ellipse">
              <a:avLst/>
            </a:prstGeom>
            <a:solidFill>
              <a:schemeClr val="accent1">
                <a:lumMod val="60000"/>
                <a:lumOff val="40000"/>
              </a:schemeClr>
            </a:soli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sp>
        <p:nvSpPr>
          <p:cNvPr id="106" name="Curved Down Arrow 105"/>
          <p:cNvSpPr/>
          <p:nvPr/>
        </p:nvSpPr>
        <p:spPr>
          <a:xfrm>
            <a:off x="1507067" y="1628801"/>
            <a:ext cx="4597388" cy="914385"/>
          </a:xfrm>
          <a:prstGeom prst="curvedDownArrow">
            <a:avLst>
              <a:gd name="adj1" fmla="val 18299"/>
              <a:gd name="adj2" fmla="val 63385"/>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7" name="Curved Down Arrow 106"/>
          <p:cNvSpPr/>
          <p:nvPr/>
        </p:nvSpPr>
        <p:spPr>
          <a:xfrm>
            <a:off x="1313992" y="2483919"/>
            <a:ext cx="6119741" cy="1242257"/>
          </a:xfrm>
          <a:prstGeom prst="curvedDownArrow">
            <a:avLst>
              <a:gd name="adj1" fmla="val 18299"/>
              <a:gd name="adj2" fmla="val 63385"/>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8" name="Curved Down Arrow 107"/>
          <p:cNvSpPr/>
          <p:nvPr/>
        </p:nvSpPr>
        <p:spPr>
          <a:xfrm>
            <a:off x="1507067" y="3526699"/>
            <a:ext cx="4477178" cy="1358536"/>
          </a:xfrm>
          <a:prstGeom prst="curvedDownArrow">
            <a:avLst>
              <a:gd name="adj1" fmla="val 18299"/>
              <a:gd name="adj2" fmla="val 63385"/>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9" name="TextBox 108"/>
          <p:cNvSpPr txBox="1"/>
          <p:nvPr/>
        </p:nvSpPr>
        <p:spPr>
          <a:xfrm>
            <a:off x="2169032" y="5767437"/>
            <a:ext cx="4624859" cy="400110"/>
          </a:xfrm>
          <a:prstGeom prst="rect">
            <a:avLst/>
          </a:prstGeom>
          <a:solidFill>
            <a:schemeClr val="accent1">
              <a:lumMod val="40000"/>
              <a:lumOff val="60000"/>
            </a:schemeClr>
          </a:solidFill>
          <a:ln>
            <a:solidFill>
              <a:srgbClr val="800000"/>
            </a:solidFill>
          </a:ln>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How to map applications to cores?</a:t>
            </a:r>
          </a:p>
        </p:txBody>
      </p:sp>
      <p:sp>
        <p:nvSpPr>
          <p:cNvPr id="98"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tint val="75000"/>
                  </a:srgb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216</a:t>
            </a:fld>
            <a:endParaRPr kumimoji="0" lang="en-US" altLang="en-US" sz="1200" b="0" i="0" u="none" strike="noStrike" kern="1200" cap="none" spc="0" normalizeH="0" baseline="0" noProof="0" dirty="0">
              <a:ln>
                <a:noFill/>
              </a:ln>
              <a:solidFill>
                <a:srgbClr val="000000">
                  <a:tint val="75000"/>
                </a:srgbClr>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4294782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106" grpId="0" animBg="1"/>
      <p:bldP spid="107" grpId="0" animBg="1"/>
      <p:bldP spid="108" grpId="0" animBg="1"/>
      <p:bldP spid="109"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in Spatial Task Scheduling</a:t>
            </a:r>
          </a:p>
        </p:txBody>
      </p:sp>
      <p:grpSp>
        <p:nvGrpSpPr>
          <p:cNvPr id="77" name="Group 76"/>
          <p:cNvGrpSpPr/>
          <p:nvPr/>
        </p:nvGrpSpPr>
        <p:grpSpPr>
          <a:xfrm>
            <a:off x="4563543" y="1820344"/>
            <a:ext cx="4047023" cy="3793019"/>
            <a:chOff x="4563543" y="1989674"/>
            <a:chExt cx="4047023" cy="3793019"/>
          </a:xfrm>
        </p:grpSpPr>
        <p:grpSp>
          <p:nvGrpSpPr>
            <p:cNvPr id="13" name="Group 12"/>
            <p:cNvGrpSpPr/>
            <p:nvPr/>
          </p:nvGrpSpPr>
          <p:grpSpPr>
            <a:xfrm>
              <a:off x="4563543" y="1989674"/>
              <a:ext cx="4047023" cy="423334"/>
              <a:chOff x="4555066" y="1989674"/>
              <a:chExt cx="4047023" cy="423334"/>
            </a:xfrm>
          </p:grpSpPr>
          <p:sp>
            <p:nvSpPr>
              <p:cNvPr id="5" name="Rectangle 4"/>
              <p:cNvSpPr/>
              <p:nvPr/>
            </p:nvSpPr>
            <p:spPr>
              <a:xfrm>
                <a:off x="455506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 name="Rectangle 5"/>
              <p:cNvSpPr/>
              <p:nvPr/>
            </p:nvSpPr>
            <p:spPr>
              <a:xfrm>
                <a:off x="506305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 name="Rectangle 6"/>
              <p:cNvSpPr/>
              <p:nvPr/>
            </p:nvSpPr>
            <p:spPr>
              <a:xfrm>
                <a:off x="5587985"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 name="Rectangle 7"/>
              <p:cNvSpPr/>
              <p:nvPr/>
            </p:nvSpPr>
            <p:spPr>
              <a:xfrm>
                <a:off x="6095978"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Rectangle 8"/>
              <p:cNvSpPr/>
              <p:nvPr/>
            </p:nvSpPr>
            <p:spPr>
              <a:xfrm>
                <a:off x="6603977"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Rectangle 9"/>
              <p:cNvSpPr/>
              <p:nvPr/>
            </p:nvSpPr>
            <p:spPr>
              <a:xfrm>
                <a:off x="7111970"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1" name="Rectangle 10"/>
              <p:cNvSpPr/>
              <p:nvPr/>
            </p:nvSpPr>
            <p:spPr>
              <a:xfrm>
                <a:off x="763689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 name="Rectangle 11"/>
              <p:cNvSpPr/>
              <p:nvPr/>
            </p:nvSpPr>
            <p:spPr>
              <a:xfrm>
                <a:off x="814488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14" name="Group 13"/>
            <p:cNvGrpSpPr/>
            <p:nvPr/>
          </p:nvGrpSpPr>
          <p:grpSpPr>
            <a:xfrm>
              <a:off x="4563543" y="2480734"/>
              <a:ext cx="4047023" cy="423334"/>
              <a:chOff x="4555066" y="1989674"/>
              <a:chExt cx="4047023" cy="423334"/>
            </a:xfrm>
          </p:grpSpPr>
          <p:sp>
            <p:nvSpPr>
              <p:cNvPr id="15" name="Rectangle 14"/>
              <p:cNvSpPr/>
              <p:nvPr/>
            </p:nvSpPr>
            <p:spPr>
              <a:xfrm>
                <a:off x="455506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6" name="Rectangle 15"/>
              <p:cNvSpPr/>
              <p:nvPr/>
            </p:nvSpPr>
            <p:spPr>
              <a:xfrm>
                <a:off x="506305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7" name="Rectangle 16"/>
              <p:cNvSpPr/>
              <p:nvPr/>
            </p:nvSpPr>
            <p:spPr>
              <a:xfrm>
                <a:off x="5587985"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 name="Rectangle 17"/>
              <p:cNvSpPr/>
              <p:nvPr/>
            </p:nvSpPr>
            <p:spPr>
              <a:xfrm>
                <a:off x="6095978"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 name="Rectangle 18"/>
              <p:cNvSpPr/>
              <p:nvPr/>
            </p:nvSpPr>
            <p:spPr>
              <a:xfrm>
                <a:off x="6603977"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 name="Rectangle 19"/>
              <p:cNvSpPr/>
              <p:nvPr/>
            </p:nvSpPr>
            <p:spPr>
              <a:xfrm>
                <a:off x="7111970"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Rectangle 20"/>
              <p:cNvSpPr/>
              <p:nvPr/>
            </p:nvSpPr>
            <p:spPr>
              <a:xfrm>
                <a:off x="763689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Rectangle 21"/>
              <p:cNvSpPr/>
              <p:nvPr/>
            </p:nvSpPr>
            <p:spPr>
              <a:xfrm>
                <a:off x="814488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23" name="Group 22"/>
            <p:cNvGrpSpPr/>
            <p:nvPr/>
          </p:nvGrpSpPr>
          <p:grpSpPr>
            <a:xfrm>
              <a:off x="4563543" y="2971794"/>
              <a:ext cx="4047023" cy="423334"/>
              <a:chOff x="4555066" y="1989674"/>
              <a:chExt cx="4047023" cy="423334"/>
            </a:xfrm>
          </p:grpSpPr>
          <p:sp>
            <p:nvSpPr>
              <p:cNvPr id="24" name="Rectangle 23"/>
              <p:cNvSpPr/>
              <p:nvPr/>
            </p:nvSpPr>
            <p:spPr>
              <a:xfrm>
                <a:off x="455506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5" name="Rectangle 24"/>
              <p:cNvSpPr/>
              <p:nvPr/>
            </p:nvSpPr>
            <p:spPr>
              <a:xfrm>
                <a:off x="506305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Rectangle 25"/>
              <p:cNvSpPr/>
              <p:nvPr/>
            </p:nvSpPr>
            <p:spPr>
              <a:xfrm>
                <a:off x="5587985"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Rectangle 26"/>
              <p:cNvSpPr/>
              <p:nvPr/>
            </p:nvSpPr>
            <p:spPr>
              <a:xfrm>
                <a:off x="6095978"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8" name="Rectangle 27"/>
              <p:cNvSpPr/>
              <p:nvPr/>
            </p:nvSpPr>
            <p:spPr>
              <a:xfrm>
                <a:off x="6603977"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9" name="Rectangle 28"/>
              <p:cNvSpPr/>
              <p:nvPr/>
            </p:nvSpPr>
            <p:spPr>
              <a:xfrm>
                <a:off x="7111970"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0" name="Rectangle 29"/>
              <p:cNvSpPr/>
              <p:nvPr/>
            </p:nvSpPr>
            <p:spPr>
              <a:xfrm>
                <a:off x="763689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1" name="Rectangle 30"/>
              <p:cNvSpPr/>
              <p:nvPr/>
            </p:nvSpPr>
            <p:spPr>
              <a:xfrm>
                <a:off x="814488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32" name="Group 31"/>
            <p:cNvGrpSpPr/>
            <p:nvPr/>
          </p:nvGrpSpPr>
          <p:grpSpPr>
            <a:xfrm>
              <a:off x="4563543" y="3462854"/>
              <a:ext cx="4047023" cy="423334"/>
              <a:chOff x="4555066" y="1989674"/>
              <a:chExt cx="4047023" cy="423334"/>
            </a:xfrm>
          </p:grpSpPr>
          <p:sp>
            <p:nvSpPr>
              <p:cNvPr id="33" name="Rectangle 32"/>
              <p:cNvSpPr/>
              <p:nvPr/>
            </p:nvSpPr>
            <p:spPr>
              <a:xfrm>
                <a:off x="455506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4" name="Rectangle 33"/>
              <p:cNvSpPr/>
              <p:nvPr/>
            </p:nvSpPr>
            <p:spPr>
              <a:xfrm>
                <a:off x="506305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 name="Rectangle 34"/>
              <p:cNvSpPr/>
              <p:nvPr/>
            </p:nvSpPr>
            <p:spPr>
              <a:xfrm>
                <a:off x="5587985"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6" name="Rectangle 35"/>
              <p:cNvSpPr/>
              <p:nvPr/>
            </p:nvSpPr>
            <p:spPr>
              <a:xfrm>
                <a:off x="6095978"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7" name="Rectangle 36"/>
              <p:cNvSpPr/>
              <p:nvPr/>
            </p:nvSpPr>
            <p:spPr>
              <a:xfrm>
                <a:off x="6603977"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8" name="Rectangle 37"/>
              <p:cNvSpPr/>
              <p:nvPr/>
            </p:nvSpPr>
            <p:spPr>
              <a:xfrm>
                <a:off x="7111970"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9" name="Rectangle 38"/>
              <p:cNvSpPr/>
              <p:nvPr/>
            </p:nvSpPr>
            <p:spPr>
              <a:xfrm>
                <a:off x="763689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0" name="Rectangle 39"/>
              <p:cNvSpPr/>
              <p:nvPr/>
            </p:nvSpPr>
            <p:spPr>
              <a:xfrm>
                <a:off x="814488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41" name="Group 40"/>
            <p:cNvGrpSpPr/>
            <p:nvPr/>
          </p:nvGrpSpPr>
          <p:grpSpPr>
            <a:xfrm>
              <a:off x="4563543" y="3936981"/>
              <a:ext cx="4047023" cy="423334"/>
              <a:chOff x="4555066" y="1989674"/>
              <a:chExt cx="4047023" cy="423334"/>
            </a:xfrm>
          </p:grpSpPr>
          <p:sp>
            <p:nvSpPr>
              <p:cNvPr id="42" name="Rectangle 41"/>
              <p:cNvSpPr/>
              <p:nvPr/>
            </p:nvSpPr>
            <p:spPr>
              <a:xfrm>
                <a:off x="455506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3" name="Rectangle 42"/>
              <p:cNvSpPr/>
              <p:nvPr/>
            </p:nvSpPr>
            <p:spPr>
              <a:xfrm>
                <a:off x="506305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4" name="Rectangle 43"/>
              <p:cNvSpPr/>
              <p:nvPr/>
            </p:nvSpPr>
            <p:spPr>
              <a:xfrm>
                <a:off x="5587985"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5" name="Rectangle 44"/>
              <p:cNvSpPr/>
              <p:nvPr/>
            </p:nvSpPr>
            <p:spPr>
              <a:xfrm>
                <a:off x="6095978"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6" name="Rectangle 45"/>
              <p:cNvSpPr/>
              <p:nvPr/>
            </p:nvSpPr>
            <p:spPr>
              <a:xfrm>
                <a:off x="6603977"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7" name="Rectangle 46"/>
              <p:cNvSpPr/>
              <p:nvPr/>
            </p:nvSpPr>
            <p:spPr>
              <a:xfrm>
                <a:off x="7111970"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8" name="Rectangle 47"/>
              <p:cNvSpPr/>
              <p:nvPr/>
            </p:nvSpPr>
            <p:spPr>
              <a:xfrm>
                <a:off x="763689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9" name="Rectangle 48"/>
              <p:cNvSpPr/>
              <p:nvPr/>
            </p:nvSpPr>
            <p:spPr>
              <a:xfrm>
                <a:off x="814488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50" name="Group 49"/>
            <p:cNvGrpSpPr/>
            <p:nvPr/>
          </p:nvGrpSpPr>
          <p:grpSpPr>
            <a:xfrm>
              <a:off x="4563543" y="4411108"/>
              <a:ext cx="4047023" cy="423334"/>
              <a:chOff x="4555066" y="1989674"/>
              <a:chExt cx="4047023" cy="423334"/>
            </a:xfrm>
          </p:grpSpPr>
          <p:sp>
            <p:nvSpPr>
              <p:cNvPr id="51" name="Rectangle 50"/>
              <p:cNvSpPr/>
              <p:nvPr/>
            </p:nvSpPr>
            <p:spPr>
              <a:xfrm>
                <a:off x="455506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2" name="Rectangle 51"/>
              <p:cNvSpPr/>
              <p:nvPr/>
            </p:nvSpPr>
            <p:spPr>
              <a:xfrm>
                <a:off x="506305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3" name="Rectangle 52"/>
              <p:cNvSpPr/>
              <p:nvPr/>
            </p:nvSpPr>
            <p:spPr>
              <a:xfrm>
                <a:off x="5587985"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4" name="Rectangle 53"/>
              <p:cNvSpPr/>
              <p:nvPr/>
            </p:nvSpPr>
            <p:spPr>
              <a:xfrm>
                <a:off x="6095978"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5" name="Rectangle 54"/>
              <p:cNvSpPr/>
              <p:nvPr/>
            </p:nvSpPr>
            <p:spPr>
              <a:xfrm>
                <a:off x="6603977"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6" name="Rectangle 55"/>
              <p:cNvSpPr/>
              <p:nvPr/>
            </p:nvSpPr>
            <p:spPr>
              <a:xfrm>
                <a:off x="7111970"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7" name="Rectangle 56"/>
              <p:cNvSpPr/>
              <p:nvPr/>
            </p:nvSpPr>
            <p:spPr>
              <a:xfrm>
                <a:off x="763689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58" name="Rectangle 57"/>
              <p:cNvSpPr/>
              <p:nvPr/>
            </p:nvSpPr>
            <p:spPr>
              <a:xfrm>
                <a:off x="814488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59" name="Group 58"/>
            <p:cNvGrpSpPr/>
            <p:nvPr/>
          </p:nvGrpSpPr>
          <p:grpSpPr>
            <a:xfrm>
              <a:off x="4563543" y="4885235"/>
              <a:ext cx="4047023" cy="423334"/>
              <a:chOff x="4555066" y="1989674"/>
              <a:chExt cx="4047023" cy="423334"/>
            </a:xfrm>
          </p:grpSpPr>
          <p:sp>
            <p:nvSpPr>
              <p:cNvPr id="60" name="Rectangle 59"/>
              <p:cNvSpPr/>
              <p:nvPr/>
            </p:nvSpPr>
            <p:spPr>
              <a:xfrm>
                <a:off x="455506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1" name="Rectangle 60"/>
              <p:cNvSpPr/>
              <p:nvPr/>
            </p:nvSpPr>
            <p:spPr>
              <a:xfrm>
                <a:off x="506305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2" name="Rectangle 61"/>
              <p:cNvSpPr/>
              <p:nvPr/>
            </p:nvSpPr>
            <p:spPr>
              <a:xfrm>
                <a:off x="5587985"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3" name="Rectangle 62"/>
              <p:cNvSpPr/>
              <p:nvPr/>
            </p:nvSpPr>
            <p:spPr>
              <a:xfrm>
                <a:off x="6095978"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4" name="Rectangle 63"/>
              <p:cNvSpPr/>
              <p:nvPr/>
            </p:nvSpPr>
            <p:spPr>
              <a:xfrm>
                <a:off x="6603977"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5" name="Rectangle 64"/>
              <p:cNvSpPr/>
              <p:nvPr/>
            </p:nvSpPr>
            <p:spPr>
              <a:xfrm>
                <a:off x="7111970"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6" name="Rectangle 65"/>
              <p:cNvSpPr/>
              <p:nvPr/>
            </p:nvSpPr>
            <p:spPr>
              <a:xfrm>
                <a:off x="763689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7" name="Rectangle 66"/>
              <p:cNvSpPr/>
              <p:nvPr/>
            </p:nvSpPr>
            <p:spPr>
              <a:xfrm>
                <a:off x="814488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8" name="Group 67"/>
            <p:cNvGrpSpPr/>
            <p:nvPr/>
          </p:nvGrpSpPr>
          <p:grpSpPr>
            <a:xfrm>
              <a:off x="4563543" y="5359359"/>
              <a:ext cx="4047023" cy="423334"/>
              <a:chOff x="4555066" y="1989674"/>
              <a:chExt cx="4047023" cy="423334"/>
            </a:xfrm>
          </p:grpSpPr>
          <p:sp>
            <p:nvSpPr>
              <p:cNvPr id="69" name="Rectangle 68"/>
              <p:cNvSpPr/>
              <p:nvPr/>
            </p:nvSpPr>
            <p:spPr>
              <a:xfrm>
                <a:off x="455506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0" name="Rectangle 69"/>
              <p:cNvSpPr/>
              <p:nvPr/>
            </p:nvSpPr>
            <p:spPr>
              <a:xfrm>
                <a:off x="506305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1" name="Rectangle 70"/>
              <p:cNvSpPr/>
              <p:nvPr/>
            </p:nvSpPr>
            <p:spPr>
              <a:xfrm>
                <a:off x="5587985"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2" name="Rectangle 71"/>
              <p:cNvSpPr/>
              <p:nvPr/>
            </p:nvSpPr>
            <p:spPr>
              <a:xfrm>
                <a:off x="6095978"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3" name="Rectangle 72"/>
              <p:cNvSpPr/>
              <p:nvPr/>
            </p:nvSpPr>
            <p:spPr>
              <a:xfrm>
                <a:off x="6603977"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4" name="Rectangle 73"/>
              <p:cNvSpPr/>
              <p:nvPr/>
            </p:nvSpPr>
            <p:spPr>
              <a:xfrm>
                <a:off x="7111970"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5" name="Rectangle 74"/>
              <p:cNvSpPr/>
              <p:nvPr/>
            </p:nvSpPr>
            <p:spPr>
              <a:xfrm>
                <a:off x="7636896"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6" name="Rectangle 75"/>
              <p:cNvSpPr/>
              <p:nvPr/>
            </p:nvSpPr>
            <p:spPr>
              <a:xfrm>
                <a:off x="8144889" y="1989674"/>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sp>
        <p:nvSpPr>
          <p:cNvPr id="81" name="TextBox 80"/>
          <p:cNvSpPr txBox="1"/>
          <p:nvPr/>
        </p:nvSpPr>
        <p:spPr>
          <a:xfrm>
            <a:off x="228600" y="1222401"/>
            <a:ext cx="176512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
                <a:cs typeface="+mn-cs"/>
              </a:rPr>
              <a:t>Applications</a:t>
            </a:r>
          </a:p>
        </p:txBody>
      </p:sp>
      <p:sp>
        <p:nvSpPr>
          <p:cNvPr id="82" name="TextBox 81"/>
          <p:cNvSpPr txBox="1"/>
          <p:nvPr/>
        </p:nvSpPr>
        <p:spPr>
          <a:xfrm>
            <a:off x="6349973" y="1259469"/>
            <a:ext cx="909649"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
                <a:cs typeface="+mn-cs"/>
              </a:rPr>
              <a:t>Cores</a:t>
            </a:r>
          </a:p>
        </p:txBody>
      </p:sp>
      <p:grpSp>
        <p:nvGrpSpPr>
          <p:cNvPr id="101" name="Group 100"/>
          <p:cNvGrpSpPr/>
          <p:nvPr/>
        </p:nvGrpSpPr>
        <p:grpSpPr>
          <a:xfrm>
            <a:off x="689986" y="1794943"/>
            <a:ext cx="457200" cy="4131664"/>
            <a:chOff x="1011713" y="1930407"/>
            <a:chExt cx="457200" cy="4131664"/>
          </a:xfrm>
        </p:grpSpPr>
        <p:sp>
          <p:nvSpPr>
            <p:cNvPr id="79" name="Rectangle 78"/>
            <p:cNvSpPr/>
            <p:nvPr/>
          </p:nvSpPr>
          <p:spPr>
            <a:xfrm>
              <a:off x="1011713" y="1930407"/>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0" name="Rectangle 79"/>
            <p:cNvSpPr/>
            <p:nvPr/>
          </p:nvSpPr>
          <p:spPr>
            <a:xfrm>
              <a:off x="1011713" y="2433040"/>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3" name="Rectangle 82"/>
            <p:cNvSpPr/>
            <p:nvPr/>
          </p:nvSpPr>
          <p:spPr>
            <a:xfrm>
              <a:off x="1011713" y="2935673"/>
              <a:ext cx="457200" cy="423334"/>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7" name="Oval 86"/>
            <p:cNvSpPr/>
            <p:nvPr/>
          </p:nvSpPr>
          <p:spPr>
            <a:xfrm flipV="1">
              <a:off x="1196119" y="4946205"/>
              <a:ext cx="88389" cy="9143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8" name="Oval 87"/>
            <p:cNvSpPr/>
            <p:nvPr/>
          </p:nvSpPr>
          <p:spPr>
            <a:xfrm flipV="1">
              <a:off x="1196119" y="5116942"/>
              <a:ext cx="88389" cy="9143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9" name="Oval 88"/>
            <p:cNvSpPr/>
            <p:nvPr/>
          </p:nvSpPr>
          <p:spPr>
            <a:xfrm flipV="1">
              <a:off x="1196119" y="5287679"/>
              <a:ext cx="88389" cy="9143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0" name="Oval 89"/>
            <p:cNvSpPr/>
            <p:nvPr/>
          </p:nvSpPr>
          <p:spPr>
            <a:xfrm flipV="1">
              <a:off x="1196119" y="5458416"/>
              <a:ext cx="88389" cy="9143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1" name="Oval 90"/>
            <p:cNvSpPr/>
            <p:nvPr/>
          </p:nvSpPr>
          <p:spPr>
            <a:xfrm flipV="1">
              <a:off x="1196119" y="5629153"/>
              <a:ext cx="88389" cy="9143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2" name="Rectangle 91"/>
            <p:cNvSpPr/>
            <p:nvPr/>
          </p:nvSpPr>
          <p:spPr>
            <a:xfrm>
              <a:off x="1011713" y="3438306"/>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4" name="Rectangle 93"/>
            <p:cNvSpPr/>
            <p:nvPr/>
          </p:nvSpPr>
          <p:spPr>
            <a:xfrm>
              <a:off x="1011713" y="3940939"/>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5" name="Rectangle 94"/>
            <p:cNvSpPr/>
            <p:nvPr/>
          </p:nvSpPr>
          <p:spPr>
            <a:xfrm>
              <a:off x="1011713" y="4443572"/>
              <a:ext cx="457200" cy="42333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6" name="Oval 95"/>
            <p:cNvSpPr/>
            <p:nvPr/>
          </p:nvSpPr>
          <p:spPr>
            <a:xfrm flipV="1">
              <a:off x="1196119" y="5799890"/>
              <a:ext cx="88389" cy="9143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7" name="Oval 96"/>
            <p:cNvSpPr/>
            <p:nvPr/>
          </p:nvSpPr>
          <p:spPr>
            <a:xfrm flipV="1">
              <a:off x="1196119" y="5970633"/>
              <a:ext cx="88389" cy="9143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sp>
        <p:nvSpPr>
          <p:cNvPr id="106" name="Curved Down Arrow 105"/>
          <p:cNvSpPr/>
          <p:nvPr/>
        </p:nvSpPr>
        <p:spPr>
          <a:xfrm>
            <a:off x="1507067" y="1628801"/>
            <a:ext cx="4597388" cy="914385"/>
          </a:xfrm>
          <a:prstGeom prst="curvedDownArrow">
            <a:avLst>
              <a:gd name="adj1" fmla="val 18299"/>
              <a:gd name="adj2" fmla="val 63385"/>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7" name="Curved Down Arrow 106"/>
          <p:cNvSpPr/>
          <p:nvPr/>
        </p:nvSpPr>
        <p:spPr>
          <a:xfrm>
            <a:off x="1454189" y="2517785"/>
            <a:ext cx="6119741" cy="1242257"/>
          </a:xfrm>
          <a:prstGeom prst="curvedDownArrow">
            <a:avLst>
              <a:gd name="adj1" fmla="val 18299"/>
              <a:gd name="adj2" fmla="val 63385"/>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8" name="Curved Down Arrow 107"/>
          <p:cNvSpPr/>
          <p:nvPr/>
        </p:nvSpPr>
        <p:spPr>
          <a:xfrm>
            <a:off x="1507067" y="3526699"/>
            <a:ext cx="4477178" cy="1358536"/>
          </a:xfrm>
          <a:prstGeom prst="curvedDownArrow">
            <a:avLst>
              <a:gd name="adj1" fmla="val 18299"/>
              <a:gd name="adj2" fmla="val 63385"/>
              <a:gd name="adj3" fmla="val 25000"/>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10" name="TextBox 109"/>
          <p:cNvSpPr txBox="1"/>
          <p:nvPr/>
        </p:nvSpPr>
        <p:spPr>
          <a:xfrm>
            <a:off x="431521" y="3550724"/>
            <a:ext cx="8280958" cy="400110"/>
          </a:xfrm>
          <a:prstGeom prst="rect">
            <a:avLst/>
          </a:prstGeom>
          <a:solidFill>
            <a:schemeClr val="accent1">
              <a:lumMod val="40000"/>
              <a:lumOff val="60000"/>
            </a:schemeClr>
          </a:solidFill>
          <a:ln>
            <a:solidFill>
              <a:srgbClr val="800000"/>
            </a:solidFill>
          </a:ln>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How to </a:t>
            </a:r>
            <a:r>
              <a:rPr kumimoji="0" lang="en-US" sz="2000" b="1" i="0" u="none" strike="noStrike" kern="1200" cap="none" spc="0" normalizeH="0" baseline="0" noProof="0" dirty="0">
                <a:ln>
                  <a:noFill/>
                </a:ln>
                <a:solidFill>
                  <a:srgbClr val="FF0000"/>
                </a:solidFill>
                <a:effectLst/>
                <a:uLnTx/>
                <a:uFillTx/>
                <a:latin typeface="Tahoma"/>
                <a:ea typeface="+mn-ea"/>
                <a:cs typeface="+mn-cs"/>
              </a:rPr>
              <a:t>reduce</a:t>
            </a:r>
            <a:r>
              <a:rPr kumimoji="0" lang="en-US" sz="2000" b="1" i="0" u="none" strike="noStrike" kern="1200" cap="none" spc="0" normalizeH="0" baseline="0" noProof="0" dirty="0">
                <a:ln>
                  <a:noFill/>
                </a:ln>
                <a:solidFill>
                  <a:srgbClr val="000000"/>
                </a:solidFill>
                <a:effectLst/>
                <a:uLnTx/>
                <a:uFillTx/>
                <a:latin typeface="Tahoma"/>
                <a:ea typeface="+mn-ea"/>
                <a:cs typeface="+mn-cs"/>
              </a:rPr>
              <a:t> </a:t>
            </a:r>
            <a:r>
              <a:rPr kumimoji="0" lang="en-US" sz="2000" b="1" i="0" u="none" strike="noStrike" kern="1200" cap="none" spc="0" normalizeH="0" baseline="0" noProof="0" dirty="0">
                <a:ln>
                  <a:noFill/>
                </a:ln>
                <a:solidFill>
                  <a:srgbClr val="FF0000"/>
                </a:solidFill>
                <a:effectLst/>
                <a:uLnTx/>
                <a:uFillTx/>
                <a:latin typeface="Tahoma"/>
                <a:ea typeface="+mn-ea"/>
                <a:cs typeface="+mn-cs"/>
              </a:rPr>
              <a:t>destructive</a:t>
            </a:r>
            <a:r>
              <a:rPr kumimoji="0" lang="en-US" sz="2000" b="1" i="0" u="none" strike="noStrike" kern="1200" cap="none" spc="0" normalizeH="0" baseline="0" noProof="0" dirty="0">
                <a:ln>
                  <a:noFill/>
                </a:ln>
                <a:solidFill>
                  <a:srgbClr val="000000"/>
                </a:solidFill>
                <a:effectLst/>
                <a:uLnTx/>
                <a:uFillTx/>
                <a:latin typeface="Tahoma"/>
                <a:ea typeface="+mn-ea"/>
                <a:cs typeface="+mn-cs"/>
              </a:rPr>
              <a:t> </a:t>
            </a:r>
            <a:r>
              <a:rPr kumimoji="0" lang="en-US" sz="2000" b="1" i="0" u="none" strike="noStrike" kern="1200" cap="none" spc="0" normalizeH="0" baseline="0" noProof="0" dirty="0">
                <a:ln>
                  <a:noFill/>
                </a:ln>
                <a:solidFill>
                  <a:srgbClr val="FF0000"/>
                </a:solidFill>
                <a:effectLst/>
                <a:uLnTx/>
                <a:uFillTx/>
                <a:latin typeface="Tahoma"/>
                <a:ea typeface="+mn-ea"/>
                <a:cs typeface="+mn-cs"/>
              </a:rPr>
              <a:t>interference</a:t>
            </a:r>
            <a:r>
              <a:rPr kumimoji="0" lang="en-US" sz="2000" b="1" i="0" u="none" strike="noStrike" kern="1200" cap="none" spc="0" normalizeH="0" baseline="0" noProof="0" dirty="0">
                <a:ln>
                  <a:noFill/>
                </a:ln>
                <a:solidFill>
                  <a:srgbClr val="000000"/>
                </a:solidFill>
                <a:effectLst/>
                <a:uLnTx/>
                <a:uFillTx/>
                <a:latin typeface="Tahoma"/>
                <a:ea typeface="+mn-ea"/>
                <a:cs typeface="+mn-cs"/>
              </a:rPr>
              <a:t> between applications? </a:t>
            </a:r>
          </a:p>
        </p:txBody>
      </p:sp>
      <p:sp>
        <p:nvSpPr>
          <p:cNvPr id="111" name="TextBox 110"/>
          <p:cNvSpPr txBox="1"/>
          <p:nvPr/>
        </p:nvSpPr>
        <p:spPr>
          <a:xfrm>
            <a:off x="1819500" y="2724891"/>
            <a:ext cx="5495991" cy="400110"/>
          </a:xfrm>
          <a:prstGeom prst="rect">
            <a:avLst/>
          </a:prstGeom>
          <a:solidFill>
            <a:schemeClr val="accent1">
              <a:lumMod val="40000"/>
              <a:lumOff val="60000"/>
            </a:schemeClr>
          </a:solidFill>
          <a:ln>
            <a:solidFill>
              <a:srgbClr val="800000"/>
            </a:solidFill>
          </a:ln>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How to </a:t>
            </a:r>
            <a:r>
              <a:rPr kumimoji="0" lang="en-US" sz="2000" b="1" i="0" u="none" strike="noStrike" kern="1200" cap="none" spc="0" normalizeH="0" baseline="0" noProof="0" dirty="0">
                <a:ln>
                  <a:noFill/>
                </a:ln>
                <a:solidFill>
                  <a:srgbClr val="FF0000"/>
                </a:solidFill>
                <a:effectLst/>
                <a:uLnTx/>
                <a:uFillTx/>
                <a:latin typeface="Tahoma"/>
                <a:ea typeface="+mn-ea"/>
                <a:cs typeface="+mn-cs"/>
              </a:rPr>
              <a:t>reduce</a:t>
            </a:r>
            <a:r>
              <a:rPr kumimoji="0" lang="en-US" sz="2000" b="1" i="0" u="none" strike="noStrike" kern="1200" cap="none" spc="0" normalizeH="0" baseline="0" noProof="0" dirty="0">
                <a:ln>
                  <a:noFill/>
                </a:ln>
                <a:solidFill>
                  <a:srgbClr val="000000"/>
                </a:solidFill>
                <a:effectLst/>
                <a:uLnTx/>
                <a:uFillTx/>
                <a:latin typeface="Tahoma"/>
                <a:ea typeface="+mn-ea"/>
                <a:cs typeface="+mn-cs"/>
              </a:rPr>
              <a:t> </a:t>
            </a:r>
            <a:r>
              <a:rPr kumimoji="0" lang="en-US" sz="2000" b="1" i="0" u="none" strike="noStrike" kern="1200" cap="none" spc="0" normalizeH="0" baseline="0" noProof="0" dirty="0">
                <a:ln>
                  <a:noFill/>
                </a:ln>
                <a:solidFill>
                  <a:srgbClr val="FF0000"/>
                </a:solidFill>
                <a:effectLst/>
                <a:uLnTx/>
                <a:uFillTx/>
                <a:latin typeface="Tahoma"/>
                <a:ea typeface="+mn-ea"/>
                <a:cs typeface="+mn-cs"/>
              </a:rPr>
              <a:t>communication</a:t>
            </a:r>
            <a:r>
              <a:rPr kumimoji="0" lang="en-US" sz="2000" b="1" i="0" u="none" strike="noStrike" kern="1200" cap="none" spc="0" normalizeH="0" baseline="0" noProof="0" dirty="0">
                <a:ln>
                  <a:noFill/>
                </a:ln>
                <a:solidFill>
                  <a:srgbClr val="000000"/>
                </a:solidFill>
                <a:effectLst/>
                <a:uLnTx/>
                <a:uFillTx/>
                <a:latin typeface="Tahoma"/>
                <a:ea typeface="+mn-ea"/>
                <a:cs typeface="+mn-cs"/>
              </a:rPr>
              <a:t> </a:t>
            </a:r>
            <a:r>
              <a:rPr kumimoji="0" lang="en-US" sz="2000" b="1" i="0" u="none" strike="noStrike" kern="1200" cap="none" spc="0" normalizeH="0" baseline="0" noProof="0" dirty="0">
                <a:ln>
                  <a:noFill/>
                </a:ln>
                <a:solidFill>
                  <a:srgbClr val="FF0000"/>
                </a:solidFill>
                <a:effectLst/>
                <a:uLnTx/>
                <a:uFillTx/>
                <a:latin typeface="Tahoma"/>
                <a:ea typeface="+mn-ea"/>
                <a:cs typeface="+mn-cs"/>
              </a:rPr>
              <a:t>distance</a:t>
            </a:r>
            <a:r>
              <a:rPr kumimoji="0" lang="en-US" sz="2000" b="1" i="0" u="none" strike="noStrike" kern="1200" cap="none" spc="0" normalizeH="0" baseline="0" noProof="0" dirty="0">
                <a:ln>
                  <a:noFill/>
                </a:ln>
                <a:solidFill>
                  <a:srgbClr val="000000"/>
                </a:solidFill>
                <a:effectLst/>
                <a:uLnTx/>
                <a:uFillTx/>
                <a:latin typeface="Tahoma"/>
                <a:ea typeface="+mn-ea"/>
                <a:cs typeface="+mn-cs"/>
              </a:rPr>
              <a:t>? </a:t>
            </a:r>
          </a:p>
        </p:txBody>
      </p:sp>
      <p:sp>
        <p:nvSpPr>
          <p:cNvPr id="112" name="Slide Number Placeholder 3"/>
          <p:cNvSpPr>
            <a:spLocks noGrp="1"/>
          </p:cNvSpPr>
          <p:nvPr>
            <p:ph type="sldNum" sz="quarter" idx="11"/>
          </p:nvPr>
        </p:nvSpPr>
        <p:spPr>
          <a:xfrm>
            <a:off x="6553200" y="6302710"/>
            <a:ext cx="2133600" cy="4572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tint val="75000"/>
                  </a:srgb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217</a:t>
            </a:fld>
            <a:endParaRPr kumimoji="0" lang="en-US" altLang="en-US" sz="1200" b="0" i="0" u="none" strike="noStrike" kern="1200" cap="none" spc="0" normalizeH="0" baseline="0" noProof="0" dirty="0">
              <a:ln>
                <a:noFill/>
              </a:ln>
              <a:solidFill>
                <a:srgbClr val="000000">
                  <a:tint val="75000"/>
                </a:srgbClr>
              </a:solidFill>
              <a:effectLst/>
              <a:uLnTx/>
              <a:uFillTx/>
              <a:latin typeface="Arial" charset="0"/>
              <a:ea typeface="ＭＳ Ｐゴシック" charset="-128"/>
              <a:cs typeface="+mn-cs"/>
            </a:endParaRPr>
          </a:p>
        </p:txBody>
      </p:sp>
      <p:sp>
        <p:nvSpPr>
          <p:cNvPr id="114" name="TextBox 113"/>
          <p:cNvSpPr txBox="1"/>
          <p:nvPr/>
        </p:nvSpPr>
        <p:spPr>
          <a:xfrm>
            <a:off x="966774" y="4308612"/>
            <a:ext cx="7210453" cy="400110"/>
          </a:xfrm>
          <a:prstGeom prst="rect">
            <a:avLst/>
          </a:prstGeom>
          <a:solidFill>
            <a:schemeClr val="accent1">
              <a:lumMod val="40000"/>
              <a:lumOff val="60000"/>
            </a:schemeClr>
          </a:solidFill>
          <a:ln>
            <a:solidFill>
              <a:srgbClr val="800000"/>
            </a:solidFill>
          </a:ln>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How to </a:t>
            </a:r>
            <a:r>
              <a:rPr kumimoji="0" lang="en-US" sz="2000" b="1" i="0" u="none" strike="noStrike" kern="1200" cap="none" spc="0" normalizeH="0" baseline="0" noProof="0" dirty="0">
                <a:ln>
                  <a:noFill/>
                </a:ln>
                <a:solidFill>
                  <a:srgbClr val="FF0000"/>
                </a:solidFill>
                <a:effectLst/>
                <a:uLnTx/>
                <a:uFillTx/>
                <a:latin typeface="Tahoma"/>
                <a:ea typeface="+mn-ea"/>
                <a:cs typeface="+mn-cs"/>
              </a:rPr>
              <a:t>prioritize</a:t>
            </a:r>
            <a:r>
              <a:rPr kumimoji="0" lang="en-US" sz="2000" b="1" i="0" u="none" strike="noStrike" kern="1200" cap="none" spc="0" normalizeH="0" baseline="0" noProof="0" dirty="0">
                <a:ln>
                  <a:noFill/>
                </a:ln>
                <a:solidFill>
                  <a:srgbClr val="000000"/>
                </a:solidFill>
                <a:effectLst/>
                <a:uLnTx/>
                <a:uFillTx/>
                <a:latin typeface="Tahoma"/>
                <a:ea typeface="+mn-ea"/>
                <a:cs typeface="+mn-cs"/>
              </a:rPr>
              <a:t> </a:t>
            </a:r>
            <a:r>
              <a:rPr kumimoji="0" lang="en-US" sz="2000" b="1" i="0" u="none" strike="noStrike" kern="1200" cap="none" spc="0" normalizeH="0" baseline="0" noProof="0" dirty="0">
                <a:ln>
                  <a:noFill/>
                </a:ln>
                <a:solidFill>
                  <a:srgbClr val="FF0000"/>
                </a:solidFill>
                <a:effectLst/>
                <a:uLnTx/>
                <a:uFillTx/>
                <a:latin typeface="Tahoma"/>
                <a:ea typeface="+mn-ea"/>
                <a:cs typeface="+mn-cs"/>
              </a:rPr>
              <a:t>applications</a:t>
            </a:r>
            <a:r>
              <a:rPr kumimoji="0" lang="en-US" sz="2000" b="1" i="0" u="none" strike="noStrike" kern="1200" cap="none" spc="0" normalizeH="0" baseline="0" noProof="0" dirty="0">
                <a:ln>
                  <a:noFill/>
                </a:ln>
                <a:solidFill>
                  <a:srgbClr val="000000"/>
                </a:solidFill>
                <a:effectLst/>
                <a:uLnTx/>
                <a:uFillTx/>
                <a:latin typeface="Tahoma"/>
                <a:ea typeface="+mn-ea"/>
                <a:cs typeface="+mn-cs"/>
              </a:rPr>
              <a:t> to improve throughput? </a:t>
            </a:r>
          </a:p>
        </p:txBody>
      </p:sp>
    </p:spTree>
    <p:extLst>
      <p:ext uri="{BB962C8B-B14F-4D97-AF65-F5344CB8AC3E}">
        <p14:creationId xmlns:p14="http://schemas.microsoft.com/office/powerpoint/2010/main" val="2878558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4"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Application-to-Core Mapping</a:t>
            </a:r>
          </a:p>
        </p:txBody>
      </p:sp>
      <p:sp>
        <p:nvSpPr>
          <p:cNvPr id="3" name="Slide Number Placeholder 2"/>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srgbClr val="000000">
                    <a:tint val="75000"/>
                  </a:srgbClr>
                </a:solidFill>
                <a:effectLst/>
                <a:uLnTx/>
                <a:uFillTx/>
                <a:latin typeface="Tahoma"/>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218</a:t>
            </a:fld>
            <a:endParaRPr kumimoji="0" lang="en-US" altLang="en-US" sz="1600" b="0" i="0" u="none" strike="noStrike" kern="1200" cap="none" spc="0" normalizeH="0" baseline="0" noProof="0">
              <a:ln>
                <a:noFill/>
              </a:ln>
              <a:solidFill>
                <a:srgbClr val="000000">
                  <a:tint val="75000"/>
                </a:srgbClr>
              </a:solidFill>
              <a:effectLst/>
              <a:uLnTx/>
              <a:uFillTx/>
              <a:latin typeface="Tahoma"/>
              <a:ea typeface="ＭＳ Ｐゴシック" charset="-128"/>
              <a:cs typeface="+mn-cs"/>
            </a:endParaRPr>
          </a:p>
        </p:txBody>
      </p:sp>
      <p:graphicFrame>
        <p:nvGraphicFramePr>
          <p:cNvPr id="4" name="Diagram 3"/>
          <p:cNvGraphicFramePr/>
          <p:nvPr>
            <p:extLst/>
          </p:nvPr>
        </p:nvGraphicFramePr>
        <p:xfrm>
          <a:off x="719132" y="1555051"/>
          <a:ext cx="7830357" cy="4592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0" name="Group 29"/>
          <p:cNvGrpSpPr/>
          <p:nvPr/>
        </p:nvGrpSpPr>
        <p:grpSpPr>
          <a:xfrm>
            <a:off x="6994787" y="3294040"/>
            <a:ext cx="1243870" cy="1049616"/>
            <a:chOff x="4415944" y="1680626"/>
            <a:chExt cx="4389120" cy="3869231"/>
          </a:xfrm>
        </p:grpSpPr>
        <p:grpSp>
          <p:nvGrpSpPr>
            <p:cNvPr id="31" name="Group 30"/>
            <p:cNvGrpSpPr/>
            <p:nvPr/>
          </p:nvGrpSpPr>
          <p:grpSpPr>
            <a:xfrm>
              <a:off x="4415944" y="1680626"/>
              <a:ext cx="4389120" cy="3869231"/>
              <a:chOff x="2230979" y="1744132"/>
              <a:chExt cx="4389120" cy="3869231"/>
            </a:xfrm>
          </p:grpSpPr>
          <p:grpSp>
            <p:nvGrpSpPr>
              <p:cNvPr id="97" name="Group 96"/>
              <p:cNvGrpSpPr/>
              <p:nvPr/>
            </p:nvGrpSpPr>
            <p:grpSpPr>
              <a:xfrm>
                <a:off x="2396076" y="1820344"/>
                <a:ext cx="4047023" cy="3793019"/>
                <a:chOff x="2396076" y="1820344"/>
                <a:chExt cx="4047023" cy="3793019"/>
              </a:xfrm>
            </p:grpSpPr>
            <p:grpSp>
              <p:nvGrpSpPr>
                <p:cNvPr id="100" name="Group 99"/>
                <p:cNvGrpSpPr/>
                <p:nvPr/>
              </p:nvGrpSpPr>
              <p:grpSpPr>
                <a:xfrm>
                  <a:off x="2396076" y="1820344"/>
                  <a:ext cx="4047023" cy="3793019"/>
                  <a:chOff x="4563543" y="1989674"/>
                  <a:chExt cx="4047023" cy="3793019"/>
                </a:xfrm>
              </p:grpSpPr>
              <p:grpSp>
                <p:nvGrpSpPr>
                  <p:cNvPr id="106" name="Group 105"/>
                  <p:cNvGrpSpPr/>
                  <p:nvPr/>
                </p:nvGrpSpPr>
                <p:grpSpPr>
                  <a:xfrm>
                    <a:off x="4563543" y="1989674"/>
                    <a:ext cx="4047023" cy="423334"/>
                    <a:chOff x="4555066" y="1989674"/>
                    <a:chExt cx="4047023" cy="423334"/>
                  </a:xfrm>
                </p:grpSpPr>
                <p:sp>
                  <p:nvSpPr>
                    <p:cNvPr id="170" name="Rectangle 169"/>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71" name="Rectangle 170"/>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72" name="Rectangle 171"/>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73" name="Rectangle 172"/>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74" name="Rectangle 173"/>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75" name="Rectangle 174"/>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76" name="Rectangle 175"/>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77" name="Rectangle 176"/>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107" name="Group 106"/>
                  <p:cNvGrpSpPr/>
                  <p:nvPr/>
                </p:nvGrpSpPr>
                <p:grpSpPr>
                  <a:xfrm>
                    <a:off x="4563543" y="2480734"/>
                    <a:ext cx="4047023" cy="423334"/>
                    <a:chOff x="4555066" y="1989674"/>
                    <a:chExt cx="4047023" cy="423334"/>
                  </a:xfrm>
                </p:grpSpPr>
                <p:sp>
                  <p:nvSpPr>
                    <p:cNvPr id="162" name="Rectangle 161"/>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63" name="Rectangle 162"/>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64" name="Rectangle 163"/>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65" name="Rectangle 164"/>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66" name="Rectangle 165"/>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67" name="Rectangle 166"/>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68" name="Rectangle 167"/>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69" name="Rectangle 168"/>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108" name="Group 107"/>
                  <p:cNvGrpSpPr/>
                  <p:nvPr/>
                </p:nvGrpSpPr>
                <p:grpSpPr>
                  <a:xfrm>
                    <a:off x="4563543" y="2971794"/>
                    <a:ext cx="4047023" cy="423334"/>
                    <a:chOff x="4555066" y="1989674"/>
                    <a:chExt cx="4047023" cy="423334"/>
                  </a:xfrm>
                </p:grpSpPr>
                <p:sp>
                  <p:nvSpPr>
                    <p:cNvPr id="154" name="Rectangle 153"/>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55" name="Rectangle 154"/>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56" name="Rectangle 155"/>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57" name="Rectangle 156"/>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58" name="Rectangle 157"/>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59" name="Rectangle 158"/>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60" name="Rectangle 159"/>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61" name="Rectangle 160"/>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109" name="Group 108"/>
                  <p:cNvGrpSpPr/>
                  <p:nvPr/>
                </p:nvGrpSpPr>
                <p:grpSpPr>
                  <a:xfrm>
                    <a:off x="4563543" y="3462854"/>
                    <a:ext cx="4047023" cy="423334"/>
                    <a:chOff x="4555066" y="1989674"/>
                    <a:chExt cx="4047023" cy="423334"/>
                  </a:xfrm>
                </p:grpSpPr>
                <p:sp>
                  <p:nvSpPr>
                    <p:cNvPr id="146" name="Rectangle 145"/>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7" name="Rectangle 146"/>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8" name="Rectangle 147"/>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9" name="Rectangle 148"/>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50" name="Rectangle 149"/>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51" name="Rectangle 150"/>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52" name="Rectangle 151"/>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53" name="Rectangle 152"/>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110" name="Group 109"/>
                  <p:cNvGrpSpPr/>
                  <p:nvPr/>
                </p:nvGrpSpPr>
                <p:grpSpPr>
                  <a:xfrm>
                    <a:off x="4563543" y="3936981"/>
                    <a:ext cx="4047023" cy="423334"/>
                    <a:chOff x="4555066" y="1989674"/>
                    <a:chExt cx="4047023" cy="423334"/>
                  </a:xfrm>
                </p:grpSpPr>
                <p:sp>
                  <p:nvSpPr>
                    <p:cNvPr id="138" name="Rectangle 137"/>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9" name="Rectangle 138"/>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0" name="Rectangle 139"/>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1" name="Rectangle 140"/>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2" name="Rectangle 141"/>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3" name="Rectangle 142"/>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4" name="Rectangle 143"/>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45" name="Rectangle 144"/>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111" name="Group 110"/>
                  <p:cNvGrpSpPr/>
                  <p:nvPr/>
                </p:nvGrpSpPr>
                <p:grpSpPr>
                  <a:xfrm>
                    <a:off x="4563543" y="4411108"/>
                    <a:ext cx="4047023" cy="423334"/>
                    <a:chOff x="4555066" y="1989674"/>
                    <a:chExt cx="4047023" cy="423334"/>
                  </a:xfrm>
                </p:grpSpPr>
                <p:sp>
                  <p:nvSpPr>
                    <p:cNvPr id="130" name="Rectangle 129"/>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1" name="Rectangle 130"/>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2" name="Rectangle 131"/>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3" name="Rectangle 132"/>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4" name="Rectangle 133"/>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5" name="Rectangle 134"/>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6" name="Rectangle 135"/>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37" name="Rectangle 136"/>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112" name="Group 111"/>
                  <p:cNvGrpSpPr/>
                  <p:nvPr/>
                </p:nvGrpSpPr>
                <p:grpSpPr>
                  <a:xfrm>
                    <a:off x="4563543" y="4885235"/>
                    <a:ext cx="4047023" cy="423334"/>
                    <a:chOff x="4555066" y="1989674"/>
                    <a:chExt cx="4047023" cy="423334"/>
                  </a:xfrm>
                </p:grpSpPr>
                <p:sp>
                  <p:nvSpPr>
                    <p:cNvPr id="122" name="Rectangle 121"/>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3" name="Rectangle 122"/>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4" name="Rectangle 123"/>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5" name="Rectangle 124"/>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6" name="Rectangle 125"/>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7" name="Rectangle 126"/>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8" name="Rectangle 127"/>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9" name="Rectangle 128"/>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113" name="Group 112"/>
                  <p:cNvGrpSpPr/>
                  <p:nvPr/>
                </p:nvGrpSpPr>
                <p:grpSpPr>
                  <a:xfrm>
                    <a:off x="4563543" y="5359359"/>
                    <a:ext cx="4047023" cy="423334"/>
                    <a:chOff x="4555066" y="1989674"/>
                    <a:chExt cx="4047023" cy="423334"/>
                  </a:xfrm>
                </p:grpSpPr>
                <p:sp>
                  <p:nvSpPr>
                    <p:cNvPr id="114" name="Rectangle 113"/>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5" name="Rectangle 114"/>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6" name="Rectangle 115"/>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7" name="Rectangle 116"/>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8" name="Rectangle 117"/>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19" name="Rectangle 118"/>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0" name="Rectangle 119"/>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121" name="Rectangle 120"/>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grpSp>
              <p:nvGrpSpPr>
                <p:cNvPr id="101" name="Group 100"/>
                <p:cNvGrpSpPr/>
                <p:nvPr/>
              </p:nvGrpSpPr>
              <p:grpSpPr>
                <a:xfrm>
                  <a:off x="2487002" y="1881482"/>
                  <a:ext cx="3882104" cy="3636886"/>
                  <a:chOff x="4648208" y="1837277"/>
                  <a:chExt cx="3882104" cy="3636886"/>
                </a:xfrm>
              </p:grpSpPr>
              <p:sp>
                <p:nvSpPr>
                  <p:cNvPr id="102" name="Isosceles Triangle 101"/>
                  <p:cNvSpPr/>
                  <p:nvPr/>
                </p:nvSpPr>
                <p:spPr>
                  <a:xfrm>
                    <a:off x="4648208" y="1837277"/>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3" name="Isosceles Triangle 102"/>
                  <p:cNvSpPr/>
                  <p:nvPr/>
                </p:nvSpPr>
                <p:spPr>
                  <a:xfrm>
                    <a:off x="8229575" y="1837277"/>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4" name="Isosceles Triangle 103"/>
                  <p:cNvSpPr/>
                  <p:nvPr/>
                </p:nvSpPr>
                <p:spPr>
                  <a:xfrm>
                    <a:off x="4648208" y="5191356"/>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5" name="Isosceles Triangle 104"/>
                  <p:cNvSpPr/>
                  <p:nvPr/>
                </p:nvSpPr>
                <p:spPr>
                  <a:xfrm>
                    <a:off x="8263443" y="5205416"/>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cxnSp>
            <p:nvCxnSpPr>
              <p:cNvPr id="98" name="Straight Connector 97"/>
              <p:cNvCxnSpPr/>
              <p:nvPr/>
            </p:nvCxnSpPr>
            <p:spPr>
              <a:xfrm>
                <a:off x="4428054" y="1744132"/>
                <a:ext cx="0" cy="3869231"/>
              </a:xfrm>
              <a:prstGeom prst="line">
                <a:avLst/>
              </a:prstGeom>
              <a:ln w="3810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rot="16200000" flipV="1">
                <a:off x="4425536" y="1560389"/>
                <a:ext cx="6" cy="4389120"/>
              </a:xfrm>
              <a:prstGeom prst="line">
                <a:avLst/>
              </a:prstGeom>
              <a:ln w="38100"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32" name="Group 31"/>
            <p:cNvGrpSpPr/>
            <p:nvPr/>
          </p:nvGrpSpPr>
          <p:grpSpPr>
            <a:xfrm>
              <a:off x="6632832" y="1744132"/>
              <a:ext cx="1998112" cy="1896514"/>
              <a:chOff x="6632832" y="1744132"/>
              <a:chExt cx="1998112" cy="1896514"/>
            </a:xfrm>
          </p:grpSpPr>
          <p:sp>
            <p:nvSpPr>
              <p:cNvPr id="82" name="Rectangle 81"/>
              <p:cNvSpPr/>
              <p:nvPr/>
            </p:nvSpPr>
            <p:spPr>
              <a:xfrm>
                <a:off x="6632832" y="174413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3" name="Rectangle 82"/>
              <p:cNvSpPr/>
              <p:nvPr/>
            </p:nvSpPr>
            <p:spPr>
              <a:xfrm>
                <a:off x="7140825" y="174413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4" name="Rectangle 83"/>
              <p:cNvSpPr/>
              <p:nvPr/>
            </p:nvSpPr>
            <p:spPr>
              <a:xfrm>
                <a:off x="7665751" y="174413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5" name="Rectangle 84"/>
              <p:cNvSpPr/>
              <p:nvPr/>
            </p:nvSpPr>
            <p:spPr>
              <a:xfrm>
                <a:off x="6632832" y="223519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6" name="Rectangle 85"/>
              <p:cNvSpPr/>
              <p:nvPr/>
            </p:nvSpPr>
            <p:spPr>
              <a:xfrm>
                <a:off x="7140825" y="223519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7" name="Rectangle 86"/>
              <p:cNvSpPr/>
              <p:nvPr/>
            </p:nvSpPr>
            <p:spPr>
              <a:xfrm>
                <a:off x="7665751" y="223519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8" name="Rectangle 87"/>
              <p:cNvSpPr/>
              <p:nvPr/>
            </p:nvSpPr>
            <p:spPr>
              <a:xfrm>
                <a:off x="8173744" y="223519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9" name="Rectangle 88"/>
              <p:cNvSpPr/>
              <p:nvPr/>
            </p:nvSpPr>
            <p:spPr>
              <a:xfrm>
                <a:off x="6632832" y="272625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0" name="Rectangle 89"/>
              <p:cNvSpPr/>
              <p:nvPr/>
            </p:nvSpPr>
            <p:spPr>
              <a:xfrm>
                <a:off x="7140825" y="272625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1" name="Rectangle 90"/>
              <p:cNvSpPr/>
              <p:nvPr/>
            </p:nvSpPr>
            <p:spPr>
              <a:xfrm>
                <a:off x="7665751" y="272625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2" name="Rectangle 91"/>
              <p:cNvSpPr/>
              <p:nvPr/>
            </p:nvSpPr>
            <p:spPr>
              <a:xfrm>
                <a:off x="8173744" y="272625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3" name="Rectangle 92"/>
              <p:cNvSpPr/>
              <p:nvPr/>
            </p:nvSpPr>
            <p:spPr>
              <a:xfrm>
                <a:off x="6632832" y="321731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4" name="Rectangle 93"/>
              <p:cNvSpPr/>
              <p:nvPr/>
            </p:nvSpPr>
            <p:spPr>
              <a:xfrm>
                <a:off x="7140825" y="321731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5" name="Rectangle 94"/>
              <p:cNvSpPr/>
              <p:nvPr/>
            </p:nvSpPr>
            <p:spPr>
              <a:xfrm>
                <a:off x="7665751" y="321731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96" name="Rectangle 95"/>
              <p:cNvSpPr/>
              <p:nvPr/>
            </p:nvSpPr>
            <p:spPr>
              <a:xfrm>
                <a:off x="8173744" y="321731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33" name="Group 32"/>
            <p:cNvGrpSpPr/>
            <p:nvPr/>
          </p:nvGrpSpPr>
          <p:grpSpPr>
            <a:xfrm>
              <a:off x="4583921" y="1744132"/>
              <a:ext cx="1490119" cy="1405454"/>
              <a:chOff x="4583921" y="1744132"/>
              <a:chExt cx="1490119" cy="1405454"/>
            </a:xfrm>
          </p:grpSpPr>
          <p:sp>
            <p:nvSpPr>
              <p:cNvPr id="77" name="Rectangle 76"/>
              <p:cNvSpPr/>
              <p:nvPr/>
            </p:nvSpPr>
            <p:spPr>
              <a:xfrm>
                <a:off x="5091914" y="1744132"/>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78" name="Rectangle 77"/>
              <p:cNvSpPr/>
              <p:nvPr/>
            </p:nvSpPr>
            <p:spPr>
              <a:xfrm>
                <a:off x="5616840" y="1744132"/>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79" name="Rectangle 78"/>
              <p:cNvSpPr/>
              <p:nvPr/>
            </p:nvSpPr>
            <p:spPr>
              <a:xfrm>
                <a:off x="4583921" y="2235192"/>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0" name="Rectangle 79"/>
              <p:cNvSpPr/>
              <p:nvPr/>
            </p:nvSpPr>
            <p:spPr>
              <a:xfrm>
                <a:off x="5091914" y="2235192"/>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81" name="Rectangle 80"/>
              <p:cNvSpPr/>
              <p:nvPr/>
            </p:nvSpPr>
            <p:spPr>
              <a:xfrm>
                <a:off x="4583921" y="2726252"/>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Tahoma"/>
                  <a:ea typeface="+mn-ea"/>
                  <a:cs typeface="+mn-cs"/>
                </a:endParaRPr>
              </a:p>
            </p:txBody>
          </p:sp>
        </p:grpSp>
        <p:grpSp>
          <p:nvGrpSpPr>
            <p:cNvPr id="34" name="Group 33"/>
            <p:cNvGrpSpPr/>
            <p:nvPr/>
          </p:nvGrpSpPr>
          <p:grpSpPr>
            <a:xfrm>
              <a:off x="4583921" y="1744132"/>
              <a:ext cx="1998112" cy="1896514"/>
              <a:chOff x="4583921" y="1744132"/>
              <a:chExt cx="1998112" cy="1896514"/>
            </a:xfrm>
          </p:grpSpPr>
          <p:sp>
            <p:nvSpPr>
              <p:cNvPr id="72" name="Rectangle 71"/>
              <p:cNvSpPr/>
              <p:nvPr/>
            </p:nvSpPr>
            <p:spPr>
              <a:xfrm>
                <a:off x="6124833" y="1744132"/>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73" name="Rectangle 72"/>
              <p:cNvSpPr/>
              <p:nvPr/>
            </p:nvSpPr>
            <p:spPr>
              <a:xfrm>
                <a:off x="5616840" y="2235192"/>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74" name="Rectangle 73"/>
              <p:cNvSpPr/>
              <p:nvPr/>
            </p:nvSpPr>
            <p:spPr>
              <a:xfrm>
                <a:off x="6124833" y="2235192"/>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75" name="Rectangle 74"/>
              <p:cNvSpPr/>
              <p:nvPr/>
            </p:nvSpPr>
            <p:spPr>
              <a:xfrm>
                <a:off x="5091914" y="2726252"/>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76" name="Rectangle 75"/>
              <p:cNvSpPr/>
              <p:nvPr/>
            </p:nvSpPr>
            <p:spPr>
              <a:xfrm>
                <a:off x="4583921" y="3217312"/>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35" name="Group 34"/>
            <p:cNvGrpSpPr/>
            <p:nvPr/>
          </p:nvGrpSpPr>
          <p:grpSpPr>
            <a:xfrm>
              <a:off x="5091914" y="2726252"/>
              <a:ext cx="1490119" cy="914394"/>
              <a:chOff x="5091914" y="2726252"/>
              <a:chExt cx="1490119" cy="914394"/>
            </a:xfrm>
          </p:grpSpPr>
          <p:sp>
            <p:nvSpPr>
              <p:cNvPr id="67" name="Rectangle 66"/>
              <p:cNvSpPr/>
              <p:nvPr/>
            </p:nvSpPr>
            <p:spPr>
              <a:xfrm>
                <a:off x="5616840" y="2726252"/>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68" name="Rectangle 67"/>
              <p:cNvSpPr/>
              <p:nvPr/>
            </p:nvSpPr>
            <p:spPr>
              <a:xfrm>
                <a:off x="6124833" y="2726252"/>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69" name="Rectangle 68"/>
              <p:cNvSpPr/>
              <p:nvPr/>
            </p:nvSpPr>
            <p:spPr>
              <a:xfrm>
                <a:off x="5091914" y="3217312"/>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70" name="Rectangle 69"/>
              <p:cNvSpPr/>
              <p:nvPr/>
            </p:nvSpPr>
            <p:spPr>
              <a:xfrm>
                <a:off x="5616840" y="3217312"/>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71" name="Rectangle 70"/>
              <p:cNvSpPr/>
              <p:nvPr/>
            </p:nvSpPr>
            <p:spPr>
              <a:xfrm>
                <a:off x="6124833" y="3217312"/>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36" name="Group 35"/>
            <p:cNvGrpSpPr/>
            <p:nvPr/>
          </p:nvGrpSpPr>
          <p:grpSpPr>
            <a:xfrm>
              <a:off x="4583921" y="3691439"/>
              <a:ext cx="4047023" cy="1845712"/>
              <a:chOff x="4583921" y="3691439"/>
              <a:chExt cx="4047023" cy="1845712"/>
            </a:xfrm>
          </p:grpSpPr>
          <p:sp>
            <p:nvSpPr>
              <p:cNvPr id="37" name="Rectangle 36"/>
              <p:cNvSpPr/>
              <p:nvPr/>
            </p:nvSpPr>
            <p:spPr>
              <a:xfrm>
                <a:off x="4583921" y="3691439"/>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8" name="Rectangle 37"/>
              <p:cNvSpPr/>
              <p:nvPr/>
            </p:nvSpPr>
            <p:spPr>
              <a:xfrm>
                <a:off x="5091914" y="3691439"/>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9" name="Rectangle 38"/>
              <p:cNvSpPr/>
              <p:nvPr/>
            </p:nvSpPr>
            <p:spPr>
              <a:xfrm>
                <a:off x="5616840" y="3691439"/>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0" name="Rectangle 39"/>
              <p:cNvSpPr/>
              <p:nvPr/>
            </p:nvSpPr>
            <p:spPr>
              <a:xfrm>
                <a:off x="6124833" y="3691439"/>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1" name="Rectangle 40"/>
              <p:cNvSpPr/>
              <p:nvPr/>
            </p:nvSpPr>
            <p:spPr>
              <a:xfrm>
                <a:off x="6632832" y="3691439"/>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2" name="Rectangle 41"/>
              <p:cNvSpPr/>
              <p:nvPr/>
            </p:nvSpPr>
            <p:spPr>
              <a:xfrm>
                <a:off x="7140825" y="3691439"/>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3" name="Rectangle 42"/>
              <p:cNvSpPr/>
              <p:nvPr/>
            </p:nvSpPr>
            <p:spPr>
              <a:xfrm>
                <a:off x="7665751" y="3691439"/>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4" name="Rectangle 43"/>
              <p:cNvSpPr/>
              <p:nvPr/>
            </p:nvSpPr>
            <p:spPr>
              <a:xfrm>
                <a:off x="8173744" y="3691439"/>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5" name="Rectangle 44"/>
              <p:cNvSpPr/>
              <p:nvPr/>
            </p:nvSpPr>
            <p:spPr>
              <a:xfrm>
                <a:off x="4583921" y="4165566"/>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6" name="Rectangle 45"/>
              <p:cNvSpPr/>
              <p:nvPr/>
            </p:nvSpPr>
            <p:spPr>
              <a:xfrm>
                <a:off x="5091914" y="4165566"/>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7" name="Rectangle 46"/>
              <p:cNvSpPr/>
              <p:nvPr/>
            </p:nvSpPr>
            <p:spPr>
              <a:xfrm>
                <a:off x="5616840" y="4165566"/>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8" name="Rectangle 47"/>
              <p:cNvSpPr/>
              <p:nvPr/>
            </p:nvSpPr>
            <p:spPr>
              <a:xfrm>
                <a:off x="6124833" y="4165566"/>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9" name="Rectangle 48"/>
              <p:cNvSpPr/>
              <p:nvPr/>
            </p:nvSpPr>
            <p:spPr>
              <a:xfrm>
                <a:off x="6632832" y="4165566"/>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50" name="Rectangle 49"/>
              <p:cNvSpPr/>
              <p:nvPr/>
            </p:nvSpPr>
            <p:spPr>
              <a:xfrm>
                <a:off x="7140825" y="4165566"/>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51" name="Rectangle 50"/>
              <p:cNvSpPr/>
              <p:nvPr/>
            </p:nvSpPr>
            <p:spPr>
              <a:xfrm>
                <a:off x="7665751" y="4165566"/>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52" name="Rectangle 51"/>
              <p:cNvSpPr/>
              <p:nvPr/>
            </p:nvSpPr>
            <p:spPr>
              <a:xfrm>
                <a:off x="8173744" y="4165566"/>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53" name="Rectangle 52"/>
              <p:cNvSpPr/>
              <p:nvPr/>
            </p:nvSpPr>
            <p:spPr>
              <a:xfrm>
                <a:off x="4583921" y="4639693"/>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54" name="Rectangle 53"/>
              <p:cNvSpPr/>
              <p:nvPr/>
            </p:nvSpPr>
            <p:spPr>
              <a:xfrm>
                <a:off x="5091914" y="4639693"/>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55" name="Rectangle 54"/>
              <p:cNvSpPr/>
              <p:nvPr/>
            </p:nvSpPr>
            <p:spPr>
              <a:xfrm>
                <a:off x="5616840" y="4639693"/>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56" name="Rectangle 55"/>
              <p:cNvSpPr/>
              <p:nvPr/>
            </p:nvSpPr>
            <p:spPr>
              <a:xfrm>
                <a:off x="6124833" y="4639693"/>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57" name="Rectangle 56"/>
              <p:cNvSpPr/>
              <p:nvPr/>
            </p:nvSpPr>
            <p:spPr>
              <a:xfrm>
                <a:off x="6632832" y="4639693"/>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58" name="Rectangle 57"/>
              <p:cNvSpPr/>
              <p:nvPr/>
            </p:nvSpPr>
            <p:spPr>
              <a:xfrm>
                <a:off x="7140825" y="4639693"/>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59" name="Rectangle 58"/>
              <p:cNvSpPr/>
              <p:nvPr/>
            </p:nvSpPr>
            <p:spPr>
              <a:xfrm>
                <a:off x="7665751" y="4639693"/>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60" name="Rectangle 59"/>
              <p:cNvSpPr/>
              <p:nvPr/>
            </p:nvSpPr>
            <p:spPr>
              <a:xfrm>
                <a:off x="8173744" y="4639693"/>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61" name="Rectangle 60"/>
              <p:cNvSpPr/>
              <p:nvPr/>
            </p:nvSpPr>
            <p:spPr>
              <a:xfrm>
                <a:off x="5091914" y="5113817"/>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62" name="Rectangle 61"/>
              <p:cNvSpPr/>
              <p:nvPr/>
            </p:nvSpPr>
            <p:spPr>
              <a:xfrm>
                <a:off x="5616840" y="5113817"/>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63" name="Rectangle 62"/>
              <p:cNvSpPr/>
              <p:nvPr/>
            </p:nvSpPr>
            <p:spPr>
              <a:xfrm>
                <a:off x="6124833" y="5113817"/>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64" name="Rectangle 63"/>
              <p:cNvSpPr/>
              <p:nvPr/>
            </p:nvSpPr>
            <p:spPr>
              <a:xfrm>
                <a:off x="6632832" y="5113817"/>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65" name="Rectangle 64"/>
              <p:cNvSpPr/>
              <p:nvPr/>
            </p:nvSpPr>
            <p:spPr>
              <a:xfrm>
                <a:off x="7140825" y="5113817"/>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66" name="Rectangle 65"/>
              <p:cNvSpPr/>
              <p:nvPr/>
            </p:nvSpPr>
            <p:spPr>
              <a:xfrm>
                <a:off x="7665751" y="5113817"/>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grpSp>
        <p:nvGrpSpPr>
          <p:cNvPr id="178" name="Group 177"/>
          <p:cNvGrpSpPr/>
          <p:nvPr/>
        </p:nvGrpSpPr>
        <p:grpSpPr>
          <a:xfrm>
            <a:off x="873322" y="3315929"/>
            <a:ext cx="1247723" cy="1112681"/>
            <a:chOff x="2366442" y="1744132"/>
            <a:chExt cx="4112051" cy="3920030"/>
          </a:xfrm>
        </p:grpSpPr>
        <p:grpSp>
          <p:nvGrpSpPr>
            <p:cNvPr id="179" name="Group 178"/>
            <p:cNvGrpSpPr/>
            <p:nvPr/>
          </p:nvGrpSpPr>
          <p:grpSpPr>
            <a:xfrm>
              <a:off x="2396076" y="1820344"/>
              <a:ext cx="4047023" cy="3793019"/>
              <a:chOff x="2396076" y="1820344"/>
              <a:chExt cx="4047023" cy="3793019"/>
            </a:xfrm>
          </p:grpSpPr>
          <p:grpSp>
            <p:nvGrpSpPr>
              <p:cNvPr id="197" name="Group 196"/>
              <p:cNvGrpSpPr/>
              <p:nvPr/>
            </p:nvGrpSpPr>
            <p:grpSpPr>
              <a:xfrm>
                <a:off x="2396076" y="1820344"/>
                <a:ext cx="4047023" cy="3793019"/>
                <a:chOff x="4563543" y="1989674"/>
                <a:chExt cx="4047023" cy="3793019"/>
              </a:xfrm>
            </p:grpSpPr>
            <p:grpSp>
              <p:nvGrpSpPr>
                <p:cNvPr id="203" name="Group 202"/>
                <p:cNvGrpSpPr/>
                <p:nvPr/>
              </p:nvGrpSpPr>
              <p:grpSpPr>
                <a:xfrm>
                  <a:off x="4563543" y="1989674"/>
                  <a:ext cx="4047023" cy="423334"/>
                  <a:chOff x="4555066" y="1989674"/>
                  <a:chExt cx="4047023" cy="423334"/>
                </a:xfrm>
              </p:grpSpPr>
              <p:sp>
                <p:nvSpPr>
                  <p:cNvPr id="267" name="Rectangle 266"/>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68" name="Rectangle 267"/>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69" name="Rectangle 268"/>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70" name="Rectangle 269"/>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71" name="Rectangle 270"/>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72" name="Rectangle 271"/>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73" name="Rectangle 272"/>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74" name="Rectangle 273"/>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204" name="Group 203"/>
                <p:cNvGrpSpPr/>
                <p:nvPr/>
              </p:nvGrpSpPr>
              <p:grpSpPr>
                <a:xfrm>
                  <a:off x="4563543" y="2480734"/>
                  <a:ext cx="4047023" cy="423334"/>
                  <a:chOff x="4555066" y="1989674"/>
                  <a:chExt cx="4047023" cy="423334"/>
                </a:xfrm>
              </p:grpSpPr>
              <p:sp>
                <p:nvSpPr>
                  <p:cNvPr id="259" name="Rectangle 258"/>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60" name="Rectangle 259"/>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61" name="Rectangle 260"/>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62" name="Rectangle 261"/>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63" name="Rectangle 262"/>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64" name="Rectangle 263"/>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65" name="Rectangle 264"/>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66" name="Rectangle 265"/>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205" name="Group 204"/>
                <p:cNvGrpSpPr/>
                <p:nvPr/>
              </p:nvGrpSpPr>
              <p:grpSpPr>
                <a:xfrm>
                  <a:off x="4563543" y="2971794"/>
                  <a:ext cx="4047023" cy="423334"/>
                  <a:chOff x="4555066" y="1989674"/>
                  <a:chExt cx="4047023" cy="423334"/>
                </a:xfrm>
              </p:grpSpPr>
              <p:sp>
                <p:nvSpPr>
                  <p:cNvPr id="251" name="Rectangle 250"/>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52" name="Rectangle 251"/>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53" name="Rectangle 252"/>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54" name="Rectangle 253"/>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55" name="Rectangle 254"/>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56" name="Rectangle 255"/>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57" name="Rectangle 256"/>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58" name="Rectangle 257"/>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206" name="Group 205"/>
                <p:cNvGrpSpPr/>
                <p:nvPr/>
              </p:nvGrpSpPr>
              <p:grpSpPr>
                <a:xfrm>
                  <a:off x="4563543" y="3462854"/>
                  <a:ext cx="4047023" cy="423334"/>
                  <a:chOff x="4555066" y="1989674"/>
                  <a:chExt cx="4047023" cy="423334"/>
                </a:xfrm>
              </p:grpSpPr>
              <p:sp>
                <p:nvSpPr>
                  <p:cNvPr id="243" name="Rectangle 242"/>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44" name="Rectangle 243"/>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45" name="Rectangle 244"/>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46" name="Rectangle 245"/>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47" name="Rectangle 246"/>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48" name="Rectangle 247"/>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49" name="Rectangle 248"/>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50" name="Rectangle 249"/>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207" name="Group 206"/>
                <p:cNvGrpSpPr/>
                <p:nvPr/>
              </p:nvGrpSpPr>
              <p:grpSpPr>
                <a:xfrm>
                  <a:off x="4563543" y="3936981"/>
                  <a:ext cx="4047023" cy="423334"/>
                  <a:chOff x="4555066" y="1989674"/>
                  <a:chExt cx="4047023" cy="423334"/>
                </a:xfrm>
              </p:grpSpPr>
              <p:sp>
                <p:nvSpPr>
                  <p:cNvPr id="235" name="Rectangle 234"/>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36" name="Rectangle 235"/>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37" name="Rectangle 236"/>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38" name="Rectangle 237"/>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39" name="Rectangle 238"/>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40" name="Rectangle 239"/>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41" name="Rectangle 240"/>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42" name="Rectangle 241"/>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208" name="Group 207"/>
                <p:cNvGrpSpPr/>
                <p:nvPr/>
              </p:nvGrpSpPr>
              <p:grpSpPr>
                <a:xfrm>
                  <a:off x="4563543" y="4411108"/>
                  <a:ext cx="4047023" cy="423334"/>
                  <a:chOff x="4555066" y="1989674"/>
                  <a:chExt cx="4047023" cy="423334"/>
                </a:xfrm>
              </p:grpSpPr>
              <p:sp>
                <p:nvSpPr>
                  <p:cNvPr id="227" name="Rectangle 226"/>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28" name="Rectangle 227"/>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29" name="Rectangle 228"/>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30" name="Rectangle 229"/>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31" name="Rectangle 230"/>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32" name="Rectangle 231"/>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33" name="Rectangle 232"/>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34" name="Rectangle 233"/>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209" name="Group 208"/>
                <p:cNvGrpSpPr/>
                <p:nvPr/>
              </p:nvGrpSpPr>
              <p:grpSpPr>
                <a:xfrm>
                  <a:off x="4563543" y="4885235"/>
                  <a:ext cx="4047023" cy="423334"/>
                  <a:chOff x="4555066" y="1989674"/>
                  <a:chExt cx="4047023" cy="423334"/>
                </a:xfrm>
              </p:grpSpPr>
              <p:sp>
                <p:nvSpPr>
                  <p:cNvPr id="219" name="Rectangle 218"/>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20" name="Rectangle 219"/>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21" name="Rectangle 220"/>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22" name="Rectangle 221"/>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23" name="Rectangle 222"/>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24" name="Rectangle 223"/>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25" name="Rectangle 224"/>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26" name="Rectangle 225"/>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210" name="Group 209"/>
                <p:cNvGrpSpPr/>
                <p:nvPr/>
              </p:nvGrpSpPr>
              <p:grpSpPr>
                <a:xfrm>
                  <a:off x="4563543" y="5359359"/>
                  <a:ext cx="4047023" cy="423334"/>
                  <a:chOff x="4555066" y="1989674"/>
                  <a:chExt cx="4047023" cy="423334"/>
                </a:xfrm>
              </p:grpSpPr>
              <p:sp>
                <p:nvSpPr>
                  <p:cNvPr id="211" name="Rectangle 210"/>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12" name="Rectangle 211"/>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13" name="Rectangle 212"/>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14" name="Rectangle 213"/>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15" name="Rectangle 214"/>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16" name="Rectangle 215"/>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17" name="Rectangle 216"/>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218" name="Rectangle 217"/>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grpSp>
            <p:nvGrpSpPr>
              <p:cNvPr id="198" name="Group 197"/>
              <p:cNvGrpSpPr/>
              <p:nvPr/>
            </p:nvGrpSpPr>
            <p:grpSpPr>
              <a:xfrm>
                <a:off x="2487002" y="1881482"/>
                <a:ext cx="3882104" cy="3636886"/>
                <a:chOff x="4648208" y="1837277"/>
                <a:chExt cx="3882104" cy="3636886"/>
              </a:xfrm>
            </p:grpSpPr>
            <p:sp>
              <p:nvSpPr>
                <p:cNvPr id="199" name="Isosceles Triangle 198"/>
                <p:cNvSpPr/>
                <p:nvPr/>
              </p:nvSpPr>
              <p:spPr>
                <a:xfrm>
                  <a:off x="4648208" y="1837277"/>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0" name="Isosceles Triangle 199"/>
                <p:cNvSpPr/>
                <p:nvPr/>
              </p:nvSpPr>
              <p:spPr>
                <a:xfrm>
                  <a:off x="8229575" y="1837277"/>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1" name="Isosceles Triangle 200"/>
                <p:cNvSpPr/>
                <p:nvPr/>
              </p:nvSpPr>
              <p:spPr>
                <a:xfrm>
                  <a:off x="4648208" y="5191356"/>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2" name="Isosceles Triangle 201"/>
                <p:cNvSpPr/>
                <p:nvPr/>
              </p:nvSpPr>
              <p:spPr>
                <a:xfrm>
                  <a:off x="8263443" y="5205416"/>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sp>
          <p:nvSpPr>
            <p:cNvPr id="180" name="Rectangle 179"/>
            <p:cNvSpPr/>
            <p:nvPr/>
          </p:nvSpPr>
          <p:spPr>
            <a:xfrm>
              <a:off x="2904069" y="231140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ahoma"/>
                <a:ea typeface="+mn-ea"/>
                <a:cs typeface="+mn-cs"/>
              </a:endParaRPr>
            </a:p>
          </p:txBody>
        </p:sp>
        <p:cxnSp>
          <p:nvCxnSpPr>
            <p:cNvPr id="181" name="Straight Arrow Connector 180"/>
            <p:cNvCxnSpPr/>
            <p:nvPr/>
          </p:nvCxnSpPr>
          <p:spPr>
            <a:xfrm>
              <a:off x="3361269" y="2523071"/>
              <a:ext cx="1032919" cy="0"/>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82" name="Straight Arrow Connector 181"/>
            <p:cNvCxnSpPr/>
            <p:nvPr/>
          </p:nvCxnSpPr>
          <p:spPr>
            <a:xfrm>
              <a:off x="3361269" y="2743209"/>
              <a:ext cx="905931" cy="846658"/>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83" name="Straight Arrow Connector 182"/>
            <p:cNvCxnSpPr/>
            <p:nvPr/>
          </p:nvCxnSpPr>
          <p:spPr>
            <a:xfrm>
              <a:off x="3107269" y="2743209"/>
              <a:ext cx="321726" cy="973649"/>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84" name="Straight Arrow Connector 183"/>
            <p:cNvCxnSpPr/>
            <p:nvPr/>
          </p:nvCxnSpPr>
          <p:spPr>
            <a:xfrm flipV="1">
              <a:off x="3412062" y="1981222"/>
              <a:ext cx="524926" cy="279393"/>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85" name="Straight Arrow Connector 184"/>
            <p:cNvCxnSpPr/>
            <p:nvPr/>
          </p:nvCxnSpPr>
          <p:spPr>
            <a:xfrm flipH="1">
              <a:off x="2396076" y="2523071"/>
              <a:ext cx="507993" cy="491060"/>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86" name="Straight Arrow Connector 185"/>
            <p:cNvCxnSpPr/>
            <p:nvPr/>
          </p:nvCxnSpPr>
          <p:spPr>
            <a:xfrm flipH="1" flipV="1">
              <a:off x="2624676" y="1820344"/>
              <a:ext cx="228600" cy="529168"/>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87" name="Straight Connector 186"/>
            <p:cNvCxnSpPr/>
            <p:nvPr/>
          </p:nvCxnSpPr>
          <p:spPr>
            <a:xfrm flipH="1">
              <a:off x="4428048" y="1744132"/>
              <a:ext cx="6" cy="3920030"/>
            </a:xfrm>
            <a:prstGeom prst="line">
              <a:avLst/>
            </a:prstGeom>
            <a:ln w="38100"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rot="16200000" flipV="1">
              <a:off x="4422465" y="1684156"/>
              <a:ext cx="6" cy="4112051"/>
            </a:xfrm>
            <a:prstGeom prst="line">
              <a:avLst/>
            </a:prstGeom>
            <a:ln w="38100"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nvGrpSpPr>
            <p:cNvPr id="189" name="Group 188"/>
            <p:cNvGrpSpPr/>
            <p:nvPr/>
          </p:nvGrpSpPr>
          <p:grpSpPr>
            <a:xfrm>
              <a:off x="4450850" y="3754953"/>
              <a:ext cx="1998112" cy="1896514"/>
              <a:chOff x="2396076" y="1820344"/>
              <a:chExt cx="1998112" cy="1896514"/>
            </a:xfrm>
          </p:grpSpPr>
          <p:sp>
            <p:nvSpPr>
              <p:cNvPr id="190" name="Rectangle 189"/>
              <p:cNvSpPr/>
              <p:nvPr/>
            </p:nvSpPr>
            <p:spPr>
              <a:xfrm>
                <a:off x="2904069" y="2311404"/>
                <a:ext cx="457200" cy="423334"/>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ahoma"/>
                  <a:ea typeface="+mn-ea"/>
                  <a:cs typeface="+mn-cs"/>
                </a:endParaRPr>
              </a:p>
            </p:txBody>
          </p:sp>
          <p:cxnSp>
            <p:nvCxnSpPr>
              <p:cNvPr id="191" name="Straight Arrow Connector 190"/>
              <p:cNvCxnSpPr/>
              <p:nvPr/>
            </p:nvCxnSpPr>
            <p:spPr>
              <a:xfrm>
                <a:off x="3361269" y="2523071"/>
                <a:ext cx="1032919" cy="0"/>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92" name="Straight Arrow Connector 191"/>
              <p:cNvCxnSpPr/>
              <p:nvPr/>
            </p:nvCxnSpPr>
            <p:spPr>
              <a:xfrm>
                <a:off x="3361269" y="2743209"/>
                <a:ext cx="905931" cy="846658"/>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93" name="Straight Arrow Connector 192"/>
              <p:cNvCxnSpPr/>
              <p:nvPr/>
            </p:nvCxnSpPr>
            <p:spPr>
              <a:xfrm>
                <a:off x="3107269" y="2743209"/>
                <a:ext cx="321726" cy="973649"/>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94" name="Straight Arrow Connector 193"/>
              <p:cNvCxnSpPr/>
              <p:nvPr/>
            </p:nvCxnSpPr>
            <p:spPr>
              <a:xfrm flipV="1">
                <a:off x="3412062" y="1981222"/>
                <a:ext cx="524926" cy="279393"/>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95" name="Straight Arrow Connector 194"/>
              <p:cNvCxnSpPr/>
              <p:nvPr/>
            </p:nvCxnSpPr>
            <p:spPr>
              <a:xfrm flipH="1">
                <a:off x="2396076" y="2523071"/>
                <a:ext cx="507993" cy="491060"/>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96" name="Straight Arrow Connector 195"/>
              <p:cNvCxnSpPr/>
              <p:nvPr/>
            </p:nvCxnSpPr>
            <p:spPr>
              <a:xfrm flipH="1" flipV="1">
                <a:off x="2624676" y="1820344"/>
                <a:ext cx="228600" cy="529168"/>
              </a:xfrm>
              <a:prstGeom prst="straightConnector1">
                <a:avLst/>
              </a:prstGeom>
              <a:ln w="28575" cmpd="sng">
                <a:solidFill>
                  <a:srgbClr val="008000"/>
                </a:solidFill>
                <a:tailEnd type="arrow"/>
              </a:ln>
            </p:spPr>
            <p:style>
              <a:lnRef idx="3">
                <a:schemeClr val="accent3"/>
              </a:lnRef>
              <a:fillRef idx="0">
                <a:schemeClr val="accent3"/>
              </a:fillRef>
              <a:effectRef idx="2">
                <a:schemeClr val="accent3"/>
              </a:effectRef>
              <a:fontRef idx="minor">
                <a:schemeClr val="tx1"/>
              </a:fontRef>
            </p:style>
          </p:cxnSp>
        </p:grpSp>
      </p:grpSp>
      <p:grpSp>
        <p:nvGrpSpPr>
          <p:cNvPr id="275" name="Group 274"/>
          <p:cNvGrpSpPr/>
          <p:nvPr/>
        </p:nvGrpSpPr>
        <p:grpSpPr>
          <a:xfrm>
            <a:off x="2815710" y="3294039"/>
            <a:ext cx="1320169" cy="1120151"/>
            <a:chOff x="4415944" y="1680626"/>
            <a:chExt cx="4389120" cy="3869231"/>
          </a:xfrm>
        </p:grpSpPr>
        <p:grpSp>
          <p:nvGrpSpPr>
            <p:cNvPr id="276" name="Group 275"/>
            <p:cNvGrpSpPr/>
            <p:nvPr/>
          </p:nvGrpSpPr>
          <p:grpSpPr>
            <a:xfrm>
              <a:off x="4415944" y="1680626"/>
              <a:ext cx="4389120" cy="3869231"/>
              <a:chOff x="2230979" y="1744132"/>
              <a:chExt cx="4389120" cy="3869231"/>
            </a:xfrm>
          </p:grpSpPr>
          <p:grpSp>
            <p:nvGrpSpPr>
              <p:cNvPr id="346" name="Group 345"/>
              <p:cNvGrpSpPr/>
              <p:nvPr/>
            </p:nvGrpSpPr>
            <p:grpSpPr>
              <a:xfrm>
                <a:off x="2396076" y="1820344"/>
                <a:ext cx="4047023" cy="3793019"/>
                <a:chOff x="2396076" y="1820344"/>
                <a:chExt cx="4047023" cy="3793019"/>
              </a:xfrm>
            </p:grpSpPr>
            <p:grpSp>
              <p:nvGrpSpPr>
                <p:cNvPr id="349" name="Group 348"/>
                <p:cNvGrpSpPr/>
                <p:nvPr/>
              </p:nvGrpSpPr>
              <p:grpSpPr>
                <a:xfrm>
                  <a:off x="2396076" y="1820344"/>
                  <a:ext cx="4047023" cy="3793019"/>
                  <a:chOff x="4563543" y="1989674"/>
                  <a:chExt cx="4047023" cy="3793019"/>
                </a:xfrm>
              </p:grpSpPr>
              <p:grpSp>
                <p:nvGrpSpPr>
                  <p:cNvPr id="355" name="Group 354"/>
                  <p:cNvGrpSpPr/>
                  <p:nvPr/>
                </p:nvGrpSpPr>
                <p:grpSpPr>
                  <a:xfrm>
                    <a:off x="4563543" y="1989674"/>
                    <a:ext cx="4047023" cy="423334"/>
                    <a:chOff x="4555066" y="1989674"/>
                    <a:chExt cx="4047023" cy="423334"/>
                  </a:xfrm>
                </p:grpSpPr>
                <p:sp>
                  <p:nvSpPr>
                    <p:cNvPr id="419" name="Rectangle 418"/>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20" name="Rectangle 419"/>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21" name="Rectangle 420"/>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22" name="Rectangle 421"/>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23" name="Rectangle 422"/>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24" name="Rectangle 423"/>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25" name="Rectangle 424"/>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26" name="Rectangle 425"/>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356" name="Group 355"/>
                  <p:cNvGrpSpPr/>
                  <p:nvPr/>
                </p:nvGrpSpPr>
                <p:grpSpPr>
                  <a:xfrm>
                    <a:off x="4563543" y="2480734"/>
                    <a:ext cx="4047023" cy="423334"/>
                    <a:chOff x="4555066" y="1989674"/>
                    <a:chExt cx="4047023" cy="423334"/>
                  </a:xfrm>
                </p:grpSpPr>
                <p:sp>
                  <p:nvSpPr>
                    <p:cNvPr id="411" name="Rectangle 410"/>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12" name="Rectangle 411"/>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13" name="Rectangle 412"/>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14" name="Rectangle 413"/>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15" name="Rectangle 414"/>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16" name="Rectangle 415"/>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17" name="Rectangle 416"/>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18" name="Rectangle 417"/>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357" name="Group 356"/>
                  <p:cNvGrpSpPr/>
                  <p:nvPr/>
                </p:nvGrpSpPr>
                <p:grpSpPr>
                  <a:xfrm>
                    <a:off x="4563543" y="2971794"/>
                    <a:ext cx="4047023" cy="423334"/>
                    <a:chOff x="4555066" y="1989674"/>
                    <a:chExt cx="4047023" cy="423334"/>
                  </a:xfrm>
                </p:grpSpPr>
                <p:sp>
                  <p:nvSpPr>
                    <p:cNvPr id="403" name="Rectangle 402"/>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04" name="Rectangle 403"/>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05" name="Rectangle 404"/>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06" name="Rectangle 405"/>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07" name="Rectangle 406"/>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08" name="Rectangle 407"/>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09" name="Rectangle 408"/>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10" name="Rectangle 409"/>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358" name="Group 357"/>
                  <p:cNvGrpSpPr/>
                  <p:nvPr/>
                </p:nvGrpSpPr>
                <p:grpSpPr>
                  <a:xfrm>
                    <a:off x="4563543" y="3462854"/>
                    <a:ext cx="4047023" cy="423334"/>
                    <a:chOff x="4555066" y="1989674"/>
                    <a:chExt cx="4047023" cy="423334"/>
                  </a:xfrm>
                </p:grpSpPr>
                <p:sp>
                  <p:nvSpPr>
                    <p:cNvPr id="395" name="Rectangle 394"/>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96" name="Rectangle 395"/>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97" name="Rectangle 396"/>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98" name="Rectangle 397"/>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99" name="Rectangle 398"/>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00" name="Rectangle 399"/>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01" name="Rectangle 400"/>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02" name="Rectangle 401"/>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359" name="Group 358"/>
                  <p:cNvGrpSpPr/>
                  <p:nvPr/>
                </p:nvGrpSpPr>
                <p:grpSpPr>
                  <a:xfrm>
                    <a:off x="4563543" y="3936981"/>
                    <a:ext cx="4047023" cy="423334"/>
                    <a:chOff x="4555066" y="1989674"/>
                    <a:chExt cx="4047023" cy="423334"/>
                  </a:xfrm>
                </p:grpSpPr>
                <p:sp>
                  <p:nvSpPr>
                    <p:cNvPr id="387" name="Rectangle 386"/>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88" name="Rectangle 387"/>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89" name="Rectangle 388"/>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90" name="Rectangle 389"/>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91" name="Rectangle 390"/>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92" name="Rectangle 391"/>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93" name="Rectangle 392"/>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94" name="Rectangle 393"/>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360" name="Group 359"/>
                  <p:cNvGrpSpPr/>
                  <p:nvPr/>
                </p:nvGrpSpPr>
                <p:grpSpPr>
                  <a:xfrm>
                    <a:off x="4563543" y="4411108"/>
                    <a:ext cx="4047023" cy="423334"/>
                    <a:chOff x="4555066" y="1989674"/>
                    <a:chExt cx="4047023" cy="423334"/>
                  </a:xfrm>
                </p:grpSpPr>
                <p:sp>
                  <p:nvSpPr>
                    <p:cNvPr id="379" name="Rectangle 378"/>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80" name="Rectangle 379"/>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81" name="Rectangle 380"/>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82" name="Rectangle 381"/>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83" name="Rectangle 382"/>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84" name="Rectangle 383"/>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85" name="Rectangle 384"/>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86" name="Rectangle 385"/>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361" name="Group 360"/>
                  <p:cNvGrpSpPr/>
                  <p:nvPr/>
                </p:nvGrpSpPr>
                <p:grpSpPr>
                  <a:xfrm>
                    <a:off x="4563543" y="4885235"/>
                    <a:ext cx="4047023" cy="423334"/>
                    <a:chOff x="4555066" y="1989674"/>
                    <a:chExt cx="4047023" cy="423334"/>
                  </a:xfrm>
                </p:grpSpPr>
                <p:sp>
                  <p:nvSpPr>
                    <p:cNvPr id="371" name="Rectangle 370"/>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72" name="Rectangle 371"/>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73" name="Rectangle 372"/>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74" name="Rectangle 373"/>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75" name="Rectangle 374"/>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76" name="Rectangle 375"/>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77" name="Rectangle 376"/>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78" name="Rectangle 377"/>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362" name="Group 361"/>
                  <p:cNvGrpSpPr/>
                  <p:nvPr/>
                </p:nvGrpSpPr>
                <p:grpSpPr>
                  <a:xfrm>
                    <a:off x="4563543" y="5359359"/>
                    <a:ext cx="4047023" cy="423334"/>
                    <a:chOff x="4555066" y="1989674"/>
                    <a:chExt cx="4047023" cy="423334"/>
                  </a:xfrm>
                </p:grpSpPr>
                <p:sp>
                  <p:nvSpPr>
                    <p:cNvPr id="363" name="Rectangle 362"/>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64" name="Rectangle 363"/>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65" name="Rectangle 364"/>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66" name="Rectangle 365"/>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67" name="Rectangle 366"/>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68" name="Rectangle 367"/>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69" name="Rectangle 368"/>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370" name="Rectangle 369"/>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grpSp>
              <p:nvGrpSpPr>
                <p:cNvPr id="350" name="Group 349"/>
                <p:cNvGrpSpPr/>
                <p:nvPr/>
              </p:nvGrpSpPr>
              <p:grpSpPr>
                <a:xfrm>
                  <a:off x="2487002" y="1881482"/>
                  <a:ext cx="3882104" cy="3636886"/>
                  <a:chOff x="4648208" y="1837277"/>
                  <a:chExt cx="3882104" cy="3636886"/>
                </a:xfrm>
              </p:grpSpPr>
              <p:sp>
                <p:nvSpPr>
                  <p:cNvPr id="351" name="Isosceles Triangle 350"/>
                  <p:cNvSpPr/>
                  <p:nvPr/>
                </p:nvSpPr>
                <p:spPr>
                  <a:xfrm>
                    <a:off x="4648208" y="1837277"/>
                    <a:ext cx="266869" cy="268747"/>
                  </a:xfrm>
                  <a:prstGeom prst="triangle">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2" name="Isosceles Triangle 351"/>
                  <p:cNvSpPr/>
                  <p:nvPr/>
                </p:nvSpPr>
                <p:spPr>
                  <a:xfrm>
                    <a:off x="8229575" y="1837277"/>
                    <a:ext cx="266869" cy="268747"/>
                  </a:xfrm>
                  <a:prstGeom prst="triangle">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3" name="Isosceles Triangle 352"/>
                  <p:cNvSpPr/>
                  <p:nvPr/>
                </p:nvSpPr>
                <p:spPr>
                  <a:xfrm>
                    <a:off x="4648208" y="5191356"/>
                    <a:ext cx="266869" cy="268747"/>
                  </a:xfrm>
                  <a:prstGeom prst="triangle">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4" name="Isosceles Triangle 353"/>
                  <p:cNvSpPr/>
                  <p:nvPr/>
                </p:nvSpPr>
                <p:spPr>
                  <a:xfrm>
                    <a:off x="8263443" y="5205416"/>
                    <a:ext cx="266869" cy="268747"/>
                  </a:xfrm>
                  <a:prstGeom prst="triangle">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cxnSp>
            <p:nvCxnSpPr>
              <p:cNvPr id="347" name="Straight Connector 346"/>
              <p:cNvCxnSpPr/>
              <p:nvPr/>
            </p:nvCxnSpPr>
            <p:spPr>
              <a:xfrm>
                <a:off x="4428054" y="1744132"/>
                <a:ext cx="0" cy="3869231"/>
              </a:xfrm>
              <a:prstGeom prst="line">
                <a:avLst/>
              </a:prstGeom>
              <a:ln w="3810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rot="16200000" flipV="1">
                <a:off x="4425536" y="1560389"/>
                <a:ext cx="6" cy="4389120"/>
              </a:xfrm>
              <a:prstGeom prst="line">
                <a:avLst/>
              </a:prstGeom>
              <a:ln w="38100"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77" name="Group 276"/>
            <p:cNvGrpSpPr/>
            <p:nvPr/>
          </p:nvGrpSpPr>
          <p:grpSpPr>
            <a:xfrm>
              <a:off x="4583921" y="1744132"/>
              <a:ext cx="4047023" cy="3793019"/>
              <a:chOff x="4563543" y="1989674"/>
              <a:chExt cx="4047023" cy="3793019"/>
            </a:xfrm>
          </p:grpSpPr>
          <p:grpSp>
            <p:nvGrpSpPr>
              <p:cNvPr id="278" name="Group 277"/>
              <p:cNvGrpSpPr/>
              <p:nvPr/>
            </p:nvGrpSpPr>
            <p:grpSpPr>
              <a:xfrm>
                <a:off x="5071536" y="1989674"/>
                <a:ext cx="3031037" cy="423334"/>
                <a:chOff x="5063059" y="1989674"/>
                <a:chExt cx="3031037" cy="423334"/>
              </a:xfrm>
            </p:grpSpPr>
            <p:sp>
              <p:nvSpPr>
                <p:cNvPr id="340" name="Rectangle 339"/>
                <p:cNvSpPr/>
                <p:nvPr/>
              </p:nvSpPr>
              <p:spPr>
                <a:xfrm>
                  <a:off x="5063059"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41" name="Rectangle 340"/>
                <p:cNvSpPr/>
                <p:nvPr/>
              </p:nvSpPr>
              <p:spPr>
                <a:xfrm>
                  <a:off x="5587985"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42" name="Rectangle 341"/>
                <p:cNvSpPr/>
                <p:nvPr/>
              </p:nvSpPr>
              <p:spPr>
                <a:xfrm>
                  <a:off x="6095978"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43" name="Rectangle 342"/>
                <p:cNvSpPr/>
                <p:nvPr/>
              </p:nvSpPr>
              <p:spPr>
                <a:xfrm>
                  <a:off x="6603977"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44" name="Rectangle 343"/>
                <p:cNvSpPr/>
                <p:nvPr/>
              </p:nvSpPr>
              <p:spPr>
                <a:xfrm>
                  <a:off x="7111970"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45" name="Rectangle 344"/>
                <p:cNvSpPr/>
                <p:nvPr/>
              </p:nvSpPr>
              <p:spPr>
                <a:xfrm>
                  <a:off x="7636896"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279" name="Group 278"/>
              <p:cNvGrpSpPr/>
              <p:nvPr/>
            </p:nvGrpSpPr>
            <p:grpSpPr>
              <a:xfrm>
                <a:off x="4563543" y="2480734"/>
                <a:ext cx="4047023" cy="423334"/>
                <a:chOff x="4555066" y="1989674"/>
                <a:chExt cx="4047023" cy="423334"/>
              </a:xfrm>
            </p:grpSpPr>
            <p:sp>
              <p:nvSpPr>
                <p:cNvPr id="332" name="Rectangle 331"/>
                <p:cNvSpPr/>
                <p:nvPr/>
              </p:nvSpPr>
              <p:spPr>
                <a:xfrm>
                  <a:off x="4555066" y="1989674"/>
                  <a:ext cx="457200" cy="423334"/>
                </a:xfrm>
                <a:prstGeom prst="rect">
                  <a:avLst/>
                </a:prstGeom>
                <a:solidFill>
                  <a:srgbClr val="30303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33" name="Rectangle 332"/>
                <p:cNvSpPr/>
                <p:nvPr/>
              </p:nvSpPr>
              <p:spPr>
                <a:xfrm>
                  <a:off x="5063059" y="1989674"/>
                  <a:ext cx="457200" cy="423334"/>
                </a:xfrm>
                <a:prstGeom prst="rect">
                  <a:avLst/>
                </a:prstGeom>
                <a:solidFill>
                  <a:srgbClr val="30303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34" name="Rectangle 333"/>
                <p:cNvSpPr/>
                <p:nvPr/>
              </p:nvSpPr>
              <p:spPr>
                <a:xfrm>
                  <a:off x="5587985" y="1989674"/>
                  <a:ext cx="457200" cy="423334"/>
                </a:xfrm>
                <a:prstGeom prst="rect">
                  <a:avLst/>
                </a:prstGeom>
                <a:solidFill>
                  <a:srgbClr val="30303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35" name="Rectangle 334"/>
                <p:cNvSpPr/>
                <p:nvPr/>
              </p:nvSpPr>
              <p:spPr>
                <a:xfrm>
                  <a:off x="6095978" y="1989674"/>
                  <a:ext cx="457200" cy="423334"/>
                </a:xfrm>
                <a:prstGeom prst="rect">
                  <a:avLst/>
                </a:prstGeom>
                <a:solidFill>
                  <a:srgbClr val="30303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36" name="Rectangle 335"/>
                <p:cNvSpPr/>
                <p:nvPr/>
              </p:nvSpPr>
              <p:spPr>
                <a:xfrm>
                  <a:off x="6603977"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37" name="Rectangle 336"/>
                <p:cNvSpPr/>
                <p:nvPr/>
              </p:nvSpPr>
              <p:spPr>
                <a:xfrm>
                  <a:off x="7111970"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38" name="Rectangle 337"/>
                <p:cNvSpPr/>
                <p:nvPr/>
              </p:nvSpPr>
              <p:spPr>
                <a:xfrm>
                  <a:off x="7636896"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39" name="Rectangle 338"/>
                <p:cNvSpPr/>
                <p:nvPr/>
              </p:nvSpPr>
              <p:spPr>
                <a:xfrm>
                  <a:off x="8144889"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280" name="Group 279"/>
              <p:cNvGrpSpPr/>
              <p:nvPr/>
            </p:nvGrpSpPr>
            <p:grpSpPr>
              <a:xfrm>
                <a:off x="4563543" y="2971794"/>
                <a:ext cx="4047023" cy="423334"/>
                <a:chOff x="4555066" y="1989674"/>
                <a:chExt cx="4047023" cy="423334"/>
              </a:xfrm>
            </p:grpSpPr>
            <p:sp>
              <p:nvSpPr>
                <p:cNvPr id="324" name="Rectangle 323"/>
                <p:cNvSpPr/>
                <p:nvPr/>
              </p:nvSpPr>
              <p:spPr>
                <a:xfrm>
                  <a:off x="4555066"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25" name="Rectangle 324"/>
                <p:cNvSpPr/>
                <p:nvPr/>
              </p:nvSpPr>
              <p:spPr>
                <a:xfrm>
                  <a:off x="5063059"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26" name="Rectangle 325"/>
                <p:cNvSpPr/>
                <p:nvPr/>
              </p:nvSpPr>
              <p:spPr>
                <a:xfrm>
                  <a:off x="5587985"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27" name="Rectangle 326"/>
                <p:cNvSpPr/>
                <p:nvPr/>
              </p:nvSpPr>
              <p:spPr>
                <a:xfrm>
                  <a:off x="6095978"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28" name="Rectangle 327"/>
                <p:cNvSpPr/>
                <p:nvPr/>
              </p:nvSpPr>
              <p:spPr>
                <a:xfrm>
                  <a:off x="6603977" y="1989674"/>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29" name="Rectangle 328"/>
                <p:cNvSpPr/>
                <p:nvPr/>
              </p:nvSpPr>
              <p:spPr>
                <a:xfrm>
                  <a:off x="7111970" y="1989674"/>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30" name="Rectangle 329"/>
                <p:cNvSpPr/>
                <p:nvPr/>
              </p:nvSpPr>
              <p:spPr>
                <a:xfrm>
                  <a:off x="7636896" y="1989674"/>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31" name="Rectangle 330"/>
                <p:cNvSpPr/>
                <p:nvPr/>
              </p:nvSpPr>
              <p:spPr>
                <a:xfrm>
                  <a:off x="8144889" y="1989674"/>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281" name="Group 280"/>
              <p:cNvGrpSpPr/>
              <p:nvPr/>
            </p:nvGrpSpPr>
            <p:grpSpPr>
              <a:xfrm>
                <a:off x="4563543" y="3462854"/>
                <a:ext cx="4047023" cy="423334"/>
                <a:chOff x="4555066" y="1989674"/>
                <a:chExt cx="4047023" cy="423334"/>
              </a:xfrm>
            </p:grpSpPr>
            <p:sp>
              <p:nvSpPr>
                <p:cNvPr id="316" name="Rectangle 315"/>
                <p:cNvSpPr/>
                <p:nvPr/>
              </p:nvSpPr>
              <p:spPr>
                <a:xfrm>
                  <a:off x="4555066" y="1989674"/>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17" name="Rectangle 316"/>
                <p:cNvSpPr/>
                <p:nvPr/>
              </p:nvSpPr>
              <p:spPr>
                <a:xfrm>
                  <a:off x="5063059" y="1989674"/>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18" name="Rectangle 317"/>
                <p:cNvSpPr/>
                <p:nvPr/>
              </p:nvSpPr>
              <p:spPr>
                <a:xfrm>
                  <a:off x="5587985" y="1989674"/>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19" name="Rectangle 318"/>
                <p:cNvSpPr/>
                <p:nvPr/>
              </p:nvSpPr>
              <p:spPr>
                <a:xfrm>
                  <a:off x="6095978" y="1989674"/>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20" name="Rectangle 319"/>
                <p:cNvSpPr/>
                <p:nvPr/>
              </p:nvSpPr>
              <p:spPr>
                <a:xfrm>
                  <a:off x="6603977" y="1989674"/>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21" name="Rectangle 320"/>
                <p:cNvSpPr/>
                <p:nvPr/>
              </p:nvSpPr>
              <p:spPr>
                <a:xfrm>
                  <a:off x="7111970" y="1989674"/>
                  <a:ext cx="457200" cy="423334"/>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22" name="Rectangle 321"/>
                <p:cNvSpPr/>
                <p:nvPr/>
              </p:nvSpPr>
              <p:spPr>
                <a:xfrm>
                  <a:off x="7636896" y="1989674"/>
                  <a:ext cx="457200" cy="423334"/>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23" name="Rectangle 322"/>
                <p:cNvSpPr/>
                <p:nvPr/>
              </p:nvSpPr>
              <p:spPr>
                <a:xfrm>
                  <a:off x="8144889" y="1989674"/>
                  <a:ext cx="457200" cy="423334"/>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282" name="Group 281"/>
              <p:cNvGrpSpPr/>
              <p:nvPr/>
            </p:nvGrpSpPr>
            <p:grpSpPr>
              <a:xfrm>
                <a:off x="4563543" y="3936981"/>
                <a:ext cx="4047023" cy="423334"/>
                <a:chOff x="4555066" y="1989674"/>
                <a:chExt cx="4047023" cy="423334"/>
              </a:xfrm>
            </p:grpSpPr>
            <p:sp>
              <p:nvSpPr>
                <p:cNvPr id="308" name="Rectangle 307"/>
                <p:cNvSpPr/>
                <p:nvPr/>
              </p:nvSpPr>
              <p:spPr>
                <a:xfrm>
                  <a:off x="4555066" y="1989674"/>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09" name="Rectangle 308"/>
                <p:cNvSpPr/>
                <p:nvPr/>
              </p:nvSpPr>
              <p:spPr>
                <a:xfrm>
                  <a:off x="5063059" y="1989674"/>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10" name="Rectangle 309"/>
                <p:cNvSpPr/>
                <p:nvPr/>
              </p:nvSpPr>
              <p:spPr>
                <a:xfrm>
                  <a:off x="5587985" y="1989674"/>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11" name="Rectangle 310"/>
                <p:cNvSpPr/>
                <p:nvPr/>
              </p:nvSpPr>
              <p:spPr>
                <a:xfrm>
                  <a:off x="6095978" y="1989674"/>
                  <a:ext cx="457200" cy="423334"/>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12" name="Rectangle 311"/>
                <p:cNvSpPr/>
                <p:nvPr/>
              </p:nvSpPr>
              <p:spPr>
                <a:xfrm>
                  <a:off x="6603977"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13" name="Rectangle 312"/>
                <p:cNvSpPr/>
                <p:nvPr/>
              </p:nvSpPr>
              <p:spPr>
                <a:xfrm>
                  <a:off x="7111970"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14" name="Rectangle 313"/>
                <p:cNvSpPr/>
                <p:nvPr/>
              </p:nvSpPr>
              <p:spPr>
                <a:xfrm>
                  <a:off x="7636896"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15" name="Rectangle 314"/>
                <p:cNvSpPr/>
                <p:nvPr/>
              </p:nvSpPr>
              <p:spPr>
                <a:xfrm>
                  <a:off x="8144889"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283" name="Group 282"/>
              <p:cNvGrpSpPr/>
              <p:nvPr/>
            </p:nvGrpSpPr>
            <p:grpSpPr>
              <a:xfrm>
                <a:off x="4563543" y="4411108"/>
                <a:ext cx="4047023" cy="423334"/>
                <a:chOff x="4555066" y="1989674"/>
                <a:chExt cx="4047023" cy="423334"/>
              </a:xfrm>
            </p:grpSpPr>
            <p:sp>
              <p:nvSpPr>
                <p:cNvPr id="300" name="Rectangle 299"/>
                <p:cNvSpPr/>
                <p:nvPr/>
              </p:nvSpPr>
              <p:spPr>
                <a:xfrm>
                  <a:off x="4555066"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01" name="Rectangle 300"/>
                <p:cNvSpPr/>
                <p:nvPr/>
              </p:nvSpPr>
              <p:spPr>
                <a:xfrm>
                  <a:off x="5063059"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02" name="Rectangle 301"/>
                <p:cNvSpPr/>
                <p:nvPr/>
              </p:nvSpPr>
              <p:spPr>
                <a:xfrm>
                  <a:off x="5587985"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03" name="Rectangle 302"/>
                <p:cNvSpPr/>
                <p:nvPr/>
              </p:nvSpPr>
              <p:spPr>
                <a:xfrm>
                  <a:off x="6095978" y="1989674"/>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04" name="Rectangle 303"/>
                <p:cNvSpPr/>
                <p:nvPr/>
              </p:nvSpPr>
              <p:spPr>
                <a:xfrm>
                  <a:off x="6603977" y="1989674"/>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05" name="Rectangle 304"/>
                <p:cNvSpPr/>
                <p:nvPr/>
              </p:nvSpPr>
              <p:spPr>
                <a:xfrm>
                  <a:off x="7111970" y="1989674"/>
                  <a:ext cx="457200" cy="423334"/>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06" name="Rectangle 305"/>
                <p:cNvSpPr/>
                <p:nvPr/>
              </p:nvSpPr>
              <p:spPr>
                <a:xfrm>
                  <a:off x="7636896" y="1989674"/>
                  <a:ext cx="457200" cy="423334"/>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307" name="Rectangle 306"/>
                <p:cNvSpPr/>
                <p:nvPr/>
              </p:nvSpPr>
              <p:spPr>
                <a:xfrm>
                  <a:off x="8144889" y="1989674"/>
                  <a:ext cx="457200" cy="423334"/>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284" name="Group 283"/>
              <p:cNvGrpSpPr/>
              <p:nvPr/>
            </p:nvGrpSpPr>
            <p:grpSpPr>
              <a:xfrm>
                <a:off x="4563543" y="4885235"/>
                <a:ext cx="4047023" cy="423334"/>
                <a:chOff x="4555066" y="1989674"/>
                <a:chExt cx="4047023" cy="423334"/>
              </a:xfrm>
            </p:grpSpPr>
            <p:sp>
              <p:nvSpPr>
                <p:cNvPr id="292" name="Rectangle 291"/>
                <p:cNvSpPr/>
                <p:nvPr/>
              </p:nvSpPr>
              <p:spPr>
                <a:xfrm>
                  <a:off x="4555066" y="1989674"/>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93" name="Rectangle 292"/>
                <p:cNvSpPr/>
                <p:nvPr/>
              </p:nvSpPr>
              <p:spPr>
                <a:xfrm>
                  <a:off x="5063059" y="1989674"/>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94" name="Rectangle 293"/>
                <p:cNvSpPr/>
                <p:nvPr/>
              </p:nvSpPr>
              <p:spPr>
                <a:xfrm>
                  <a:off x="5587985" y="1989674"/>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95" name="Rectangle 294"/>
                <p:cNvSpPr/>
                <p:nvPr/>
              </p:nvSpPr>
              <p:spPr>
                <a:xfrm>
                  <a:off x="6095978"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96" name="Rectangle 295"/>
                <p:cNvSpPr/>
                <p:nvPr/>
              </p:nvSpPr>
              <p:spPr>
                <a:xfrm>
                  <a:off x="6603977" y="1989674"/>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97" name="Rectangle 296"/>
                <p:cNvSpPr/>
                <p:nvPr/>
              </p:nvSpPr>
              <p:spPr>
                <a:xfrm>
                  <a:off x="7111970" y="1989674"/>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98" name="Rectangle 297"/>
                <p:cNvSpPr/>
                <p:nvPr/>
              </p:nvSpPr>
              <p:spPr>
                <a:xfrm>
                  <a:off x="7636896" y="1989674"/>
                  <a:ext cx="457200" cy="423334"/>
                </a:xfrm>
                <a:prstGeom prst="rect">
                  <a:avLst/>
                </a:prstGeom>
                <a:solidFill>
                  <a:srgbClr val="30303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99" name="Rectangle 298"/>
                <p:cNvSpPr/>
                <p:nvPr/>
              </p:nvSpPr>
              <p:spPr>
                <a:xfrm>
                  <a:off x="8144889"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nvGrpSpPr>
              <p:cNvPr id="285" name="Group 284"/>
              <p:cNvGrpSpPr/>
              <p:nvPr/>
            </p:nvGrpSpPr>
            <p:grpSpPr>
              <a:xfrm>
                <a:off x="5071536" y="5359359"/>
                <a:ext cx="3031037" cy="423334"/>
                <a:chOff x="5063059" y="1989674"/>
                <a:chExt cx="3031037" cy="423334"/>
              </a:xfrm>
            </p:grpSpPr>
            <p:sp>
              <p:nvSpPr>
                <p:cNvPr id="286" name="Rectangle 285"/>
                <p:cNvSpPr/>
                <p:nvPr/>
              </p:nvSpPr>
              <p:spPr>
                <a:xfrm>
                  <a:off x="5063059"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87" name="Rectangle 286"/>
                <p:cNvSpPr/>
                <p:nvPr/>
              </p:nvSpPr>
              <p:spPr>
                <a:xfrm>
                  <a:off x="5587985"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88" name="Rectangle 287"/>
                <p:cNvSpPr/>
                <p:nvPr/>
              </p:nvSpPr>
              <p:spPr>
                <a:xfrm>
                  <a:off x="6095978"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89" name="Rectangle 288"/>
                <p:cNvSpPr/>
                <p:nvPr/>
              </p:nvSpPr>
              <p:spPr>
                <a:xfrm>
                  <a:off x="6603977"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90" name="Rectangle 289"/>
                <p:cNvSpPr/>
                <p:nvPr/>
              </p:nvSpPr>
              <p:spPr>
                <a:xfrm>
                  <a:off x="7111970"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291" name="Rectangle 290"/>
                <p:cNvSpPr/>
                <p:nvPr/>
              </p:nvSpPr>
              <p:spPr>
                <a:xfrm>
                  <a:off x="7636896" y="198967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grpSp>
      </p:grpSp>
      <p:grpSp>
        <p:nvGrpSpPr>
          <p:cNvPr id="427" name="Group 426"/>
          <p:cNvGrpSpPr/>
          <p:nvPr/>
        </p:nvGrpSpPr>
        <p:grpSpPr>
          <a:xfrm>
            <a:off x="4792567" y="3210772"/>
            <a:ext cx="1409175" cy="1132884"/>
            <a:chOff x="4520325" y="1297951"/>
            <a:chExt cx="1645920" cy="1645920"/>
          </a:xfrm>
        </p:grpSpPr>
        <p:grpSp>
          <p:nvGrpSpPr>
            <p:cNvPr id="428" name="Group 427"/>
            <p:cNvGrpSpPr/>
            <p:nvPr/>
          </p:nvGrpSpPr>
          <p:grpSpPr>
            <a:xfrm>
              <a:off x="4520325" y="1297951"/>
              <a:ext cx="1645920" cy="1645920"/>
              <a:chOff x="2230979" y="1744132"/>
              <a:chExt cx="4389120" cy="3869231"/>
            </a:xfrm>
          </p:grpSpPr>
          <p:grpSp>
            <p:nvGrpSpPr>
              <p:cNvPr id="446" name="Group 445"/>
              <p:cNvGrpSpPr/>
              <p:nvPr/>
            </p:nvGrpSpPr>
            <p:grpSpPr>
              <a:xfrm>
                <a:off x="2396076" y="1820344"/>
                <a:ext cx="4047023" cy="3793019"/>
                <a:chOff x="2396076" y="1820344"/>
                <a:chExt cx="4047023" cy="3793019"/>
              </a:xfrm>
            </p:grpSpPr>
            <p:grpSp>
              <p:nvGrpSpPr>
                <p:cNvPr id="449" name="Group 448"/>
                <p:cNvGrpSpPr/>
                <p:nvPr/>
              </p:nvGrpSpPr>
              <p:grpSpPr>
                <a:xfrm>
                  <a:off x="2396076" y="1820344"/>
                  <a:ext cx="4047023" cy="3793019"/>
                  <a:chOff x="4563543" y="1989674"/>
                  <a:chExt cx="4047023" cy="3793019"/>
                </a:xfrm>
              </p:grpSpPr>
              <p:grpSp>
                <p:nvGrpSpPr>
                  <p:cNvPr id="455" name="Group 454"/>
                  <p:cNvGrpSpPr/>
                  <p:nvPr/>
                </p:nvGrpSpPr>
                <p:grpSpPr>
                  <a:xfrm>
                    <a:off x="4563543" y="1989674"/>
                    <a:ext cx="4047023" cy="423334"/>
                    <a:chOff x="4555066" y="1989674"/>
                    <a:chExt cx="4047023" cy="423334"/>
                  </a:xfrm>
                </p:grpSpPr>
                <p:sp>
                  <p:nvSpPr>
                    <p:cNvPr id="519" name="Rectangle 518"/>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20" name="Rectangle 519"/>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21" name="Rectangle 520"/>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22" name="Rectangle 521"/>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23" name="Rectangle 522"/>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24" name="Rectangle 523"/>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25" name="Rectangle 524"/>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456" name="Group 455"/>
                  <p:cNvGrpSpPr/>
                  <p:nvPr/>
                </p:nvGrpSpPr>
                <p:grpSpPr>
                  <a:xfrm>
                    <a:off x="4563543" y="2480734"/>
                    <a:ext cx="4047023" cy="423334"/>
                    <a:chOff x="4555066" y="1989674"/>
                    <a:chExt cx="4047023" cy="423334"/>
                  </a:xfrm>
                </p:grpSpPr>
                <p:sp>
                  <p:nvSpPr>
                    <p:cNvPr id="511" name="Rectangle 510"/>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12" name="Rectangle 511"/>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13" name="Rectangle 512"/>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14" name="Rectangle 513"/>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15" name="Rectangle 514"/>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16" name="Rectangle 515"/>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17" name="Rectangle 516"/>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18" name="Rectangle 517"/>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457" name="Group 456"/>
                  <p:cNvGrpSpPr/>
                  <p:nvPr/>
                </p:nvGrpSpPr>
                <p:grpSpPr>
                  <a:xfrm>
                    <a:off x="4563543" y="2971794"/>
                    <a:ext cx="4047023" cy="423334"/>
                    <a:chOff x="4555066" y="1989674"/>
                    <a:chExt cx="4047023" cy="423334"/>
                  </a:xfrm>
                </p:grpSpPr>
                <p:sp>
                  <p:nvSpPr>
                    <p:cNvPr id="503" name="Rectangle 502"/>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04" name="Rectangle 503"/>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05" name="Rectangle 504"/>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06" name="Rectangle 505"/>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07" name="Rectangle 506"/>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08" name="Rectangle 507"/>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09" name="Rectangle 508"/>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10" name="Rectangle 509"/>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458" name="Group 457"/>
                  <p:cNvGrpSpPr/>
                  <p:nvPr/>
                </p:nvGrpSpPr>
                <p:grpSpPr>
                  <a:xfrm>
                    <a:off x="4563543" y="3462854"/>
                    <a:ext cx="4047023" cy="423334"/>
                    <a:chOff x="4555066" y="1989674"/>
                    <a:chExt cx="4047023" cy="423334"/>
                  </a:xfrm>
                </p:grpSpPr>
                <p:sp>
                  <p:nvSpPr>
                    <p:cNvPr id="495" name="Rectangle 494"/>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96" name="Rectangle 495"/>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97" name="Rectangle 496"/>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98" name="Rectangle 497"/>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99" name="Rectangle 498"/>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00" name="Rectangle 499"/>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01" name="Rectangle 500"/>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502" name="Rectangle 501"/>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459" name="Group 458"/>
                  <p:cNvGrpSpPr/>
                  <p:nvPr/>
                </p:nvGrpSpPr>
                <p:grpSpPr>
                  <a:xfrm>
                    <a:off x="4563543" y="3936981"/>
                    <a:ext cx="4047023" cy="423334"/>
                    <a:chOff x="4555066" y="1989674"/>
                    <a:chExt cx="4047023" cy="423334"/>
                  </a:xfrm>
                </p:grpSpPr>
                <p:sp>
                  <p:nvSpPr>
                    <p:cNvPr id="487" name="Rectangle 486"/>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88" name="Rectangle 487"/>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89" name="Rectangle 488"/>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90" name="Rectangle 489"/>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91" name="Rectangle 490"/>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92" name="Rectangle 491"/>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93" name="Rectangle 492"/>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94" name="Rectangle 493"/>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460" name="Group 459"/>
                  <p:cNvGrpSpPr/>
                  <p:nvPr/>
                </p:nvGrpSpPr>
                <p:grpSpPr>
                  <a:xfrm>
                    <a:off x="4563543" y="4411108"/>
                    <a:ext cx="4047023" cy="423334"/>
                    <a:chOff x="4555066" y="1989674"/>
                    <a:chExt cx="4047023" cy="423334"/>
                  </a:xfrm>
                </p:grpSpPr>
                <p:sp>
                  <p:nvSpPr>
                    <p:cNvPr id="479" name="Rectangle 478"/>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80" name="Rectangle 479"/>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81" name="Rectangle 480"/>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82" name="Rectangle 481"/>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83" name="Rectangle 482"/>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84" name="Rectangle 483"/>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85" name="Rectangle 484"/>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86" name="Rectangle 485"/>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461" name="Group 460"/>
                  <p:cNvGrpSpPr/>
                  <p:nvPr/>
                </p:nvGrpSpPr>
                <p:grpSpPr>
                  <a:xfrm>
                    <a:off x="4563543" y="4885235"/>
                    <a:ext cx="4047023" cy="423334"/>
                    <a:chOff x="4555066" y="1989674"/>
                    <a:chExt cx="4047023" cy="423334"/>
                  </a:xfrm>
                </p:grpSpPr>
                <p:sp>
                  <p:nvSpPr>
                    <p:cNvPr id="471" name="Rectangle 470"/>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72" name="Rectangle 471"/>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73" name="Rectangle 472"/>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74" name="Rectangle 473"/>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75" name="Rectangle 474"/>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76" name="Rectangle 475"/>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77" name="Rectangle 476"/>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78" name="Rectangle 477"/>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nvGrpSpPr>
                  <p:cNvPr id="462" name="Group 461"/>
                  <p:cNvGrpSpPr/>
                  <p:nvPr/>
                </p:nvGrpSpPr>
                <p:grpSpPr>
                  <a:xfrm>
                    <a:off x="4563543" y="5359359"/>
                    <a:ext cx="4047023" cy="423334"/>
                    <a:chOff x="4555066" y="1989674"/>
                    <a:chExt cx="4047023" cy="423334"/>
                  </a:xfrm>
                </p:grpSpPr>
                <p:sp>
                  <p:nvSpPr>
                    <p:cNvPr id="463" name="Rectangle 462"/>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64" name="Rectangle 463"/>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65" name="Rectangle 464"/>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66" name="Rectangle 465"/>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67" name="Rectangle 466"/>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68" name="Rectangle 467"/>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69" name="Rectangle 468"/>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sp>
                  <p:nvSpPr>
                    <p:cNvPr id="470" name="Rectangle 469"/>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grpSp>
            <p:grpSp>
              <p:nvGrpSpPr>
                <p:cNvPr id="450" name="Group 449"/>
                <p:cNvGrpSpPr/>
                <p:nvPr/>
              </p:nvGrpSpPr>
              <p:grpSpPr>
                <a:xfrm>
                  <a:off x="2487002" y="1881482"/>
                  <a:ext cx="3882104" cy="3636886"/>
                  <a:chOff x="4648208" y="1837277"/>
                  <a:chExt cx="3882104" cy="3636886"/>
                </a:xfrm>
              </p:grpSpPr>
              <p:sp>
                <p:nvSpPr>
                  <p:cNvPr id="451" name="Isosceles Triangle 450"/>
                  <p:cNvSpPr/>
                  <p:nvPr/>
                </p:nvSpPr>
                <p:spPr>
                  <a:xfrm>
                    <a:off x="4648208" y="1837277"/>
                    <a:ext cx="266869" cy="268747"/>
                  </a:xfrm>
                  <a:prstGeom prst="triangle">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52" name="Isosceles Triangle 451"/>
                  <p:cNvSpPr/>
                  <p:nvPr/>
                </p:nvSpPr>
                <p:spPr>
                  <a:xfrm>
                    <a:off x="8229575" y="1837277"/>
                    <a:ext cx="266869" cy="268747"/>
                  </a:xfrm>
                  <a:prstGeom prst="triangle">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53" name="Isosceles Triangle 452"/>
                  <p:cNvSpPr/>
                  <p:nvPr/>
                </p:nvSpPr>
                <p:spPr>
                  <a:xfrm>
                    <a:off x="4648208" y="5191356"/>
                    <a:ext cx="266869" cy="268747"/>
                  </a:xfrm>
                  <a:prstGeom prst="triangle">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454" name="Isosceles Triangle 453"/>
                  <p:cNvSpPr/>
                  <p:nvPr/>
                </p:nvSpPr>
                <p:spPr>
                  <a:xfrm>
                    <a:off x="8263443" y="5205416"/>
                    <a:ext cx="266869" cy="268747"/>
                  </a:xfrm>
                  <a:prstGeom prst="triangle">
                    <a:avLst/>
                  </a:prstGeom>
                  <a:solidFill>
                    <a:srgbClr val="FF0000"/>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cxnSp>
            <p:nvCxnSpPr>
              <p:cNvPr id="447" name="Straight Connector 446"/>
              <p:cNvCxnSpPr/>
              <p:nvPr/>
            </p:nvCxnSpPr>
            <p:spPr>
              <a:xfrm>
                <a:off x="4428054" y="1744132"/>
                <a:ext cx="0" cy="3869231"/>
              </a:xfrm>
              <a:prstGeom prst="line">
                <a:avLst/>
              </a:prstGeom>
              <a:ln w="3810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rot="16200000" flipV="1">
                <a:off x="4425536" y="1560389"/>
                <a:ext cx="6" cy="4389120"/>
              </a:xfrm>
              <a:prstGeom prst="line">
                <a:avLst/>
              </a:prstGeom>
              <a:ln w="38100"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grpSp>
        <p:grpSp>
          <p:nvGrpSpPr>
            <p:cNvPr id="429" name="Group 428"/>
            <p:cNvGrpSpPr/>
            <p:nvPr/>
          </p:nvGrpSpPr>
          <p:grpSpPr>
            <a:xfrm>
              <a:off x="5351658" y="1324966"/>
              <a:ext cx="749292" cy="806752"/>
              <a:chOff x="6632832" y="1744132"/>
              <a:chExt cx="1998112" cy="1896514"/>
            </a:xfrm>
          </p:grpSpPr>
          <p:sp>
            <p:nvSpPr>
              <p:cNvPr id="431" name="Rectangle 430"/>
              <p:cNvSpPr/>
              <p:nvPr/>
            </p:nvSpPr>
            <p:spPr>
              <a:xfrm>
                <a:off x="6632832" y="174413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32" name="Rectangle 431"/>
              <p:cNvSpPr/>
              <p:nvPr/>
            </p:nvSpPr>
            <p:spPr>
              <a:xfrm>
                <a:off x="7140825" y="174413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33" name="Rectangle 432"/>
              <p:cNvSpPr/>
              <p:nvPr/>
            </p:nvSpPr>
            <p:spPr>
              <a:xfrm>
                <a:off x="7665751" y="174413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34" name="Rectangle 433"/>
              <p:cNvSpPr/>
              <p:nvPr/>
            </p:nvSpPr>
            <p:spPr>
              <a:xfrm>
                <a:off x="6632832" y="223519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35" name="Rectangle 434"/>
              <p:cNvSpPr/>
              <p:nvPr/>
            </p:nvSpPr>
            <p:spPr>
              <a:xfrm>
                <a:off x="7140825" y="223519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36" name="Rectangle 435"/>
              <p:cNvSpPr/>
              <p:nvPr/>
            </p:nvSpPr>
            <p:spPr>
              <a:xfrm>
                <a:off x="7665751" y="223519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37" name="Rectangle 436"/>
              <p:cNvSpPr/>
              <p:nvPr/>
            </p:nvSpPr>
            <p:spPr>
              <a:xfrm>
                <a:off x="8173744" y="223519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38" name="Rectangle 437"/>
              <p:cNvSpPr/>
              <p:nvPr/>
            </p:nvSpPr>
            <p:spPr>
              <a:xfrm>
                <a:off x="6632832" y="272625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39" name="Rectangle 438"/>
              <p:cNvSpPr/>
              <p:nvPr/>
            </p:nvSpPr>
            <p:spPr>
              <a:xfrm>
                <a:off x="7140825" y="272625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40" name="Rectangle 439"/>
              <p:cNvSpPr/>
              <p:nvPr/>
            </p:nvSpPr>
            <p:spPr>
              <a:xfrm>
                <a:off x="7665751" y="272625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41" name="Rectangle 440"/>
              <p:cNvSpPr/>
              <p:nvPr/>
            </p:nvSpPr>
            <p:spPr>
              <a:xfrm>
                <a:off x="8173744" y="272625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42" name="Rectangle 441"/>
              <p:cNvSpPr/>
              <p:nvPr/>
            </p:nvSpPr>
            <p:spPr>
              <a:xfrm>
                <a:off x="6632832" y="321731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43" name="Rectangle 442"/>
              <p:cNvSpPr/>
              <p:nvPr/>
            </p:nvSpPr>
            <p:spPr>
              <a:xfrm>
                <a:off x="7140825" y="321731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44" name="Rectangle 443"/>
              <p:cNvSpPr/>
              <p:nvPr/>
            </p:nvSpPr>
            <p:spPr>
              <a:xfrm>
                <a:off x="7665751" y="321731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sp>
            <p:nvSpPr>
              <p:cNvPr id="445" name="Rectangle 444"/>
              <p:cNvSpPr/>
              <p:nvPr/>
            </p:nvSpPr>
            <p:spPr>
              <a:xfrm>
                <a:off x="8173744" y="3217312"/>
                <a:ext cx="457200" cy="42333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mn-ea"/>
                  <a:cs typeface="+mn-cs"/>
                </a:endParaRPr>
              </a:p>
            </p:txBody>
          </p:sp>
        </p:grpSp>
        <p:sp>
          <p:nvSpPr>
            <p:cNvPr id="430" name="Rectangle 429"/>
            <p:cNvSpPr/>
            <p:nvPr/>
          </p:nvSpPr>
          <p:spPr>
            <a:xfrm>
              <a:off x="4969431" y="1335091"/>
              <a:ext cx="171450" cy="180081"/>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
                <a:cs typeface="+mn-cs"/>
              </a:endParaRPr>
            </a:p>
          </p:txBody>
        </p:sp>
      </p:grpSp>
      <p:sp>
        <p:nvSpPr>
          <p:cNvPr id="5" name="TextBox 4"/>
          <p:cNvSpPr txBox="1"/>
          <p:nvPr/>
        </p:nvSpPr>
        <p:spPr>
          <a:xfrm>
            <a:off x="383612" y="5597307"/>
            <a:ext cx="2570197"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
                <a:cs typeface="+mn-cs"/>
              </a:rPr>
              <a:t>Improve Locality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
                <a:cs typeface="+mn-cs"/>
              </a:rPr>
              <a:t>Reduce Interference</a:t>
            </a:r>
          </a:p>
        </p:txBody>
      </p:sp>
      <p:sp>
        <p:nvSpPr>
          <p:cNvPr id="526" name="TextBox 525"/>
          <p:cNvSpPr txBox="1"/>
          <p:nvPr/>
        </p:nvSpPr>
        <p:spPr>
          <a:xfrm>
            <a:off x="2498779" y="1304465"/>
            <a:ext cx="249603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
                <a:cs typeface="+mn-cs"/>
              </a:rPr>
              <a:t>Improve Bandwidth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
                <a:cs typeface="+mn-cs"/>
              </a:rPr>
              <a:t>Utilization</a:t>
            </a:r>
          </a:p>
        </p:txBody>
      </p:sp>
      <p:sp>
        <p:nvSpPr>
          <p:cNvPr id="527" name="TextBox 526"/>
          <p:cNvSpPr txBox="1"/>
          <p:nvPr/>
        </p:nvSpPr>
        <p:spPr>
          <a:xfrm>
            <a:off x="4368780" y="5582938"/>
            <a:ext cx="2570197"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
                <a:cs typeface="+mn-cs"/>
              </a:rPr>
              <a:t>Reduce Interference</a:t>
            </a:r>
          </a:p>
        </p:txBody>
      </p:sp>
      <p:sp>
        <p:nvSpPr>
          <p:cNvPr id="528" name="TextBox 527"/>
          <p:cNvSpPr txBox="1"/>
          <p:nvPr/>
        </p:nvSpPr>
        <p:spPr>
          <a:xfrm>
            <a:off x="6360607" y="1321848"/>
            <a:ext cx="249603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
                <a:cs typeface="+mn-cs"/>
              </a:rPr>
              <a:t>Improve Bandwidth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
                <a:cs typeface="+mn-cs"/>
              </a:rPr>
              <a:t>Utilization</a:t>
            </a:r>
          </a:p>
        </p:txBody>
      </p:sp>
    </p:spTree>
    <p:extLst>
      <p:ext uri="{BB962C8B-B14F-4D97-AF65-F5344CB8AC3E}">
        <p14:creationId xmlns:p14="http://schemas.microsoft.com/office/powerpoint/2010/main" val="2862137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26" grpId="0"/>
      <p:bldP spid="527" grpId="0"/>
      <p:bldP spid="528"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Group 187"/>
          <p:cNvGrpSpPr/>
          <p:nvPr/>
        </p:nvGrpSpPr>
        <p:grpSpPr>
          <a:xfrm>
            <a:off x="2396076" y="1820344"/>
            <a:ext cx="4047023" cy="3793019"/>
            <a:chOff x="2396076" y="1820344"/>
            <a:chExt cx="4047023" cy="3793019"/>
          </a:xfrm>
        </p:grpSpPr>
        <p:grpSp>
          <p:nvGrpSpPr>
            <p:cNvPr id="77" name="Group 76"/>
            <p:cNvGrpSpPr/>
            <p:nvPr/>
          </p:nvGrpSpPr>
          <p:grpSpPr>
            <a:xfrm>
              <a:off x="2396076" y="1820344"/>
              <a:ext cx="4047023" cy="3793019"/>
              <a:chOff x="4563543" y="1989674"/>
              <a:chExt cx="4047023" cy="3793019"/>
            </a:xfrm>
          </p:grpSpPr>
          <p:grpSp>
            <p:nvGrpSpPr>
              <p:cNvPr id="78" name="Group 77"/>
              <p:cNvGrpSpPr/>
              <p:nvPr/>
            </p:nvGrpSpPr>
            <p:grpSpPr>
              <a:xfrm>
                <a:off x="4563543" y="1989674"/>
                <a:ext cx="4047023" cy="423334"/>
                <a:chOff x="4555066" y="1989674"/>
                <a:chExt cx="4047023" cy="423334"/>
              </a:xfrm>
            </p:grpSpPr>
            <p:sp>
              <p:nvSpPr>
                <p:cNvPr id="142" name="Rectangle 141"/>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43" name="Rectangle 142"/>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44" name="Rectangle 143"/>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45" name="Rectangle 144"/>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46" name="Rectangle 145"/>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47" name="Rectangle 146"/>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48" name="Rectangle 147"/>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49" name="Rectangle 148"/>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79" name="Group 78"/>
              <p:cNvGrpSpPr/>
              <p:nvPr/>
            </p:nvGrpSpPr>
            <p:grpSpPr>
              <a:xfrm>
                <a:off x="4563543" y="2480734"/>
                <a:ext cx="4047023" cy="423334"/>
                <a:chOff x="4555066" y="1989674"/>
                <a:chExt cx="4047023" cy="423334"/>
              </a:xfrm>
            </p:grpSpPr>
            <p:sp>
              <p:nvSpPr>
                <p:cNvPr id="134" name="Rectangle 133"/>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35" name="Rectangle 134"/>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36" name="Rectangle 135"/>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37" name="Rectangle 136"/>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38" name="Rectangle 137"/>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39" name="Rectangle 138"/>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40" name="Rectangle 139"/>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41" name="Rectangle 140"/>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80" name="Group 79"/>
              <p:cNvGrpSpPr/>
              <p:nvPr/>
            </p:nvGrpSpPr>
            <p:grpSpPr>
              <a:xfrm>
                <a:off x="4563543" y="2971794"/>
                <a:ext cx="4047023" cy="423334"/>
                <a:chOff x="4555066" y="1989674"/>
                <a:chExt cx="4047023" cy="423334"/>
              </a:xfrm>
            </p:grpSpPr>
            <p:sp>
              <p:nvSpPr>
                <p:cNvPr id="126" name="Rectangle 125"/>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27" name="Rectangle 126"/>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28" name="Rectangle 127"/>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29" name="Rectangle 128"/>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30" name="Rectangle 129"/>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31" name="Rectangle 130"/>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32" name="Rectangle 131"/>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33" name="Rectangle 132"/>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81" name="Group 80"/>
              <p:cNvGrpSpPr/>
              <p:nvPr/>
            </p:nvGrpSpPr>
            <p:grpSpPr>
              <a:xfrm>
                <a:off x="4563543" y="3462854"/>
                <a:ext cx="4047023" cy="423334"/>
                <a:chOff x="4555066" y="1989674"/>
                <a:chExt cx="4047023" cy="423334"/>
              </a:xfrm>
            </p:grpSpPr>
            <p:sp>
              <p:nvSpPr>
                <p:cNvPr id="118" name="Rectangle 117"/>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19" name="Rectangle 118"/>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20" name="Rectangle 119"/>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21" name="Rectangle 120"/>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22" name="Rectangle 121"/>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23" name="Rectangle 122"/>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24" name="Rectangle 123"/>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25" name="Rectangle 124"/>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82" name="Group 81"/>
              <p:cNvGrpSpPr/>
              <p:nvPr/>
            </p:nvGrpSpPr>
            <p:grpSpPr>
              <a:xfrm>
                <a:off x="4563543" y="3936981"/>
                <a:ext cx="4047023" cy="423334"/>
                <a:chOff x="4555066" y="1989674"/>
                <a:chExt cx="4047023" cy="423334"/>
              </a:xfrm>
            </p:grpSpPr>
            <p:sp>
              <p:nvSpPr>
                <p:cNvPr id="110" name="Rectangle 109"/>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11" name="Rectangle 110"/>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12" name="Rectangle 111"/>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13" name="Rectangle 112"/>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14" name="Rectangle 113"/>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15" name="Rectangle 114"/>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16" name="Rectangle 115"/>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17" name="Rectangle 116"/>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83" name="Group 82"/>
              <p:cNvGrpSpPr/>
              <p:nvPr/>
            </p:nvGrpSpPr>
            <p:grpSpPr>
              <a:xfrm>
                <a:off x="4563543" y="4411108"/>
                <a:ext cx="4047023" cy="423334"/>
                <a:chOff x="4555066" y="1989674"/>
                <a:chExt cx="4047023" cy="423334"/>
              </a:xfrm>
            </p:grpSpPr>
            <p:sp>
              <p:nvSpPr>
                <p:cNvPr id="102" name="Rectangle 101"/>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03" name="Rectangle 102"/>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04" name="Rectangle 103"/>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05" name="Rectangle 104"/>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06" name="Rectangle 105"/>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07" name="Rectangle 106"/>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08" name="Rectangle 107"/>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09" name="Rectangle 108"/>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84" name="Group 83"/>
              <p:cNvGrpSpPr/>
              <p:nvPr/>
            </p:nvGrpSpPr>
            <p:grpSpPr>
              <a:xfrm>
                <a:off x="4563543" y="4885235"/>
                <a:ext cx="4047023" cy="423334"/>
                <a:chOff x="4555066" y="1989674"/>
                <a:chExt cx="4047023" cy="423334"/>
              </a:xfrm>
            </p:grpSpPr>
            <p:sp>
              <p:nvSpPr>
                <p:cNvPr id="94" name="Rectangle 93"/>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95" name="Rectangle 94"/>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96" name="Rectangle 95"/>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97" name="Rectangle 96"/>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98" name="Rectangle 97"/>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99" name="Rectangle 98"/>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00" name="Rectangle 99"/>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01" name="Rectangle 100"/>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85" name="Group 84"/>
              <p:cNvGrpSpPr/>
              <p:nvPr/>
            </p:nvGrpSpPr>
            <p:grpSpPr>
              <a:xfrm>
                <a:off x="4563543" y="5359359"/>
                <a:ext cx="4047023" cy="423334"/>
                <a:chOff x="4555066" y="1989674"/>
                <a:chExt cx="4047023" cy="423334"/>
              </a:xfrm>
            </p:grpSpPr>
            <p:sp>
              <p:nvSpPr>
                <p:cNvPr id="86" name="Rectangle 85"/>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87" name="Rectangle 86"/>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88" name="Rectangle 87"/>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89" name="Rectangle 88"/>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90" name="Rectangle 89"/>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91" name="Rectangle 90"/>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92" name="Rectangle 91"/>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93" name="Rectangle 92"/>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grpSp>
          <p:nvGrpSpPr>
            <p:cNvPr id="187" name="Group 186"/>
            <p:cNvGrpSpPr/>
            <p:nvPr/>
          </p:nvGrpSpPr>
          <p:grpSpPr>
            <a:xfrm>
              <a:off x="2487002" y="1881482"/>
              <a:ext cx="3882104" cy="3636886"/>
              <a:chOff x="4648208" y="1837277"/>
              <a:chExt cx="3882104" cy="3636886"/>
            </a:xfrm>
          </p:grpSpPr>
          <p:sp>
            <p:nvSpPr>
              <p:cNvPr id="183" name="Isosceles Triangle 182"/>
              <p:cNvSpPr/>
              <p:nvPr/>
            </p:nvSpPr>
            <p:spPr>
              <a:xfrm>
                <a:off x="4648208" y="1837277"/>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4" name="Isosceles Triangle 183"/>
              <p:cNvSpPr/>
              <p:nvPr/>
            </p:nvSpPr>
            <p:spPr>
              <a:xfrm>
                <a:off x="8229575" y="1837277"/>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5" name="Isosceles Triangle 184"/>
              <p:cNvSpPr/>
              <p:nvPr/>
            </p:nvSpPr>
            <p:spPr>
              <a:xfrm>
                <a:off x="4648208" y="5191356"/>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6" name="Isosceles Triangle 185"/>
              <p:cNvSpPr/>
              <p:nvPr/>
            </p:nvSpPr>
            <p:spPr>
              <a:xfrm>
                <a:off x="8263443" y="5205416"/>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sp>
        <p:nvSpPr>
          <p:cNvPr id="2" name="Title 1"/>
          <p:cNvSpPr>
            <a:spLocks noGrp="1"/>
          </p:cNvSpPr>
          <p:nvPr>
            <p:ph type="title"/>
          </p:nvPr>
        </p:nvSpPr>
        <p:spPr/>
        <p:txBody>
          <a:bodyPr>
            <a:normAutofit/>
          </a:bodyPr>
          <a:lstStyle/>
          <a:p>
            <a:r>
              <a:rPr lang="en-US" dirty="0"/>
              <a:t>Step 1 — Clustering</a:t>
            </a:r>
          </a:p>
        </p:txBody>
      </p:sp>
      <p:sp>
        <p:nvSpPr>
          <p:cNvPr id="150" name="Slide Number Placeholder 3"/>
          <p:cNvSpPr>
            <a:spLocks noGrp="1"/>
          </p:cNvSpPr>
          <p:nvPr>
            <p:ph type="sldNum" sz="quarter" idx="11"/>
          </p:nvPr>
        </p:nvSpPr>
        <p:spPr>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219</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ＭＳ Ｐゴシック" charset="-128"/>
              <a:cs typeface="+mn-cs"/>
            </a:endParaRPr>
          </a:p>
        </p:txBody>
      </p:sp>
      <p:sp>
        <p:nvSpPr>
          <p:cNvPr id="151" name="Rectangle 150"/>
          <p:cNvSpPr/>
          <p:nvPr/>
        </p:nvSpPr>
        <p:spPr>
          <a:xfrm>
            <a:off x="2904069" y="231140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ahoma"/>
              <a:ea typeface="+mn-ea"/>
              <a:cs typeface="+mn-cs"/>
            </a:endParaRPr>
          </a:p>
        </p:txBody>
      </p:sp>
      <p:cxnSp>
        <p:nvCxnSpPr>
          <p:cNvPr id="153" name="Straight Arrow Connector 152"/>
          <p:cNvCxnSpPr>
            <a:stCxn id="135" idx="3"/>
            <a:endCxn id="132" idx="0"/>
          </p:cNvCxnSpPr>
          <p:nvPr/>
        </p:nvCxnSpPr>
        <p:spPr>
          <a:xfrm>
            <a:off x="3361269" y="2523071"/>
            <a:ext cx="2345237" cy="279393"/>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54" name="Straight Arrow Connector 153"/>
          <p:cNvCxnSpPr/>
          <p:nvPr/>
        </p:nvCxnSpPr>
        <p:spPr>
          <a:xfrm>
            <a:off x="3361269" y="2743209"/>
            <a:ext cx="2707100" cy="2492352"/>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57" name="Straight Arrow Connector 156"/>
          <p:cNvCxnSpPr/>
          <p:nvPr/>
        </p:nvCxnSpPr>
        <p:spPr>
          <a:xfrm>
            <a:off x="3107269" y="2743209"/>
            <a:ext cx="778926" cy="2396030"/>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59" name="Straight Arrow Connector 158"/>
          <p:cNvCxnSpPr>
            <a:endCxn id="144" idx="3"/>
          </p:cNvCxnSpPr>
          <p:nvPr/>
        </p:nvCxnSpPr>
        <p:spPr>
          <a:xfrm flipV="1">
            <a:off x="3361269" y="2032011"/>
            <a:ext cx="524926" cy="279393"/>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63" name="Straight Arrow Connector 162"/>
          <p:cNvCxnSpPr>
            <a:stCxn id="135" idx="1"/>
            <a:endCxn id="126" idx="1"/>
          </p:cNvCxnSpPr>
          <p:nvPr/>
        </p:nvCxnSpPr>
        <p:spPr>
          <a:xfrm flipH="1">
            <a:off x="2396076" y="2523071"/>
            <a:ext cx="507993" cy="491060"/>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70" name="Straight Arrow Connector 169"/>
          <p:cNvCxnSpPr>
            <a:endCxn id="142" idx="0"/>
          </p:cNvCxnSpPr>
          <p:nvPr/>
        </p:nvCxnSpPr>
        <p:spPr>
          <a:xfrm flipH="1" flipV="1">
            <a:off x="2624676" y="1820344"/>
            <a:ext cx="228600" cy="529168"/>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sp>
        <p:nvSpPr>
          <p:cNvPr id="175" name="TextBox 174"/>
          <p:cNvSpPr txBox="1"/>
          <p:nvPr/>
        </p:nvSpPr>
        <p:spPr>
          <a:xfrm>
            <a:off x="1755719" y="5767437"/>
            <a:ext cx="6359358" cy="400110"/>
          </a:xfrm>
          <a:prstGeom prst="rect">
            <a:avLst/>
          </a:prstGeom>
          <a:solidFill>
            <a:srgbClr val="CC9900">
              <a:lumMod val="40000"/>
              <a:lumOff val="60000"/>
            </a:srgbClr>
          </a:solidFill>
          <a:ln w="25400" cap="flat" cmpd="sng" algn="ctr">
            <a:solidFill>
              <a:srgbClr val="800000"/>
            </a:solidFill>
            <a:prstDash val="solid"/>
          </a:ln>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Tahoma"/>
                <a:ea typeface="ＭＳ Ｐゴシック" charset="-128"/>
                <a:cs typeface="+mn-cs"/>
              </a:rPr>
              <a:t>Inefficient data mapping to memory and caches</a:t>
            </a:r>
          </a:p>
        </p:txBody>
      </p:sp>
      <p:grpSp>
        <p:nvGrpSpPr>
          <p:cNvPr id="155" name="Group 154"/>
          <p:cNvGrpSpPr/>
          <p:nvPr/>
        </p:nvGrpSpPr>
        <p:grpSpPr>
          <a:xfrm>
            <a:off x="7171322" y="3483099"/>
            <a:ext cx="1736440" cy="646331"/>
            <a:chOff x="6103135" y="5687489"/>
            <a:chExt cx="1736440" cy="646331"/>
          </a:xfrm>
        </p:grpSpPr>
        <p:sp>
          <p:nvSpPr>
            <p:cNvPr id="156" name="Isosceles Triangle 155"/>
            <p:cNvSpPr/>
            <p:nvPr/>
          </p:nvSpPr>
          <p:spPr>
            <a:xfrm>
              <a:off x="6103135" y="5910377"/>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Tahoma"/>
                <a:ea typeface="+mn-ea"/>
                <a:cs typeface="+mn-cs"/>
              </a:endParaRPr>
            </a:p>
          </p:txBody>
        </p:sp>
        <p:sp>
          <p:nvSpPr>
            <p:cNvPr id="158" name="TextBox 157"/>
            <p:cNvSpPr txBox="1"/>
            <p:nvPr/>
          </p:nvSpPr>
          <p:spPr>
            <a:xfrm>
              <a:off x="6487923" y="5687489"/>
              <a:ext cx="1351652" cy="646331"/>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128"/>
                  <a:cs typeface="+mn-cs"/>
                </a:rPr>
                <a:t>Memory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128"/>
                  <a:cs typeface="+mn-cs"/>
                </a:rPr>
                <a:t>Controller</a:t>
              </a:r>
            </a:p>
          </p:txBody>
        </p:sp>
      </p:grpSp>
    </p:spTree>
    <p:extLst>
      <p:ext uri="{BB962C8B-B14F-4D97-AF65-F5344CB8AC3E}">
        <p14:creationId xmlns:p14="http://schemas.microsoft.com/office/powerpoint/2010/main" val="34219040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p:cTn id="7" dur="500" fill="hold"/>
                                        <p:tgtEl>
                                          <p:spTgt spid="159"/>
                                        </p:tgtEl>
                                        <p:attrNameLst>
                                          <p:attrName>ppt_w</p:attrName>
                                        </p:attrNameLst>
                                      </p:cBhvr>
                                      <p:tavLst>
                                        <p:tav tm="0">
                                          <p:val>
                                            <p:fltVal val="0"/>
                                          </p:val>
                                        </p:tav>
                                        <p:tav tm="100000">
                                          <p:val>
                                            <p:strVal val="#ppt_w"/>
                                          </p:val>
                                        </p:tav>
                                      </p:tavLst>
                                    </p:anim>
                                    <p:anim calcmode="lin" valueType="num">
                                      <p:cBhvr>
                                        <p:cTn id="8" dur="500" fill="hold"/>
                                        <p:tgtEl>
                                          <p:spTgt spid="159"/>
                                        </p:tgtEl>
                                        <p:attrNameLst>
                                          <p:attrName>ppt_h</p:attrName>
                                        </p:attrNameLst>
                                      </p:cBhvr>
                                      <p:tavLst>
                                        <p:tav tm="0">
                                          <p:val>
                                            <p:fltVal val="0"/>
                                          </p:val>
                                        </p:tav>
                                        <p:tav tm="100000">
                                          <p:val>
                                            <p:strVal val="#ppt_h"/>
                                          </p:val>
                                        </p:tav>
                                      </p:tavLst>
                                    </p:anim>
                                    <p:animEffect transition="in" filter="fade">
                                      <p:cBhvr>
                                        <p:cTn id="9" dur="500"/>
                                        <p:tgtEl>
                                          <p:spTgt spid="159"/>
                                        </p:tgtEl>
                                      </p:cBhvr>
                                    </p:animEffect>
                                  </p:childTnLst>
                                </p:cTn>
                              </p:par>
                              <p:par>
                                <p:cTn id="10" presetID="53" presetClass="entr" presetSubtype="16" fill="hold" nodeType="with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p:cTn id="12" dur="500" fill="hold"/>
                                        <p:tgtEl>
                                          <p:spTgt spid="153"/>
                                        </p:tgtEl>
                                        <p:attrNameLst>
                                          <p:attrName>ppt_w</p:attrName>
                                        </p:attrNameLst>
                                      </p:cBhvr>
                                      <p:tavLst>
                                        <p:tav tm="0">
                                          <p:val>
                                            <p:fltVal val="0"/>
                                          </p:val>
                                        </p:tav>
                                        <p:tav tm="100000">
                                          <p:val>
                                            <p:strVal val="#ppt_w"/>
                                          </p:val>
                                        </p:tav>
                                      </p:tavLst>
                                    </p:anim>
                                    <p:anim calcmode="lin" valueType="num">
                                      <p:cBhvr>
                                        <p:cTn id="13" dur="500" fill="hold"/>
                                        <p:tgtEl>
                                          <p:spTgt spid="153"/>
                                        </p:tgtEl>
                                        <p:attrNameLst>
                                          <p:attrName>ppt_h</p:attrName>
                                        </p:attrNameLst>
                                      </p:cBhvr>
                                      <p:tavLst>
                                        <p:tav tm="0">
                                          <p:val>
                                            <p:fltVal val="0"/>
                                          </p:val>
                                        </p:tav>
                                        <p:tav tm="100000">
                                          <p:val>
                                            <p:strVal val="#ppt_h"/>
                                          </p:val>
                                        </p:tav>
                                      </p:tavLst>
                                    </p:anim>
                                    <p:animEffect transition="in" filter="fade">
                                      <p:cBhvr>
                                        <p:cTn id="14" dur="500"/>
                                        <p:tgtEl>
                                          <p:spTgt spid="153"/>
                                        </p:tgtEl>
                                      </p:cBhvr>
                                    </p:animEffect>
                                  </p:childTnLst>
                                </p:cTn>
                              </p:par>
                              <p:par>
                                <p:cTn id="15" presetID="53" presetClass="entr" presetSubtype="16" fill="hold" nodeType="withEffect">
                                  <p:stCondLst>
                                    <p:cond delay="0"/>
                                  </p:stCondLst>
                                  <p:childTnLst>
                                    <p:set>
                                      <p:cBhvr>
                                        <p:cTn id="16" dur="1" fill="hold">
                                          <p:stCondLst>
                                            <p:cond delay="0"/>
                                          </p:stCondLst>
                                        </p:cTn>
                                        <p:tgtEl>
                                          <p:spTgt spid="154"/>
                                        </p:tgtEl>
                                        <p:attrNameLst>
                                          <p:attrName>style.visibility</p:attrName>
                                        </p:attrNameLst>
                                      </p:cBhvr>
                                      <p:to>
                                        <p:strVal val="visible"/>
                                      </p:to>
                                    </p:set>
                                    <p:anim calcmode="lin" valueType="num">
                                      <p:cBhvr>
                                        <p:cTn id="17" dur="500" fill="hold"/>
                                        <p:tgtEl>
                                          <p:spTgt spid="154"/>
                                        </p:tgtEl>
                                        <p:attrNameLst>
                                          <p:attrName>ppt_w</p:attrName>
                                        </p:attrNameLst>
                                      </p:cBhvr>
                                      <p:tavLst>
                                        <p:tav tm="0">
                                          <p:val>
                                            <p:fltVal val="0"/>
                                          </p:val>
                                        </p:tav>
                                        <p:tav tm="100000">
                                          <p:val>
                                            <p:strVal val="#ppt_w"/>
                                          </p:val>
                                        </p:tav>
                                      </p:tavLst>
                                    </p:anim>
                                    <p:anim calcmode="lin" valueType="num">
                                      <p:cBhvr>
                                        <p:cTn id="18" dur="500" fill="hold"/>
                                        <p:tgtEl>
                                          <p:spTgt spid="154"/>
                                        </p:tgtEl>
                                        <p:attrNameLst>
                                          <p:attrName>ppt_h</p:attrName>
                                        </p:attrNameLst>
                                      </p:cBhvr>
                                      <p:tavLst>
                                        <p:tav tm="0">
                                          <p:val>
                                            <p:fltVal val="0"/>
                                          </p:val>
                                        </p:tav>
                                        <p:tav tm="100000">
                                          <p:val>
                                            <p:strVal val="#ppt_h"/>
                                          </p:val>
                                        </p:tav>
                                      </p:tavLst>
                                    </p:anim>
                                    <p:animEffect transition="in" filter="fade">
                                      <p:cBhvr>
                                        <p:cTn id="19" dur="500"/>
                                        <p:tgtEl>
                                          <p:spTgt spid="154"/>
                                        </p:tgtEl>
                                      </p:cBhvr>
                                    </p:animEffect>
                                  </p:childTnLst>
                                </p:cTn>
                              </p:par>
                              <p:par>
                                <p:cTn id="20" presetID="53" presetClass="entr" presetSubtype="16" fill="hold" nodeType="withEffect">
                                  <p:stCondLst>
                                    <p:cond delay="0"/>
                                  </p:stCondLst>
                                  <p:childTnLst>
                                    <p:set>
                                      <p:cBhvr>
                                        <p:cTn id="21" dur="1" fill="hold">
                                          <p:stCondLst>
                                            <p:cond delay="0"/>
                                          </p:stCondLst>
                                        </p:cTn>
                                        <p:tgtEl>
                                          <p:spTgt spid="157"/>
                                        </p:tgtEl>
                                        <p:attrNameLst>
                                          <p:attrName>style.visibility</p:attrName>
                                        </p:attrNameLst>
                                      </p:cBhvr>
                                      <p:to>
                                        <p:strVal val="visible"/>
                                      </p:to>
                                    </p:set>
                                    <p:anim calcmode="lin" valueType="num">
                                      <p:cBhvr>
                                        <p:cTn id="22" dur="500" fill="hold"/>
                                        <p:tgtEl>
                                          <p:spTgt spid="157"/>
                                        </p:tgtEl>
                                        <p:attrNameLst>
                                          <p:attrName>ppt_w</p:attrName>
                                        </p:attrNameLst>
                                      </p:cBhvr>
                                      <p:tavLst>
                                        <p:tav tm="0">
                                          <p:val>
                                            <p:fltVal val="0"/>
                                          </p:val>
                                        </p:tav>
                                        <p:tav tm="100000">
                                          <p:val>
                                            <p:strVal val="#ppt_w"/>
                                          </p:val>
                                        </p:tav>
                                      </p:tavLst>
                                    </p:anim>
                                    <p:anim calcmode="lin" valueType="num">
                                      <p:cBhvr>
                                        <p:cTn id="23" dur="500" fill="hold"/>
                                        <p:tgtEl>
                                          <p:spTgt spid="157"/>
                                        </p:tgtEl>
                                        <p:attrNameLst>
                                          <p:attrName>ppt_h</p:attrName>
                                        </p:attrNameLst>
                                      </p:cBhvr>
                                      <p:tavLst>
                                        <p:tav tm="0">
                                          <p:val>
                                            <p:fltVal val="0"/>
                                          </p:val>
                                        </p:tav>
                                        <p:tav tm="100000">
                                          <p:val>
                                            <p:strVal val="#ppt_h"/>
                                          </p:val>
                                        </p:tav>
                                      </p:tavLst>
                                    </p:anim>
                                    <p:animEffect transition="in" filter="fade">
                                      <p:cBhvr>
                                        <p:cTn id="24" dur="500"/>
                                        <p:tgtEl>
                                          <p:spTgt spid="157"/>
                                        </p:tgtEl>
                                      </p:cBhvr>
                                    </p:animEffect>
                                  </p:childTnLst>
                                </p:cTn>
                              </p:par>
                              <p:par>
                                <p:cTn id="25" presetID="53" presetClass="entr" presetSubtype="16" fill="hold" nodeType="withEffect">
                                  <p:stCondLst>
                                    <p:cond delay="0"/>
                                  </p:stCondLst>
                                  <p:childTnLst>
                                    <p:set>
                                      <p:cBhvr>
                                        <p:cTn id="26" dur="1" fill="hold">
                                          <p:stCondLst>
                                            <p:cond delay="0"/>
                                          </p:stCondLst>
                                        </p:cTn>
                                        <p:tgtEl>
                                          <p:spTgt spid="163"/>
                                        </p:tgtEl>
                                        <p:attrNameLst>
                                          <p:attrName>style.visibility</p:attrName>
                                        </p:attrNameLst>
                                      </p:cBhvr>
                                      <p:to>
                                        <p:strVal val="visible"/>
                                      </p:to>
                                    </p:set>
                                    <p:anim calcmode="lin" valueType="num">
                                      <p:cBhvr>
                                        <p:cTn id="27" dur="500" fill="hold"/>
                                        <p:tgtEl>
                                          <p:spTgt spid="163"/>
                                        </p:tgtEl>
                                        <p:attrNameLst>
                                          <p:attrName>ppt_w</p:attrName>
                                        </p:attrNameLst>
                                      </p:cBhvr>
                                      <p:tavLst>
                                        <p:tav tm="0">
                                          <p:val>
                                            <p:fltVal val="0"/>
                                          </p:val>
                                        </p:tav>
                                        <p:tav tm="100000">
                                          <p:val>
                                            <p:strVal val="#ppt_w"/>
                                          </p:val>
                                        </p:tav>
                                      </p:tavLst>
                                    </p:anim>
                                    <p:anim calcmode="lin" valueType="num">
                                      <p:cBhvr>
                                        <p:cTn id="28" dur="500" fill="hold"/>
                                        <p:tgtEl>
                                          <p:spTgt spid="163"/>
                                        </p:tgtEl>
                                        <p:attrNameLst>
                                          <p:attrName>ppt_h</p:attrName>
                                        </p:attrNameLst>
                                      </p:cBhvr>
                                      <p:tavLst>
                                        <p:tav tm="0">
                                          <p:val>
                                            <p:fltVal val="0"/>
                                          </p:val>
                                        </p:tav>
                                        <p:tav tm="100000">
                                          <p:val>
                                            <p:strVal val="#ppt_h"/>
                                          </p:val>
                                        </p:tav>
                                      </p:tavLst>
                                    </p:anim>
                                    <p:animEffect transition="in" filter="fade">
                                      <p:cBhvr>
                                        <p:cTn id="29" dur="500"/>
                                        <p:tgtEl>
                                          <p:spTgt spid="163"/>
                                        </p:tgtEl>
                                      </p:cBhvr>
                                    </p:animEffect>
                                  </p:childTnLst>
                                </p:cTn>
                              </p:par>
                              <p:par>
                                <p:cTn id="30" presetID="53" presetClass="entr" presetSubtype="16" fill="hold" nodeType="withEffect">
                                  <p:stCondLst>
                                    <p:cond delay="0"/>
                                  </p:stCondLst>
                                  <p:childTnLst>
                                    <p:set>
                                      <p:cBhvr>
                                        <p:cTn id="31" dur="1" fill="hold">
                                          <p:stCondLst>
                                            <p:cond delay="0"/>
                                          </p:stCondLst>
                                        </p:cTn>
                                        <p:tgtEl>
                                          <p:spTgt spid="170"/>
                                        </p:tgtEl>
                                        <p:attrNameLst>
                                          <p:attrName>style.visibility</p:attrName>
                                        </p:attrNameLst>
                                      </p:cBhvr>
                                      <p:to>
                                        <p:strVal val="visible"/>
                                      </p:to>
                                    </p:set>
                                    <p:anim calcmode="lin" valueType="num">
                                      <p:cBhvr>
                                        <p:cTn id="32" dur="500" fill="hold"/>
                                        <p:tgtEl>
                                          <p:spTgt spid="170"/>
                                        </p:tgtEl>
                                        <p:attrNameLst>
                                          <p:attrName>ppt_w</p:attrName>
                                        </p:attrNameLst>
                                      </p:cBhvr>
                                      <p:tavLst>
                                        <p:tav tm="0">
                                          <p:val>
                                            <p:fltVal val="0"/>
                                          </p:val>
                                        </p:tav>
                                        <p:tav tm="100000">
                                          <p:val>
                                            <p:strVal val="#ppt_w"/>
                                          </p:val>
                                        </p:tav>
                                      </p:tavLst>
                                    </p:anim>
                                    <p:anim calcmode="lin" valueType="num">
                                      <p:cBhvr>
                                        <p:cTn id="33" dur="500" fill="hold"/>
                                        <p:tgtEl>
                                          <p:spTgt spid="170"/>
                                        </p:tgtEl>
                                        <p:attrNameLst>
                                          <p:attrName>ppt_h</p:attrName>
                                        </p:attrNameLst>
                                      </p:cBhvr>
                                      <p:tavLst>
                                        <p:tav tm="0">
                                          <p:val>
                                            <p:fltVal val="0"/>
                                          </p:val>
                                        </p:tav>
                                        <p:tav tm="100000">
                                          <p:val>
                                            <p:strVal val="#ppt_h"/>
                                          </p:val>
                                        </p:tav>
                                      </p:tavLst>
                                    </p:anim>
                                    <p:animEffect transition="in" filter="fade">
                                      <p:cBhvr>
                                        <p:cTn id="34" dur="500"/>
                                        <p:tgtEl>
                                          <p:spTgt spid="17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ea typeface="ＭＳ Ｐゴシック" pitchFamily="30" charset="-128"/>
                <a:cs typeface="ＭＳ Ｐゴシック" pitchFamily="30" charset="-128"/>
              </a:rPr>
              <a:t>QoS-Aware Memory Systems: Challenges</a:t>
            </a:r>
          </a:p>
        </p:txBody>
      </p:sp>
      <p:sp>
        <p:nvSpPr>
          <p:cNvPr id="3" name="Content Placeholder 2"/>
          <p:cNvSpPr>
            <a:spLocks noGrp="1"/>
          </p:cNvSpPr>
          <p:nvPr>
            <p:ph idx="1"/>
          </p:nvPr>
        </p:nvSpPr>
        <p:spPr>
          <a:xfrm>
            <a:off x="228600" y="1136104"/>
            <a:ext cx="8610600" cy="5029200"/>
          </a:xfrm>
        </p:spPr>
        <p:txBody>
          <a:bodyPr/>
          <a:lstStyle/>
          <a:p>
            <a:r>
              <a:rPr lang="en-US" dirty="0">
                <a:ea typeface="ＭＳ Ｐゴシック" pitchFamily="30" charset="-128"/>
                <a:cs typeface="ＭＳ Ｐゴシック" pitchFamily="30" charset="-128"/>
              </a:rPr>
              <a:t>How do we </a:t>
            </a:r>
            <a:r>
              <a:rPr lang="en-US" dirty="0">
                <a:solidFill>
                  <a:srgbClr val="FF0000"/>
                </a:solidFill>
                <a:ea typeface="ＭＳ Ｐゴシック" pitchFamily="30" charset="-128"/>
                <a:cs typeface="ＭＳ Ｐゴシック" pitchFamily="30" charset="-128"/>
              </a:rPr>
              <a:t>reduce inter-thread interference</a:t>
            </a:r>
            <a:r>
              <a:rPr lang="en-US" dirty="0">
                <a:ea typeface="ＭＳ Ｐゴシック" pitchFamily="30" charset="-128"/>
                <a:cs typeface="ＭＳ Ｐゴシック" pitchFamily="30" charset="-128"/>
              </a:rPr>
              <a:t>?</a:t>
            </a:r>
          </a:p>
          <a:p>
            <a:pPr lvl="1"/>
            <a:r>
              <a:rPr lang="en-US" dirty="0">
                <a:solidFill>
                  <a:srgbClr val="0000FF"/>
                </a:solidFill>
              </a:rPr>
              <a:t>Improve system performance and core utilization</a:t>
            </a:r>
          </a:p>
          <a:p>
            <a:pPr lvl="1"/>
            <a:r>
              <a:rPr lang="en-US" dirty="0"/>
              <a:t>Reduce request serialization and core starvation</a:t>
            </a:r>
          </a:p>
          <a:p>
            <a:pPr lvl="1">
              <a:buFont typeface="Wingdings" pitchFamily="30" charset="2"/>
              <a:buNone/>
            </a:pPr>
            <a:endParaRPr lang="en-US" dirty="0"/>
          </a:p>
          <a:p>
            <a:r>
              <a:rPr lang="en-US" dirty="0">
                <a:ea typeface="ＭＳ Ｐゴシック" pitchFamily="30" charset="-128"/>
                <a:cs typeface="ＭＳ Ｐゴシック" pitchFamily="30" charset="-128"/>
              </a:rPr>
              <a:t>How do we </a:t>
            </a:r>
            <a:r>
              <a:rPr lang="en-US" dirty="0">
                <a:solidFill>
                  <a:srgbClr val="FF0000"/>
                </a:solidFill>
                <a:ea typeface="ＭＳ Ｐゴシック" pitchFamily="30" charset="-128"/>
                <a:cs typeface="ＭＳ Ｐゴシック" pitchFamily="30" charset="-128"/>
              </a:rPr>
              <a:t>control inter-thread interference</a:t>
            </a:r>
            <a:r>
              <a:rPr lang="en-US" dirty="0">
                <a:ea typeface="ＭＳ Ｐゴシック" pitchFamily="30" charset="-128"/>
                <a:cs typeface="ＭＳ Ｐゴシック" pitchFamily="30" charset="-128"/>
              </a:rPr>
              <a:t>?</a:t>
            </a:r>
          </a:p>
          <a:p>
            <a:pPr lvl="1"/>
            <a:r>
              <a:rPr lang="en-US" dirty="0">
                <a:solidFill>
                  <a:srgbClr val="0000FF"/>
                </a:solidFill>
              </a:rPr>
              <a:t>Provide mechanisms to enable </a:t>
            </a:r>
            <a:r>
              <a:rPr lang="en-US" dirty="0">
                <a:solidFill>
                  <a:srgbClr val="000000"/>
                </a:solidFill>
              </a:rPr>
              <a:t>system software </a:t>
            </a:r>
            <a:r>
              <a:rPr lang="en-US" dirty="0"/>
              <a:t>to enforce </a:t>
            </a:r>
            <a:r>
              <a:rPr lang="en-US" dirty="0" err="1">
                <a:solidFill>
                  <a:srgbClr val="0000FF"/>
                </a:solidFill>
              </a:rPr>
              <a:t>QoS</a:t>
            </a:r>
            <a:r>
              <a:rPr lang="en-US" dirty="0">
                <a:solidFill>
                  <a:srgbClr val="0000FF"/>
                </a:solidFill>
              </a:rPr>
              <a:t> policies </a:t>
            </a:r>
          </a:p>
          <a:p>
            <a:pPr lvl="1"/>
            <a:r>
              <a:rPr lang="en-US" dirty="0">
                <a:solidFill>
                  <a:srgbClr val="0000FF"/>
                </a:solidFill>
              </a:rPr>
              <a:t>While providing high system performance</a:t>
            </a:r>
          </a:p>
          <a:p>
            <a:pPr lvl="1"/>
            <a:endParaRPr lang="en-US" dirty="0">
              <a:solidFill>
                <a:srgbClr val="0000FF"/>
              </a:solidFill>
            </a:endParaRPr>
          </a:p>
          <a:p>
            <a:r>
              <a:rPr lang="en-US" dirty="0">
                <a:ea typeface="ＭＳ Ｐゴシック" pitchFamily="30" charset="-128"/>
                <a:cs typeface="ＭＳ Ｐゴシック" pitchFamily="30" charset="-128"/>
              </a:rPr>
              <a:t>How do we </a:t>
            </a:r>
            <a:r>
              <a:rPr lang="en-US" dirty="0">
                <a:solidFill>
                  <a:srgbClr val="FF0000"/>
                </a:solidFill>
                <a:ea typeface="ＭＳ Ｐゴシック" pitchFamily="30" charset="-128"/>
                <a:cs typeface="ＭＳ Ｐゴシック" pitchFamily="30" charset="-128"/>
              </a:rPr>
              <a:t>make the memory system configurable/flexible</a:t>
            </a:r>
            <a:r>
              <a:rPr lang="en-US" dirty="0">
                <a:ea typeface="ＭＳ Ｐゴシック" pitchFamily="30" charset="-128"/>
                <a:cs typeface="ＭＳ Ｐゴシック" pitchFamily="30" charset="-128"/>
              </a:rPr>
              <a:t>? </a:t>
            </a:r>
          </a:p>
          <a:p>
            <a:pPr lvl="1"/>
            <a:r>
              <a:rPr lang="en-US" dirty="0"/>
              <a:t>Enable flexible mechanisms that can achieve many goals</a:t>
            </a:r>
          </a:p>
          <a:p>
            <a:pPr lvl="2"/>
            <a:r>
              <a:rPr lang="en-US" dirty="0"/>
              <a:t>Provide fairness or throughput when needed</a:t>
            </a:r>
          </a:p>
          <a:p>
            <a:pPr lvl="2"/>
            <a:r>
              <a:rPr lang="en-US" dirty="0"/>
              <a:t>Satisfy performance guarantees when needed</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A541A9A-AFF6-FB4F-BAA6-4B5658B19D0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30932462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2396076" y="1820344"/>
            <a:ext cx="4047023" cy="3793019"/>
            <a:chOff x="2396076" y="1820344"/>
            <a:chExt cx="4047023" cy="3793019"/>
          </a:xfrm>
        </p:grpSpPr>
        <p:grpSp>
          <p:nvGrpSpPr>
            <p:cNvPr id="155" name="Group 154"/>
            <p:cNvGrpSpPr/>
            <p:nvPr/>
          </p:nvGrpSpPr>
          <p:grpSpPr>
            <a:xfrm>
              <a:off x="2396076" y="1820344"/>
              <a:ext cx="4047023" cy="3793019"/>
              <a:chOff x="4563543" y="1989674"/>
              <a:chExt cx="4047023" cy="3793019"/>
            </a:xfrm>
          </p:grpSpPr>
          <p:grpSp>
            <p:nvGrpSpPr>
              <p:cNvPr id="164" name="Group 163"/>
              <p:cNvGrpSpPr/>
              <p:nvPr/>
            </p:nvGrpSpPr>
            <p:grpSpPr>
              <a:xfrm>
                <a:off x="4563543" y="1989674"/>
                <a:ext cx="4047023" cy="423334"/>
                <a:chOff x="4555066" y="1989674"/>
                <a:chExt cx="4047023" cy="423334"/>
              </a:xfrm>
            </p:grpSpPr>
            <p:sp>
              <p:nvSpPr>
                <p:cNvPr id="230" name="Rectangle 229"/>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31" name="Rectangle 230"/>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32" name="Rectangle 231"/>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33" name="Rectangle 232"/>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34" name="Rectangle 233"/>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35" name="Rectangle 234"/>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36" name="Rectangle 235"/>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37" name="Rectangle 236"/>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165" name="Group 164"/>
              <p:cNvGrpSpPr/>
              <p:nvPr/>
            </p:nvGrpSpPr>
            <p:grpSpPr>
              <a:xfrm>
                <a:off x="4563543" y="2480734"/>
                <a:ext cx="4047023" cy="423334"/>
                <a:chOff x="4555066" y="1989674"/>
                <a:chExt cx="4047023" cy="423334"/>
              </a:xfrm>
            </p:grpSpPr>
            <p:sp>
              <p:nvSpPr>
                <p:cNvPr id="222" name="Rectangle 221"/>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23" name="Rectangle 222"/>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24" name="Rectangle 223"/>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25" name="Rectangle 224"/>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26" name="Rectangle 225"/>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27" name="Rectangle 226"/>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28" name="Rectangle 227"/>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29" name="Rectangle 228"/>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166" name="Group 165"/>
              <p:cNvGrpSpPr/>
              <p:nvPr/>
            </p:nvGrpSpPr>
            <p:grpSpPr>
              <a:xfrm>
                <a:off x="4563543" y="2971794"/>
                <a:ext cx="4047023" cy="423334"/>
                <a:chOff x="4555066" y="1989674"/>
                <a:chExt cx="4047023" cy="423334"/>
              </a:xfrm>
            </p:grpSpPr>
            <p:sp>
              <p:nvSpPr>
                <p:cNvPr id="214" name="Rectangle 213"/>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15" name="Rectangle 214"/>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16" name="Rectangle 215"/>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17" name="Rectangle 216"/>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18" name="Rectangle 217"/>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19" name="Rectangle 218"/>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20" name="Rectangle 219"/>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21" name="Rectangle 220"/>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167" name="Group 166"/>
              <p:cNvGrpSpPr/>
              <p:nvPr/>
            </p:nvGrpSpPr>
            <p:grpSpPr>
              <a:xfrm>
                <a:off x="4563543" y="3462854"/>
                <a:ext cx="4047023" cy="423334"/>
                <a:chOff x="4555066" y="1989674"/>
                <a:chExt cx="4047023" cy="423334"/>
              </a:xfrm>
            </p:grpSpPr>
            <p:sp>
              <p:nvSpPr>
                <p:cNvPr id="206" name="Rectangle 205"/>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07" name="Rectangle 206"/>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08" name="Rectangle 207"/>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09" name="Rectangle 208"/>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10" name="Rectangle 209"/>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11" name="Rectangle 210"/>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12" name="Rectangle 211"/>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13" name="Rectangle 212"/>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168" name="Group 167"/>
              <p:cNvGrpSpPr/>
              <p:nvPr/>
            </p:nvGrpSpPr>
            <p:grpSpPr>
              <a:xfrm>
                <a:off x="4563543" y="3936981"/>
                <a:ext cx="4047023" cy="423334"/>
                <a:chOff x="4555066" y="1989674"/>
                <a:chExt cx="4047023" cy="423334"/>
              </a:xfrm>
            </p:grpSpPr>
            <p:sp>
              <p:nvSpPr>
                <p:cNvPr id="198" name="Rectangle 197"/>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99" name="Rectangle 198"/>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00" name="Rectangle 199"/>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01" name="Rectangle 200"/>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02" name="Rectangle 201"/>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03" name="Rectangle 202"/>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04" name="Rectangle 203"/>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205" name="Rectangle 204"/>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169" name="Group 168"/>
              <p:cNvGrpSpPr/>
              <p:nvPr/>
            </p:nvGrpSpPr>
            <p:grpSpPr>
              <a:xfrm>
                <a:off x="4563543" y="4411108"/>
                <a:ext cx="4047023" cy="423334"/>
                <a:chOff x="4555066" y="1989674"/>
                <a:chExt cx="4047023" cy="423334"/>
              </a:xfrm>
            </p:grpSpPr>
            <p:sp>
              <p:nvSpPr>
                <p:cNvPr id="190" name="Rectangle 189"/>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91" name="Rectangle 190"/>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92" name="Rectangle 191"/>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93" name="Rectangle 192"/>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94" name="Rectangle 193"/>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95" name="Rectangle 194"/>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96" name="Rectangle 195"/>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97" name="Rectangle 196"/>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171" name="Group 170"/>
              <p:cNvGrpSpPr/>
              <p:nvPr/>
            </p:nvGrpSpPr>
            <p:grpSpPr>
              <a:xfrm>
                <a:off x="4563543" y="4885235"/>
                <a:ext cx="4047023" cy="423334"/>
                <a:chOff x="4555066" y="1989674"/>
                <a:chExt cx="4047023" cy="423334"/>
              </a:xfrm>
            </p:grpSpPr>
            <p:sp>
              <p:nvSpPr>
                <p:cNvPr id="182" name="Rectangle 181"/>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83" name="Rectangle 182"/>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84" name="Rectangle 183"/>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85" name="Rectangle 184"/>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86" name="Rectangle 185"/>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87" name="Rectangle 186"/>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88" name="Rectangle 187"/>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89" name="Rectangle 188"/>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nvGrpSpPr>
              <p:cNvPr id="172" name="Group 171"/>
              <p:cNvGrpSpPr/>
              <p:nvPr/>
            </p:nvGrpSpPr>
            <p:grpSpPr>
              <a:xfrm>
                <a:off x="4563543" y="5359359"/>
                <a:ext cx="4047023" cy="423334"/>
                <a:chOff x="4555066" y="1989674"/>
                <a:chExt cx="4047023" cy="423334"/>
              </a:xfrm>
            </p:grpSpPr>
            <p:sp>
              <p:nvSpPr>
                <p:cNvPr id="173" name="Rectangle 172"/>
                <p:cNvSpPr/>
                <p:nvPr/>
              </p:nvSpPr>
              <p:spPr>
                <a:xfrm>
                  <a:off x="455506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74" name="Rectangle 173"/>
                <p:cNvSpPr/>
                <p:nvPr/>
              </p:nvSpPr>
              <p:spPr>
                <a:xfrm>
                  <a:off x="506305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76" name="Rectangle 175"/>
                <p:cNvSpPr/>
                <p:nvPr/>
              </p:nvSpPr>
              <p:spPr>
                <a:xfrm>
                  <a:off x="5587985"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77" name="Rectangle 176"/>
                <p:cNvSpPr/>
                <p:nvPr/>
              </p:nvSpPr>
              <p:spPr>
                <a:xfrm>
                  <a:off x="6095978"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78" name="Rectangle 177"/>
                <p:cNvSpPr/>
                <p:nvPr/>
              </p:nvSpPr>
              <p:spPr>
                <a:xfrm>
                  <a:off x="6603977"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79" name="Rectangle 178"/>
                <p:cNvSpPr/>
                <p:nvPr/>
              </p:nvSpPr>
              <p:spPr>
                <a:xfrm>
                  <a:off x="7111970"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80" name="Rectangle 179"/>
                <p:cNvSpPr/>
                <p:nvPr/>
              </p:nvSpPr>
              <p:spPr>
                <a:xfrm>
                  <a:off x="7636896"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sp>
              <p:nvSpPr>
                <p:cNvPr id="181" name="Rectangle 180"/>
                <p:cNvSpPr/>
                <p:nvPr/>
              </p:nvSpPr>
              <p:spPr>
                <a:xfrm>
                  <a:off x="8144889" y="1989674"/>
                  <a:ext cx="457200" cy="423334"/>
                </a:xfrm>
                <a:prstGeom prst="rect">
                  <a:avLst/>
                </a:prstGeom>
                <a:solidFill>
                  <a:srgbClr val="FFFFFF"/>
                </a:solidFill>
                <a:ln w="25400" cap="flat" cmpd="sng" algn="ctr">
                  <a:solidFill>
                    <a:srgbClr val="CC99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a:ea typeface="ＭＳ Ｐゴシック" charset="-128"/>
                    <a:cs typeface="+mn-cs"/>
                  </a:endParaRPr>
                </a:p>
              </p:txBody>
            </p:sp>
          </p:grpSp>
        </p:grpSp>
        <p:grpSp>
          <p:nvGrpSpPr>
            <p:cNvPr id="156" name="Group 155"/>
            <p:cNvGrpSpPr/>
            <p:nvPr/>
          </p:nvGrpSpPr>
          <p:grpSpPr>
            <a:xfrm>
              <a:off x="2487002" y="1881482"/>
              <a:ext cx="3882104" cy="3636886"/>
              <a:chOff x="4648208" y="1837277"/>
              <a:chExt cx="3882104" cy="3636886"/>
            </a:xfrm>
          </p:grpSpPr>
          <p:sp>
            <p:nvSpPr>
              <p:cNvPr id="158" name="Isosceles Triangle 157"/>
              <p:cNvSpPr/>
              <p:nvPr/>
            </p:nvSpPr>
            <p:spPr>
              <a:xfrm>
                <a:off x="4648208" y="1837277"/>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60" name="Isosceles Triangle 159"/>
              <p:cNvSpPr/>
              <p:nvPr/>
            </p:nvSpPr>
            <p:spPr>
              <a:xfrm>
                <a:off x="8229575" y="1837277"/>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61" name="Isosceles Triangle 160"/>
              <p:cNvSpPr/>
              <p:nvPr/>
            </p:nvSpPr>
            <p:spPr>
              <a:xfrm>
                <a:off x="4648208" y="5191356"/>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62" name="Isosceles Triangle 161"/>
              <p:cNvSpPr/>
              <p:nvPr/>
            </p:nvSpPr>
            <p:spPr>
              <a:xfrm>
                <a:off x="8263443" y="5205416"/>
                <a:ext cx="266869" cy="268747"/>
              </a:xfrm>
              <a:prstGeom prst="triangl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grpSp>
      </p:grpSp>
      <p:sp>
        <p:nvSpPr>
          <p:cNvPr id="2" name="Title 1"/>
          <p:cNvSpPr>
            <a:spLocks noGrp="1"/>
          </p:cNvSpPr>
          <p:nvPr>
            <p:ph type="title"/>
          </p:nvPr>
        </p:nvSpPr>
        <p:spPr/>
        <p:txBody>
          <a:bodyPr>
            <a:normAutofit/>
          </a:bodyPr>
          <a:lstStyle/>
          <a:p>
            <a:r>
              <a:rPr lang="en-US" dirty="0"/>
              <a:t>Step 1 — Clustering</a:t>
            </a:r>
          </a:p>
        </p:txBody>
      </p:sp>
      <p:sp>
        <p:nvSpPr>
          <p:cNvPr id="151" name="Rectangle 150"/>
          <p:cNvSpPr/>
          <p:nvPr/>
        </p:nvSpPr>
        <p:spPr>
          <a:xfrm>
            <a:off x="2904069" y="2311404"/>
            <a:ext cx="457200" cy="423334"/>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ahoma"/>
              <a:ea typeface="+mn-ea"/>
              <a:cs typeface="+mn-cs"/>
            </a:endParaRPr>
          </a:p>
        </p:txBody>
      </p:sp>
      <p:cxnSp>
        <p:nvCxnSpPr>
          <p:cNvPr id="153" name="Straight Arrow Connector 152"/>
          <p:cNvCxnSpPr/>
          <p:nvPr/>
        </p:nvCxnSpPr>
        <p:spPr>
          <a:xfrm>
            <a:off x="3361269" y="2523071"/>
            <a:ext cx="1032919" cy="0"/>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54" name="Straight Arrow Connector 153"/>
          <p:cNvCxnSpPr/>
          <p:nvPr/>
        </p:nvCxnSpPr>
        <p:spPr>
          <a:xfrm>
            <a:off x="3361269" y="2743209"/>
            <a:ext cx="905931" cy="846658"/>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57" name="Straight Arrow Connector 156"/>
          <p:cNvCxnSpPr/>
          <p:nvPr/>
        </p:nvCxnSpPr>
        <p:spPr>
          <a:xfrm>
            <a:off x="3107269" y="2743209"/>
            <a:ext cx="321726" cy="973649"/>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59" name="Straight Arrow Connector 158"/>
          <p:cNvCxnSpPr/>
          <p:nvPr/>
        </p:nvCxnSpPr>
        <p:spPr>
          <a:xfrm flipV="1">
            <a:off x="3412062" y="1981222"/>
            <a:ext cx="524926" cy="279393"/>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63" name="Straight Arrow Connector 162"/>
          <p:cNvCxnSpPr/>
          <p:nvPr/>
        </p:nvCxnSpPr>
        <p:spPr>
          <a:xfrm flipH="1">
            <a:off x="2396076" y="2523071"/>
            <a:ext cx="507993" cy="491060"/>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70" name="Straight Arrow Connector 169"/>
          <p:cNvCxnSpPr/>
          <p:nvPr/>
        </p:nvCxnSpPr>
        <p:spPr>
          <a:xfrm flipH="1" flipV="1">
            <a:off x="2624676" y="1820344"/>
            <a:ext cx="228600" cy="529168"/>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sp>
        <p:nvSpPr>
          <p:cNvPr id="175" name="TextBox 174"/>
          <p:cNvSpPr txBox="1"/>
          <p:nvPr/>
        </p:nvSpPr>
        <p:spPr>
          <a:xfrm>
            <a:off x="1213701" y="5780272"/>
            <a:ext cx="2531462" cy="400110"/>
          </a:xfrm>
          <a:prstGeom prst="rect">
            <a:avLst/>
          </a:prstGeom>
          <a:solidFill>
            <a:srgbClr val="CC9900">
              <a:lumMod val="40000"/>
              <a:lumOff val="60000"/>
            </a:srgbClr>
          </a:solidFill>
          <a:ln w="25400" cap="flat" cmpd="sng" algn="ctr">
            <a:solidFill>
              <a:srgbClr val="800000"/>
            </a:solidFill>
            <a:prstDash val="solid"/>
          </a:ln>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Tahoma"/>
                <a:ea typeface="ＭＳ Ｐゴシック" charset="-128"/>
                <a:cs typeface="+mn-cs"/>
              </a:rPr>
              <a:t>Improved Locality</a:t>
            </a:r>
          </a:p>
        </p:txBody>
      </p:sp>
      <p:cxnSp>
        <p:nvCxnSpPr>
          <p:cNvPr id="4" name="Straight Connector 3"/>
          <p:cNvCxnSpPr/>
          <p:nvPr/>
        </p:nvCxnSpPr>
        <p:spPr>
          <a:xfrm flipH="1">
            <a:off x="4428048" y="1744132"/>
            <a:ext cx="6" cy="3920030"/>
          </a:xfrm>
          <a:prstGeom prst="line">
            <a:avLst/>
          </a:prstGeom>
          <a:ln w="38100"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rot="16200000" flipV="1">
            <a:off x="4422465" y="1684156"/>
            <a:ext cx="6" cy="4112051"/>
          </a:xfrm>
          <a:prstGeom prst="line">
            <a:avLst/>
          </a:prstGeom>
          <a:ln w="38100" cmpd="sng">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93"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220</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ＭＳ Ｐゴシック" charset="-128"/>
              <a:cs typeface="+mn-cs"/>
            </a:endParaRPr>
          </a:p>
        </p:txBody>
      </p:sp>
      <p:sp>
        <p:nvSpPr>
          <p:cNvPr id="94" name="TextBox 93"/>
          <p:cNvSpPr txBox="1"/>
          <p:nvPr/>
        </p:nvSpPr>
        <p:spPr>
          <a:xfrm>
            <a:off x="5165621" y="5780272"/>
            <a:ext cx="2996684" cy="400110"/>
          </a:xfrm>
          <a:prstGeom prst="rect">
            <a:avLst/>
          </a:prstGeom>
          <a:solidFill>
            <a:srgbClr val="CC9900">
              <a:lumMod val="40000"/>
              <a:lumOff val="60000"/>
            </a:srgbClr>
          </a:solidFill>
          <a:ln w="25400" cap="flat" cmpd="sng" algn="ctr">
            <a:solidFill>
              <a:srgbClr val="800000"/>
            </a:solidFill>
            <a:prstDash val="solid"/>
          </a:ln>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Tahoma"/>
                <a:ea typeface="ＭＳ Ｐゴシック" charset="-128"/>
                <a:cs typeface="+mn-cs"/>
              </a:rPr>
              <a:t>Reduced Interference</a:t>
            </a:r>
          </a:p>
        </p:txBody>
      </p:sp>
      <p:grpSp>
        <p:nvGrpSpPr>
          <p:cNvPr id="110" name="Group 109"/>
          <p:cNvGrpSpPr/>
          <p:nvPr/>
        </p:nvGrpSpPr>
        <p:grpSpPr>
          <a:xfrm>
            <a:off x="4450850" y="3754953"/>
            <a:ext cx="1998112" cy="1896514"/>
            <a:chOff x="2396076" y="1820344"/>
            <a:chExt cx="1998112" cy="1896514"/>
          </a:xfrm>
        </p:grpSpPr>
        <p:sp>
          <p:nvSpPr>
            <p:cNvPr id="111" name="Rectangle 110"/>
            <p:cNvSpPr/>
            <p:nvPr/>
          </p:nvSpPr>
          <p:spPr>
            <a:xfrm>
              <a:off x="2904069" y="2311404"/>
              <a:ext cx="457200" cy="423334"/>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Tahoma"/>
                <a:ea typeface="+mn-ea"/>
                <a:cs typeface="+mn-cs"/>
              </a:endParaRPr>
            </a:p>
          </p:txBody>
        </p:sp>
        <p:cxnSp>
          <p:nvCxnSpPr>
            <p:cNvPr id="112" name="Straight Arrow Connector 111"/>
            <p:cNvCxnSpPr/>
            <p:nvPr/>
          </p:nvCxnSpPr>
          <p:spPr>
            <a:xfrm>
              <a:off x="3361269" y="2523071"/>
              <a:ext cx="1032919" cy="0"/>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13" name="Straight Arrow Connector 112"/>
            <p:cNvCxnSpPr/>
            <p:nvPr/>
          </p:nvCxnSpPr>
          <p:spPr>
            <a:xfrm>
              <a:off x="3361269" y="2743209"/>
              <a:ext cx="905931" cy="846658"/>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14" name="Straight Arrow Connector 113"/>
            <p:cNvCxnSpPr/>
            <p:nvPr/>
          </p:nvCxnSpPr>
          <p:spPr>
            <a:xfrm>
              <a:off x="3107269" y="2743209"/>
              <a:ext cx="321726" cy="973649"/>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15" name="Straight Arrow Connector 114"/>
            <p:cNvCxnSpPr/>
            <p:nvPr/>
          </p:nvCxnSpPr>
          <p:spPr>
            <a:xfrm flipV="1">
              <a:off x="3412062" y="1981222"/>
              <a:ext cx="524926" cy="279393"/>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16" name="Straight Arrow Connector 115"/>
            <p:cNvCxnSpPr/>
            <p:nvPr/>
          </p:nvCxnSpPr>
          <p:spPr>
            <a:xfrm flipH="1">
              <a:off x="2396076" y="2523071"/>
              <a:ext cx="507993" cy="491060"/>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cxnSp>
          <p:nvCxnSpPr>
            <p:cNvPr id="117" name="Straight Arrow Connector 116"/>
            <p:cNvCxnSpPr/>
            <p:nvPr/>
          </p:nvCxnSpPr>
          <p:spPr>
            <a:xfrm flipH="1" flipV="1">
              <a:off x="2624676" y="1820344"/>
              <a:ext cx="228600" cy="529168"/>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grpSp>
      <p:grpSp>
        <p:nvGrpSpPr>
          <p:cNvPr id="5" name="Group 4"/>
          <p:cNvGrpSpPr/>
          <p:nvPr/>
        </p:nvGrpSpPr>
        <p:grpSpPr>
          <a:xfrm>
            <a:off x="853643" y="2569558"/>
            <a:ext cx="7180902" cy="2291277"/>
            <a:chOff x="853643" y="2569558"/>
            <a:chExt cx="7180902" cy="2291277"/>
          </a:xfrm>
        </p:grpSpPr>
        <p:sp>
          <p:nvSpPr>
            <p:cNvPr id="3" name="TextBox 2"/>
            <p:cNvSpPr txBox="1"/>
            <p:nvPr/>
          </p:nvSpPr>
          <p:spPr>
            <a:xfrm>
              <a:off x="853643" y="2569558"/>
              <a:ext cx="1222623"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128"/>
                  <a:cs typeface="+mn-cs"/>
                </a:rPr>
                <a:t>Cluster 0</a:t>
              </a:r>
            </a:p>
          </p:txBody>
        </p:sp>
        <p:sp>
          <p:nvSpPr>
            <p:cNvPr id="103" name="TextBox 102"/>
            <p:cNvSpPr txBox="1"/>
            <p:nvPr/>
          </p:nvSpPr>
          <p:spPr>
            <a:xfrm>
              <a:off x="6808246" y="2569558"/>
              <a:ext cx="1222623"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128"/>
                  <a:cs typeface="+mn-cs"/>
                </a:rPr>
                <a:t>Cluster 2</a:t>
              </a:r>
            </a:p>
          </p:txBody>
        </p:sp>
        <p:sp>
          <p:nvSpPr>
            <p:cNvPr id="104" name="TextBox 103"/>
            <p:cNvSpPr txBox="1"/>
            <p:nvPr/>
          </p:nvSpPr>
          <p:spPr>
            <a:xfrm>
              <a:off x="853643" y="4491503"/>
              <a:ext cx="1222623"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128"/>
                  <a:cs typeface="+mn-cs"/>
                </a:rPr>
                <a:t>Cluster 1</a:t>
              </a:r>
            </a:p>
          </p:txBody>
        </p:sp>
        <p:sp>
          <p:nvSpPr>
            <p:cNvPr id="105" name="TextBox 104"/>
            <p:cNvSpPr txBox="1"/>
            <p:nvPr/>
          </p:nvSpPr>
          <p:spPr>
            <a:xfrm>
              <a:off x="6811922" y="4491503"/>
              <a:ext cx="1222623"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charset="0"/>
                  <a:ea typeface="ＭＳ Ｐゴシック" charset="-128"/>
                  <a:cs typeface="+mn-cs"/>
                </a:rPr>
                <a:t>Cluster 3</a:t>
              </a:r>
            </a:p>
          </p:txBody>
        </p:sp>
      </p:grpSp>
    </p:spTree>
    <p:extLst>
      <p:ext uri="{BB962C8B-B14F-4D97-AF65-F5344CB8AC3E}">
        <p14:creationId xmlns:p14="http://schemas.microsoft.com/office/powerpoint/2010/main" val="1719936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53"/>
                                        </p:tgtEl>
                                        <p:attrNameLst>
                                          <p:attrName>style.visibility</p:attrName>
                                        </p:attrNameLst>
                                      </p:cBhvr>
                                      <p:to>
                                        <p:strVal val="visible"/>
                                      </p:to>
                                    </p:set>
                                    <p:anim calcmode="lin" valueType="num">
                                      <p:cBhvr>
                                        <p:cTn id="15" dur="500" fill="hold"/>
                                        <p:tgtEl>
                                          <p:spTgt spid="153"/>
                                        </p:tgtEl>
                                        <p:attrNameLst>
                                          <p:attrName>ppt_w</p:attrName>
                                        </p:attrNameLst>
                                      </p:cBhvr>
                                      <p:tavLst>
                                        <p:tav tm="0">
                                          <p:val>
                                            <p:fltVal val="0"/>
                                          </p:val>
                                        </p:tav>
                                        <p:tav tm="100000">
                                          <p:val>
                                            <p:strVal val="#ppt_w"/>
                                          </p:val>
                                        </p:tav>
                                      </p:tavLst>
                                    </p:anim>
                                    <p:anim calcmode="lin" valueType="num">
                                      <p:cBhvr>
                                        <p:cTn id="16" dur="500" fill="hold"/>
                                        <p:tgtEl>
                                          <p:spTgt spid="153"/>
                                        </p:tgtEl>
                                        <p:attrNameLst>
                                          <p:attrName>ppt_h</p:attrName>
                                        </p:attrNameLst>
                                      </p:cBhvr>
                                      <p:tavLst>
                                        <p:tav tm="0">
                                          <p:val>
                                            <p:fltVal val="0"/>
                                          </p:val>
                                        </p:tav>
                                        <p:tav tm="100000">
                                          <p:val>
                                            <p:strVal val="#ppt_h"/>
                                          </p:val>
                                        </p:tav>
                                      </p:tavLst>
                                    </p:anim>
                                    <p:animEffect transition="in" filter="fade">
                                      <p:cBhvr>
                                        <p:cTn id="17" dur="500"/>
                                        <p:tgtEl>
                                          <p:spTgt spid="153"/>
                                        </p:tgtEl>
                                      </p:cBhvr>
                                    </p:animEffect>
                                  </p:childTnLst>
                                </p:cTn>
                              </p:par>
                              <p:par>
                                <p:cTn id="18" presetID="53" presetClass="entr" presetSubtype="16" fill="hold" nodeType="withEffect">
                                  <p:stCondLst>
                                    <p:cond delay="0"/>
                                  </p:stCondLst>
                                  <p:childTnLst>
                                    <p:set>
                                      <p:cBhvr>
                                        <p:cTn id="19" dur="1" fill="hold">
                                          <p:stCondLst>
                                            <p:cond delay="0"/>
                                          </p:stCondLst>
                                        </p:cTn>
                                        <p:tgtEl>
                                          <p:spTgt spid="154"/>
                                        </p:tgtEl>
                                        <p:attrNameLst>
                                          <p:attrName>style.visibility</p:attrName>
                                        </p:attrNameLst>
                                      </p:cBhvr>
                                      <p:to>
                                        <p:strVal val="visible"/>
                                      </p:to>
                                    </p:set>
                                    <p:anim calcmode="lin" valueType="num">
                                      <p:cBhvr>
                                        <p:cTn id="20" dur="500" fill="hold"/>
                                        <p:tgtEl>
                                          <p:spTgt spid="154"/>
                                        </p:tgtEl>
                                        <p:attrNameLst>
                                          <p:attrName>ppt_w</p:attrName>
                                        </p:attrNameLst>
                                      </p:cBhvr>
                                      <p:tavLst>
                                        <p:tav tm="0">
                                          <p:val>
                                            <p:fltVal val="0"/>
                                          </p:val>
                                        </p:tav>
                                        <p:tav tm="100000">
                                          <p:val>
                                            <p:strVal val="#ppt_w"/>
                                          </p:val>
                                        </p:tav>
                                      </p:tavLst>
                                    </p:anim>
                                    <p:anim calcmode="lin" valueType="num">
                                      <p:cBhvr>
                                        <p:cTn id="21" dur="500" fill="hold"/>
                                        <p:tgtEl>
                                          <p:spTgt spid="154"/>
                                        </p:tgtEl>
                                        <p:attrNameLst>
                                          <p:attrName>ppt_h</p:attrName>
                                        </p:attrNameLst>
                                      </p:cBhvr>
                                      <p:tavLst>
                                        <p:tav tm="0">
                                          <p:val>
                                            <p:fltVal val="0"/>
                                          </p:val>
                                        </p:tav>
                                        <p:tav tm="100000">
                                          <p:val>
                                            <p:strVal val="#ppt_h"/>
                                          </p:val>
                                        </p:tav>
                                      </p:tavLst>
                                    </p:anim>
                                    <p:animEffect transition="in" filter="fade">
                                      <p:cBhvr>
                                        <p:cTn id="22" dur="500"/>
                                        <p:tgtEl>
                                          <p:spTgt spid="154"/>
                                        </p:tgtEl>
                                      </p:cBhvr>
                                    </p:animEffect>
                                  </p:childTnLst>
                                </p:cTn>
                              </p:par>
                              <p:par>
                                <p:cTn id="23" presetID="53" presetClass="entr" presetSubtype="16" fill="hold" nodeType="withEffect">
                                  <p:stCondLst>
                                    <p:cond delay="0"/>
                                  </p:stCondLst>
                                  <p:childTnLst>
                                    <p:set>
                                      <p:cBhvr>
                                        <p:cTn id="24" dur="1" fill="hold">
                                          <p:stCondLst>
                                            <p:cond delay="0"/>
                                          </p:stCondLst>
                                        </p:cTn>
                                        <p:tgtEl>
                                          <p:spTgt spid="157"/>
                                        </p:tgtEl>
                                        <p:attrNameLst>
                                          <p:attrName>style.visibility</p:attrName>
                                        </p:attrNameLst>
                                      </p:cBhvr>
                                      <p:to>
                                        <p:strVal val="visible"/>
                                      </p:to>
                                    </p:set>
                                    <p:anim calcmode="lin" valueType="num">
                                      <p:cBhvr>
                                        <p:cTn id="25" dur="500" fill="hold"/>
                                        <p:tgtEl>
                                          <p:spTgt spid="157"/>
                                        </p:tgtEl>
                                        <p:attrNameLst>
                                          <p:attrName>ppt_w</p:attrName>
                                        </p:attrNameLst>
                                      </p:cBhvr>
                                      <p:tavLst>
                                        <p:tav tm="0">
                                          <p:val>
                                            <p:fltVal val="0"/>
                                          </p:val>
                                        </p:tav>
                                        <p:tav tm="100000">
                                          <p:val>
                                            <p:strVal val="#ppt_w"/>
                                          </p:val>
                                        </p:tav>
                                      </p:tavLst>
                                    </p:anim>
                                    <p:anim calcmode="lin" valueType="num">
                                      <p:cBhvr>
                                        <p:cTn id="26" dur="500" fill="hold"/>
                                        <p:tgtEl>
                                          <p:spTgt spid="157"/>
                                        </p:tgtEl>
                                        <p:attrNameLst>
                                          <p:attrName>ppt_h</p:attrName>
                                        </p:attrNameLst>
                                      </p:cBhvr>
                                      <p:tavLst>
                                        <p:tav tm="0">
                                          <p:val>
                                            <p:fltVal val="0"/>
                                          </p:val>
                                        </p:tav>
                                        <p:tav tm="100000">
                                          <p:val>
                                            <p:strVal val="#ppt_h"/>
                                          </p:val>
                                        </p:tav>
                                      </p:tavLst>
                                    </p:anim>
                                    <p:animEffect transition="in" filter="fade">
                                      <p:cBhvr>
                                        <p:cTn id="27" dur="500"/>
                                        <p:tgtEl>
                                          <p:spTgt spid="157"/>
                                        </p:tgtEl>
                                      </p:cBhvr>
                                    </p:animEffect>
                                  </p:childTnLst>
                                </p:cTn>
                              </p:par>
                              <p:par>
                                <p:cTn id="28" presetID="53" presetClass="entr" presetSubtype="16" fill="hold" nodeType="withEffect">
                                  <p:stCondLst>
                                    <p:cond delay="0"/>
                                  </p:stCondLst>
                                  <p:childTnLst>
                                    <p:set>
                                      <p:cBhvr>
                                        <p:cTn id="29" dur="1" fill="hold">
                                          <p:stCondLst>
                                            <p:cond delay="0"/>
                                          </p:stCondLst>
                                        </p:cTn>
                                        <p:tgtEl>
                                          <p:spTgt spid="159"/>
                                        </p:tgtEl>
                                        <p:attrNameLst>
                                          <p:attrName>style.visibility</p:attrName>
                                        </p:attrNameLst>
                                      </p:cBhvr>
                                      <p:to>
                                        <p:strVal val="visible"/>
                                      </p:to>
                                    </p:set>
                                    <p:anim calcmode="lin" valueType="num">
                                      <p:cBhvr>
                                        <p:cTn id="30" dur="500" fill="hold"/>
                                        <p:tgtEl>
                                          <p:spTgt spid="159"/>
                                        </p:tgtEl>
                                        <p:attrNameLst>
                                          <p:attrName>ppt_w</p:attrName>
                                        </p:attrNameLst>
                                      </p:cBhvr>
                                      <p:tavLst>
                                        <p:tav tm="0">
                                          <p:val>
                                            <p:fltVal val="0"/>
                                          </p:val>
                                        </p:tav>
                                        <p:tav tm="100000">
                                          <p:val>
                                            <p:strVal val="#ppt_w"/>
                                          </p:val>
                                        </p:tav>
                                      </p:tavLst>
                                    </p:anim>
                                    <p:anim calcmode="lin" valueType="num">
                                      <p:cBhvr>
                                        <p:cTn id="31" dur="500" fill="hold"/>
                                        <p:tgtEl>
                                          <p:spTgt spid="159"/>
                                        </p:tgtEl>
                                        <p:attrNameLst>
                                          <p:attrName>ppt_h</p:attrName>
                                        </p:attrNameLst>
                                      </p:cBhvr>
                                      <p:tavLst>
                                        <p:tav tm="0">
                                          <p:val>
                                            <p:fltVal val="0"/>
                                          </p:val>
                                        </p:tav>
                                        <p:tav tm="100000">
                                          <p:val>
                                            <p:strVal val="#ppt_h"/>
                                          </p:val>
                                        </p:tav>
                                      </p:tavLst>
                                    </p:anim>
                                    <p:animEffect transition="in" filter="fade">
                                      <p:cBhvr>
                                        <p:cTn id="32" dur="500"/>
                                        <p:tgtEl>
                                          <p:spTgt spid="159"/>
                                        </p:tgtEl>
                                      </p:cBhvr>
                                    </p:animEffect>
                                  </p:childTnLst>
                                </p:cTn>
                              </p:par>
                              <p:par>
                                <p:cTn id="33" presetID="53" presetClass="entr" presetSubtype="16" fill="hold" nodeType="withEffect">
                                  <p:stCondLst>
                                    <p:cond delay="0"/>
                                  </p:stCondLst>
                                  <p:childTnLst>
                                    <p:set>
                                      <p:cBhvr>
                                        <p:cTn id="34" dur="1" fill="hold">
                                          <p:stCondLst>
                                            <p:cond delay="0"/>
                                          </p:stCondLst>
                                        </p:cTn>
                                        <p:tgtEl>
                                          <p:spTgt spid="163"/>
                                        </p:tgtEl>
                                        <p:attrNameLst>
                                          <p:attrName>style.visibility</p:attrName>
                                        </p:attrNameLst>
                                      </p:cBhvr>
                                      <p:to>
                                        <p:strVal val="visible"/>
                                      </p:to>
                                    </p:set>
                                    <p:anim calcmode="lin" valueType="num">
                                      <p:cBhvr>
                                        <p:cTn id="35" dur="500" fill="hold"/>
                                        <p:tgtEl>
                                          <p:spTgt spid="163"/>
                                        </p:tgtEl>
                                        <p:attrNameLst>
                                          <p:attrName>ppt_w</p:attrName>
                                        </p:attrNameLst>
                                      </p:cBhvr>
                                      <p:tavLst>
                                        <p:tav tm="0">
                                          <p:val>
                                            <p:fltVal val="0"/>
                                          </p:val>
                                        </p:tav>
                                        <p:tav tm="100000">
                                          <p:val>
                                            <p:strVal val="#ppt_w"/>
                                          </p:val>
                                        </p:tav>
                                      </p:tavLst>
                                    </p:anim>
                                    <p:anim calcmode="lin" valueType="num">
                                      <p:cBhvr>
                                        <p:cTn id="36" dur="500" fill="hold"/>
                                        <p:tgtEl>
                                          <p:spTgt spid="163"/>
                                        </p:tgtEl>
                                        <p:attrNameLst>
                                          <p:attrName>ppt_h</p:attrName>
                                        </p:attrNameLst>
                                      </p:cBhvr>
                                      <p:tavLst>
                                        <p:tav tm="0">
                                          <p:val>
                                            <p:fltVal val="0"/>
                                          </p:val>
                                        </p:tav>
                                        <p:tav tm="100000">
                                          <p:val>
                                            <p:strVal val="#ppt_h"/>
                                          </p:val>
                                        </p:tav>
                                      </p:tavLst>
                                    </p:anim>
                                    <p:animEffect transition="in" filter="fade">
                                      <p:cBhvr>
                                        <p:cTn id="37" dur="500"/>
                                        <p:tgtEl>
                                          <p:spTgt spid="163"/>
                                        </p:tgtEl>
                                      </p:cBhvr>
                                    </p:animEffect>
                                  </p:childTnLst>
                                </p:cTn>
                              </p:par>
                              <p:par>
                                <p:cTn id="38" presetID="53" presetClass="entr" presetSubtype="16" fill="hold" nodeType="withEffect">
                                  <p:stCondLst>
                                    <p:cond delay="0"/>
                                  </p:stCondLst>
                                  <p:childTnLst>
                                    <p:set>
                                      <p:cBhvr>
                                        <p:cTn id="39" dur="1" fill="hold">
                                          <p:stCondLst>
                                            <p:cond delay="0"/>
                                          </p:stCondLst>
                                        </p:cTn>
                                        <p:tgtEl>
                                          <p:spTgt spid="170"/>
                                        </p:tgtEl>
                                        <p:attrNameLst>
                                          <p:attrName>style.visibility</p:attrName>
                                        </p:attrNameLst>
                                      </p:cBhvr>
                                      <p:to>
                                        <p:strVal val="visible"/>
                                      </p:to>
                                    </p:set>
                                    <p:anim calcmode="lin" valueType="num">
                                      <p:cBhvr>
                                        <p:cTn id="40" dur="500" fill="hold"/>
                                        <p:tgtEl>
                                          <p:spTgt spid="170"/>
                                        </p:tgtEl>
                                        <p:attrNameLst>
                                          <p:attrName>ppt_w</p:attrName>
                                        </p:attrNameLst>
                                      </p:cBhvr>
                                      <p:tavLst>
                                        <p:tav tm="0">
                                          <p:val>
                                            <p:fltVal val="0"/>
                                          </p:val>
                                        </p:tav>
                                        <p:tav tm="100000">
                                          <p:val>
                                            <p:strVal val="#ppt_w"/>
                                          </p:val>
                                        </p:tav>
                                      </p:tavLst>
                                    </p:anim>
                                    <p:anim calcmode="lin" valueType="num">
                                      <p:cBhvr>
                                        <p:cTn id="41" dur="500" fill="hold"/>
                                        <p:tgtEl>
                                          <p:spTgt spid="170"/>
                                        </p:tgtEl>
                                        <p:attrNameLst>
                                          <p:attrName>ppt_h</p:attrName>
                                        </p:attrNameLst>
                                      </p:cBhvr>
                                      <p:tavLst>
                                        <p:tav tm="0">
                                          <p:val>
                                            <p:fltVal val="0"/>
                                          </p:val>
                                        </p:tav>
                                        <p:tav tm="100000">
                                          <p:val>
                                            <p:strVal val="#ppt_h"/>
                                          </p:val>
                                        </p:tav>
                                      </p:tavLst>
                                    </p:anim>
                                    <p:animEffect transition="in" filter="fade">
                                      <p:cBhvr>
                                        <p:cTn id="42" dur="500"/>
                                        <p:tgtEl>
                                          <p:spTgt spid="17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94"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Performance</a:t>
            </a:r>
          </a:p>
        </p:txBody>
      </p:sp>
      <p:graphicFrame>
        <p:nvGraphicFramePr>
          <p:cNvPr id="6" name="Content Placeholder 5"/>
          <p:cNvGraphicFramePr>
            <a:graphicFrameLocks noGrp="1"/>
          </p:cNvGraphicFramePr>
          <p:nvPr>
            <p:ph idx="1"/>
            <p:extLst/>
          </p:nvPr>
        </p:nvGraphicFramePr>
        <p:xfrm>
          <a:off x="634948" y="908050"/>
          <a:ext cx="8204251" cy="4157455"/>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tint val="75000"/>
                  </a:srgb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221</a:t>
            </a:fld>
            <a:endParaRPr kumimoji="0" lang="en-US" altLang="en-US" sz="1200" b="0" i="0" u="none" strike="noStrike" kern="1200" cap="none" spc="0" normalizeH="0" baseline="0" noProof="0">
              <a:ln>
                <a:noFill/>
              </a:ln>
              <a:solidFill>
                <a:srgbClr val="000000">
                  <a:tint val="75000"/>
                </a:srgbClr>
              </a:solidFill>
              <a:effectLst/>
              <a:uLnTx/>
              <a:uFillTx/>
              <a:latin typeface="Arial" charset="0"/>
              <a:ea typeface="ＭＳ Ｐゴシック" charset="-128"/>
              <a:cs typeface="+mn-cs"/>
            </a:endParaRPr>
          </a:p>
        </p:txBody>
      </p:sp>
      <p:cxnSp>
        <p:nvCxnSpPr>
          <p:cNvPr id="7" name="Straight Arrow Connector 6"/>
          <p:cNvCxnSpPr>
            <a:cxnSpLocks noChangeShapeType="1"/>
          </p:cNvCxnSpPr>
          <p:nvPr/>
        </p:nvCxnSpPr>
        <p:spPr bwMode="auto">
          <a:xfrm flipV="1">
            <a:off x="8393872" y="1934639"/>
            <a:ext cx="0" cy="1160455"/>
          </a:xfrm>
          <a:prstGeom prst="straightConnector1">
            <a:avLst/>
          </a:prstGeom>
          <a:noFill/>
          <a:ln w="57150" cmpd="sng" algn="ctr">
            <a:solidFill>
              <a:schemeClr val="tx1">
                <a:lumMod val="95000"/>
                <a:lumOff val="5000"/>
              </a:schemeClr>
            </a:solidFill>
            <a:round/>
            <a:headEnd type="none"/>
            <a:tailEnd type="triangle" w="med" len="med"/>
          </a:ln>
        </p:spPr>
      </p:cxnSp>
      <p:cxnSp>
        <p:nvCxnSpPr>
          <p:cNvPr id="8" name="Straight Connector 7"/>
          <p:cNvCxnSpPr/>
          <p:nvPr/>
        </p:nvCxnSpPr>
        <p:spPr>
          <a:xfrm>
            <a:off x="1658370" y="3109862"/>
            <a:ext cx="7180830" cy="0"/>
          </a:xfrm>
          <a:prstGeom prst="line">
            <a:avLst/>
          </a:prstGeom>
          <a:ln w="19050">
            <a:solidFill>
              <a:srgbClr val="0D0D0D"/>
            </a:solidFill>
            <a:prstDash val="dash"/>
          </a:ln>
        </p:spPr>
        <p:style>
          <a:lnRef idx="1">
            <a:schemeClr val="accent6"/>
          </a:lnRef>
          <a:fillRef idx="0">
            <a:schemeClr val="accent6"/>
          </a:fillRef>
          <a:effectRef idx="0">
            <a:schemeClr val="accent6"/>
          </a:effectRef>
          <a:fontRef idx="minor">
            <a:schemeClr val="tx1"/>
          </a:fontRef>
        </p:style>
      </p:cxnSp>
      <p:sp>
        <p:nvSpPr>
          <p:cNvPr id="22" name="Rectangle 21"/>
          <p:cNvSpPr/>
          <p:nvPr/>
        </p:nvSpPr>
        <p:spPr>
          <a:xfrm>
            <a:off x="3233809" y="1491591"/>
            <a:ext cx="2731756" cy="3573914"/>
          </a:xfrm>
          <a:prstGeom prst="rect">
            <a:avLst/>
          </a:prstGeom>
          <a:noFill/>
          <a:ln w="5715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2" name="Rectangle 31"/>
          <p:cNvSpPr/>
          <p:nvPr/>
        </p:nvSpPr>
        <p:spPr>
          <a:xfrm>
            <a:off x="5965564" y="1491591"/>
            <a:ext cx="1432327" cy="3578633"/>
          </a:xfrm>
          <a:prstGeom prst="rect">
            <a:avLst/>
          </a:prstGeom>
          <a:noFill/>
          <a:ln w="5715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4" name="Rectangle 33"/>
          <p:cNvSpPr/>
          <p:nvPr/>
        </p:nvSpPr>
        <p:spPr>
          <a:xfrm>
            <a:off x="1801482" y="1486872"/>
            <a:ext cx="1432327" cy="3578633"/>
          </a:xfrm>
          <a:prstGeom prst="rect">
            <a:avLst/>
          </a:prstGeom>
          <a:noFill/>
          <a:ln w="57150" cmpd="sng">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5" name="TextBox 34"/>
          <p:cNvSpPr txBox="1"/>
          <p:nvPr/>
        </p:nvSpPr>
        <p:spPr>
          <a:xfrm>
            <a:off x="2685758" y="5540550"/>
            <a:ext cx="5202441" cy="400110"/>
          </a:xfrm>
          <a:prstGeom prst="rect">
            <a:avLst/>
          </a:prstGeom>
          <a:solidFill>
            <a:srgbClr val="CC9900">
              <a:lumMod val="40000"/>
              <a:lumOff val="60000"/>
            </a:srgbClr>
          </a:solidFill>
          <a:ln w="25400" cap="flat" cmpd="sng" algn="ctr">
            <a:solidFill>
              <a:srgbClr val="800000"/>
            </a:solidFill>
            <a:prstDash val="solid"/>
          </a:ln>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Tahoma"/>
                <a:ea typeface=""/>
                <a:cs typeface="+mn-cs"/>
              </a:rPr>
              <a:t>System performance improves by 17%</a:t>
            </a:r>
          </a:p>
        </p:txBody>
      </p:sp>
      <p:cxnSp>
        <p:nvCxnSpPr>
          <p:cNvPr id="14" name="Straight Arrow Connector 13"/>
          <p:cNvCxnSpPr>
            <a:cxnSpLocks noChangeShapeType="1"/>
          </p:cNvCxnSpPr>
          <p:nvPr/>
        </p:nvCxnSpPr>
        <p:spPr bwMode="auto">
          <a:xfrm flipV="1">
            <a:off x="8065680" y="2420914"/>
            <a:ext cx="0" cy="684966"/>
          </a:xfrm>
          <a:prstGeom prst="straightConnector1">
            <a:avLst/>
          </a:prstGeom>
          <a:noFill/>
          <a:ln w="57150" cmpd="sng" algn="ctr">
            <a:solidFill>
              <a:schemeClr val="tx1">
                <a:lumMod val="95000"/>
                <a:lumOff val="5000"/>
              </a:schemeClr>
            </a:solidFill>
            <a:round/>
            <a:headEnd type="none"/>
            <a:tailEnd type="triangle" w="med" len="med"/>
          </a:ln>
        </p:spPr>
      </p:cxnSp>
    </p:spTree>
    <p:extLst>
      <p:ext uri="{BB962C8B-B14F-4D97-AF65-F5344CB8AC3E}">
        <p14:creationId xmlns:p14="http://schemas.microsoft.com/office/powerpoint/2010/main" val="3024765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7"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ppt_x</p:attrName>
                                        </p:attrNameLst>
                                      </p:cBhvr>
                                      <p:tavLst>
                                        <p:tav tm="0">
                                          <p:val>
                                            <p:strVal val="#ppt_x"/>
                                          </p:val>
                                        </p:tav>
                                        <p:tav tm="100000">
                                          <p:val>
                                            <p:strVal val="#ppt_x"/>
                                          </p:val>
                                        </p:tav>
                                      </p:tavLst>
                                    </p:anim>
                                    <p:anim calcmode="lin" valueType="num">
                                      <p:cBhvr>
                                        <p:cTn id="28" dur="500" fill="hold"/>
                                        <p:tgtEl>
                                          <p:spTgt spid="14"/>
                                        </p:tgtEl>
                                        <p:attrNameLst>
                                          <p:attrName>ppt_y</p:attrName>
                                        </p:attrNameLst>
                                      </p:cBhvr>
                                      <p:tavLst>
                                        <p:tav tm="0">
                                          <p:val>
                                            <p:strVal val="#ppt_y+#ppt_h/2"/>
                                          </p:val>
                                        </p:tav>
                                        <p:tav tm="100000">
                                          <p:val>
                                            <p:strVal val="#ppt_y"/>
                                          </p:val>
                                        </p:tav>
                                      </p:tavLst>
                                    </p:anim>
                                    <p:anim calcmode="lin" valueType="num">
                                      <p:cBhvr>
                                        <p:cTn id="29" dur="500" fill="hold"/>
                                        <p:tgtEl>
                                          <p:spTgt spid="14"/>
                                        </p:tgtEl>
                                        <p:attrNameLst>
                                          <p:attrName>ppt_w</p:attrName>
                                        </p:attrNameLst>
                                      </p:cBhvr>
                                      <p:tavLst>
                                        <p:tav tm="0">
                                          <p:val>
                                            <p:strVal val="#ppt_w"/>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ppt_x</p:attrName>
                                        </p:attrNameLst>
                                      </p:cBhvr>
                                      <p:tavLst>
                                        <p:tav tm="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ppt_h/2"/>
                                          </p:val>
                                        </p:tav>
                                        <p:tav tm="100000">
                                          <p:val>
                                            <p:strVal val="#ppt_y"/>
                                          </p:val>
                                        </p:tav>
                                      </p:tavLst>
                                    </p:anim>
                                    <p:anim calcmode="lin" valueType="num">
                                      <p:cBhvr>
                                        <p:cTn id="37" dur="500" fill="hold"/>
                                        <p:tgtEl>
                                          <p:spTgt spid="7"/>
                                        </p:tgtEl>
                                        <p:attrNameLst>
                                          <p:attrName>ppt_w</p:attrName>
                                        </p:attrNameLst>
                                      </p:cBhvr>
                                      <p:tavLst>
                                        <p:tav tm="0">
                                          <p:val>
                                            <p:strVal val="#ppt_w"/>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2" grpId="0" animBg="1"/>
      <p:bldP spid="32" grpId="1" animBg="1"/>
      <p:bldP spid="34" grpId="0" animBg="1"/>
      <p:bldP spid="34" grpId="1" animBg="1"/>
      <p:bldP spid="35"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Power</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tint val="75000"/>
                  </a:srgb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222</a:t>
            </a:fld>
            <a:endParaRPr kumimoji="0" lang="en-US" altLang="en-US" sz="1200" b="0" i="0" u="none" strike="noStrike" kern="1200" cap="none" spc="0" normalizeH="0" baseline="0" noProof="0">
              <a:ln>
                <a:noFill/>
              </a:ln>
              <a:solidFill>
                <a:srgbClr val="000000">
                  <a:tint val="75000"/>
                </a:srgbClr>
              </a:solidFill>
              <a:effectLst/>
              <a:uLnTx/>
              <a:uFillTx/>
              <a:latin typeface="Arial" charset="0"/>
              <a:ea typeface="ＭＳ Ｐゴシック" charset="-128"/>
              <a:cs typeface="+mn-cs"/>
            </a:endParaRPr>
          </a:p>
        </p:txBody>
      </p:sp>
      <p:graphicFrame>
        <p:nvGraphicFramePr>
          <p:cNvPr id="5" name="Chart 4"/>
          <p:cNvGraphicFramePr>
            <a:graphicFrameLocks noGrp="1"/>
          </p:cNvGraphicFramePr>
          <p:nvPr>
            <p:extLst/>
          </p:nvPr>
        </p:nvGraphicFramePr>
        <p:xfrm>
          <a:off x="432696" y="1106250"/>
          <a:ext cx="8254104" cy="483856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094960" y="5718675"/>
            <a:ext cx="7195675" cy="400110"/>
          </a:xfrm>
          <a:prstGeom prst="rect">
            <a:avLst/>
          </a:prstGeom>
          <a:solidFill>
            <a:srgbClr val="CC9900">
              <a:lumMod val="40000"/>
              <a:lumOff val="60000"/>
            </a:srgbClr>
          </a:solidFill>
          <a:ln w="25400" cap="flat" cmpd="sng" algn="ctr">
            <a:solidFill>
              <a:srgbClr val="800000"/>
            </a:solidFill>
            <a:prstDash val="solid"/>
          </a:ln>
          <a:effectLst/>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
                <a:cs typeface="+mn-cs"/>
              </a:rPr>
              <a:t>Average network power consumption reduces by 52%</a:t>
            </a:r>
          </a:p>
        </p:txBody>
      </p:sp>
    </p:spTree>
    <p:extLst>
      <p:ext uri="{BB962C8B-B14F-4D97-AF65-F5344CB8AC3E}">
        <p14:creationId xmlns:p14="http://schemas.microsoft.com/office/powerpoint/2010/main" val="36167463"/>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App-to-Core Mapping</a:t>
            </a:r>
          </a:p>
        </p:txBody>
      </p:sp>
      <p:sp>
        <p:nvSpPr>
          <p:cNvPr id="3" name="Content Placeholder 2"/>
          <p:cNvSpPr>
            <a:spLocks noGrp="1"/>
          </p:cNvSpPr>
          <p:nvPr>
            <p:ph idx="1"/>
          </p:nvPr>
        </p:nvSpPr>
        <p:spPr/>
        <p:txBody>
          <a:bodyPr/>
          <a:lstStyle/>
          <a:p>
            <a:r>
              <a:rPr lang="en-US" sz="2000" dirty="0" err="1"/>
              <a:t>Reetuparna</a:t>
            </a:r>
            <a:r>
              <a:rPr lang="en-US" sz="2000" dirty="0"/>
              <a:t> Das, </a:t>
            </a:r>
            <a:r>
              <a:rPr lang="en-US" sz="2000" dirty="0" err="1"/>
              <a:t>Rachata</a:t>
            </a:r>
            <a:r>
              <a:rPr lang="en-US" sz="2000" dirty="0"/>
              <a:t> </a:t>
            </a:r>
            <a:r>
              <a:rPr lang="en-US" sz="2000" dirty="0" err="1"/>
              <a:t>Ausavarungnirun</a:t>
            </a:r>
            <a:r>
              <a:rPr lang="en-US" sz="2000" dirty="0"/>
              <a:t>, </a:t>
            </a:r>
            <a:r>
              <a:rPr lang="en-US" sz="2000" u="sng" dirty="0"/>
              <a:t>Onur Mutlu</a:t>
            </a:r>
            <a:r>
              <a:rPr lang="en-US" sz="2000" dirty="0"/>
              <a:t>, </a:t>
            </a:r>
            <a:r>
              <a:rPr lang="en-US" sz="2000" dirty="0" err="1"/>
              <a:t>Akhilesh</a:t>
            </a:r>
            <a:r>
              <a:rPr lang="en-US" sz="2000" dirty="0"/>
              <a:t> Kumar, and Mani </a:t>
            </a:r>
            <a:r>
              <a:rPr lang="en-US" sz="2000" dirty="0" err="1"/>
              <a:t>Azimi</a:t>
            </a:r>
            <a:r>
              <a:rPr lang="en-US" sz="2000" dirty="0"/>
              <a:t>,</a:t>
            </a:r>
            <a:br>
              <a:rPr lang="en-US" sz="2000" dirty="0"/>
            </a:br>
            <a:r>
              <a:rPr lang="en-US" sz="2000" b="1" dirty="0">
                <a:hlinkClick r:id="rId2"/>
              </a:rPr>
              <a:t>"Application-to-Core Mapping Policies to Reduce Memory System Interference in Multi-Core Systems"</a:t>
            </a:r>
            <a:r>
              <a:rPr lang="en-US" sz="2000" dirty="0"/>
              <a:t> </a:t>
            </a:r>
            <a:br>
              <a:rPr lang="en-US" sz="2000" dirty="0"/>
            </a:br>
            <a:r>
              <a:rPr lang="en-US" sz="2000" i="1" dirty="0"/>
              <a:t>Proceedings of the </a:t>
            </a:r>
            <a:r>
              <a:rPr lang="en-US" sz="2000" i="1" dirty="0">
                <a:hlinkClick r:id="rId3"/>
              </a:rPr>
              <a:t>19th International Symposium on High-Performance Computer Architecture</a:t>
            </a:r>
            <a:r>
              <a:rPr lang="en-US" sz="2000" i="1" dirty="0"/>
              <a:t> (</a:t>
            </a:r>
            <a:r>
              <a:rPr lang="en-US" sz="2000" b="1" i="1" dirty="0"/>
              <a:t>HPCA</a:t>
            </a:r>
            <a:r>
              <a:rPr lang="en-US" sz="2000" i="1" dirty="0"/>
              <a:t>)</a:t>
            </a:r>
            <a:r>
              <a:rPr lang="en-US" sz="2000" dirty="0"/>
              <a:t>, Shenzhen, China, February 2013. </a:t>
            </a:r>
            <a:r>
              <a:rPr lang="en-US" sz="2000" dirty="0">
                <a:hlinkClick r:id="rId4"/>
              </a:rPr>
              <a:t>Slides (pptx)</a:t>
            </a: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223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6" name="Picture 5"/>
          <p:cNvPicPr>
            <a:picLocks noChangeAspect="1"/>
          </p:cNvPicPr>
          <p:nvPr/>
        </p:nvPicPr>
        <p:blipFill>
          <a:blip r:embed="rId5"/>
          <a:stretch>
            <a:fillRect/>
          </a:stretch>
        </p:blipFill>
        <p:spPr>
          <a:xfrm>
            <a:off x="0" y="4223980"/>
            <a:ext cx="9144000" cy="1437268"/>
          </a:xfrm>
          <a:prstGeom prst="rect">
            <a:avLst/>
          </a:prstGeom>
        </p:spPr>
      </p:pic>
    </p:spTree>
    <p:extLst>
      <p:ext uri="{BB962C8B-B14F-4D97-AF65-F5344CB8AC3E}">
        <p14:creationId xmlns:p14="http://schemas.microsoft.com/office/powerpoint/2010/main" val="2334417438"/>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Interference-Aware Thread Scheduling</a:t>
            </a:r>
          </a:p>
        </p:txBody>
      </p:sp>
      <p:sp>
        <p:nvSpPr>
          <p:cNvPr id="3" name="Content Placeholder 2"/>
          <p:cNvSpPr>
            <a:spLocks noGrp="1"/>
          </p:cNvSpPr>
          <p:nvPr>
            <p:ph idx="1"/>
          </p:nvPr>
        </p:nvSpPr>
        <p:spPr/>
        <p:txBody>
          <a:bodyPr/>
          <a:lstStyle/>
          <a:p>
            <a:r>
              <a:rPr lang="en-US" dirty="0"/>
              <a:t>An example from scheduling in compute clusters (data centers)</a:t>
            </a:r>
          </a:p>
          <a:p>
            <a:r>
              <a:rPr lang="en-US" dirty="0"/>
              <a:t>Data centers can be running virtual machines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224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3938416052"/>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Virtualized Cluster</a:t>
            </a:r>
            <a:endParaRPr lang="zh-CN" altLang="en-US" b="1"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C913308-F349-4B6D-A68A-DD1791B4A57B}" type="slidenum">
              <a:rPr kumimoji="0" lang="zh-CN" altLang="en-US" sz="1400" b="0" i="0" u="none" strike="noStrike" kern="1200" cap="none" spc="0" normalizeH="0" baseline="0" noProof="0" smtClean="0">
                <a:ln>
                  <a:noFill/>
                </a:ln>
                <a:solidFill>
                  <a:prstClr val="black"/>
                </a:solidFill>
                <a:effectLst/>
                <a:uLnTx/>
                <a:uFillTx/>
                <a:latin typeface="Calibri"/>
                <a:ea typeface="Calibri"/>
                <a:cs typeface="+mn-cs"/>
              </a:rPr>
              <a:pPr marL="0" marR="0" lvl="0" indent="0" algn="r" defTabSz="914400" rtl="0" eaLnBrk="0" fontAlgn="base" latinLnBrk="0" hangingPunct="0">
                <a:lnSpc>
                  <a:spcPct val="100000"/>
                </a:lnSpc>
                <a:spcBef>
                  <a:spcPct val="0"/>
                </a:spcBef>
                <a:spcAft>
                  <a:spcPct val="0"/>
                </a:spcAft>
                <a:buClrTx/>
                <a:buSzTx/>
                <a:buFontTx/>
                <a:buNone/>
                <a:tabLst/>
                <a:defRPr/>
              </a:pPr>
              <a:t>225</a:t>
            </a:fld>
            <a:endParaRPr kumimoji="0" lang="zh-CN" altLang="en-US" sz="1400" b="0" i="0" u="none" strike="noStrike" kern="1200" cap="none" spc="0" normalizeH="0" baseline="0" noProof="0">
              <a:ln>
                <a:noFill/>
              </a:ln>
              <a:solidFill>
                <a:prstClr val="black"/>
              </a:solidFill>
              <a:effectLst/>
              <a:uLnTx/>
              <a:uFillTx/>
              <a:latin typeface="Calibri"/>
              <a:ea typeface="Calibri"/>
              <a:cs typeface="+mn-cs"/>
            </a:endParaRPr>
          </a:p>
        </p:txBody>
      </p:sp>
      <p:grpSp>
        <p:nvGrpSpPr>
          <p:cNvPr id="24" name="组合 23"/>
          <p:cNvGrpSpPr>
            <a:grpSpLocks noChangeAspect="1"/>
          </p:cNvGrpSpPr>
          <p:nvPr/>
        </p:nvGrpSpPr>
        <p:grpSpPr>
          <a:xfrm>
            <a:off x="1726143" y="3356992"/>
            <a:ext cx="2204000" cy="3384376"/>
            <a:chOff x="134211" y="3465818"/>
            <a:chExt cx="2204000" cy="3384376"/>
          </a:xfrm>
        </p:grpSpPr>
        <p:sp>
          <p:nvSpPr>
            <p:cNvPr id="5" name="圆角矩形 4"/>
            <p:cNvSpPr/>
            <p:nvPr/>
          </p:nvSpPr>
          <p:spPr>
            <a:xfrm>
              <a:off x="134211" y="3769091"/>
              <a:ext cx="2204000" cy="3081103"/>
            </a:xfrm>
            <a:prstGeom prst="round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prstClr val="black"/>
                </a:solidFill>
                <a:effectLst/>
                <a:uLnTx/>
                <a:uFillTx/>
                <a:latin typeface="Calibri"/>
                <a:ea typeface="+mn-ea"/>
                <a:cs typeface="+mn-cs"/>
              </a:endParaRPr>
            </a:p>
          </p:txBody>
        </p:sp>
        <p:sp>
          <p:nvSpPr>
            <p:cNvPr id="7" name="圆角矩形 6"/>
            <p:cNvSpPr/>
            <p:nvPr/>
          </p:nvSpPr>
          <p:spPr>
            <a:xfrm>
              <a:off x="249979"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Core0</a:t>
              </a:r>
            </a:p>
          </p:txBody>
        </p:sp>
        <p:sp>
          <p:nvSpPr>
            <p:cNvPr id="11" name="圆角矩形 10"/>
            <p:cNvSpPr/>
            <p:nvPr/>
          </p:nvSpPr>
          <p:spPr>
            <a:xfrm>
              <a:off x="1258091"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Core1</a:t>
              </a:r>
            </a:p>
          </p:txBody>
        </p:sp>
        <p:sp>
          <p:nvSpPr>
            <p:cNvPr id="14" name="矩形 13"/>
            <p:cNvSpPr/>
            <p:nvPr/>
          </p:nvSpPr>
          <p:spPr>
            <a:xfrm>
              <a:off x="924748" y="3465818"/>
              <a:ext cx="6229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Host</a:t>
              </a:r>
            </a:p>
          </p:txBody>
        </p:sp>
        <p:sp>
          <p:nvSpPr>
            <p:cNvPr id="15" name="圆角矩形 14"/>
            <p:cNvSpPr/>
            <p:nvPr/>
          </p:nvSpPr>
          <p:spPr>
            <a:xfrm>
              <a:off x="250959" y="5683724"/>
              <a:ext cx="1943236" cy="302374"/>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LLC</a:t>
              </a:r>
            </a:p>
          </p:txBody>
        </p:sp>
        <p:sp>
          <p:nvSpPr>
            <p:cNvPr id="16" name="圆角矩形 15"/>
            <p:cNvSpPr/>
            <p:nvPr/>
          </p:nvSpPr>
          <p:spPr>
            <a:xfrm>
              <a:off x="249979" y="6300062"/>
              <a:ext cx="1943236" cy="39177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DRAM</a:t>
              </a:r>
            </a:p>
          </p:txBody>
        </p:sp>
        <p:sp>
          <p:nvSpPr>
            <p:cNvPr id="17" name="下箭头 16"/>
            <p:cNvSpPr/>
            <p:nvPr/>
          </p:nvSpPr>
          <p:spPr>
            <a:xfrm>
              <a:off x="826043" y="5986098"/>
              <a:ext cx="900100" cy="313964"/>
            </a:xfrm>
            <a:prstGeom prst="downArrow">
              <a:avLst/>
            </a:prstGeom>
            <a:solidFill>
              <a:schemeClr val="bg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圆角矩形 19"/>
          <p:cNvSpPr/>
          <p:nvPr/>
        </p:nvSpPr>
        <p:spPr>
          <a:xfrm>
            <a:off x="2818643" y="1641327"/>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圆角矩形 20"/>
          <p:cNvSpPr/>
          <p:nvPr/>
        </p:nvSpPr>
        <p:spPr>
          <a:xfrm>
            <a:off x="2867229" y="2145383"/>
            <a:ext cx="648072" cy="399572"/>
          </a:xfrm>
          <a:prstGeom prst="roundRect">
            <a:avLst/>
          </a:prstGeom>
          <a:solidFill>
            <a:srgbClr val="FF0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sp>
        <p:nvSpPr>
          <p:cNvPr id="22" name="圆角矩形 21"/>
          <p:cNvSpPr/>
          <p:nvPr/>
        </p:nvSpPr>
        <p:spPr>
          <a:xfrm>
            <a:off x="5940152" y="1641327"/>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圆角矩形 22"/>
          <p:cNvSpPr/>
          <p:nvPr/>
        </p:nvSpPr>
        <p:spPr>
          <a:xfrm>
            <a:off x="5988738" y="2145383"/>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nvGrpSpPr>
          <p:cNvPr id="25" name="组合 24"/>
          <p:cNvGrpSpPr>
            <a:grpSpLocks noChangeAspect="1"/>
          </p:cNvGrpSpPr>
          <p:nvPr/>
        </p:nvGrpSpPr>
        <p:grpSpPr>
          <a:xfrm>
            <a:off x="5601992" y="3356992"/>
            <a:ext cx="2204000" cy="3384376"/>
            <a:chOff x="134211" y="3465818"/>
            <a:chExt cx="2204000" cy="3384376"/>
          </a:xfrm>
        </p:grpSpPr>
        <p:sp>
          <p:nvSpPr>
            <p:cNvPr id="26" name="圆角矩形 25"/>
            <p:cNvSpPr/>
            <p:nvPr/>
          </p:nvSpPr>
          <p:spPr>
            <a:xfrm>
              <a:off x="134211" y="3769091"/>
              <a:ext cx="2204000" cy="3081103"/>
            </a:xfrm>
            <a:prstGeom prst="round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圆角矩形 26"/>
            <p:cNvSpPr/>
            <p:nvPr/>
          </p:nvSpPr>
          <p:spPr>
            <a:xfrm>
              <a:off x="249979"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Core0</a:t>
              </a:r>
            </a:p>
          </p:txBody>
        </p:sp>
        <p:sp>
          <p:nvSpPr>
            <p:cNvPr id="28" name="圆角矩形 27"/>
            <p:cNvSpPr/>
            <p:nvPr/>
          </p:nvSpPr>
          <p:spPr>
            <a:xfrm>
              <a:off x="1258091"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Core1</a:t>
              </a:r>
            </a:p>
          </p:txBody>
        </p:sp>
        <p:sp>
          <p:nvSpPr>
            <p:cNvPr id="29" name="矩形 28"/>
            <p:cNvSpPr/>
            <p:nvPr/>
          </p:nvSpPr>
          <p:spPr>
            <a:xfrm>
              <a:off x="924748" y="3465818"/>
              <a:ext cx="6229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Host</a:t>
              </a:r>
            </a:p>
          </p:txBody>
        </p:sp>
        <p:sp>
          <p:nvSpPr>
            <p:cNvPr id="30" name="圆角矩形 29"/>
            <p:cNvSpPr/>
            <p:nvPr/>
          </p:nvSpPr>
          <p:spPr>
            <a:xfrm>
              <a:off x="250959" y="5683724"/>
              <a:ext cx="1943236" cy="302374"/>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LLC</a:t>
              </a:r>
            </a:p>
          </p:txBody>
        </p:sp>
        <p:sp>
          <p:nvSpPr>
            <p:cNvPr id="31" name="圆角矩形 30"/>
            <p:cNvSpPr/>
            <p:nvPr/>
          </p:nvSpPr>
          <p:spPr>
            <a:xfrm>
              <a:off x="249979" y="6300062"/>
              <a:ext cx="1943236" cy="39177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DRAM</a:t>
              </a:r>
            </a:p>
          </p:txBody>
        </p:sp>
        <p:sp>
          <p:nvSpPr>
            <p:cNvPr id="32" name="下箭头 31"/>
            <p:cNvSpPr/>
            <p:nvPr/>
          </p:nvSpPr>
          <p:spPr>
            <a:xfrm>
              <a:off x="826043" y="5986098"/>
              <a:ext cx="900100" cy="313964"/>
            </a:xfrm>
            <a:prstGeom prst="downArrow">
              <a:avLst/>
            </a:prstGeom>
            <a:solidFill>
              <a:schemeClr val="bg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4" name="圆角矩形 33"/>
          <p:cNvSpPr/>
          <p:nvPr/>
        </p:nvSpPr>
        <p:spPr>
          <a:xfrm>
            <a:off x="1982802" y="1648461"/>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圆角矩形 34"/>
          <p:cNvSpPr/>
          <p:nvPr/>
        </p:nvSpPr>
        <p:spPr>
          <a:xfrm>
            <a:off x="2031388" y="2152517"/>
            <a:ext cx="648072" cy="399572"/>
          </a:xfrm>
          <a:prstGeom prst="roundRect">
            <a:avLst/>
          </a:prstGeom>
          <a:solidFill>
            <a:srgbClr val="C00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sp>
        <p:nvSpPr>
          <p:cNvPr id="38" name="圆角矩形 37"/>
          <p:cNvSpPr/>
          <p:nvPr/>
        </p:nvSpPr>
        <p:spPr>
          <a:xfrm>
            <a:off x="6800013" y="1648461"/>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圆角矩形 38"/>
          <p:cNvSpPr/>
          <p:nvPr/>
        </p:nvSpPr>
        <p:spPr>
          <a:xfrm>
            <a:off x="6848599" y="2152517"/>
            <a:ext cx="648072" cy="399572"/>
          </a:xfrm>
          <a:prstGeom prst="roundRect">
            <a:avLst/>
          </a:prstGeom>
          <a:solidFill>
            <a:srgbClr val="FFFF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sp>
        <p:nvSpPr>
          <p:cNvPr id="42" name="下箭头 41"/>
          <p:cNvSpPr/>
          <p:nvPr/>
        </p:nvSpPr>
        <p:spPr>
          <a:xfrm>
            <a:off x="2051720" y="2636912"/>
            <a:ext cx="5400600" cy="108941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prstClr val="black"/>
                </a:solidFill>
                <a:effectLst/>
                <a:uLnTx/>
                <a:uFillTx/>
                <a:latin typeface="Calibri"/>
                <a:ea typeface="Calibri"/>
                <a:cs typeface="+mn-cs"/>
              </a:rPr>
              <a:t>How to dynamically schedule VMs onto hosts?</a:t>
            </a:r>
            <a:endParaRPr kumimoji="0" lang="zh-CN" altLang="en-US" sz="2200" b="1" i="0" u="none" strike="noStrike" kern="1200" cap="none" spc="0" normalizeH="0" baseline="0" noProof="0" dirty="0">
              <a:ln>
                <a:noFill/>
              </a:ln>
              <a:solidFill>
                <a:prstClr val="black"/>
              </a:solidFill>
              <a:effectLst/>
              <a:uLnTx/>
              <a:uFillTx/>
              <a:latin typeface="Calibri"/>
              <a:ea typeface="Calibri"/>
              <a:cs typeface="+mn-cs"/>
            </a:endParaRPr>
          </a:p>
        </p:txBody>
      </p:sp>
      <p:sp>
        <p:nvSpPr>
          <p:cNvPr id="43" name="矩形 42"/>
          <p:cNvSpPr/>
          <p:nvPr/>
        </p:nvSpPr>
        <p:spPr>
          <a:xfrm>
            <a:off x="2087724" y="2636912"/>
            <a:ext cx="5328592" cy="10801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FF"/>
                </a:solidFill>
                <a:effectLst/>
                <a:uLnTx/>
                <a:uFillTx/>
                <a:latin typeface="Calibri"/>
                <a:ea typeface="Calibri"/>
                <a:cs typeface="+mn-cs"/>
              </a:rPr>
              <a:t>Distributed Resource Management (DRM) policies</a:t>
            </a:r>
            <a:endParaRPr kumimoji="0" lang="zh-CN" altLang="en-US" sz="2800" b="0" i="0" u="none" strike="noStrike" kern="1200" cap="none" spc="0" normalizeH="0" baseline="0" noProof="0" dirty="0">
              <a:ln>
                <a:noFill/>
              </a:ln>
              <a:solidFill>
                <a:srgbClr val="0000FF"/>
              </a:solidFill>
              <a:effectLst/>
              <a:uLnTx/>
              <a:uFillTx/>
              <a:latin typeface="Calibri"/>
              <a:ea typeface="Calibri"/>
              <a:cs typeface="+mn-cs"/>
            </a:endParaRPr>
          </a:p>
        </p:txBody>
      </p:sp>
      <p:pic>
        <p:nvPicPr>
          <p:cNvPr id="33" name="Picture 7" descr="safari.png"/>
          <p:cNvPicPr>
            <a:picLocks noChangeAspect="1"/>
          </p:cNvPicPr>
          <p:nvPr/>
        </p:nvPicPr>
        <p:blipFill>
          <a:blip r:embed="rId3" cstate="print"/>
          <a:stretch>
            <a:fillRect/>
          </a:stretch>
        </p:blipFill>
        <p:spPr>
          <a:xfrm>
            <a:off x="251686" y="6453336"/>
            <a:ext cx="935938" cy="270804"/>
          </a:xfrm>
          <a:prstGeom prst="rect">
            <a:avLst/>
          </a:prstGeom>
        </p:spPr>
      </p:pic>
    </p:spTree>
    <p:extLst>
      <p:ext uri="{BB962C8B-B14F-4D97-AF65-F5344CB8AC3E}">
        <p14:creationId xmlns:p14="http://schemas.microsoft.com/office/powerpoint/2010/main" val="54130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34" grpId="0" animBg="1"/>
      <p:bldP spid="35" grpId="0" animBg="1"/>
      <p:bldP spid="38" grpId="0" animBg="1"/>
      <p:bldP spid="39" grpId="0" animBg="1"/>
      <p:bldP spid="42" grpId="0" animBg="1"/>
      <p:bldP spid="43"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Conventional DRM Policies</a:t>
            </a:r>
            <a:endParaRPr lang="zh-CN" altLang="en-US" b="1"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C913308-F349-4B6D-A68A-DD1791B4A57B}" type="slidenum">
              <a:rPr kumimoji="0" lang="zh-CN" altLang="en-US" sz="1400" b="0" i="0" u="none" strike="noStrike" kern="1200" cap="none" spc="0" normalizeH="0" baseline="0" noProof="0" smtClean="0">
                <a:ln>
                  <a:noFill/>
                </a:ln>
                <a:solidFill>
                  <a:prstClr val="black"/>
                </a:solidFill>
                <a:effectLst/>
                <a:uLnTx/>
                <a:uFillTx/>
                <a:latin typeface="Calibri"/>
                <a:ea typeface="Calibri"/>
                <a:cs typeface="+mn-cs"/>
              </a:rPr>
              <a:pPr marL="0" marR="0" lvl="0" indent="0" algn="r" defTabSz="914400" rtl="0" eaLnBrk="0" fontAlgn="base" latinLnBrk="0" hangingPunct="0">
                <a:lnSpc>
                  <a:spcPct val="100000"/>
                </a:lnSpc>
                <a:spcBef>
                  <a:spcPct val="0"/>
                </a:spcBef>
                <a:spcAft>
                  <a:spcPct val="0"/>
                </a:spcAft>
                <a:buClrTx/>
                <a:buSzTx/>
                <a:buFontTx/>
                <a:buNone/>
                <a:tabLst/>
                <a:defRPr/>
              </a:pPr>
              <a:t>226</a:t>
            </a:fld>
            <a:endParaRPr kumimoji="0" lang="zh-CN" altLang="en-US" sz="1400" b="0" i="0" u="none" strike="noStrike" kern="1200" cap="none" spc="0" normalizeH="0" baseline="0" noProof="0">
              <a:ln>
                <a:noFill/>
              </a:ln>
              <a:solidFill>
                <a:prstClr val="black"/>
              </a:solidFill>
              <a:effectLst/>
              <a:uLnTx/>
              <a:uFillTx/>
              <a:latin typeface="Calibri"/>
              <a:ea typeface="Calibri"/>
              <a:cs typeface="+mn-cs"/>
            </a:endParaRPr>
          </a:p>
        </p:txBody>
      </p:sp>
      <p:grpSp>
        <p:nvGrpSpPr>
          <p:cNvPr id="24" name="组合 23"/>
          <p:cNvGrpSpPr>
            <a:grpSpLocks noChangeAspect="1"/>
          </p:cNvGrpSpPr>
          <p:nvPr/>
        </p:nvGrpSpPr>
        <p:grpSpPr>
          <a:xfrm>
            <a:off x="1726143" y="3356992"/>
            <a:ext cx="2204000" cy="3384376"/>
            <a:chOff x="134211" y="3465818"/>
            <a:chExt cx="2204000" cy="3384376"/>
          </a:xfrm>
        </p:grpSpPr>
        <p:sp>
          <p:nvSpPr>
            <p:cNvPr id="5" name="圆角矩形 4"/>
            <p:cNvSpPr/>
            <p:nvPr/>
          </p:nvSpPr>
          <p:spPr>
            <a:xfrm>
              <a:off x="134211" y="3769091"/>
              <a:ext cx="2204000" cy="3081103"/>
            </a:xfrm>
            <a:prstGeom prst="round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prstClr val="black"/>
                </a:solidFill>
                <a:effectLst/>
                <a:uLnTx/>
                <a:uFillTx/>
                <a:latin typeface="Calibri"/>
                <a:ea typeface="+mn-ea"/>
                <a:cs typeface="+mn-cs"/>
              </a:endParaRPr>
            </a:p>
          </p:txBody>
        </p:sp>
        <p:sp>
          <p:nvSpPr>
            <p:cNvPr id="7" name="圆角矩形 6"/>
            <p:cNvSpPr/>
            <p:nvPr/>
          </p:nvSpPr>
          <p:spPr>
            <a:xfrm>
              <a:off x="249979"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Core0</a:t>
              </a:r>
            </a:p>
          </p:txBody>
        </p:sp>
        <p:sp>
          <p:nvSpPr>
            <p:cNvPr id="11" name="圆角矩形 10"/>
            <p:cNvSpPr/>
            <p:nvPr/>
          </p:nvSpPr>
          <p:spPr>
            <a:xfrm>
              <a:off x="1258091"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Core1</a:t>
              </a:r>
            </a:p>
          </p:txBody>
        </p:sp>
        <p:sp>
          <p:nvSpPr>
            <p:cNvPr id="14" name="矩形 13"/>
            <p:cNvSpPr/>
            <p:nvPr/>
          </p:nvSpPr>
          <p:spPr>
            <a:xfrm>
              <a:off x="924748" y="3465818"/>
              <a:ext cx="6229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Host</a:t>
              </a:r>
            </a:p>
          </p:txBody>
        </p:sp>
        <p:sp>
          <p:nvSpPr>
            <p:cNvPr id="15" name="圆角矩形 14"/>
            <p:cNvSpPr/>
            <p:nvPr/>
          </p:nvSpPr>
          <p:spPr>
            <a:xfrm>
              <a:off x="250959" y="5683724"/>
              <a:ext cx="1943236" cy="302374"/>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LLC</a:t>
              </a:r>
            </a:p>
          </p:txBody>
        </p:sp>
        <p:sp>
          <p:nvSpPr>
            <p:cNvPr id="16" name="圆角矩形 15"/>
            <p:cNvSpPr/>
            <p:nvPr/>
          </p:nvSpPr>
          <p:spPr>
            <a:xfrm>
              <a:off x="249979" y="6300062"/>
              <a:ext cx="1943236" cy="39177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DRAM</a:t>
              </a:r>
            </a:p>
          </p:txBody>
        </p:sp>
        <p:sp>
          <p:nvSpPr>
            <p:cNvPr id="17" name="下箭头 16"/>
            <p:cNvSpPr/>
            <p:nvPr/>
          </p:nvSpPr>
          <p:spPr>
            <a:xfrm>
              <a:off x="826043" y="5986098"/>
              <a:ext cx="900100" cy="313964"/>
            </a:xfrm>
            <a:prstGeom prst="downArrow">
              <a:avLst/>
            </a:prstGeom>
            <a:solidFill>
              <a:schemeClr val="bg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8" name="组合 17"/>
          <p:cNvGrpSpPr/>
          <p:nvPr/>
        </p:nvGrpSpPr>
        <p:grpSpPr>
          <a:xfrm>
            <a:off x="2818643" y="2101043"/>
            <a:ext cx="745245" cy="500637"/>
            <a:chOff x="2818643" y="2101043"/>
            <a:chExt cx="745245" cy="500637"/>
          </a:xfrm>
        </p:grpSpPr>
        <p:sp>
          <p:nvSpPr>
            <p:cNvPr id="20" name="圆角矩形 19"/>
            <p:cNvSpPr/>
            <p:nvPr/>
          </p:nvSpPr>
          <p:spPr>
            <a:xfrm>
              <a:off x="2818643" y="2101043"/>
              <a:ext cx="745245" cy="500637"/>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圆角矩形 20"/>
            <p:cNvSpPr/>
            <p:nvPr/>
          </p:nvSpPr>
          <p:spPr>
            <a:xfrm>
              <a:off x="2867229" y="2145383"/>
              <a:ext cx="648072" cy="399572"/>
            </a:xfrm>
            <a:prstGeom prst="roundRect">
              <a:avLst/>
            </a:prstGeom>
            <a:solidFill>
              <a:srgbClr val="FF0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19" name="组合 18"/>
          <p:cNvGrpSpPr/>
          <p:nvPr/>
        </p:nvGrpSpPr>
        <p:grpSpPr>
          <a:xfrm>
            <a:off x="5940152" y="2101043"/>
            <a:ext cx="745245" cy="500638"/>
            <a:chOff x="5940152" y="2101043"/>
            <a:chExt cx="745245" cy="500638"/>
          </a:xfrm>
        </p:grpSpPr>
        <p:sp>
          <p:nvSpPr>
            <p:cNvPr id="22" name="圆角矩形 21"/>
            <p:cNvSpPr/>
            <p:nvPr/>
          </p:nvSpPr>
          <p:spPr>
            <a:xfrm>
              <a:off x="5940152" y="2101043"/>
              <a:ext cx="745245" cy="500638"/>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圆角矩形 22"/>
            <p:cNvSpPr/>
            <p:nvPr/>
          </p:nvSpPr>
          <p:spPr>
            <a:xfrm>
              <a:off x="5988738" y="2145383"/>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25" name="组合 24"/>
          <p:cNvGrpSpPr>
            <a:grpSpLocks noChangeAspect="1"/>
          </p:cNvGrpSpPr>
          <p:nvPr/>
        </p:nvGrpSpPr>
        <p:grpSpPr>
          <a:xfrm>
            <a:off x="5601992" y="3356992"/>
            <a:ext cx="2204000" cy="3384376"/>
            <a:chOff x="134211" y="3465818"/>
            <a:chExt cx="2204000" cy="3384376"/>
          </a:xfrm>
        </p:grpSpPr>
        <p:sp>
          <p:nvSpPr>
            <p:cNvPr id="26" name="圆角矩形 25"/>
            <p:cNvSpPr/>
            <p:nvPr/>
          </p:nvSpPr>
          <p:spPr>
            <a:xfrm>
              <a:off x="134211" y="3769091"/>
              <a:ext cx="2204000" cy="3081103"/>
            </a:xfrm>
            <a:prstGeom prst="round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圆角矩形 26"/>
            <p:cNvSpPr/>
            <p:nvPr/>
          </p:nvSpPr>
          <p:spPr>
            <a:xfrm>
              <a:off x="249979"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Core0</a:t>
              </a:r>
            </a:p>
          </p:txBody>
        </p:sp>
        <p:sp>
          <p:nvSpPr>
            <p:cNvPr id="28" name="圆角矩形 27"/>
            <p:cNvSpPr/>
            <p:nvPr/>
          </p:nvSpPr>
          <p:spPr>
            <a:xfrm>
              <a:off x="1258091"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Core1</a:t>
              </a:r>
            </a:p>
          </p:txBody>
        </p:sp>
        <p:sp>
          <p:nvSpPr>
            <p:cNvPr id="29" name="矩形 28"/>
            <p:cNvSpPr/>
            <p:nvPr/>
          </p:nvSpPr>
          <p:spPr>
            <a:xfrm>
              <a:off x="924748" y="3465818"/>
              <a:ext cx="6229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Host</a:t>
              </a:r>
            </a:p>
          </p:txBody>
        </p:sp>
        <p:sp>
          <p:nvSpPr>
            <p:cNvPr id="30" name="圆角矩形 29"/>
            <p:cNvSpPr/>
            <p:nvPr/>
          </p:nvSpPr>
          <p:spPr>
            <a:xfrm>
              <a:off x="250959" y="5683724"/>
              <a:ext cx="1943236" cy="302374"/>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LLC</a:t>
              </a:r>
            </a:p>
          </p:txBody>
        </p:sp>
        <p:sp>
          <p:nvSpPr>
            <p:cNvPr id="31" name="圆角矩形 30"/>
            <p:cNvSpPr/>
            <p:nvPr/>
          </p:nvSpPr>
          <p:spPr>
            <a:xfrm>
              <a:off x="249979" y="6300062"/>
              <a:ext cx="1943236" cy="39177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DRAM</a:t>
              </a:r>
            </a:p>
          </p:txBody>
        </p:sp>
        <p:sp>
          <p:nvSpPr>
            <p:cNvPr id="32" name="下箭头 31"/>
            <p:cNvSpPr/>
            <p:nvPr/>
          </p:nvSpPr>
          <p:spPr>
            <a:xfrm>
              <a:off x="826043" y="5986098"/>
              <a:ext cx="900100" cy="313964"/>
            </a:xfrm>
            <a:prstGeom prst="downArrow">
              <a:avLst/>
            </a:prstGeom>
            <a:solidFill>
              <a:schemeClr val="bg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3" name="组合 12"/>
          <p:cNvGrpSpPr/>
          <p:nvPr/>
        </p:nvGrpSpPr>
        <p:grpSpPr>
          <a:xfrm>
            <a:off x="1982802" y="1648461"/>
            <a:ext cx="745245" cy="960354"/>
            <a:chOff x="1982802" y="1648461"/>
            <a:chExt cx="745245" cy="960354"/>
          </a:xfrm>
        </p:grpSpPr>
        <p:sp>
          <p:nvSpPr>
            <p:cNvPr id="34" name="圆角矩形 33"/>
            <p:cNvSpPr/>
            <p:nvPr/>
          </p:nvSpPr>
          <p:spPr>
            <a:xfrm>
              <a:off x="1982802" y="1648461"/>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圆角矩形 34"/>
            <p:cNvSpPr/>
            <p:nvPr/>
          </p:nvSpPr>
          <p:spPr>
            <a:xfrm>
              <a:off x="2031388" y="2152517"/>
              <a:ext cx="648072" cy="399572"/>
            </a:xfrm>
            <a:prstGeom prst="roundRect">
              <a:avLst/>
            </a:prstGeom>
            <a:solidFill>
              <a:srgbClr val="C00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44" name="组合 43"/>
          <p:cNvGrpSpPr/>
          <p:nvPr/>
        </p:nvGrpSpPr>
        <p:grpSpPr>
          <a:xfrm>
            <a:off x="6800013" y="1648461"/>
            <a:ext cx="1588411" cy="960354"/>
            <a:chOff x="6800013" y="1648461"/>
            <a:chExt cx="1588411" cy="960354"/>
          </a:xfrm>
        </p:grpSpPr>
        <p:sp>
          <p:nvSpPr>
            <p:cNvPr id="38" name="圆角矩形 37"/>
            <p:cNvSpPr/>
            <p:nvPr/>
          </p:nvSpPr>
          <p:spPr>
            <a:xfrm>
              <a:off x="6800013" y="1648461"/>
              <a:ext cx="1588411"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圆角矩形 38"/>
            <p:cNvSpPr/>
            <p:nvPr/>
          </p:nvSpPr>
          <p:spPr>
            <a:xfrm>
              <a:off x="6920607" y="2152517"/>
              <a:ext cx="1395809" cy="399572"/>
            </a:xfrm>
            <a:prstGeom prst="roundRect">
              <a:avLst/>
            </a:prstGeom>
            <a:solidFill>
              <a:srgbClr val="FFFF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sp>
        <p:nvSpPr>
          <p:cNvPr id="36" name="圆角矩形 35"/>
          <p:cNvSpPr/>
          <p:nvPr/>
        </p:nvSpPr>
        <p:spPr>
          <a:xfrm>
            <a:off x="774763" y="3873575"/>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7" name="圆角矩形 36"/>
          <p:cNvSpPr/>
          <p:nvPr/>
        </p:nvSpPr>
        <p:spPr>
          <a:xfrm>
            <a:off x="823349" y="4377631"/>
            <a:ext cx="648072" cy="399572"/>
          </a:xfrm>
          <a:prstGeom prst="roundRect">
            <a:avLst/>
          </a:prstGeom>
          <a:solidFill>
            <a:srgbClr val="00B05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cxnSp>
        <p:nvCxnSpPr>
          <p:cNvPr id="6" name="直接箭头连接符 5"/>
          <p:cNvCxnSpPr/>
          <p:nvPr/>
        </p:nvCxnSpPr>
        <p:spPr>
          <a:xfrm>
            <a:off x="774763" y="3717032"/>
            <a:ext cx="889261" cy="0"/>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30747" y="3861048"/>
            <a:ext cx="0" cy="944488"/>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7677" y="3356992"/>
            <a:ext cx="165404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Calibri"/>
                <a:cs typeface="ＭＳ Ｐゴシック" charset="0"/>
              </a:rPr>
              <a:t>Memory Capacity</a:t>
            </a:r>
            <a:endParaRPr kumimoji="0" lang="zh-CN" altLang="en-US" sz="16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sp>
        <p:nvSpPr>
          <p:cNvPr id="43" name="TextBox 42"/>
          <p:cNvSpPr txBox="1"/>
          <p:nvPr/>
        </p:nvSpPr>
        <p:spPr>
          <a:xfrm>
            <a:off x="107504" y="4149080"/>
            <a:ext cx="5309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Calibri"/>
                <a:cs typeface="ＭＳ Ｐゴシック" charset="0"/>
              </a:rPr>
              <a:t>CPU</a:t>
            </a:r>
            <a:endParaRPr kumimoji="0" lang="zh-CN" altLang="en-US" sz="16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sp>
        <p:nvSpPr>
          <p:cNvPr id="45" name="TextBox 44"/>
          <p:cNvSpPr txBox="1"/>
          <p:nvPr/>
        </p:nvSpPr>
        <p:spPr>
          <a:xfrm>
            <a:off x="1187624" y="1571308"/>
            <a:ext cx="734481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a:ea typeface="Calibri"/>
                <a:cs typeface="ＭＳ Ｐゴシック" charset="0"/>
              </a:rPr>
              <a:t>Based on </a:t>
            </a:r>
            <a:r>
              <a:rPr kumimoji="0" lang="en-US" altLang="zh-CN" sz="3200" b="0" i="0" u="none" strike="noStrike" kern="1200" cap="none" spc="0" normalizeH="0" baseline="0" noProof="0" dirty="0">
                <a:ln>
                  <a:noFill/>
                </a:ln>
                <a:solidFill>
                  <a:srgbClr val="0000FF"/>
                </a:solidFill>
                <a:effectLst/>
                <a:uLnTx/>
                <a:uFillTx/>
                <a:latin typeface="Calibri"/>
                <a:ea typeface="Calibri"/>
                <a:cs typeface="ＭＳ Ｐゴシック" charset="0"/>
              </a:rPr>
              <a:t>operating-system-level metrics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Calibri"/>
                <a:ea typeface="Calibri"/>
                <a:cs typeface="ＭＳ Ｐゴシック" charset="0"/>
              </a:rPr>
              <a:t>e.g., CPU utilization, memory capacity demand</a:t>
            </a:r>
            <a:endParaRPr kumimoji="0" lang="zh-CN" altLang="en-US" sz="32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pic>
        <p:nvPicPr>
          <p:cNvPr id="41" name="Picture 7" descr="safari.png"/>
          <p:cNvPicPr>
            <a:picLocks noChangeAspect="1"/>
          </p:cNvPicPr>
          <p:nvPr/>
        </p:nvPicPr>
        <p:blipFill>
          <a:blip r:embed="rId3" cstate="print"/>
          <a:stretch>
            <a:fillRect/>
          </a:stretch>
        </p:blipFill>
        <p:spPr>
          <a:xfrm>
            <a:off x="251686" y="6453336"/>
            <a:ext cx="935938" cy="270804"/>
          </a:xfrm>
          <a:prstGeom prst="rect">
            <a:avLst/>
          </a:prstGeom>
        </p:spPr>
      </p:pic>
    </p:spTree>
    <p:extLst>
      <p:ext uri="{BB962C8B-B14F-4D97-AF65-F5344CB8AC3E}">
        <p14:creationId xmlns:p14="http://schemas.microsoft.com/office/powerpoint/2010/main" val="401497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4.72222E-6 3.4104E-6 L -0.00157 0.34682 " pathEditMode="relative" rAng="0" ptsTypes="AA">
                                      <p:cBhvr>
                                        <p:cTn id="34" dur="500" fill="hold"/>
                                        <p:tgtEl>
                                          <p:spTgt spid="13"/>
                                        </p:tgtEl>
                                        <p:attrNameLst>
                                          <p:attrName>ppt_x</p:attrName>
                                          <p:attrName>ppt_y</p:attrName>
                                        </p:attrNameLst>
                                      </p:cBhvr>
                                      <p:rCtr x="-87" y="17341"/>
                                    </p:animMotion>
                                  </p:childTnLst>
                                </p:cTn>
                              </p:par>
                            </p:childTnLst>
                          </p:cTn>
                        </p:par>
                        <p:par>
                          <p:cTn id="35" fill="hold">
                            <p:stCondLst>
                              <p:cond delay="500"/>
                            </p:stCondLst>
                            <p:childTnLst>
                              <p:par>
                                <p:cTn id="36" presetID="42" presetClass="path" presetSubtype="0" accel="50000" decel="50000" fill="hold" nodeType="afterEffect">
                                  <p:stCondLst>
                                    <p:cond delay="0"/>
                                  </p:stCondLst>
                                  <p:childTnLst>
                                    <p:animMotion origin="layout" path="M 1.66667E-6 2.25434E-6 L 0.00937 0.3667 " pathEditMode="relative" rAng="0" ptsTypes="AA">
                                      <p:cBhvr>
                                        <p:cTn id="37" dur="500" fill="hold"/>
                                        <p:tgtEl>
                                          <p:spTgt spid="18"/>
                                        </p:tgtEl>
                                        <p:attrNameLst>
                                          <p:attrName>ppt_x</p:attrName>
                                          <p:attrName>ppt_y</p:attrName>
                                        </p:attrNameLst>
                                      </p:cBhvr>
                                      <p:rCtr x="469" y="18335"/>
                                    </p:animMotion>
                                  </p:childTnLst>
                                </p:cTn>
                              </p:par>
                            </p:childTnLst>
                          </p:cTn>
                        </p:par>
                        <p:par>
                          <p:cTn id="38" fill="hold">
                            <p:stCondLst>
                              <p:cond delay="1000"/>
                            </p:stCondLst>
                            <p:childTnLst>
                              <p:par>
                                <p:cTn id="39" presetID="42" presetClass="path" presetSubtype="0" accel="50000" decel="50000" fill="hold" nodeType="afterEffect">
                                  <p:stCondLst>
                                    <p:cond delay="0"/>
                                  </p:stCondLst>
                                  <p:childTnLst>
                                    <p:animMotion origin="layout" path="M 2.22222E-6 2.25434E-6 L -0.33195 0.28277 " pathEditMode="relative" rAng="0" ptsTypes="AA">
                                      <p:cBhvr>
                                        <p:cTn id="40" dur="500" fill="hold"/>
                                        <p:tgtEl>
                                          <p:spTgt spid="19"/>
                                        </p:tgtEl>
                                        <p:attrNameLst>
                                          <p:attrName>ppt_x</p:attrName>
                                          <p:attrName>ppt_y</p:attrName>
                                        </p:attrNameLst>
                                      </p:cBhvr>
                                      <p:rCtr x="-16597" y="14127"/>
                                    </p:animMotion>
                                  </p:childTnLst>
                                </p:cTn>
                              </p:par>
                            </p:childTnLst>
                          </p:cTn>
                        </p:par>
                        <p:par>
                          <p:cTn id="41" fill="hold">
                            <p:stCondLst>
                              <p:cond delay="1500"/>
                            </p:stCondLst>
                            <p:childTnLst>
                              <p:par>
                                <p:cTn id="42" presetID="42" presetClass="path" presetSubtype="0" accel="50000" decel="50000" fill="hold" nodeType="afterEffect">
                                  <p:stCondLst>
                                    <p:cond delay="0"/>
                                  </p:stCondLst>
                                  <p:childTnLst>
                                    <p:animMotion origin="layout" path="M -1.94444E-6 3.4104E-6 L -0.10208 0.34682 " pathEditMode="relative" rAng="0" ptsTypes="AA">
                                      <p:cBhvr>
                                        <p:cTn id="43" dur="500" fill="hold"/>
                                        <p:tgtEl>
                                          <p:spTgt spid="44"/>
                                        </p:tgtEl>
                                        <p:attrNameLst>
                                          <p:attrName>ppt_x</p:attrName>
                                          <p:attrName>ppt_y</p:attrName>
                                        </p:attrNameLst>
                                      </p:cBhvr>
                                      <p:rCtr x="-5104" y="173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10" grpId="0"/>
      <p:bldP spid="43" grpId="0"/>
      <p:bldP spid="45"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Microarchitecture-level Interference</a:t>
            </a:r>
            <a:endParaRPr lang="zh-CN" altLang="en-US" b="1"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C913308-F349-4B6D-A68A-DD1791B4A57B}" type="slidenum">
              <a:rPr kumimoji="0" lang="zh-CN" altLang="en-US" sz="1400" b="0" i="0" u="none" strike="noStrike" kern="1200" cap="none" spc="0" normalizeH="0" baseline="0" noProof="0" smtClean="0">
                <a:ln>
                  <a:noFill/>
                </a:ln>
                <a:solidFill>
                  <a:prstClr val="black"/>
                </a:solidFill>
                <a:effectLst/>
                <a:uLnTx/>
                <a:uFillTx/>
                <a:latin typeface="Calibri"/>
                <a:ea typeface="Calibri"/>
                <a:cs typeface="+mn-cs"/>
              </a:rPr>
              <a:pPr marL="0" marR="0" lvl="0" indent="0" algn="r" defTabSz="914400" rtl="0" eaLnBrk="0" fontAlgn="base" latinLnBrk="0" hangingPunct="0">
                <a:lnSpc>
                  <a:spcPct val="100000"/>
                </a:lnSpc>
                <a:spcBef>
                  <a:spcPct val="0"/>
                </a:spcBef>
                <a:spcAft>
                  <a:spcPct val="0"/>
                </a:spcAft>
                <a:buClrTx/>
                <a:buSzTx/>
                <a:buFontTx/>
                <a:buNone/>
                <a:tabLst/>
                <a:defRPr/>
              </a:pPr>
              <a:t>227</a:t>
            </a:fld>
            <a:endParaRPr kumimoji="0" lang="zh-CN" altLang="en-US" sz="1400" b="0" i="0" u="none" strike="noStrike" kern="1200" cap="none" spc="0" normalizeH="0" baseline="0" noProof="0">
              <a:ln>
                <a:noFill/>
              </a:ln>
              <a:solidFill>
                <a:prstClr val="black"/>
              </a:solidFill>
              <a:effectLst/>
              <a:uLnTx/>
              <a:uFillTx/>
              <a:latin typeface="Calibri"/>
              <a:ea typeface="Calibri"/>
              <a:cs typeface="+mn-cs"/>
            </a:endParaRPr>
          </a:p>
        </p:txBody>
      </p:sp>
      <p:grpSp>
        <p:nvGrpSpPr>
          <p:cNvPr id="8" name="组合 7"/>
          <p:cNvGrpSpPr/>
          <p:nvPr/>
        </p:nvGrpSpPr>
        <p:grpSpPr>
          <a:xfrm>
            <a:off x="6440276" y="2276872"/>
            <a:ext cx="745245" cy="960354"/>
            <a:chOff x="5940152" y="1641327"/>
            <a:chExt cx="745245" cy="960354"/>
          </a:xfrm>
        </p:grpSpPr>
        <p:sp>
          <p:nvSpPr>
            <p:cNvPr id="22" name="圆角矩形 21"/>
            <p:cNvSpPr/>
            <p:nvPr/>
          </p:nvSpPr>
          <p:spPr>
            <a:xfrm>
              <a:off x="5940152" y="1641327"/>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圆角矩形 22"/>
            <p:cNvSpPr/>
            <p:nvPr/>
          </p:nvSpPr>
          <p:spPr>
            <a:xfrm>
              <a:off x="5988738" y="2145383"/>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sp>
        <p:nvSpPr>
          <p:cNvPr id="26" name="圆角矩形 25"/>
          <p:cNvSpPr/>
          <p:nvPr/>
        </p:nvSpPr>
        <p:spPr>
          <a:xfrm>
            <a:off x="6228184" y="2004081"/>
            <a:ext cx="2204000" cy="3081103"/>
          </a:xfrm>
          <a:prstGeom prst="round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圆角矩形 26"/>
          <p:cNvSpPr/>
          <p:nvPr/>
        </p:nvSpPr>
        <p:spPr>
          <a:xfrm>
            <a:off x="6343952" y="214589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Core0</a:t>
            </a:r>
          </a:p>
        </p:txBody>
      </p:sp>
      <p:sp>
        <p:nvSpPr>
          <p:cNvPr id="28" name="圆角矩形 27"/>
          <p:cNvSpPr/>
          <p:nvPr/>
        </p:nvSpPr>
        <p:spPr>
          <a:xfrm>
            <a:off x="7352064" y="214589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Core1</a:t>
            </a:r>
          </a:p>
        </p:txBody>
      </p:sp>
      <p:sp>
        <p:nvSpPr>
          <p:cNvPr id="29" name="矩形 28"/>
          <p:cNvSpPr/>
          <p:nvPr/>
        </p:nvSpPr>
        <p:spPr>
          <a:xfrm>
            <a:off x="7018721" y="1700808"/>
            <a:ext cx="6229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Host</a:t>
            </a:r>
          </a:p>
        </p:txBody>
      </p:sp>
      <p:sp>
        <p:nvSpPr>
          <p:cNvPr id="30" name="圆角矩形 29"/>
          <p:cNvSpPr/>
          <p:nvPr/>
        </p:nvSpPr>
        <p:spPr>
          <a:xfrm>
            <a:off x="6344932" y="3918714"/>
            <a:ext cx="1943236" cy="302374"/>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LLC</a:t>
            </a:r>
          </a:p>
        </p:txBody>
      </p:sp>
      <p:sp>
        <p:nvSpPr>
          <p:cNvPr id="31" name="圆角矩形 30"/>
          <p:cNvSpPr/>
          <p:nvPr/>
        </p:nvSpPr>
        <p:spPr>
          <a:xfrm>
            <a:off x="6343952" y="4535052"/>
            <a:ext cx="1943236" cy="39177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DRAM</a:t>
            </a:r>
          </a:p>
        </p:txBody>
      </p:sp>
      <p:sp>
        <p:nvSpPr>
          <p:cNvPr id="32" name="下箭头 31"/>
          <p:cNvSpPr/>
          <p:nvPr/>
        </p:nvSpPr>
        <p:spPr>
          <a:xfrm>
            <a:off x="6920016" y="4221088"/>
            <a:ext cx="900100" cy="313964"/>
          </a:xfrm>
          <a:prstGeom prst="downArrow">
            <a:avLst/>
          </a:prstGeom>
          <a:solidFill>
            <a:schemeClr val="bg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9" name="组合 8"/>
          <p:cNvGrpSpPr/>
          <p:nvPr/>
        </p:nvGrpSpPr>
        <p:grpSpPr>
          <a:xfrm>
            <a:off x="7447493" y="2253148"/>
            <a:ext cx="745245" cy="960354"/>
            <a:chOff x="6800013" y="1648461"/>
            <a:chExt cx="745245" cy="960354"/>
          </a:xfrm>
        </p:grpSpPr>
        <p:sp>
          <p:nvSpPr>
            <p:cNvPr id="38" name="圆角矩形 37"/>
            <p:cNvSpPr/>
            <p:nvPr/>
          </p:nvSpPr>
          <p:spPr>
            <a:xfrm>
              <a:off x="6800013" y="1648461"/>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圆角矩形 38"/>
            <p:cNvSpPr/>
            <p:nvPr/>
          </p:nvSpPr>
          <p:spPr>
            <a:xfrm>
              <a:off x="6848599" y="2152517"/>
              <a:ext cx="648072" cy="399572"/>
            </a:xfrm>
            <a:prstGeom prst="roundRect">
              <a:avLst/>
            </a:prstGeom>
            <a:solidFill>
              <a:srgbClr val="FFFF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sp>
        <p:nvSpPr>
          <p:cNvPr id="46" name="内容占位符 2"/>
          <p:cNvSpPr>
            <a:spLocks noGrp="1"/>
          </p:cNvSpPr>
          <p:nvPr>
            <p:ph idx="1"/>
          </p:nvPr>
        </p:nvSpPr>
        <p:spPr>
          <a:xfrm>
            <a:off x="457200" y="2276872"/>
            <a:ext cx="5698976" cy="2318514"/>
          </a:xfrm>
        </p:spPr>
        <p:txBody>
          <a:bodyPr>
            <a:normAutofit/>
          </a:bodyPr>
          <a:lstStyle/>
          <a:p>
            <a:r>
              <a:rPr lang="en-US" altLang="zh-CN" dirty="0"/>
              <a:t>VMs within a host compete for:</a:t>
            </a:r>
          </a:p>
          <a:p>
            <a:pPr lvl="1"/>
            <a:r>
              <a:rPr lang="en-US" altLang="zh-CN" dirty="0"/>
              <a:t>Shared cache capacity</a:t>
            </a:r>
          </a:p>
          <a:p>
            <a:pPr lvl="1"/>
            <a:r>
              <a:rPr lang="en-US" altLang="zh-CN" dirty="0"/>
              <a:t>Shared memory bandwidth</a:t>
            </a:r>
          </a:p>
        </p:txBody>
      </p:sp>
      <p:sp>
        <p:nvSpPr>
          <p:cNvPr id="47" name="矩形 46"/>
          <p:cNvSpPr/>
          <p:nvPr/>
        </p:nvSpPr>
        <p:spPr>
          <a:xfrm>
            <a:off x="467544" y="5301208"/>
            <a:ext cx="8027320"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FF"/>
                </a:solidFill>
                <a:effectLst/>
                <a:uLnTx/>
                <a:uFillTx/>
                <a:latin typeface="Calibri"/>
                <a:ea typeface="Calibri"/>
                <a:cs typeface="ＭＳ Ｐゴシック" charset="0"/>
              </a:rPr>
              <a:t>Can operating-system-level metrics capture the microarchitecture-level resource interference?</a:t>
            </a:r>
            <a:endParaRPr kumimoji="0" lang="zh-CN" altLang="en-US" sz="3200" b="0" i="0" u="none" strike="noStrike" kern="1200" cap="none" spc="0" normalizeH="0" baseline="0" noProof="0" dirty="0">
              <a:ln>
                <a:noFill/>
              </a:ln>
              <a:solidFill>
                <a:srgbClr val="0000FF"/>
              </a:solidFill>
              <a:effectLst/>
              <a:uLnTx/>
              <a:uFillTx/>
              <a:latin typeface="Calibri"/>
              <a:ea typeface="Calibri"/>
              <a:cs typeface="ＭＳ Ｐゴシック" charset="0"/>
            </a:endParaRPr>
          </a:p>
        </p:txBody>
      </p:sp>
      <p:pic>
        <p:nvPicPr>
          <p:cNvPr id="19" name="Picture 7" descr="safari.png"/>
          <p:cNvPicPr>
            <a:picLocks noChangeAspect="1"/>
          </p:cNvPicPr>
          <p:nvPr/>
        </p:nvPicPr>
        <p:blipFill>
          <a:blip r:embed="rId3" cstate="print"/>
          <a:stretch>
            <a:fillRect/>
          </a:stretch>
        </p:blipFill>
        <p:spPr>
          <a:xfrm>
            <a:off x="251686" y="6453336"/>
            <a:ext cx="935938" cy="270804"/>
          </a:xfrm>
          <a:prstGeom prst="rect">
            <a:avLst/>
          </a:prstGeom>
        </p:spPr>
      </p:pic>
    </p:spTree>
    <p:extLst>
      <p:ext uri="{BB962C8B-B14F-4D97-AF65-F5344CB8AC3E}">
        <p14:creationId xmlns:p14="http://schemas.microsoft.com/office/powerpoint/2010/main" val="370506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mph" presetSubtype="10" fill="hold" nodeType="afterEffect">
                                  <p:stCondLst>
                                    <p:cond delay="0"/>
                                  </p:stCondLst>
                                  <p:childTnLst>
                                    <p:animClr clrSpc="hsl" dir="ccw">
                                      <p:cBhvr>
                                        <p:cTn id="13" dur="1000" fill="hold"/>
                                        <p:tgtEl>
                                          <p:spTgt spid="30"/>
                                        </p:tgtEl>
                                        <p:attrNameLst>
                                          <p:attrName>fillcolor</p:attrName>
                                        </p:attrNameLst>
                                      </p:cBhvr>
                                      <p:to>
                                        <a:srgbClr val="FF0F0F"/>
                                      </p:to>
                                    </p:animClr>
                                    <p:set>
                                      <p:cBhvr>
                                        <p:cTn id="14" dur="1000" fill="hold"/>
                                        <p:tgtEl>
                                          <p:spTgt spid="30"/>
                                        </p:tgtEl>
                                        <p:attrNameLst>
                                          <p:attrName>fill.type</p:attrName>
                                        </p:attrNameLst>
                                      </p:cBhvr>
                                      <p:to>
                                        <p:strVal val="solid"/>
                                      </p:to>
                                    </p:set>
                                    <p:set>
                                      <p:cBhvr>
                                        <p:cTn id="15" dur="1000" fill="hold"/>
                                        <p:tgtEl>
                                          <p:spTgt spid="30"/>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6">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mph" presetSubtype="2" fill="hold" nodeType="afterEffect">
                                  <p:stCondLst>
                                    <p:cond delay="0"/>
                                  </p:stCondLst>
                                  <p:childTnLst>
                                    <p:animClr clrSpc="rgb" dir="cw">
                                      <p:cBhvr>
                                        <p:cTn id="22" dur="2000" fill="hold"/>
                                        <p:tgtEl>
                                          <p:spTgt spid="32"/>
                                        </p:tgtEl>
                                        <p:attrNameLst>
                                          <p:attrName>fillcolor</p:attrName>
                                        </p:attrNameLst>
                                      </p:cBhvr>
                                      <p:to>
                                        <a:srgbClr val="FF0F0F"/>
                                      </p:to>
                                    </p:animClr>
                                    <p:set>
                                      <p:cBhvr>
                                        <p:cTn id="23" dur="2000" fill="hold"/>
                                        <p:tgtEl>
                                          <p:spTgt spid="32"/>
                                        </p:tgtEl>
                                        <p:attrNameLst>
                                          <p:attrName>fill.type</p:attrName>
                                        </p:attrNameLst>
                                      </p:cBhvr>
                                      <p:to>
                                        <p:strVal val="solid"/>
                                      </p:to>
                                    </p:set>
                                    <p:set>
                                      <p:cBhvr>
                                        <p:cTn id="24" dur="2000" fill="hold"/>
                                        <p:tgtEl>
                                          <p:spTgt spid="32"/>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fill="hold"/>
                                        <p:tgtEl>
                                          <p:spTgt spid="47"/>
                                        </p:tgtEl>
                                        <p:attrNameLst>
                                          <p:attrName>ppt_x</p:attrName>
                                        </p:attrNameLst>
                                      </p:cBhvr>
                                      <p:tavLst>
                                        <p:tav tm="0">
                                          <p:val>
                                            <p:strVal val="#ppt_x"/>
                                          </p:val>
                                        </p:tav>
                                        <p:tav tm="100000">
                                          <p:val>
                                            <p:strVal val="#ppt_x"/>
                                          </p:val>
                                        </p:tav>
                                      </p:tavLst>
                                    </p:anim>
                                    <p:anim calcmode="lin" valueType="num">
                                      <p:cBhvr additive="base">
                                        <p:cTn id="3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Microarchitecture Unawareness</a:t>
            </a:r>
            <a:endParaRPr lang="zh-CN" altLang="en-US" b="1"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C913308-F349-4B6D-A68A-DD1791B4A57B}" type="slidenum">
              <a:rPr kumimoji="0" lang="zh-CN" altLang="en-US" sz="1400" b="0" i="0" u="none" strike="noStrike" kern="1200" cap="none" spc="0" normalizeH="0" baseline="0" noProof="0" smtClean="0">
                <a:ln>
                  <a:noFill/>
                </a:ln>
                <a:solidFill>
                  <a:prstClr val="black"/>
                </a:solidFill>
                <a:effectLst/>
                <a:uLnTx/>
                <a:uFillTx/>
                <a:latin typeface="Calibri"/>
                <a:ea typeface="Calibri"/>
                <a:cs typeface="+mn-cs"/>
              </a:rPr>
              <a:pPr marL="0" marR="0" lvl="0" indent="0" algn="r" defTabSz="914400" rtl="0" eaLnBrk="0" fontAlgn="base" latinLnBrk="0" hangingPunct="0">
                <a:lnSpc>
                  <a:spcPct val="100000"/>
                </a:lnSpc>
                <a:spcBef>
                  <a:spcPct val="0"/>
                </a:spcBef>
                <a:spcAft>
                  <a:spcPct val="0"/>
                </a:spcAft>
                <a:buClrTx/>
                <a:buSzTx/>
                <a:buFontTx/>
                <a:buNone/>
                <a:tabLst/>
                <a:defRPr/>
              </a:pPr>
              <a:t>228</a:t>
            </a:fld>
            <a:endParaRPr kumimoji="0" lang="zh-CN" altLang="en-US" sz="1400" b="0" i="0" u="none" strike="noStrike" kern="1200" cap="none" spc="0" normalizeH="0" baseline="0" noProof="0">
              <a:ln>
                <a:noFill/>
              </a:ln>
              <a:solidFill>
                <a:prstClr val="black"/>
              </a:solidFill>
              <a:effectLst/>
              <a:uLnTx/>
              <a:uFillTx/>
              <a:latin typeface="Calibri"/>
              <a:ea typeface="Calibri"/>
              <a:cs typeface="+mn-cs"/>
            </a:endParaRPr>
          </a:p>
        </p:txBody>
      </p:sp>
      <p:sp>
        <p:nvSpPr>
          <p:cNvPr id="5" name="圆角矩形 4"/>
          <p:cNvSpPr/>
          <p:nvPr/>
        </p:nvSpPr>
        <p:spPr>
          <a:xfrm>
            <a:off x="2295992" y="3660265"/>
            <a:ext cx="2204000" cy="3081103"/>
          </a:xfrm>
          <a:prstGeom prst="round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prstClr val="black"/>
              </a:solidFill>
              <a:effectLst/>
              <a:uLnTx/>
              <a:uFillTx/>
              <a:latin typeface="Calibri"/>
              <a:ea typeface="+mn-ea"/>
              <a:cs typeface="+mn-cs"/>
            </a:endParaRPr>
          </a:p>
        </p:txBody>
      </p:sp>
      <p:sp>
        <p:nvSpPr>
          <p:cNvPr id="7" name="圆角矩形 6"/>
          <p:cNvSpPr/>
          <p:nvPr/>
        </p:nvSpPr>
        <p:spPr>
          <a:xfrm>
            <a:off x="2411760" y="3802079"/>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Core0</a:t>
            </a:r>
          </a:p>
        </p:txBody>
      </p:sp>
      <p:sp>
        <p:nvSpPr>
          <p:cNvPr id="11" name="圆角矩形 10"/>
          <p:cNvSpPr/>
          <p:nvPr/>
        </p:nvSpPr>
        <p:spPr>
          <a:xfrm>
            <a:off x="3419872" y="3802079"/>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Core1</a:t>
            </a:r>
          </a:p>
        </p:txBody>
      </p:sp>
      <p:sp>
        <p:nvSpPr>
          <p:cNvPr id="14" name="矩形 13"/>
          <p:cNvSpPr/>
          <p:nvPr/>
        </p:nvSpPr>
        <p:spPr>
          <a:xfrm>
            <a:off x="3086529" y="3356992"/>
            <a:ext cx="6229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Host</a:t>
            </a:r>
          </a:p>
        </p:txBody>
      </p:sp>
      <p:sp>
        <p:nvSpPr>
          <p:cNvPr id="15" name="圆角矩形 14"/>
          <p:cNvSpPr/>
          <p:nvPr/>
        </p:nvSpPr>
        <p:spPr>
          <a:xfrm>
            <a:off x="2412740" y="5574898"/>
            <a:ext cx="1943236" cy="302374"/>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LLC</a:t>
            </a:r>
          </a:p>
        </p:txBody>
      </p:sp>
      <p:sp>
        <p:nvSpPr>
          <p:cNvPr id="16" name="圆角矩形 15"/>
          <p:cNvSpPr/>
          <p:nvPr/>
        </p:nvSpPr>
        <p:spPr>
          <a:xfrm>
            <a:off x="2411760" y="6191236"/>
            <a:ext cx="1943236" cy="39177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DRAM</a:t>
            </a:r>
          </a:p>
        </p:txBody>
      </p:sp>
      <p:sp>
        <p:nvSpPr>
          <p:cNvPr id="17" name="下箭头 16"/>
          <p:cNvSpPr/>
          <p:nvPr/>
        </p:nvSpPr>
        <p:spPr>
          <a:xfrm>
            <a:off x="2987824" y="5877272"/>
            <a:ext cx="900100" cy="313964"/>
          </a:xfrm>
          <a:prstGeom prst="downArrow">
            <a:avLst/>
          </a:prstGeom>
          <a:solidFill>
            <a:schemeClr val="bg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 name="组合 2"/>
          <p:cNvGrpSpPr/>
          <p:nvPr/>
        </p:nvGrpSpPr>
        <p:grpSpPr>
          <a:xfrm>
            <a:off x="3507982" y="3980814"/>
            <a:ext cx="745245" cy="960354"/>
            <a:chOff x="2818643" y="2821552"/>
            <a:chExt cx="745245" cy="960354"/>
          </a:xfrm>
        </p:grpSpPr>
        <p:sp>
          <p:nvSpPr>
            <p:cNvPr id="20" name="圆角矩形 19"/>
            <p:cNvSpPr/>
            <p:nvPr/>
          </p:nvSpPr>
          <p:spPr>
            <a:xfrm>
              <a:off x="2818643" y="2821552"/>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圆角矩形 20"/>
            <p:cNvSpPr/>
            <p:nvPr/>
          </p:nvSpPr>
          <p:spPr>
            <a:xfrm>
              <a:off x="2867229" y="3325608"/>
              <a:ext cx="648072" cy="399572"/>
            </a:xfrm>
            <a:prstGeom prst="roundRect">
              <a:avLst/>
            </a:prstGeom>
            <a:solidFill>
              <a:srgbClr val="FF0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8" name="组合 7"/>
          <p:cNvGrpSpPr/>
          <p:nvPr/>
        </p:nvGrpSpPr>
        <p:grpSpPr>
          <a:xfrm>
            <a:off x="6100248" y="3933056"/>
            <a:ext cx="745245" cy="960354"/>
            <a:chOff x="5940152" y="1641327"/>
            <a:chExt cx="745245" cy="960354"/>
          </a:xfrm>
        </p:grpSpPr>
        <p:sp>
          <p:nvSpPr>
            <p:cNvPr id="22" name="圆角矩形 21"/>
            <p:cNvSpPr/>
            <p:nvPr/>
          </p:nvSpPr>
          <p:spPr>
            <a:xfrm>
              <a:off x="5940152" y="1641327"/>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圆角矩形 22"/>
            <p:cNvSpPr/>
            <p:nvPr/>
          </p:nvSpPr>
          <p:spPr>
            <a:xfrm>
              <a:off x="5988738" y="2145383"/>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25" name="组合 24"/>
          <p:cNvGrpSpPr>
            <a:grpSpLocks noChangeAspect="1"/>
          </p:cNvGrpSpPr>
          <p:nvPr/>
        </p:nvGrpSpPr>
        <p:grpSpPr>
          <a:xfrm>
            <a:off x="5888156" y="3356992"/>
            <a:ext cx="2204000" cy="3384376"/>
            <a:chOff x="134211" y="3465818"/>
            <a:chExt cx="2204000" cy="3384376"/>
          </a:xfrm>
        </p:grpSpPr>
        <p:sp>
          <p:nvSpPr>
            <p:cNvPr id="26" name="圆角矩形 25"/>
            <p:cNvSpPr/>
            <p:nvPr/>
          </p:nvSpPr>
          <p:spPr>
            <a:xfrm>
              <a:off x="134211" y="3769091"/>
              <a:ext cx="2204000" cy="3081103"/>
            </a:xfrm>
            <a:prstGeom prst="round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圆角矩形 26"/>
            <p:cNvSpPr/>
            <p:nvPr/>
          </p:nvSpPr>
          <p:spPr>
            <a:xfrm>
              <a:off x="249979"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Core0</a:t>
              </a:r>
            </a:p>
          </p:txBody>
        </p:sp>
        <p:sp>
          <p:nvSpPr>
            <p:cNvPr id="28" name="圆角矩形 27"/>
            <p:cNvSpPr/>
            <p:nvPr/>
          </p:nvSpPr>
          <p:spPr>
            <a:xfrm>
              <a:off x="1258091"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Core1</a:t>
              </a:r>
            </a:p>
          </p:txBody>
        </p:sp>
        <p:sp>
          <p:nvSpPr>
            <p:cNvPr id="29" name="矩形 28"/>
            <p:cNvSpPr/>
            <p:nvPr/>
          </p:nvSpPr>
          <p:spPr>
            <a:xfrm>
              <a:off x="924748" y="3465818"/>
              <a:ext cx="6229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Host</a:t>
              </a:r>
            </a:p>
          </p:txBody>
        </p:sp>
        <p:sp>
          <p:nvSpPr>
            <p:cNvPr id="30" name="圆角矩形 29"/>
            <p:cNvSpPr/>
            <p:nvPr/>
          </p:nvSpPr>
          <p:spPr>
            <a:xfrm>
              <a:off x="250959" y="5683724"/>
              <a:ext cx="1943236" cy="302374"/>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LLC</a:t>
              </a:r>
            </a:p>
          </p:txBody>
        </p:sp>
        <p:sp>
          <p:nvSpPr>
            <p:cNvPr id="31" name="圆角矩形 30"/>
            <p:cNvSpPr/>
            <p:nvPr/>
          </p:nvSpPr>
          <p:spPr>
            <a:xfrm>
              <a:off x="249979" y="6300062"/>
              <a:ext cx="1943236" cy="39177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DRAM</a:t>
              </a:r>
            </a:p>
          </p:txBody>
        </p:sp>
        <p:sp>
          <p:nvSpPr>
            <p:cNvPr id="32" name="下箭头 31"/>
            <p:cNvSpPr/>
            <p:nvPr/>
          </p:nvSpPr>
          <p:spPr>
            <a:xfrm>
              <a:off x="826043" y="5986098"/>
              <a:ext cx="900100" cy="313964"/>
            </a:xfrm>
            <a:prstGeom prst="downArrow">
              <a:avLst/>
            </a:prstGeom>
            <a:solidFill>
              <a:schemeClr val="bg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6" name="组合 5"/>
          <p:cNvGrpSpPr/>
          <p:nvPr/>
        </p:nvGrpSpPr>
        <p:grpSpPr>
          <a:xfrm>
            <a:off x="2524396" y="3980814"/>
            <a:ext cx="745245" cy="960354"/>
            <a:chOff x="1982802" y="2828686"/>
            <a:chExt cx="745245" cy="960354"/>
          </a:xfrm>
        </p:grpSpPr>
        <p:sp>
          <p:nvSpPr>
            <p:cNvPr id="34" name="圆角矩形 33"/>
            <p:cNvSpPr/>
            <p:nvPr/>
          </p:nvSpPr>
          <p:spPr>
            <a:xfrm>
              <a:off x="1982802" y="2828686"/>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圆角矩形 34"/>
            <p:cNvSpPr/>
            <p:nvPr/>
          </p:nvSpPr>
          <p:spPr>
            <a:xfrm>
              <a:off x="2031388" y="3332742"/>
              <a:ext cx="648072" cy="399572"/>
            </a:xfrm>
            <a:prstGeom prst="roundRect">
              <a:avLst/>
            </a:prstGeom>
            <a:solidFill>
              <a:srgbClr val="FF0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9" name="组合 8"/>
          <p:cNvGrpSpPr/>
          <p:nvPr/>
        </p:nvGrpSpPr>
        <p:grpSpPr>
          <a:xfrm>
            <a:off x="7107465" y="3909332"/>
            <a:ext cx="745245" cy="960354"/>
            <a:chOff x="6800013" y="1648461"/>
            <a:chExt cx="745245" cy="960354"/>
          </a:xfrm>
        </p:grpSpPr>
        <p:sp>
          <p:nvSpPr>
            <p:cNvPr id="38" name="圆角矩形 37"/>
            <p:cNvSpPr/>
            <p:nvPr/>
          </p:nvSpPr>
          <p:spPr>
            <a:xfrm>
              <a:off x="6800013" y="1648461"/>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圆角矩形 38"/>
            <p:cNvSpPr/>
            <p:nvPr/>
          </p:nvSpPr>
          <p:spPr>
            <a:xfrm>
              <a:off x="6848599" y="2152517"/>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aphicFrame>
        <p:nvGraphicFramePr>
          <p:cNvPr id="10" name="表格 9"/>
          <p:cNvGraphicFramePr>
            <a:graphicFrameLocks noGrp="1"/>
          </p:cNvGraphicFramePr>
          <p:nvPr>
            <p:extLst/>
          </p:nvPr>
        </p:nvGraphicFramePr>
        <p:xfrm>
          <a:off x="107506" y="1312506"/>
          <a:ext cx="4595269" cy="2084479"/>
        </p:xfrm>
        <a:graphic>
          <a:graphicData uri="http://schemas.openxmlformats.org/drawingml/2006/table">
            <a:tbl>
              <a:tblPr firstRow="1" bandRow="1">
                <a:tableStyleId>{BC89EF96-8CEA-46FF-86C4-4CE0E7609802}</a:tableStyleId>
              </a:tblPr>
              <a:tblGrid>
                <a:gridCol w="648070">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2146999">
                  <a:extLst>
                    <a:ext uri="{9D8B030D-6E8A-4147-A177-3AD203B41FA5}">
                      <a16:colId xmlns:a16="http://schemas.microsoft.com/office/drawing/2014/main" val="20002"/>
                    </a:ext>
                  </a:extLst>
                </a:gridCol>
              </a:tblGrid>
              <a:tr h="502981">
                <a:tc rowSpan="2">
                  <a:txBody>
                    <a:bodyPr/>
                    <a:lstStyle/>
                    <a:p>
                      <a:r>
                        <a:rPr lang="en-US" altLang="zh-CN" sz="2400" dirty="0"/>
                        <a:t>VM</a:t>
                      </a:r>
                      <a:endParaRPr lang="zh-CN" altLang="en-US" sz="2400" dirty="0"/>
                    </a:p>
                  </a:txBody>
                  <a:tcPr anchor="ctr" anchorCtr="1"/>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a:t>Operating</a:t>
                      </a:r>
                      <a:r>
                        <a:rPr lang="en-US" altLang="zh-CN" sz="2000" baseline="0" dirty="0"/>
                        <a:t>-system-level metrics</a:t>
                      </a:r>
                      <a:endParaRPr lang="zh-CN" altLang="en-US" sz="2000" dirty="0"/>
                    </a:p>
                  </a:txBody>
                  <a:tcPr anchor="ctr" anchorCtr="1"/>
                </a:tc>
                <a:tc hMerge="1">
                  <a:txBody>
                    <a:bodyPr/>
                    <a:lstStyle/>
                    <a:p>
                      <a:endParaRPr lang="zh-CN" altLang="en-US" dirty="0"/>
                    </a:p>
                  </a:txBody>
                  <a:tcPr anchor="ctr" anchorCtr="1"/>
                </a:tc>
                <a:extLst>
                  <a:ext uri="{0D108BD9-81ED-4DB2-BD59-A6C34878D82A}">
                    <a16:rowId xmlns:a16="http://schemas.microsoft.com/office/drawing/2014/main" val="10000"/>
                  </a:ext>
                </a:extLst>
              </a:tr>
              <a:tr h="389377">
                <a:tc vMerge="1">
                  <a:txBody>
                    <a:bodyPr/>
                    <a:lstStyle/>
                    <a:p>
                      <a:endParaRPr lang="zh-CN" altLang="en-US" dirty="0"/>
                    </a:p>
                  </a:txBody>
                  <a:tcPr/>
                </a:tc>
                <a:tc>
                  <a:txBody>
                    <a:bodyPr/>
                    <a:lstStyle/>
                    <a:p>
                      <a:r>
                        <a:rPr lang="en-US" altLang="zh-CN" sz="2000" dirty="0"/>
                        <a:t>CPU Utilization</a:t>
                      </a:r>
                      <a:endParaRPr lang="zh-CN" altLang="en-US" sz="2000" dirty="0"/>
                    </a:p>
                  </a:txBody>
                  <a:tcPr anchor="ctr" anchorCtr="1"/>
                </a:tc>
                <a:tc>
                  <a:txBody>
                    <a:bodyPr/>
                    <a:lstStyle/>
                    <a:p>
                      <a:r>
                        <a:rPr lang="en-US" altLang="zh-CN" sz="2000" dirty="0"/>
                        <a:t>Memory Capacity</a:t>
                      </a:r>
                      <a:endParaRPr lang="zh-CN" altLang="en-US" dirty="0"/>
                    </a:p>
                  </a:txBody>
                  <a:tcPr anchor="ctr" anchorCtr="1"/>
                </a:tc>
                <a:extLst>
                  <a:ext uri="{0D108BD9-81ED-4DB2-BD59-A6C34878D82A}">
                    <a16:rowId xmlns:a16="http://schemas.microsoft.com/office/drawing/2014/main" val="10001"/>
                  </a:ext>
                </a:extLst>
              </a:tr>
              <a:tr h="5692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2400" b="1" kern="1200" dirty="0">
                        <a:solidFill>
                          <a:schemeClr val="tx1"/>
                        </a:solidFill>
                        <a:latin typeface="+mn-lt"/>
                        <a:ea typeface="+mn-ea"/>
                        <a:cs typeface="+mn-cs"/>
                      </a:endParaRPr>
                    </a:p>
                  </a:txBody>
                  <a:tcPr/>
                </a:tc>
                <a:tc>
                  <a:txBody>
                    <a:bodyPr/>
                    <a:lstStyle/>
                    <a:p>
                      <a:r>
                        <a:rPr lang="en-US" altLang="zh-CN" dirty="0"/>
                        <a:t>92%</a:t>
                      </a:r>
                      <a:endParaRPr lang="zh-CN" altLang="en-US" dirty="0"/>
                    </a:p>
                  </a:txBody>
                  <a:tcPr anchor="ctr" anchorCtr="1"/>
                </a:tc>
                <a:tc>
                  <a:txBody>
                    <a:bodyPr/>
                    <a:lstStyle/>
                    <a:p>
                      <a:r>
                        <a:rPr lang="en-US" altLang="zh-CN" dirty="0"/>
                        <a:t>369</a:t>
                      </a:r>
                      <a:r>
                        <a:rPr lang="en-US" altLang="zh-CN" baseline="0" dirty="0"/>
                        <a:t> MB</a:t>
                      </a:r>
                      <a:endParaRPr lang="zh-CN" altLang="en-US" dirty="0"/>
                    </a:p>
                  </a:txBody>
                  <a:tcPr anchor="ctr" anchorCtr="1"/>
                </a:tc>
                <a:extLst>
                  <a:ext uri="{0D108BD9-81ED-4DB2-BD59-A6C34878D82A}">
                    <a16:rowId xmlns:a16="http://schemas.microsoft.com/office/drawing/2014/main" val="10002"/>
                  </a:ext>
                </a:extLst>
              </a:tr>
              <a:tr h="616057">
                <a:tc>
                  <a:txBody>
                    <a:bodyPr/>
                    <a:lstStyle/>
                    <a:p>
                      <a:endParaRPr lang="zh-CN" altLang="en-US" dirty="0"/>
                    </a:p>
                  </a:txBody>
                  <a:tcPr/>
                </a:tc>
                <a:tc>
                  <a:txBody>
                    <a:bodyPr/>
                    <a:lstStyle/>
                    <a:p>
                      <a:r>
                        <a:rPr lang="en-US" altLang="zh-CN" dirty="0"/>
                        <a:t>93%</a:t>
                      </a:r>
                      <a:endParaRPr lang="zh-CN" altLang="en-US" dirty="0"/>
                    </a:p>
                  </a:txBody>
                  <a:tcPr anchor="ctr" anchorCtr="1"/>
                </a:tc>
                <a:tc>
                  <a:txBody>
                    <a:bodyPr/>
                    <a:lstStyle/>
                    <a:p>
                      <a:r>
                        <a:rPr lang="en-US" altLang="zh-CN" dirty="0"/>
                        <a:t>348</a:t>
                      </a:r>
                      <a:r>
                        <a:rPr lang="en-US" altLang="zh-CN" baseline="0" dirty="0"/>
                        <a:t> MB</a:t>
                      </a:r>
                      <a:endParaRPr lang="zh-CN" altLang="en-US" dirty="0"/>
                    </a:p>
                  </a:txBody>
                  <a:tcPr anchor="ctr" anchorCtr="1"/>
                </a:tc>
                <a:extLst>
                  <a:ext uri="{0D108BD9-81ED-4DB2-BD59-A6C34878D82A}">
                    <a16:rowId xmlns:a16="http://schemas.microsoft.com/office/drawing/2014/main" val="10003"/>
                  </a:ext>
                </a:extLst>
              </a:tr>
            </a:tbl>
          </a:graphicData>
        </a:graphic>
      </p:graphicFrame>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51" y="2298263"/>
            <a:ext cx="669925"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5" name="圆角矩形 44"/>
          <p:cNvSpPr/>
          <p:nvPr/>
        </p:nvSpPr>
        <p:spPr>
          <a:xfrm>
            <a:off x="107504" y="2887242"/>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nvGrpSpPr>
          <p:cNvPr id="13" name="组合 12"/>
          <p:cNvGrpSpPr/>
          <p:nvPr/>
        </p:nvGrpSpPr>
        <p:grpSpPr>
          <a:xfrm>
            <a:off x="318994" y="5373216"/>
            <a:ext cx="1655804" cy="919827"/>
            <a:chOff x="32830" y="5574898"/>
            <a:chExt cx="1655804" cy="919827"/>
          </a:xfrm>
        </p:grpSpPr>
        <p:pic>
          <p:nvPicPr>
            <p:cNvPr id="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0" y="5574898"/>
              <a:ext cx="669925"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4" name="圆角矩形 43"/>
            <p:cNvSpPr/>
            <p:nvPr/>
          </p:nvSpPr>
          <p:spPr>
            <a:xfrm>
              <a:off x="32830" y="6095153"/>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sp>
          <p:nvSpPr>
            <p:cNvPr id="12" name="TextBox 11"/>
            <p:cNvSpPr txBox="1"/>
            <p:nvPr/>
          </p:nvSpPr>
          <p:spPr>
            <a:xfrm>
              <a:off x="714200" y="5637088"/>
              <a:ext cx="9660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Calibri"/>
                  <a:cs typeface="ＭＳ Ｐゴシック" charset="0"/>
                </a:rPr>
                <a:t>STREAM</a:t>
              </a:r>
              <a:endParaRPr kumimoji="0" lang="zh-CN" altLang="en-US" sz="18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sp>
          <p:nvSpPr>
            <p:cNvPr id="46" name="TextBox 45"/>
            <p:cNvSpPr txBox="1"/>
            <p:nvPr/>
          </p:nvSpPr>
          <p:spPr>
            <a:xfrm>
              <a:off x="714200" y="6110273"/>
              <a:ext cx="974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Calibri"/>
                  <a:ea typeface="Calibri"/>
                  <a:cs typeface="ＭＳ Ｐゴシック" charset="0"/>
                </a:rPr>
                <a:t>gromacs</a:t>
              </a:r>
              <a:endParaRPr kumimoji="0" lang="zh-CN" altLang="en-US" sz="18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grpSp>
      <p:graphicFrame>
        <p:nvGraphicFramePr>
          <p:cNvPr id="47" name="表格 46"/>
          <p:cNvGraphicFramePr>
            <a:graphicFrameLocks noGrp="1"/>
          </p:cNvGraphicFramePr>
          <p:nvPr>
            <p:extLst/>
          </p:nvPr>
        </p:nvGraphicFramePr>
        <p:xfrm>
          <a:off x="4774782" y="1310613"/>
          <a:ext cx="4333722" cy="2084479"/>
        </p:xfrm>
        <a:graphic>
          <a:graphicData uri="http://schemas.openxmlformats.org/drawingml/2006/table">
            <a:tbl>
              <a:tblPr firstRow="1" bandRow="1">
                <a:tableStyleId>{BC89EF96-8CEA-46FF-86C4-4CE0E7609802}</a:tableStyleId>
              </a:tblPr>
              <a:tblGrid>
                <a:gridCol w="1867107">
                  <a:extLst>
                    <a:ext uri="{9D8B030D-6E8A-4147-A177-3AD203B41FA5}">
                      <a16:colId xmlns:a16="http://schemas.microsoft.com/office/drawing/2014/main" val="20000"/>
                    </a:ext>
                  </a:extLst>
                </a:gridCol>
                <a:gridCol w="2466615">
                  <a:extLst>
                    <a:ext uri="{9D8B030D-6E8A-4147-A177-3AD203B41FA5}">
                      <a16:colId xmlns:a16="http://schemas.microsoft.com/office/drawing/2014/main" val="20001"/>
                    </a:ext>
                  </a:extLst>
                </a:gridCol>
              </a:tblGrid>
              <a:tr h="502981">
                <a:tc gridSpan="2">
                  <a:txBody>
                    <a:bodyPr/>
                    <a:lstStyle/>
                    <a:p>
                      <a:r>
                        <a:rPr lang="en-US" altLang="zh-CN" sz="2000" b="1" kern="1200" dirty="0">
                          <a:solidFill>
                            <a:schemeClr val="tx1"/>
                          </a:solidFill>
                          <a:latin typeface="+mn-lt"/>
                          <a:ea typeface="+mn-ea"/>
                          <a:cs typeface="+mn-cs"/>
                        </a:rPr>
                        <a:t>Microarchitecture-level metrics</a:t>
                      </a:r>
                      <a:endParaRPr lang="zh-CN" altLang="en-US" sz="2000" dirty="0"/>
                    </a:p>
                  </a:txBody>
                  <a:tcPr anchor="ctr" anchorCtr="1"/>
                </a:tc>
                <a:tc hMerge="1">
                  <a:txBody>
                    <a:bodyPr/>
                    <a:lstStyle/>
                    <a:p>
                      <a:endParaRPr lang="zh-CN" altLang="en-US" dirty="0"/>
                    </a:p>
                  </a:txBody>
                  <a:tcPr anchor="ctr" anchorCtr="1"/>
                </a:tc>
                <a:extLst>
                  <a:ext uri="{0D108BD9-81ED-4DB2-BD59-A6C34878D82A}">
                    <a16:rowId xmlns:a16="http://schemas.microsoft.com/office/drawing/2014/main" val="10000"/>
                  </a:ext>
                </a:extLst>
              </a:tr>
              <a:tr h="389377">
                <a:tc>
                  <a:txBody>
                    <a:bodyPr/>
                    <a:lstStyle/>
                    <a:p>
                      <a:r>
                        <a:rPr lang="en-US" altLang="zh-CN" sz="2000" dirty="0"/>
                        <a:t>LLC Hit Ratio</a:t>
                      </a:r>
                      <a:endParaRPr lang="zh-CN" altLang="en-US" sz="2000" dirty="0"/>
                    </a:p>
                  </a:txBody>
                  <a:tcPr anchor="ctr" anchorCtr="1"/>
                </a:tc>
                <a:tc>
                  <a:txBody>
                    <a:bodyPr/>
                    <a:lstStyle/>
                    <a:p>
                      <a:r>
                        <a:rPr lang="en-US" altLang="zh-CN" sz="2000" dirty="0"/>
                        <a:t>Memory Bandwidth</a:t>
                      </a:r>
                      <a:endParaRPr lang="zh-CN" altLang="en-US" sz="2000" dirty="0"/>
                    </a:p>
                  </a:txBody>
                  <a:tcPr anchor="ctr" anchorCtr="1"/>
                </a:tc>
                <a:extLst>
                  <a:ext uri="{0D108BD9-81ED-4DB2-BD59-A6C34878D82A}">
                    <a16:rowId xmlns:a16="http://schemas.microsoft.com/office/drawing/2014/main" val="10001"/>
                  </a:ext>
                </a:extLst>
              </a:tr>
              <a:tr h="569201">
                <a:tc>
                  <a:txBody>
                    <a:bodyPr/>
                    <a:lstStyle/>
                    <a:p>
                      <a:r>
                        <a:rPr lang="en-US" altLang="zh-CN" b="1" dirty="0">
                          <a:solidFill>
                            <a:srgbClr val="FF0000"/>
                          </a:solidFill>
                        </a:rPr>
                        <a:t>2%</a:t>
                      </a:r>
                      <a:endParaRPr lang="zh-CN" altLang="en-US" b="1" dirty="0">
                        <a:solidFill>
                          <a:srgbClr val="FF0000"/>
                        </a:solidFill>
                      </a:endParaRPr>
                    </a:p>
                  </a:txBody>
                  <a:tcPr anchor="ctr" anchorCtr="1"/>
                </a:tc>
                <a:tc>
                  <a:txBody>
                    <a:bodyPr/>
                    <a:lstStyle/>
                    <a:p>
                      <a:r>
                        <a:rPr lang="en-US" altLang="zh-CN" b="1" dirty="0">
                          <a:solidFill>
                            <a:srgbClr val="FF0000"/>
                          </a:solidFill>
                        </a:rPr>
                        <a:t>2267 MB/s</a:t>
                      </a:r>
                      <a:endParaRPr lang="zh-CN" altLang="en-US" b="1" dirty="0">
                        <a:solidFill>
                          <a:srgbClr val="FF0000"/>
                        </a:solidFill>
                      </a:endParaRPr>
                    </a:p>
                  </a:txBody>
                  <a:tcPr anchor="ctr" anchorCtr="1"/>
                </a:tc>
                <a:extLst>
                  <a:ext uri="{0D108BD9-81ED-4DB2-BD59-A6C34878D82A}">
                    <a16:rowId xmlns:a16="http://schemas.microsoft.com/office/drawing/2014/main" val="10002"/>
                  </a:ext>
                </a:extLst>
              </a:tr>
              <a:tr h="616057">
                <a:tc>
                  <a:txBody>
                    <a:bodyPr/>
                    <a:lstStyle/>
                    <a:p>
                      <a:r>
                        <a:rPr lang="en-US" altLang="zh-CN" b="1" dirty="0">
                          <a:solidFill>
                            <a:srgbClr val="FF0000"/>
                          </a:solidFill>
                        </a:rPr>
                        <a:t>98%</a:t>
                      </a:r>
                      <a:endParaRPr lang="zh-CN" altLang="en-US" b="1" dirty="0">
                        <a:solidFill>
                          <a:srgbClr val="FF0000"/>
                        </a:solidFill>
                      </a:endParaRPr>
                    </a:p>
                  </a:txBody>
                  <a:tcPr anchor="ctr" anchorCtr="1"/>
                </a:tc>
                <a:tc>
                  <a:txBody>
                    <a:bodyPr/>
                    <a:lstStyle/>
                    <a:p>
                      <a:r>
                        <a:rPr lang="en-US" altLang="zh-CN" b="1" dirty="0">
                          <a:solidFill>
                            <a:srgbClr val="FF0000"/>
                          </a:solidFill>
                        </a:rPr>
                        <a:t>1</a:t>
                      </a:r>
                      <a:r>
                        <a:rPr lang="en-US" altLang="zh-CN" b="1" baseline="0" dirty="0">
                          <a:solidFill>
                            <a:srgbClr val="FF0000"/>
                          </a:solidFill>
                        </a:rPr>
                        <a:t> </a:t>
                      </a:r>
                      <a:r>
                        <a:rPr lang="en-US" altLang="zh-CN" b="1" dirty="0">
                          <a:solidFill>
                            <a:srgbClr val="FF0000"/>
                          </a:solidFill>
                        </a:rPr>
                        <a:t>MB/s</a:t>
                      </a:r>
                      <a:endParaRPr lang="zh-CN" altLang="en-US" b="1" dirty="0">
                        <a:solidFill>
                          <a:srgbClr val="FF0000"/>
                        </a:solidFill>
                      </a:endParaRPr>
                    </a:p>
                  </a:txBody>
                  <a:tcPr anchor="ctr" anchorCtr="1"/>
                </a:tc>
                <a:extLst>
                  <a:ext uri="{0D108BD9-81ED-4DB2-BD59-A6C34878D82A}">
                    <a16:rowId xmlns:a16="http://schemas.microsoft.com/office/drawing/2014/main" val="10003"/>
                  </a:ext>
                </a:extLst>
              </a:tr>
            </a:tbl>
          </a:graphicData>
        </a:graphic>
      </p:graphicFrame>
      <p:sp>
        <p:nvSpPr>
          <p:cNvPr id="48" name="圆角矩形 47"/>
          <p:cNvSpPr/>
          <p:nvPr/>
        </p:nvSpPr>
        <p:spPr>
          <a:xfrm>
            <a:off x="774763" y="4196838"/>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49" name="圆角矩形 48"/>
          <p:cNvSpPr/>
          <p:nvPr/>
        </p:nvSpPr>
        <p:spPr>
          <a:xfrm>
            <a:off x="823349" y="4700894"/>
            <a:ext cx="648072" cy="399572"/>
          </a:xfrm>
          <a:prstGeom prst="roundRect">
            <a:avLst/>
          </a:prstGeom>
          <a:solidFill>
            <a:srgbClr val="00B05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cxnSp>
        <p:nvCxnSpPr>
          <p:cNvPr id="50" name="直接箭头连接符 49"/>
          <p:cNvCxnSpPr/>
          <p:nvPr/>
        </p:nvCxnSpPr>
        <p:spPr>
          <a:xfrm>
            <a:off x="774763" y="4040295"/>
            <a:ext cx="889261" cy="0"/>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V="1">
            <a:off x="630747" y="4184311"/>
            <a:ext cx="0" cy="944488"/>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97677" y="3680255"/>
            <a:ext cx="165404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Calibri"/>
                <a:cs typeface="ＭＳ Ｐゴシック" charset="0"/>
              </a:rPr>
              <a:t>Memory Capacity</a:t>
            </a:r>
            <a:endParaRPr kumimoji="0" lang="zh-CN" altLang="en-US" sz="16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sp>
        <p:nvSpPr>
          <p:cNvPr id="53" name="TextBox 52"/>
          <p:cNvSpPr txBox="1"/>
          <p:nvPr/>
        </p:nvSpPr>
        <p:spPr>
          <a:xfrm>
            <a:off x="107504" y="4472343"/>
            <a:ext cx="5309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Calibri"/>
                <a:cs typeface="ＭＳ Ｐゴシック" charset="0"/>
              </a:rPr>
              <a:t>CPU</a:t>
            </a:r>
            <a:endParaRPr kumimoji="0" lang="zh-CN" altLang="en-US" sz="16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cxnSp>
        <p:nvCxnSpPr>
          <p:cNvPr id="19" name="直接箭头连接符 18"/>
          <p:cNvCxnSpPr/>
          <p:nvPr/>
        </p:nvCxnSpPr>
        <p:spPr>
          <a:xfrm>
            <a:off x="2572982" y="5461733"/>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2742070" y="5471195"/>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2915816" y="5461732"/>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3086529" y="5480784"/>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3686490" y="5461732"/>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3855578" y="5471194"/>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4029324" y="5461731"/>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4200037" y="5480783"/>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6472870" y="5480784"/>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7484812" y="5480782"/>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5" name="Picture 7" descr="safari.png"/>
          <p:cNvPicPr>
            <a:picLocks noChangeAspect="1"/>
          </p:cNvPicPr>
          <p:nvPr/>
        </p:nvPicPr>
        <p:blipFill>
          <a:blip r:embed="rId4" cstate="print"/>
          <a:stretch>
            <a:fillRect/>
          </a:stretch>
        </p:blipFill>
        <p:spPr>
          <a:xfrm>
            <a:off x="251686" y="6453336"/>
            <a:ext cx="935938" cy="270804"/>
          </a:xfrm>
          <a:prstGeom prst="rect">
            <a:avLst/>
          </a:prstGeom>
        </p:spPr>
      </p:pic>
    </p:spTree>
    <p:extLst>
      <p:ext uri="{BB962C8B-B14F-4D97-AF65-F5344CB8AC3E}">
        <p14:creationId xmlns:p14="http://schemas.microsoft.com/office/powerpoint/2010/main" val="349323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mph" presetSubtype="2" fill="hold" nodeType="withEffect">
                                  <p:stCondLst>
                                    <p:cond delay="0"/>
                                  </p:stCondLst>
                                  <p:childTnLst>
                                    <p:animClr clrSpc="rgb" dir="cw">
                                      <p:cBhvr>
                                        <p:cTn id="70" dur="1000" fill="hold"/>
                                        <p:tgtEl>
                                          <p:spTgt spid="17"/>
                                        </p:tgtEl>
                                        <p:attrNameLst>
                                          <p:attrName>fillcolor</p:attrName>
                                        </p:attrNameLst>
                                      </p:cBhvr>
                                      <p:to>
                                        <a:srgbClr val="FD1711"/>
                                      </p:to>
                                    </p:animClr>
                                    <p:set>
                                      <p:cBhvr>
                                        <p:cTn id="71" dur="1000" fill="hold"/>
                                        <p:tgtEl>
                                          <p:spTgt spid="17"/>
                                        </p:tgtEl>
                                        <p:attrNameLst>
                                          <p:attrName>fill.type</p:attrName>
                                        </p:attrNameLst>
                                      </p:cBhvr>
                                      <p:to>
                                        <p:strVal val="solid"/>
                                      </p:to>
                                    </p:set>
                                    <p:set>
                                      <p:cBhvr>
                                        <p:cTn id="72" dur="1000" fill="hold"/>
                                        <p:tgtEl>
                                          <p:spTgt spid="1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14" grpId="0"/>
      <p:bldP spid="15" grpId="0" animBg="1"/>
      <p:bldP spid="16" grpId="0" animBg="1"/>
      <p:bldP spid="17" grpId="0" animBg="1"/>
      <p:bldP spid="48" grpId="0" animBg="1"/>
      <p:bldP spid="49" grpId="0" animBg="1"/>
      <p:bldP spid="52" grpId="0"/>
      <p:bldP spid="53"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Impact on Performance</a:t>
            </a:r>
            <a:endParaRPr lang="zh-CN" altLang="en-US" b="1"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C913308-F349-4B6D-A68A-DD1791B4A57B}" type="slidenum">
              <a:rPr kumimoji="0" lang="zh-CN" altLang="en-US" sz="1400" b="0" i="0" u="none" strike="noStrike" kern="1200" cap="none" spc="0" normalizeH="0" baseline="0" noProof="0" smtClean="0">
                <a:ln>
                  <a:noFill/>
                </a:ln>
                <a:solidFill>
                  <a:prstClr val="black"/>
                </a:solidFill>
                <a:effectLst/>
                <a:uLnTx/>
                <a:uFillTx/>
                <a:latin typeface="Calibri"/>
                <a:ea typeface="Calibri"/>
                <a:cs typeface="+mn-cs"/>
              </a:rPr>
              <a:pPr marL="0" marR="0" lvl="0" indent="0" algn="r" defTabSz="914400" rtl="0" eaLnBrk="0" fontAlgn="base" latinLnBrk="0" hangingPunct="0">
                <a:lnSpc>
                  <a:spcPct val="100000"/>
                </a:lnSpc>
                <a:spcBef>
                  <a:spcPct val="0"/>
                </a:spcBef>
                <a:spcAft>
                  <a:spcPct val="0"/>
                </a:spcAft>
                <a:buClrTx/>
                <a:buSzTx/>
                <a:buFontTx/>
                <a:buNone/>
                <a:tabLst/>
                <a:defRPr/>
              </a:pPr>
              <a:t>229</a:t>
            </a:fld>
            <a:endParaRPr kumimoji="0" lang="zh-CN" altLang="en-US" sz="1400" b="0" i="0" u="none" strike="noStrike" kern="1200" cap="none" spc="0" normalizeH="0" baseline="0" noProof="0">
              <a:ln>
                <a:noFill/>
              </a:ln>
              <a:solidFill>
                <a:prstClr val="black"/>
              </a:solidFill>
              <a:effectLst/>
              <a:uLnTx/>
              <a:uFillTx/>
              <a:latin typeface="Calibri"/>
              <a:ea typeface="Calibri"/>
              <a:cs typeface="+mn-cs"/>
            </a:endParaRPr>
          </a:p>
        </p:txBody>
      </p:sp>
      <p:graphicFrame>
        <p:nvGraphicFramePr>
          <p:cNvPr id="51" name="图表 50"/>
          <p:cNvGraphicFramePr>
            <a:graphicFrameLocks/>
          </p:cNvGraphicFramePr>
          <p:nvPr>
            <p:extLst/>
          </p:nvPr>
        </p:nvGraphicFramePr>
        <p:xfrm>
          <a:off x="643030" y="1340768"/>
          <a:ext cx="6658589" cy="1872208"/>
        </p:xfrm>
        <a:graphic>
          <a:graphicData uri="http://schemas.openxmlformats.org/drawingml/2006/chart">
            <c:chart xmlns:c="http://schemas.openxmlformats.org/drawingml/2006/chart" xmlns:r="http://schemas.openxmlformats.org/officeDocument/2006/relationships" r:id="rId3"/>
          </a:graphicData>
        </a:graphic>
      </p:graphicFrame>
      <p:grpSp>
        <p:nvGrpSpPr>
          <p:cNvPr id="45" name="组合 44"/>
          <p:cNvGrpSpPr>
            <a:grpSpLocks noChangeAspect="1"/>
          </p:cNvGrpSpPr>
          <p:nvPr/>
        </p:nvGrpSpPr>
        <p:grpSpPr>
          <a:xfrm>
            <a:off x="2295992" y="3356992"/>
            <a:ext cx="2204000" cy="3384376"/>
            <a:chOff x="134211" y="3465818"/>
            <a:chExt cx="2204000" cy="3384376"/>
          </a:xfrm>
        </p:grpSpPr>
        <p:sp>
          <p:nvSpPr>
            <p:cNvPr id="47" name="圆角矩形 46"/>
            <p:cNvSpPr/>
            <p:nvPr/>
          </p:nvSpPr>
          <p:spPr>
            <a:xfrm>
              <a:off x="134211" y="3769091"/>
              <a:ext cx="2204000" cy="3081103"/>
            </a:xfrm>
            <a:prstGeom prst="round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prstClr val="black"/>
                </a:solidFill>
                <a:effectLst/>
                <a:uLnTx/>
                <a:uFillTx/>
                <a:latin typeface="Calibri"/>
                <a:ea typeface="+mn-ea"/>
                <a:cs typeface="+mn-cs"/>
              </a:endParaRPr>
            </a:p>
          </p:txBody>
        </p:sp>
        <p:sp>
          <p:nvSpPr>
            <p:cNvPr id="48" name="圆角矩形 47"/>
            <p:cNvSpPr/>
            <p:nvPr/>
          </p:nvSpPr>
          <p:spPr>
            <a:xfrm>
              <a:off x="249979"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Core0</a:t>
              </a:r>
            </a:p>
          </p:txBody>
        </p:sp>
        <p:sp>
          <p:nvSpPr>
            <p:cNvPr id="49" name="圆角矩形 48"/>
            <p:cNvSpPr/>
            <p:nvPr/>
          </p:nvSpPr>
          <p:spPr>
            <a:xfrm>
              <a:off x="1258091"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Core1</a:t>
              </a:r>
            </a:p>
          </p:txBody>
        </p:sp>
        <p:sp>
          <p:nvSpPr>
            <p:cNvPr id="52" name="矩形 51"/>
            <p:cNvSpPr/>
            <p:nvPr/>
          </p:nvSpPr>
          <p:spPr>
            <a:xfrm>
              <a:off x="924748" y="3465818"/>
              <a:ext cx="6229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Host</a:t>
              </a:r>
            </a:p>
          </p:txBody>
        </p:sp>
        <p:sp>
          <p:nvSpPr>
            <p:cNvPr id="53" name="圆角矩形 52"/>
            <p:cNvSpPr/>
            <p:nvPr/>
          </p:nvSpPr>
          <p:spPr>
            <a:xfrm>
              <a:off x="250959" y="5683724"/>
              <a:ext cx="1943236" cy="302374"/>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LLC</a:t>
              </a:r>
            </a:p>
          </p:txBody>
        </p:sp>
        <p:sp>
          <p:nvSpPr>
            <p:cNvPr id="54" name="圆角矩形 53"/>
            <p:cNvSpPr/>
            <p:nvPr/>
          </p:nvSpPr>
          <p:spPr>
            <a:xfrm>
              <a:off x="249979" y="6300062"/>
              <a:ext cx="1943236" cy="39177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DRAM</a:t>
              </a:r>
            </a:p>
          </p:txBody>
        </p:sp>
        <p:sp>
          <p:nvSpPr>
            <p:cNvPr id="55" name="下箭头 54"/>
            <p:cNvSpPr/>
            <p:nvPr/>
          </p:nvSpPr>
          <p:spPr>
            <a:xfrm>
              <a:off x="826043" y="5986098"/>
              <a:ext cx="900100" cy="313964"/>
            </a:xfrm>
            <a:prstGeom prst="downArrow">
              <a:avLst/>
            </a:prstGeom>
            <a:solidFill>
              <a:srgbClr val="FF0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6" name="组合 55"/>
          <p:cNvGrpSpPr/>
          <p:nvPr/>
        </p:nvGrpSpPr>
        <p:grpSpPr>
          <a:xfrm>
            <a:off x="3507982" y="3980814"/>
            <a:ext cx="745245" cy="960354"/>
            <a:chOff x="2818643" y="2821552"/>
            <a:chExt cx="745245" cy="960354"/>
          </a:xfrm>
        </p:grpSpPr>
        <p:sp>
          <p:nvSpPr>
            <p:cNvPr id="57" name="圆角矩形 56"/>
            <p:cNvSpPr/>
            <p:nvPr/>
          </p:nvSpPr>
          <p:spPr>
            <a:xfrm>
              <a:off x="2818643" y="2821552"/>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58" name="圆角矩形 57"/>
            <p:cNvSpPr/>
            <p:nvPr/>
          </p:nvSpPr>
          <p:spPr>
            <a:xfrm>
              <a:off x="2867229" y="3325608"/>
              <a:ext cx="648072" cy="399572"/>
            </a:xfrm>
            <a:prstGeom prst="roundRect">
              <a:avLst/>
            </a:prstGeom>
            <a:solidFill>
              <a:srgbClr val="FF0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59" name="组合 58"/>
          <p:cNvGrpSpPr/>
          <p:nvPr/>
        </p:nvGrpSpPr>
        <p:grpSpPr>
          <a:xfrm>
            <a:off x="6100248" y="3933056"/>
            <a:ext cx="745245" cy="960354"/>
            <a:chOff x="5940152" y="1641327"/>
            <a:chExt cx="745245" cy="960354"/>
          </a:xfrm>
        </p:grpSpPr>
        <p:sp>
          <p:nvSpPr>
            <p:cNvPr id="60" name="圆角矩形 59"/>
            <p:cNvSpPr/>
            <p:nvPr/>
          </p:nvSpPr>
          <p:spPr>
            <a:xfrm>
              <a:off x="5940152" y="1641327"/>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61" name="圆角矩形 60"/>
            <p:cNvSpPr/>
            <p:nvPr/>
          </p:nvSpPr>
          <p:spPr>
            <a:xfrm>
              <a:off x="5988738" y="2145383"/>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62" name="组合 61"/>
          <p:cNvGrpSpPr>
            <a:grpSpLocks noChangeAspect="1"/>
          </p:cNvGrpSpPr>
          <p:nvPr/>
        </p:nvGrpSpPr>
        <p:grpSpPr>
          <a:xfrm>
            <a:off x="5888156" y="3356992"/>
            <a:ext cx="2204000" cy="3384376"/>
            <a:chOff x="134211" y="3465818"/>
            <a:chExt cx="2204000" cy="3384376"/>
          </a:xfrm>
        </p:grpSpPr>
        <p:sp>
          <p:nvSpPr>
            <p:cNvPr id="63" name="圆角矩形 62"/>
            <p:cNvSpPr/>
            <p:nvPr/>
          </p:nvSpPr>
          <p:spPr>
            <a:xfrm>
              <a:off x="134211" y="3769091"/>
              <a:ext cx="2204000" cy="3081103"/>
            </a:xfrm>
            <a:prstGeom prst="round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圆角矩形 63"/>
            <p:cNvSpPr/>
            <p:nvPr/>
          </p:nvSpPr>
          <p:spPr>
            <a:xfrm>
              <a:off x="249979"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Core0</a:t>
              </a:r>
            </a:p>
          </p:txBody>
        </p:sp>
        <p:sp>
          <p:nvSpPr>
            <p:cNvPr id="65" name="圆角矩形 64"/>
            <p:cNvSpPr/>
            <p:nvPr/>
          </p:nvSpPr>
          <p:spPr>
            <a:xfrm>
              <a:off x="1258091"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Core1</a:t>
              </a:r>
            </a:p>
          </p:txBody>
        </p:sp>
        <p:sp>
          <p:nvSpPr>
            <p:cNvPr id="66" name="矩形 65"/>
            <p:cNvSpPr/>
            <p:nvPr/>
          </p:nvSpPr>
          <p:spPr>
            <a:xfrm>
              <a:off x="924748" y="3465818"/>
              <a:ext cx="6229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Host</a:t>
              </a:r>
            </a:p>
          </p:txBody>
        </p:sp>
        <p:sp>
          <p:nvSpPr>
            <p:cNvPr id="67" name="圆角矩形 66"/>
            <p:cNvSpPr/>
            <p:nvPr/>
          </p:nvSpPr>
          <p:spPr>
            <a:xfrm>
              <a:off x="250959" y="5683724"/>
              <a:ext cx="1943236" cy="302374"/>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LLC</a:t>
              </a:r>
            </a:p>
          </p:txBody>
        </p:sp>
        <p:sp>
          <p:nvSpPr>
            <p:cNvPr id="68" name="圆角矩形 67"/>
            <p:cNvSpPr/>
            <p:nvPr/>
          </p:nvSpPr>
          <p:spPr>
            <a:xfrm>
              <a:off x="249979" y="6300062"/>
              <a:ext cx="1943236" cy="39177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DRAM</a:t>
              </a:r>
            </a:p>
          </p:txBody>
        </p:sp>
        <p:sp>
          <p:nvSpPr>
            <p:cNvPr id="69" name="下箭头 68"/>
            <p:cNvSpPr/>
            <p:nvPr/>
          </p:nvSpPr>
          <p:spPr>
            <a:xfrm>
              <a:off x="826043" y="5986098"/>
              <a:ext cx="900100" cy="313964"/>
            </a:xfrm>
            <a:prstGeom prst="downArrow">
              <a:avLst/>
            </a:prstGeom>
            <a:solidFill>
              <a:schemeClr val="bg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0" name="组合 69"/>
          <p:cNvGrpSpPr/>
          <p:nvPr/>
        </p:nvGrpSpPr>
        <p:grpSpPr>
          <a:xfrm>
            <a:off x="2524396" y="3980814"/>
            <a:ext cx="745245" cy="960354"/>
            <a:chOff x="1982802" y="2828686"/>
            <a:chExt cx="745245" cy="960354"/>
          </a:xfrm>
        </p:grpSpPr>
        <p:sp>
          <p:nvSpPr>
            <p:cNvPr id="71" name="圆角矩形 70"/>
            <p:cNvSpPr/>
            <p:nvPr/>
          </p:nvSpPr>
          <p:spPr>
            <a:xfrm>
              <a:off x="1982802" y="2828686"/>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72" name="圆角矩形 71"/>
            <p:cNvSpPr/>
            <p:nvPr/>
          </p:nvSpPr>
          <p:spPr>
            <a:xfrm>
              <a:off x="2031388" y="3332742"/>
              <a:ext cx="648072" cy="399572"/>
            </a:xfrm>
            <a:prstGeom prst="roundRect">
              <a:avLst/>
            </a:prstGeom>
            <a:solidFill>
              <a:srgbClr val="FF0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73" name="组合 72"/>
          <p:cNvGrpSpPr/>
          <p:nvPr/>
        </p:nvGrpSpPr>
        <p:grpSpPr>
          <a:xfrm>
            <a:off x="7107465" y="3909332"/>
            <a:ext cx="745245" cy="960354"/>
            <a:chOff x="6800013" y="1648461"/>
            <a:chExt cx="745245" cy="960354"/>
          </a:xfrm>
        </p:grpSpPr>
        <p:sp>
          <p:nvSpPr>
            <p:cNvPr id="74" name="圆角矩形 73"/>
            <p:cNvSpPr/>
            <p:nvPr/>
          </p:nvSpPr>
          <p:spPr>
            <a:xfrm>
              <a:off x="6800013" y="1648461"/>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75" name="圆角矩形 74"/>
            <p:cNvSpPr/>
            <p:nvPr/>
          </p:nvSpPr>
          <p:spPr>
            <a:xfrm>
              <a:off x="6848599" y="2152517"/>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76" name="组合 75"/>
          <p:cNvGrpSpPr/>
          <p:nvPr/>
        </p:nvGrpSpPr>
        <p:grpSpPr>
          <a:xfrm>
            <a:off x="318994" y="5373216"/>
            <a:ext cx="1655804" cy="919827"/>
            <a:chOff x="32830" y="5574898"/>
            <a:chExt cx="1655804" cy="919827"/>
          </a:xfrm>
        </p:grpSpPr>
        <p:pic>
          <p:nvPicPr>
            <p:cNvPr id="7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0" y="5574898"/>
              <a:ext cx="669925"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8" name="圆角矩形 77"/>
            <p:cNvSpPr/>
            <p:nvPr/>
          </p:nvSpPr>
          <p:spPr>
            <a:xfrm>
              <a:off x="32830" y="6095153"/>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sp>
          <p:nvSpPr>
            <p:cNvPr id="79" name="TextBox 78"/>
            <p:cNvSpPr txBox="1"/>
            <p:nvPr/>
          </p:nvSpPr>
          <p:spPr>
            <a:xfrm>
              <a:off x="714200" y="5637088"/>
              <a:ext cx="9660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Calibri"/>
                  <a:cs typeface="ＭＳ Ｐゴシック" charset="0"/>
                </a:rPr>
                <a:t>STREAM</a:t>
              </a:r>
              <a:endParaRPr kumimoji="0" lang="zh-CN" altLang="en-US" sz="18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sp>
          <p:nvSpPr>
            <p:cNvPr id="80" name="TextBox 79"/>
            <p:cNvSpPr txBox="1"/>
            <p:nvPr/>
          </p:nvSpPr>
          <p:spPr>
            <a:xfrm>
              <a:off x="714200" y="6110273"/>
              <a:ext cx="974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Calibri"/>
                  <a:ea typeface="Calibri"/>
                  <a:cs typeface="ＭＳ Ｐゴシック" charset="0"/>
                </a:rPr>
                <a:t>gromacs</a:t>
              </a:r>
              <a:endParaRPr kumimoji="0" lang="zh-CN" altLang="en-US" sz="18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grpSp>
      <p:sp>
        <p:nvSpPr>
          <p:cNvPr id="81" name="圆角矩形 80"/>
          <p:cNvSpPr/>
          <p:nvPr/>
        </p:nvSpPr>
        <p:spPr>
          <a:xfrm>
            <a:off x="774763" y="4196838"/>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2" name="圆角矩形 81"/>
          <p:cNvSpPr/>
          <p:nvPr/>
        </p:nvSpPr>
        <p:spPr>
          <a:xfrm>
            <a:off x="823349" y="4700894"/>
            <a:ext cx="648072" cy="399572"/>
          </a:xfrm>
          <a:prstGeom prst="roundRect">
            <a:avLst/>
          </a:prstGeom>
          <a:solidFill>
            <a:srgbClr val="00B05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cxnSp>
        <p:nvCxnSpPr>
          <p:cNvPr id="83" name="直接箭头连接符 82"/>
          <p:cNvCxnSpPr/>
          <p:nvPr/>
        </p:nvCxnSpPr>
        <p:spPr>
          <a:xfrm>
            <a:off x="774763" y="4040295"/>
            <a:ext cx="889261" cy="0"/>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30747" y="4184311"/>
            <a:ext cx="0" cy="944488"/>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97677" y="3680255"/>
            <a:ext cx="165404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Calibri"/>
                <a:cs typeface="ＭＳ Ｐゴシック" charset="0"/>
              </a:rPr>
              <a:t>Memory Capacity</a:t>
            </a:r>
            <a:endParaRPr kumimoji="0" lang="zh-CN" altLang="en-US" sz="16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sp>
        <p:nvSpPr>
          <p:cNvPr id="86" name="TextBox 85"/>
          <p:cNvSpPr txBox="1"/>
          <p:nvPr/>
        </p:nvSpPr>
        <p:spPr>
          <a:xfrm>
            <a:off x="107504" y="4472343"/>
            <a:ext cx="5309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Calibri"/>
                <a:cs typeface="ＭＳ Ｐゴシック" charset="0"/>
              </a:rPr>
              <a:t>CPU</a:t>
            </a:r>
            <a:endParaRPr kumimoji="0" lang="zh-CN" altLang="en-US" sz="16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cxnSp>
        <p:nvCxnSpPr>
          <p:cNvPr id="87" name="直接箭头连接符 86"/>
          <p:cNvCxnSpPr/>
          <p:nvPr/>
        </p:nvCxnSpPr>
        <p:spPr>
          <a:xfrm>
            <a:off x="2572982" y="5461733"/>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2742070" y="5471195"/>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2915816" y="5461732"/>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3086529" y="5480784"/>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3686490" y="5461732"/>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3855578" y="5471194"/>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4029324" y="5461731"/>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4200037" y="5480783"/>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6472870" y="5480784"/>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7484812" y="5480782"/>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左右箭头 96"/>
          <p:cNvSpPr/>
          <p:nvPr/>
        </p:nvSpPr>
        <p:spPr>
          <a:xfrm>
            <a:off x="4358256" y="4460991"/>
            <a:ext cx="1741991" cy="444946"/>
          </a:xfrm>
          <a:prstGeom prst="lef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Calibri"/>
                <a:ea typeface="Calibri"/>
                <a:cs typeface="+mn-cs"/>
              </a:rPr>
              <a:t>SWAP</a:t>
            </a:r>
            <a:endParaRPr kumimoji="0" lang="zh-CN" altLang="en-US" sz="2000" b="1" i="0" u="none" strike="noStrike" kern="1200" cap="none" spc="0" normalizeH="0" baseline="0" noProof="0" dirty="0">
              <a:ln>
                <a:noFill/>
              </a:ln>
              <a:solidFill>
                <a:prstClr val="black"/>
              </a:solidFill>
              <a:effectLst/>
              <a:uLnTx/>
              <a:uFillTx/>
              <a:latin typeface="Calibri"/>
              <a:ea typeface="Calibri"/>
              <a:cs typeface="+mn-cs"/>
            </a:endParaRPr>
          </a:p>
        </p:txBody>
      </p:sp>
      <p:pic>
        <p:nvPicPr>
          <p:cNvPr id="98" name="Picture 7" descr="safari.png"/>
          <p:cNvPicPr>
            <a:picLocks noChangeAspect="1"/>
          </p:cNvPicPr>
          <p:nvPr/>
        </p:nvPicPr>
        <p:blipFill>
          <a:blip r:embed="rId5" cstate="print"/>
          <a:stretch>
            <a:fillRect/>
          </a:stretch>
        </p:blipFill>
        <p:spPr>
          <a:xfrm>
            <a:off x="251686" y="6453336"/>
            <a:ext cx="935938" cy="270804"/>
          </a:xfrm>
          <a:prstGeom prst="rect">
            <a:avLst/>
          </a:prstGeom>
        </p:spPr>
      </p:pic>
    </p:spTree>
    <p:extLst>
      <p:ext uri="{BB962C8B-B14F-4D97-AF65-F5344CB8AC3E}">
        <p14:creationId xmlns:p14="http://schemas.microsoft.com/office/powerpoint/2010/main" val="394430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28600" y="152401"/>
            <a:ext cx="8915400" cy="1066800"/>
          </a:xfrm>
        </p:spPr>
        <p:txBody>
          <a:bodyPr/>
          <a:lstStyle/>
          <a:p>
            <a:r>
              <a:rPr lang="en-US" sz="3200">
                <a:ea typeface="ＭＳ Ｐゴシック" pitchFamily="30" charset="-128"/>
                <a:cs typeface="ＭＳ Ｐゴシック" pitchFamily="30" charset="-128"/>
              </a:rPr>
              <a:t>Designing QoS-Aware Memory Systems: Approaches</a:t>
            </a:r>
          </a:p>
        </p:txBody>
      </p:sp>
      <p:sp>
        <p:nvSpPr>
          <p:cNvPr id="3" name="Content Placeholder 2"/>
          <p:cNvSpPr>
            <a:spLocks noGrp="1"/>
          </p:cNvSpPr>
          <p:nvPr>
            <p:ph idx="1"/>
          </p:nvPr>
        </p:nvSpPr>
        <p:spPr>
          <a:xfrm>
            <a:off x="228600" y="1052736"/>
            <a:ext cx="8915400" cy="5043264"/>
          </a:xfrm>
        </p:spPr>
        <p:txBody>
          <a:bodyPr/>
          <a:lstStyle/>
          <a:p>
            <a:r>
              <a:rPr lang="en-US" dirty="0">
                <a:solidFill>
                  <a:srgbClr val="FF0000"/>
                </a:solidFill>
                <a:ea typeface="ＭＳ Ｐゴシック" pitchFamily="30" charset="-128"/>
                <a:cs typeface="ＭＳ Ｐゴシック" pitchFamily="30" charset="-128"/>
              </a:rPr>
              <a:t>Smart resources: </a:t>
            </a:r>
            <a:r>
              <a:rPr lang="en-US" dirty="0">
                <a:solidFill>
                  <a:srgbClr val="0000FF"/>
                </a:solidFill>
                <a:ea typeface="ＭＳ Ｐゴシック" pitchFamily="30" charset="-128"/>
                <a:cs typeface="ＭＳ Ｐゴシック" pitchFamily="30" charset="-128"/>
              </a:rPr>
              <a:t>Design each shared resource to have a configurable interference control/reduction mechanism</a:t>
            </a:r>
          </a:p>
          <a:p>
            <a:pPr lvl="1"/>
            <a:r>
              <a:rPr lang="en-US" sz="2000" dirty="0">
                <a:solidFill>
                  <a:srgbClr val="000000"/>
                </a:solidFill>
              </a:rPr>
              <a:t>QoS-aware memory controllers </a:t>
            </a:r>
          </a:p>
          <a:p>
            <a:pPr lvl="1"/>
            <a:r>
              <a:rPr lang="en-US" sz="2000" dirty="0" err="1">
                <a:solidFill>
                  <a:srgbClr val="000000"/>
                </a:solidFill>
              </a:rPr>
              <a:t>QoS</a:t>
            </a:r>
            <a:r>
              <a:rPr lang="en-US" sz="2000" dirty="0">
                <a:solidFill>
                  <a:srgbClr val="000000"/>
                </a:solidFill>
              </a:rPr>
              <a:t>-aware interconnects</a:t>
            </a:r>
            <a:endParaRPr lang="en-US" sz="1400" dirty="0">
              <a:solidFill>
                <a:srgbClr val="006633"/>
              </a:solidFill>
            </a:endParaRPr>
          </a:p>
          <a:p>
            <a:pPr lvl="1"/>
            <a:r>
              <a:rPr lang="en-US" sz="2000" dirty="0" err="1">
                <a:solidFill>
                  <a:srgbClr val="000000"/>
                </a:solidFill>
                <a:ea typeface="+mn-ea"/>
                <a:cs typeface="+mn-cs"/>
              </a:rPr>
              <a:t>QoS</a:t>
            </a:r>
            <a:r>
              <a:rPr lang="en-US" sz="2000" dirty="0">
                <a:solidFill>
                  <a:srgbClr val="000000"/>
                </a:solidFill>
                <a:ea typeface="+mn-ea"/>
                <a:cs typeface="+mn-cs"/>
              </a:rPr>
              <a:t>-aware caches</a:t>
            </a:r>
            <a:endParaRPr lang="en-US" sz="1600" dirty="0">
              <a:solidFill>
                <a:srgbClr val="006633"/>
              </a:solidFill>
            </a:endParaRPr>
          </a:p>
          <a:p>
            <a:endParaRPr lang="en-US" sz="1200" dirty="0">
              <a:ea typeface="ＭＳ Ｐゴシック" pitchFamily="30" charset="-128"/>
              <a:cs typeface="ＭＳ Ｐゴシック" pitchFamily="30" charset="-128"/>
            </a:endParaRPr>
          </a:p>
          <a:p>
            <a:endParaRPr lang="en-US" sz="1200" dirty="0">
              <a:ea typeface="ＭＳ Ｐゴシック" pitchFamily="30" charset="-128"/>
              <a:cs typeface="ＭＳ Ｐゴシック" pitchFamily="30" charset="-128"/>
            </a:endParaRPr>
          </a:p>
          <a:p>
            <a:endParaRPr lang="en-US" sz="1200" dirty="0">
              <a:ea typeface="ＭＳ Ｐゴシック" pitchFamily="30" charset="-128"/>
              <a:cs typeface="ＭＳ Ｐゴシック" pitchFamily="30" charset="-128"/>
            </a:endParaRPr>
          </a:p>
          <a:p>
            <a:r>
              <a:rPr lang="en-US" dirty="0">
                <a:solidFill>
                  <a:srgbClr val="FF0000"/>
                </a:solidFill>
                <a:ea typeface="ＭＳ Ｐゴシック" pitchFamily="30" charset="-128"/>
                <a:cs typeface="ＭＳ Ｐゴシック" pitchFamily="30" charset="-128"/>
              </a:rPr>
              <a:t>Dumb resources: </a:t>
            </a:r>
            <a:r>
              <a:rPr lang="en-US" dirty="0">
                <a:solidFill>
                  <a:srgbClr val="0000FF"/>
                </a:solidFill>
                <a:ea typeface="ＭＳ Ｐゴシック" pitchFamily="30" charset="-128"/>
                <a:cs typeface="ＭＳ Ｐゴシック" pitchFamily="30" charset="-128"/>
              </a:rPr>
              <a:t>Keep each resource free-for-all, but reduce/control interference by injection control or data mapping</a:t>
            </a:r>
          </a:p>
          <a:p>
            <a:pPr lvl="1"/>
            <a:r>
              <a:rPr lang="en-US" sz="2000" dirty="0">
                <a:ea typeface="ＭＳ Ｐゴシック" pitchFamily="30" charset="-128"/>
              </a:rPr>
              <a:t>Source throttling to control access to memory system </a:t>
            </a:r>
          </a:p>
          <a:p>
            <a:pPr lvl="1"/>
            <a:r>
              <a:rPr lang="en-US" sz="2000" dirty="0" err="1">
                <a:solidFill>
                  <a:srgbClr val="000000"/>
                </a:solidFill>
                <a:ea typeface="ＭＳ Ｐゴシック" pitchFamily="30" charset="-128"/>
                <a:cs typeface="+mn-cs"/>
              </a:rPr>
              <a:t>QoS</a:t>
            </a:r>
            <a:r>
              <a:rPr lang="en-US" sz="2000" dirty="0">
                <a:solidFill>
                  <a:srgbClr val="000000"/>
                </a:solidFill>
                <a:ea typeface="ＭＳ Ｐゴシック" pitchFamily="30" charset="-128"/>
                <a:cs typeface="+mn-cs"/>
              </a:rPr>
              <a:t>-aware data mapping to memory controllers  </a:t>
            </a:r>
          </a:p>
          <a:p>
            <a:pPr lvl="1"/>
            <a:r>
              <a:rPr lang="en-US" sz="2000" dirty="0" err="1">
                <a:solidFill>
                  <a:srgbClr val="000000"/>
                </a:solidFill>
                <a:ea typeface="ＭＳ Ｐゴシック" pitchFamily="30" charset="-128"/>
              </a:rPr>
              <a:t>QoS</a:t>
            </a:r>
            <a:r>
              <a:rPr lang="en-US" sz="2000" dirty="0">
                <a:solidFill>
                  <a:srgbClr val="000000"/>
                </a:solidFill>
                <a:ea typeface="ＭＳ Ｐゴシック" pitchFamily="30" charset="-128"/>
              </a:rPr>
              <a:t>-aware thread scheduling to cores</a:t>
            </a:r>
            <a:endParaRPr lang="en-US" dirty="0"/>
          </a:p>
          <a:p>
            <a:endParaRPr lang="en-US" dirty="0">
              <a:ea typeface="ＭＳ Ｐゴシック" pitchFamily="30" charset="-128"/>
              <a:cs typeface="ＭＳ Ｐゴシック" pitchFamily="30" charset="-128"/>
            </a:endParaRP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B5B996E0-F30A-4D4D-9230-93494278B895}"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6" name="Rectangle 5"/>
          <p:cNvSpPr/>
          <p:nvPr/>
        </p:nvSpPr>
        <p:spPr>
          <a:xfrm>
            <a:off x="899592" y="1844824"/>
            <a:ext cx="3624360" cy="428628"/>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739650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Impact on Performance</a:t>
            </a:r>
            <a:endParaRPr lang="zh-CN" altLang="en-US" b="1"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C913308-F349-4B6D-A68A-DD1791B4A57B}" type="slidenum">
              <a:rPr kumimoji="0" lang="zh-CN" altLang="en-US" sz="1400" b="0" i="0" u="none" strike="noStrike" kern="1200" cap="none" spc="0" normalizeH="0" baseline="0" noProof="0" smtClean="0">
                <a:ln>
                  <a:noFill/>
                </a:ln>
                <a:solidFill>
                  <a:prstClr val="black"/>
                </a:solidFill>
                <a:effectLst/>
                <a:uLnTx/>
                <a:uFillTx/>
                <a:latin typeface="Calibri"/>
                <a:ea typeface="Calibri"/>
                <a:cs typeface="+mn-cs"/>
              </a:rPr>
              <a:pPr marL="0" marR="0" lvl="0" indent="0" algn="r" defTabSz="914400" rtl="0" eaLnBrk="0" fontAlgn="base" latinLnBrk="0" hangingPunct="0">
                <a:lnSpc>
                  <a:spcPct val="100000"/>
                </a:lnSpc>
                <a:spcBef>
                  <a:spcPct val="0"/>
                </a:spcBef>
                <a:spcAft>
                  <a:spcPct val="0"/>
                </a:spcAft>
                <a:buClrTx/>
                <a:buSzTx/>
                <a:buFontTx/>
                <a:buNone/>
                <a:tabLst/>
                <a:defRPr/>
              </a:pPr>
              <a:t>230</a:t>
            </a:fld>
            <a:endParaRPr kumimoji="0" lang="zh-CN" altLang="en-US" sz="1400" b="0" i="0" u="none" strike="noStrike" kern="1200" cap="none" spc="0" normalizeH="0" baseline="0" noProof="0">
              <a:ln>
                <a:noFill/>
              </a:ln>
              <a:solidFill>
                <a:prstClr val="black"/>
              </a:solidFill>
              <a:effectLst/>
              <a:uLnTx/>
              <a:uFillTx/>
              <a:latin typeface="Calibri"/>
              <a:ea typeface="Calibri"/>
              <a:cs typeface="+mn-cs"/>
            </a:endParaRPr>
          </a:p>
        </p:txBody>
      </p:sp>
      <p:graphicFrame>
        <p:nvGraphicFramePr>
          <p:cNvPr id="47" name="图表 46"/>
          <p:cNvGraphicFramePr>
            <a:graphicFrameLocks/>
          </p:cNvGraphicFramePr>
          <p:nvPr>
            <p:extLst/>
          </p:nvPr>
        </p:nvGraphicFramePr>
        <p:xfrm>
          <a:off x="643030" y="1340768"/>
          <a:ext cx="6658589" cy="1872208"/>
        </p:xfrm>
        <a:graphic>
          <a:graphicData uri="http://schemas.openxmlformats.org/drawingml/2006/chart">
            <c:chart xmlns:c="http://schemas.openxmlformats.org/drawingml/2006/chart" xmlns:r="http://schemas.openxmlformats.org/officeDocument/2006/relationships" r:id="rId3"/>
          </a:graphicData>
        </a:graphic>
      </p:graphicFrame>
      <p:sp>
        <p:nvSpPr>
          <p:cNvPr id="10" name="上箭头 9"/>
          <p:cNvSpPr/>
          <p:nvPr/>
        </p:nvSpPr>
        <p:spPr>
          <a:xfrm>
            <a:off x="4139952" y="1772816"/>
            <a:ext cx="504056" cy="254332"/>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Calibri"/>
              <a:cs typeface="+mn-cs"/>
            </a:endParaRPr>
          </a:p>
        </p:txBody>
      </p:sp>
      <p:sp>
        <p:nvSpPr>
          <p:cNvPr id="18" name="TextBox 17"/>
          <p:cNvSpPr txBox="1"/>
          <p:nvPr/>
        </p:nvSpPr>
        <p:spPr>
          <a:xfrm>
            <a:off x="4128996" y="1475492"/>
            <a:ext cx="5870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Calibri"/>
                <a:ea typeface="Calibri"/>
                <a:cs typeface="ＭＳ Ｐゴシック" charset="0"/>
              </a:rPr>
              <a:t>49%</a:t>
            </a:r>
            <a:endParaRPr kumimoji="0" lang="zh-CN" altLang="en-US" sz="1800" b="1" i="0" u="none" strike="noStrike" kern="1200" cap="none" spc="0" normalizeH="0" baseline="0" noProof="0" dirty="0">
              <a:ln>
                <a:noFill/>
              </a:ln>
              <a:solidFill>
                <a:srgbClr val="FF0000"/>
              </a:solidFill>
              <a:effectLst/>
              <a:uLnTx/>
              <a:uFillTx/>
              <a:latin typeface="Calibri"/>
              <a:ea typeface="Calibri"/>
              <a:cs typeface="ＭＳ Ｐゴシック" charset="0"/>
            </a:endParaRPr>
          </a:p>
        </p:txBody>
      </p:sp>
      <p:grpSp>
        <p:nvGrpSpPr>
          <p:cNvPr id="48" name="组合 47"/>
          <p:cNvGrpSpPr>
            <a:grpSpLocks noChangeAspect="1"/>
          </p:cNvGrpSpPr>
          <p:nvPr/>
        </p:nvGrpSpPr>
        <p:grpSpPr>
          <a:xfrm>
            <a:off x="2295992" y="3356992"/>
            <a:ext cx="2204000" cy="3384376"/>
            <a:chOff x="134211" y="3465818"/>
            <a:chExt cx="2204000" cy="3384376"/>
          </a:xfrm>
        </p:grpSpPr>
        <p:sp>
          <p:nvSpPr>
            <p:cNvPr id="49" name="圆角矩形 48"/>
            <p:cNvSpPr/>
            <p:nvPr/>
          </p:nvSpPr>
          <p:spPr>
            <a:xfrm>
              <a:off x="134211" y="3769091"/>
              <a:ext cx="2204000" cy="3081103"/>
            </a:xfrm>
            <a:prstGeom prst="round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prstClr val="black"/>
                </a:solidFill>
                <a:effectLst/>
                <a:uLnTx/>
                <a:uFillTx/>
                <a:latin typeface="Calibri"/>
                <a:ea typeface="+mn-ea"/>
                <a:cs typeface="+mn-cs"/>
              </a:endParaRPr>
            </a:p>
          </p:txBody>
        </p:sp>
        <p:sp>
          <p:nvSpPr>
            <p:cNvPr id="50" name="圆角矩形 49"/>
            <p:cNvSpPr/>
            <p:nvPr/>
          </p:nvSpPr>
          <p:spPr>
            <a:xfrm>
              <a:off x="249979"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Core0</a:t>
              </a:r>
            </a:p>
          </p:txBody>
        </p:sp>
        <p:sp>
          <p:nvSpPr>
            <p:cNvPr id="51" name="圆角矩形 50"/>
            <p:cNvSpPr/>
            <p:nvPr/>
          </p:nvSpPr>
          <p:spPr>
            <a:xfrm>
              <a:off x="1258091" y="3910905"/>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Core1</a:t>
              </a:r>
            </a:p>
          </p:txBody>
        </p:sp>
        <p:sp>
          <p:nvSpPr>
            <p:cNvPr id="52" name="矩形 51"/>
            <p:cNvSpPr/>
            <p:nvPr/>
          </p:nvSpPr>
          <p:spPr>
            <a:xfrm>
              <a:off x="924748" y="3465818"/>
              <a:ext cx="6229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Host</a:t>
              </a:r>
            </a:p>
          </p:txBody>
        </p:sp>
        <p:sp>
          <p:nvSpPr>
            <p:cNvPr id="53" name="圆角矩形 52"/>
            <p:cNvSpPr/>
            <p:nvPr/>
          </p:nvSpPr>
          <p:spPr>
            <a:xfrm>
              <a:off x="250959" y="5683724"/>
              <a:ext cx="1943236" cy="302374"/>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LLC</a:t>
              </a:r>
            </a:p>
          </p:txBody>
        </p:sp>
        <p:sp>
          <p:nvSpPr>
            <p:cNvPr id="54" name="圆角矩形 53"/>
            <p:cNvSpPr/>
            <p:nvPr/>
          </p:nvSpPr>
          <p:spPr>
            <a:xfrm>
              <a:off x="249979" y="6300062"/>
              <a:ext cx="1943236" cy="39177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DRAM</a:t>
              </a:r>
            </a:p>
          </p:txBody>
        </p:sp>
        <p:sp>
          <p:nvSpPr>
            <p:cNvPr id="55" name="下箭头 54"/>
            <p:cNvSpPr/>
            <p:nvPr/>
          </p:nvSpPr>
          <p:spPr>
            <a:xfrm>
              <a:off x="826043" y="5986098"/>
              <a:ext cx="900100" cy="313964"/>
            </a:xfrm>
            <a:prstGeom prst="downArrow">
              <a:avLst/>
            </a:prstGeom>
            <a:solidFill>
              <a:schemeClr val="bg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6" name="组合 55"/>
          <p:cNvGrpSpPr/>
          <p:nvPr/>
        </p:nvGrpSpPr>
        <p:grpSpPr>
          <a:xfrm>
            <a:off x="3507982" y="3980814"/>
            <a:ext cx="745245" cy="960354"/>
            <a:chOff x="2818643" y="2821552"/>
            <a:chExt cx="745245" cy="960354"/>
          </a:xfrm>
        </p:grpSpPr>
        <p:sp>
          <p:nvSpPr>
            <p:cNvPr id="57" name="圆角矩形 56"/>
            <p:cNvSpPr/>
            <p:nvPr/>
          </p:nvSpPr>
          <p:spPr>
            <a:xfrm>
              <a:off x="2818643" y="2821552"/>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58" name="圆角矩形 57"/>
            <p:cNvSpPr/>
            <p:nvPr/>
          </p:nvSpPr>
          <p:spPr>
            <a:xfrm>
              <a:off x="2867229" y="3325608"/>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sp>
        <p:nvSpPr>
          <p:cNvPr id="60" name="圆角矩形 59"/>
          <p:cNvSpPr/>
          <p:nvPr/>
        </p:nvSpPr>
        <p:spPr>
          <a:xfrm>
            <a:off x="6100248" y="3933056"/>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61" name="圆角矩形 60"/>
          <p:cNvSpPr/>
          <p:nvPr/>
        </p:nvSpPr>
        <p:spPr>
          <a:xfrm>
            <a:off x="6148834" y="4437112"/>
            <a:ext cx="648072" cy="399572"/>
          </a:xfrm>
          <a:prstGeom prst="roundRect">
            <a:avLst/>
          </a:prstGeom>
          <a:solidFill>
            <a:srgbClr val="FF0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sp>
        <p:nvSpPr>
          <p:cNvPr id="63" name="圆角矩形 62"/>
          <p:cNvSpPr/>
          <p:nvPr/>
        </p:nvSpPr>
        <p:spPr>
          <a:xfrm>
            <a:off x="5888156" y="3660265"/>
            <a:ext cx="2204000" cy="3081103"/>
          </a:xfrm>
          <a:prstGeom prst="round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圆角矩形 63"/>
          <p:cNvSpPr/>
          <p:nvPr/>
        </p:nvSpPr>
        <p:spPr>
          <a:xfrm>
            <a:off x="6003924" y="3802079"/>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Core0</a:t>
            </a:r>
          </a:p>
        </p:txBody>
      </p:sp>
      <p:sp>
        <p:nvSpPr>
          <p:cNvPr id="65" name="圆角矩形 64"/>
          <p:cNvSpPr/>
          <p:nvPr/>
        </p:nvSpPr>
        <p:spPr>
          <a:xfrm>
            <a:off x="7012036" y="3802079"/>
            <a:ext cx="936104" cy="1667938"/>
          </a:xfrm>
          <a:prstGeom prst="round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Core1</a:t>
            </a:r>
          </a:p>
        </p:txBody>
      </p:sp>
      <p:sp>
        <p:nvSpPr>
          <p:cNvPr id="66" name="矩形 65"/>
          <p:cNvSpPr/>
          <p:nvPr/>
        </p:nvSpPr>
        <p:spPr>
          <a:xfrm>
            <a:off x="6678693" y="3356992"/>
            <a:ext cx="6229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Host</a:t>
            </a:r>
          </a:p>
        </p:txBody>
      </p:sp>
      <p:sp>
        <p:nvSpPr>
          <p:cNvPr id="67" name="圆角矩形 66"/>
          <p:cNvSpPr/>
          <p:nvPr/>
        </p:nvSpPr>
        <p:spPr>
          <a:xfrm>
            <a:off x="6004904" y="5574898"/>
            <a:ext cx="1943236" cy="302374"/>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LLC</a:t>
            </a:r>
          </a:p>
        </p:txBody>
      </p:sp>
      <p:sp>
        <p:nvSpPr>
          <p:cNvPr id="68" name="圆角矩形 67"/>
          <p:cNvSpPr/>
          <p:nvPr/>
        </p:nvSpPr>
        <p:spPr>
          <a:xfrm>
            <a:off x="6003924" y="6191236"/>
            <a:ext cx="1943236" cy="39177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DRAM</a:t>
            </a:r>
          </a:p>
        </p:txBody>
      </p:sp>
      <p:sp>
        <p:nvSpPr>
          <p:cNvPr id="69" name="下箭头 68"/>
          <p:cNvSpPr/>
          <p:nvPr/>
        </p:nvSpPr>
        <p:spPr>
          <a:xfrm>
            <a:off x="6579988" y="5877272"/>
            <a:ext cx="900100" cy="313964"/>
          </a:xfrm>
          <a:prstGeom prst="downArrow">
            <a:avLst/>
          </a:prstGeom>
          <a:solidFill>
            <a:schemeClr val="bg1">
              <a:lumMod val="9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0" name="组合 69"/>
          <p:cNvGrpSpPr/>
          <p:nvPr/>
        </p:nvGrpSpPr>
        <p:grpSpPr>
          <a:xfrm>
            <a:off x="2524396" y="3980814"/>
            <a:ext cx="745245" cy="960354"/>
            <a:chOff x="1982802" y="2828686"/>
            <a:chExt cx="745245" cy="960354"/>
          </a:xfrm>
        </p:grpSpPr>
        <p:sp>
          <p:nvSpPr>
            <p:cNvPr id="71" name="圆角矩形 70"/>
            <p:cNvSpPr/>
            <p:nvPr/>
          </p:nvSpPr>
          <p:spPr>
            <a:xfrm>
              <a:off x="1982802" y="2828686"/>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72" name="圆角矩形 71"/>
            <p:cNvSpPr/>
            <p:nvPr/>
          </p:nvSpPr>
          <p:spPr>
            <a:xfrm>
              <a:off x="2031388" y="3332742"/>
              <a:ext cx="648072" cy="399572"/>
            </a:xfrm>
            <a:prstGeom prst="roundRect">
              <a:avLst/>
            </a:prstGeom>
            <a:solidFill>
              <a:srgbClr val="FF0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73" name="组合 72"/>
          <p:cNvGrpSpPr/>
          <p:nvPr/>
        </p:nvGrpSpPr>
        <p:grpSpPr>
          <a:xfrm>
            <a:off x="7107465" y="3909332"/>
            <a:ext cx="745245" cy="960354"/>
            <a:chOff x="6800013" y="1648461"/>
            <a:chExt cx="745245" cy="960354"/>
          </a:xfrm>
        </p:grpSpPr>
        <p:sp>
          <p:nvSpPr>
            <p:cNvPr id="74" name="圆角矩形 73"/>
            <p:cNvSpPr/>
            <p:nvPr/>
          </p:nvSpPr>
          <p:spPr>
            <a:xfrm>
              <a:off x="6800013" y="1648461"/>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75" name="圆角矩形 74"/>
            <p:cNvSpPr/>
            <p:nvPr/>
          </p:nvSpPr>
          <p:spPr>
            <a:xfrm>
              <a:off x="6848599" y="2152517"/>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76" name="组合 75"/>
          <p:cNvGrpSpPr/>
          <p:nvPr/>
        </p:nvGrpSpPr>
        <p:grpSpPr>
          <a:xfrm>
            <a:off x="318994" y="5373216"/>
            <a:ext cx="1655804" cy="919827"/>
            <a:chOff x="32830" y="5574898"/>
            <a:chExt cx="1655804" cy="919827"/>
          </a:xfrm>
        </p:grpSpPr>
        <p:pic>
          <p:nvPicPr>
            <p:cNvPr id="7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30" y="5574898"/>
              <a:ext cx="669925"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8" name="圆角矩形 77"/>
            <p:cNvSpPr/>
            <p:nvPr/>
          </p:nvSpPr>
          <p:spPr>
            <a:xfrm>
              <a:off x="32830" y="6095153"/>
              <a:ext cx="648072" cy="399572"/>
            </a:xfrm>
            <a:prstGeom prst="roundRect">
              <a:avLst/>
            </a:prstGeom>
            <a:solidFill>
              <a:srgbClr val="FFC00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sp>
          <p:nvSpPr>
            <p:cNvPr id="79" name="TextBox 78"/>
            <p:cNvSpPr txBox="1"/>
            <p:nvPr/>
          </p:nvSpPr>
          <p:spPr>
            <a:xfrm>
              <a:off x="714200" y="5637088"/>
              <a:ext cx="9660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Calibri"/>
                  <a:cs typeface="ＭＳ Ｐゴシック" charset="0"/>
                </a:rPr>
                <a:t>STREAM</a:t>
              </a:r>
              <a:endParaRPr kumimoji="0" lang="zh-CN" altLang="en-US" sz="18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sp>
          <p:nvSpPr>
            <p:cNvPr id="80" name="TextBox 79"/>
            <p:cNvSpPr txBox="1"/>
            <p:nvPr/>
          </p:nvSpPr>
          <p:spPr>
            <a:xfrm>
              <a:off x="714200" y="6110273"/>
              <a:ext cx="974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solidFill>
                  <a:effectLst/>
                  <a:uLnTx/>
                  <a:uFillTx/>
                  <a:latin typeface="Calibri"/>
                  <a:ea typeface="Calibri"/>
                  <a:cs typeface="ＭＳ Ｐゴシック" charset="0"/>
                </a:rPr>
                <a:t>gromacs</a:t>
              </a:r>
              <a:endParaRPr kumimoji="0" lang="zh-CN" altLang="en-US" sz="18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grpSp>
      <p:sp>
        <p:nvSpPr>
          <p:cNvPr id="81" name="圆角矩形 80"/>
          <p:cNvSpPr/>
          <p:nvPr/>
        </p:nvSpPr>
        <p:spPr>
          <a:xfrm>
            <a:off x="774763" y="4196838"/>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82" name="圆角矩形 81"/>
          <p:cNvSpPr/>
          <p:nvPr/>
        </p:nvSpPr>
        <p:spPr>
          <a:xfrm>
            <a:off x="823349" y="4700894"/>
            <a:ext cx="648072" cy="399572"/>
          </a:xfrm>
          <a:prstGeom prst="roundRect">
            <a:avLst/>
          </a:prstGeom>
          <a:solidFill>
            <a:srgbClr val="00B050"/>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cxnSp>
        <p:nvCxnSpPr>
          <p:cNvPr id="83" name="直接箭头连接符 82"/>
          <p:cNvCxnSpPr/>
          <p:nvPr/>
        </p:nvCxnSpPr>
        <p:spPr>
          <a:xfrm>
            <a:off x="774763" y="4040295"/>
            <a:ext cx="889261" cy="0"/>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630747" y="4184311"/>
            <a:ext cx="0" cy="944488"/>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97677" y="3680255"/>
            <a:ext cx="165404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Calibri"/>
                <a:cs typeface="ＭＳ Ｐゴシック" charset="0"/>
              </a:rPr>
              <a:t>Memory Capacity</a:t>
            </a:r>
            <a:endParaRPr kumimoji="0" lang="zh-CN" altLang="en-US" sz="16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sp>
        <p:nvSpPr>
          <p:cNvPr id="86" name="TextBox 85"/>
          <p:cNvSpPr txBox="1"/>
          <p:nvPr/>
        </p:nvSpPr>
        <p:spPr>
          <a:xfrm>
            <a:off x="107504" y="4472343"/>
            <a:ext cx="5309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a:ea typeface="Calibri"/>
                <a:cs typeface="ＭＳ Ｐゴシック" charset="0"/>
              </a:rPr>
              <a:t>CPU</a:t>
            </a:r>
            <a:endParaRPr kumimoji="0" lang="zh-CN" altLang="en-US" sz="1600" b="0" i="0" u="none" strike="noStrike" kern="1200" cap="none" spc="0" normalizeH="0" baseline="0" noProof="0" dirty="0">
              <a:ln>
                <a:noFill/>
              </a:ln>
              <a:solidFill>
                <a:prstClr val="black"/>
              </a:solidFill>
              <a:effectLst/>
              <a:uLnTx/>
              <a:uFillTx/>
              <a:latin typeface="Calibri"/>
              <a:ea typeface="Calibri"/>
              <a:cs typeface="ＭＳ Ｐゴシック" charset="0"/>
            </a:endParaRPr>
          </a:p>
        </p:txBody>
      </p:sp>
      <p:cxnSp>
        <p:nvCxnSpPr>
          <p:cNvPr id="87" name="直接箭头连接符 86"/>
          <p:cNvCxnSpPr/>
          <p:nvPr/>
        </p:nvCxnSpPr>
        <p:spPr>
          <a:xfrm>
            <a:off x="2572982" y="5461733"/>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2742070" y="5471195"/>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2915816" y="5461732"/>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a:off x="3086529" y="5480784"/>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3900068" y="5471593"/>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7484812" y="5480782"/>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6165146" y="5462108"/>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6334234" y="5471570"/>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p:nvPr/>
        </p:nvCxnSpPr>
        <p:spPr>
          <a:xfrm>
            <a:off x="6507980" y="5462107"/>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6678693" y="5481159"/>
            <a:ext cx="0" cy="720041"/>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爆炸形 1 18"/>
          <p:cNvSpPr/>
          <p:nvPr/>
        </p:nvSpPr>
        <p:spPr>
          <a:xfrm>
            <a:off x="251520" y="1196752"/>
            <a:ext cx="8772290" cy="5051223"/>
          </a:xfrm>
          <a:prstGeom prst="irregularSeal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latin typeface="Calibri"/>
                <a:ea typeface="Calibri"/>
                <a:cs typeface="+mn-cs"/>
              </a:rPr>
              <a:t>We need microarchitecture-level interference awareness in DRM!</a:t>
            </a:r>
            <a:endParaRPr kumimoji="0" lang="zh-CN" altLang="en-US" sz="2800" b="1" i="0" u="none" strike="noStrike" kern="1200" cap="none" spc="0" normalizeH="0" baseline="0" noProof="0" dirty="0">
              <a:ln>
                <a:noFill/>
              </a:ln>
              <a:solidFill>
                <a:srgbClr val="FF0000"/>
              </a:solidFill>
              <a:effectLst/>
              <a:uLnTx/>
              <a:uFillTx/>
              <a:latin typeface="Calibri"/>
              <a:ea typeface="Calibri"/>
              <a:cs typeface="+mn-cs"/>
            </a:endParaRPr>
          </a:p>
        </p:txBody>
      </p:sp>
      <p:pic>
        <p:nvPicPr>
          <p:cNvPr id="59" name="Picture 7" descr="safari.png"/>
          <p:cNvPicPr>
            <a:picLocks noChangeAspect="1"/>
          </p:cNvPicPr>
          <p:nvPr/>
        </p:nvPicPr>
        <p:blipFill>
          <a:blip r:embed="rId5" cstate="print"/>
          <a:stretch>
            <a:fillRect/>
          </a:stretch>
        </p:blipFill>
        <p:spPr>
          <a:xfrm>
            <a:off x="251686" y="6453336"/>
            <a:ext cx="935938" cy="270804"/>
          </a:xfrm>
          <a:prstGeom prst="rect">
            <a:avLst/>
          </a:prstGeom>
        </p:spPr>
      </p:pic>
    </p:spTree>
    <p:extLst>
      <p:ext uri="{BB962C8B-B14F-4D97-AF65-F5344CB8AC3E}">
        <p14:creationId xmlns:p14="http://schemas.microsoft.com/office/powerpoint/2010/main" val="68657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P spid="19"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A-DRM: Architecture-aware DRM</a:t>
            </a:r>
            <a:endParaRPr lang="zh-CN" altLang="en-US" b="1" dirty="0"/>
          </a:p>
        </p:txBody>
      </p:sp>
      <p:sp>
        <p:nvSpPr>
          <p:cNvPr id="3" name="内容占位符 2"/>
          <p:cNvSpPr>
            <a:spLocks noGrp="1"/>
          </p:cNvSpPr>
          <p:nvPr>
            <p:ph idx="1"/>
          </p:nvPr>
        </p:nvSpPr>
        <p:spPr/>
        <p:txBody>
          <a:bodyPr>
            <a:noAutofit/>
          </a:bodyPr>
          <a:lstStyle/>
          <a:p>
            <a:r>
              <a:rPr lang="en-US" altLang="zh-CN" sz="3000" b="1" u="sng" dirty="0"/>
              <a:t>Goal</a:t>
            </a:r>
            <a:r>
              <a:rPr lang="en-US" altLang="zh-CN" sz="3000" dirty="0"/>
              <a:t>: Take into account microarchitecture-level shared resource interference</a:t>
            </a:r>
          </a:p>
          <a:p>
            <a:pPr lvl="1"/>
            <a:r>
              <a:rPr lang="en-US" altLang="zh-CN" sz="2400" dirty="0"/>
              <a:t>Shared cache capacity</a:t>
            </a:r>
          </a:p>
          <a:p>
            <a:pPr lvl="1"/>
            <a:r>
              <a:rPr lang="en-US" altLang="zh-CN" sz="2400" dirty="0"/>
              <a:t>Shared memory bandwidth</a:t>
            </a:r>
          </a:p>
          <a:p>
            <a:pPr lvl="8"/>
            <a:endParaRPr lang="en-US" altLang="zh-CN" dirty="0"/>
          </a:p>
          <a:p>
            <a:r>
              <a:rPr lang="en-US" altLang="zh-CN" sz="3000" b="1" u="sng" dirty="0">
                <a:solidFill>
                  <a:srgbClr val="0000FF"/>
                </a:solidFill>
              </a:rPr>
              <a:t>Key Idea</a:t>
            </a:r>
            <a:r>
              <a:rPr lang="en-US" altLang="zh-CN" sz="3000" dirty="0">
                <a:solidFill>
                  <a:srgbClr val="0000FF"/>
                </a:solidFill>
              </a:rPr>
              <a:t>: </a:t>
            </a:r>
          </a:p>
          <a:p>
            <a:pPr lvl="1"/>
            <a:r>
              <a:rPr lang="en-US" altLang="zh-CN" sz="2600" dirty="0">
                <a:solidFill>
                  <a:srgbClr val="0000FF"/>
                </a:solidFill>
              </a:rPr>
              <a:t>Monitor and detect microarchitecture-level shared resource interference</a:t>
            </a:r>
          </a:p>
          <a:p>
            <a:pPr lvl="1"/>
            <a:r>
              <a:rPr lang="en-US" altLang="zh-CN" sz="2600" dirty="0">
                <a:solidFill>
                  <a:srgbClr val="0000FF"/>
                </a:solidFill>
              </a:rPr>
              <a:t>Balance microarchitecture-level resource usage across cluster to minimize memory interference while maximizing system performance</a:t>
            </a:r>
          </a:p>
          <a:p>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C913308-F349-4B6D-A68A-DD1791B4A57B}" type="slidenum">
              <a:rPr kumimoji="0" lang="zh-CN" altLang="en-US" sz="14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231</a:t>
            </a:fld>
            <a:endParaRPr kumimoji="0" lang="zh-CN" altLang="en-US" sz="14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pic>
        <p:nvPicPr>
          <p:cNvPr id="5" name="Picture 7" descr="safari.png"/>
          <p:cNvPicPr>
            <a:picLocks noChangeAspect="1"/>
          </p:cNvPicPr>
          <p:nvPr/>
        </p:nvPicPr>
        <p:blipFill>
          <a:blip r:embed="rId3" cstate="print"/>
          <a:stretch>
            <a:fillRect/>
          </a:stretch>
        </p:blipFill>
        <p:spPr>
          <a:xfrm>
            <a:off x="251686" y="6453336"/>
            <a:ext cx="935938" cy="270804"/>
          </a:xfrm>
          <a:prstGeom prst="rect">
            <a:avLst/>
          </a:prstGeom>
        </p:spPr>
      </p:pic>
    </p:spTree>
    <p:extLst>
      <p:ext uri="{BB962C8B-B14F-4D97-AF65-F5344CB8AC3E}">
        <p14:creationId xmlns:p14="http://schemas.microsoft.com/office/powerpoint/2010/main" val="392403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A-DRM: Architecture-aware DRM</a:t>
            </a:r>
            <a:endParaRPr lang="zh-CN" altLang="en-US" b="1"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C913308-F349-4B6D-A68A-DD1791B4A57B}" type="slidenum">
              <a:rPr kumimoji="0" lang="zh-CN" altLang="en-US" sz="14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232</a:t>
            </a:fld>
            <a:endParaRPr kumimoji="0" lang="zh-CN" altLang="en-US" sz="1400" b="0" i="0" u="none" strike="noStrike" kern="1200" cap="none" spc="0" normalizeH="0" baseline="0" noProof="0" dirty="0">
              <a:ln>
                <a:noFill/>
              </a:ln>
              <a:solidFill>
                <a:prstClr val="black"/>
              </a:solidFill>
              <a:effectLst/>
              <a:uLnTx/>
              <a:uFillTx/>
              <a:latin typeface="Calibri"/>
              <a:ea typeface="ＭＳ Ｐゴシック" charset="-128"/>
              <a:cs typeface="+mn-cs"/>
            </a:endParaRPr>
          </a:p>
        </p:txBody>
      </p:sp>
      <p:sp>
        <p:nvSpPr>
          <p:cNvPr id="5" name="矩形 4"/>
          <p:cNvSpPr/>
          <p:nvPr/>
        </p:nvSpPr>
        <p:spPr>
          <a:xfrm>
            <a:off x="431540" y="2209746"/>
            <a:ext cx="3528392" cy="316278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6" name="矩形 5"/>
          <p:cNvSpPr/>
          <p:nvPr/>
        </p:nvSpPr>
        <p:spPr>
          <a:xfrm>
            <a:off x="575556" y="2343295"/>
            <a:ext cx="3528392" cy="316278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7" name="组合 6"/>
          <p:cNvGrpSpPr/>
          <p:nvPr/>
        </p:nvGrpSpPr>
        <p:grpSpPr>
          <a:xfrm>
            <a:off x="719572" y="2492211"/>
            <a:ext cx="3528392" cy="3162785"/>
            <a:chOff x="899592" y="692696"/>
            <a:chExt cx="3528392" cy="3162785"/>
          </a:xfrm>
        </p:grpSpPr>
        <p:sp>
          <p:nvSpPr>
            <p:cNvPr id="8" name="矩形 7"/>
            <p:cNvSpPr/>
            <p:nvPr/>
          </p:nvSpPr>
          <p:spPr>
            <a:xfrm>
              <a:off x="899592" y="692696"/>
              <a:ext cx="3528392" cy="316278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OS+Hypervisor</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9" name="组合 8"/>
            <p:cNvGrpSpPr/>
            <p:nvPr/>
          </p:nvGrpSpPr>
          <p:grpSpPr>
            <a:xfrm>
              <a:off x="1223628" y="1137783"/>
              <a:ext cx="936104" cy="1517701"/>
              <a:chOff x="6071584" y="3273230"/>
              <a:chExt cx="936104" cy="1517701"/>
            </a:xfrm>
          </p:grpSpPr>
          <p:sp>
            <p:nvSpPr>
              <p:cNvPr id="17" name="圆角矩形 16"/>
              <p:cNvSpPr/>
              <p:nvPr/>
            </p:nvSpPr>
            <p:spPr>
              <a:xfrm>
                <a:off x="6071584" y="3273230"/>
                <a:ext cx="936104" cy="151770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圆角矩形 17"/>
              <p:cNvSpPr/>
              <p:nvPr/>
            </p:nvSpPr>
            <p:spPr>
              <a:xfrm>
                <a:off x="6167014" y="3356992"/>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9" name="圆角矩形 18"/>
              <p:cNvSpPr/>
              <p:nvPr/>
            </p:nvSpPr>
            <p:spPr>
              <a:xfrm>
                <a:off x="6215600" y="3861048"/>
                <a:ext cx="648072" cy="399572"/>
              </a:xfrm>
              <a:prstGeom prst="roundRect">
                <a:avLst/>
              </a:prstGeom>
              <a:solidFill>
                <a:schemeClr val="bg1"/>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grpSp>
          <p:nvGrpSpPr>
            <p:cNvPr id="10" name="组合 9"/>
            <p:cNvGrpSpPr/>
            <p:nvPr/>
          </p:nvGrpSpPr>
          <p:grpSpPr>
            <a:xfrm>
              <a:off x="3239852" y="1137783"/>
              <a:ext cx="936104" cy="1517701"/>
              <a:chOff x="7079696" y="3273230"/>
              <a:chExt cx="936104" cy="1517701"/>
            </a:xfrm>
          </p:grpSpPr>
          <p:sp>
            <p:nvSpPr>
              <p:cNvPr id="14" name="圆角矩形 13"/>
              <p:cNvSpPr/>
              <p:nvPr/>
            </p:nvSpPr>
            <p:spPr>
              <a:xfrm>
                <a:off x="7079696" y="3273230"/>
                <a:ext cx="936104" cy="1517701"/>
              </a:xfrm>
              <a:prstGeom prst="roundRect">
                <a:avLst/>
              </a:prstGeom>
              <a:solidFill>
                <a:schemeClr val="accent3"/>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圆角矩形 14"/>
              <p:cNvSpPr/>
              <p:nvPr/>
            </p:nvSpPr>
            <p:spPr>
              <a:xfrm>
                <a:off x="7175126" y="3356992"/>
                <a:ext cx="745245" cy="960354"/>
              </a:xfrm>
              <a:prstGeom prst="roundRect">
                <a:avLst/>
              </a:prstGeom>
              <a:solidFill>
                <a:schemeClr val="accent5"/>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VM</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圆角矩形 15"/>
              <p:cNvSpPr/>
              <p:nvPr/>
            </p:nvSpPr>
            <p:spPr>
              <a:xfrm>
                <a:off x="7223712" y="3861048"/>
                <a:ext cx="648072" cy="399572"/>
              </a:xfrm>
              <a:prstGeom prst="roundRect">
                <a:avLst/>
              </a:prstGeom>
              <a:solidFill>
                <a:schemeClr val="bg1"/>
              </a:solidFill>
              <a:ln w="31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App</a:t>
                </a:r>
              </a:p>
            </p:txBody>
          </p:sp>
        </p:grpSp>
        <p:sp>
          <p:nvSpPr>
            <p:cNvPr id="11" name="圆角矩形 10"/>
            <p:cNvSpPr/>
            <p:nvPr/>
          </p:nvSpPr>
          <p:spPr>
            <a:xfrm>
              <a:off x="1115616" y="2943517"/>
              <a:ext cx="3168352" cy="741040"/>
            </a:xfrm>
            <a:prstGeom prst="round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2" name="肘形连接符 11"/>
            <p:cNvCxnSpPr>
              <a:stCxn id="11" idx="0"/>
              <a:endCxn id="17" idx="2"/>
            </p:cNvCxnSpPr>
            <p:nvPr/>
          </p:nvCxnSpPr>
          <p:spPr>
            <a:xfrm rot="16200000" flipV="1">
              <a:off x="2051720" y="2295445"/>
              <a:ext cx="288033" cy="1008112"/>
            </a:xfrm>
            <a:prstGeom prst="bentConnector3">
              <a:avLst>
                <a:gd name="adj1" fmla="val 5000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11" idx="0"/>
              <a:endCxn id="14" idx="2"/>
            </p:cNvCxnSpPr>
            <p:nvPr/>
          </p:nvCxnSpPr>
          <p:spPr>
            <a:xfrm rot="5400000" flipH="1" flipV="1">
              <a:off x="3059832" y="2295445"/>
              <a:ext cx="288033" cy="1008112"/>
            </a:xfrm>
            <a:prstGeom prst="bentConnector3">
              <a:avLst>
                <a:gd name="adj1" fmla="val 5000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5184068" y="2189874"/>
            <a:ext cx="3528392" cy="34651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A-DRM: Global Architecture –aware Resource Manager</a:t>
            </a:r>
          </a:p>
        </p:txBody>
      </p:sp>
      <p:sp>
        <p:nvSpPr>
          <p:cNvPr id="21" name="圆角矩形 20"/>
          <p:cNvSpPr/>
          <p:nvPr/>
        </p:nvSpPr>
        <p:spPr>
          <a:xfrm>
            <a:off x="5364088" y="2870823"/>
            <a:ext cx="3168352" cy="399572"/>
          </a:xfrm>
          <a:prstGeom prst="round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Profiling Engine</a:t>
            </a:r>
          </a:p>
        </p:txBody>
      </p:sp>
      <p:sp>
        <p:nvSpPr>
          <p:cNvPr id="22" name="圆角矩形 21"/>
          <p:cNvSpPr/>
          <p:nvPr/>
        </p:nvSpPr>
        <p:spPr>
          <a:xfrm>
            <a:off x="5364956" y="3475829"/>
            <a:ext cx="3167063" cy="548486"/>
          </a:xfrm>
          <a:prstGeom prst="roundRect">
            <a:avLst/>
          </a:prstGeom>
          <a:solidFill>
            <a:schemeClr val="accent2">
              <a:lumMod val="40000"/>
              <a:lumOff val="6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Architecture-aware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Interference Detector</a:t>
            </a:r>
          </a:p>
        </p:txBody>
      </p:sp>
      <p:sp>
        <p:nvSpPr>
          <p:cNvPr id="23" name="圆角矩形 22"/>
          <p:cNvSpPr/>
          <p:nvPr/>
        </p:nvSpPr>
        <p:spPr>
          <a:xfrm>
            <a:off x="5365749" y="4232005"/>
            <a:ext cx="3165475" cy="800100"/>
          </a:xfrm>
          <a:prstGeom prst="roundRect">
            <a:avLst/>
          </a:prstGeom>
          <a:solidFill>
            <a:schemeClr val="accent2">
              <a:lumMod val="40000"/>
              <a:lumOff val="6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Architecture-aware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Distributed Resource Management (Policy)</a:t>
            </a:r>
          </a:p>
        </p:txBody>
      </p:sp>
      <p:sp>
        <p:nvSpPr>
          <p:cNvPr id="24" name="圆角矩形 23"/>
          <p:cNvSpPr/>
          <p:nvPr/>
        </p:nvSpPr>
        <p:spPr>
          <a:xfrm>
            <a:off x="5365750" y="5206166"/>
            <a:ext cx="3165475" cy="399572"/>
          </a:xfrm>
          <a:prstGeom prst="round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Migration Engine</a:t>
            </a:r>
          </a:p>
        </p:txBody>
      </p:sp>
      <p:cxnSp>
        <p:nvCxnSpPr>
          <p:cNvPr id="25" name="肘形连接符 24"/>
          <p:cNvCxnSpPr>
            <a:stCxn id="11" idx="3"/>
            <a:endCxn id="21" idx="1"/>
          </p:cNvCxnSpPr>
          <p:nvPr/>
        </p:nvCxnSpPr>
        <p:spPr>
          <a:xfrm flipV="1">
            <a:off x="4103948" y="3070609"/>
            <a:ext cx="1260140" cy="2042943"/>
          </a:xfrm>
          <a:prstGeom prst="bentConnector3">
            <a:avLst>
              <a:gd name="adj1" fmla="val 5000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21" idx="2"/>
            <a:endCxn id="22" idx="0"/>
          </p:cNvCxnSpPr>
          <p:nvPr/>
        </p:nvCxnSpPr>
        <p:spPr>
          <a:xfrm rot="16200000" flipH="1">
            <a:off x="6845659" y="3373000"/>
            <a:ext cx="205434" cy="224"/>
          </a:xfrm>
          <a:prstGeom prst="bentConnector3">
            <a:avLst>
              <a:gd name="adj1" fmla="val 5000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22" idx="2"/>
            <a:endCxn id="23" idx="0"/>
          </p:cNvCxnSpPr>
          <p:nvPr/>
        </p:nvCxnSpPr>
        <p:spPr>
          <a:xfrm rot="5400000">
            <a:off x="6844643" y="4128160"/>
            <a:ext cx="207690" cy="1"/>
          </a:xfrm>
          <a:prstGeom prst="bentConnector3">
            <a:avLst>
              <a:gd name="adj1" fmla="val 5000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23" idx="2"/>
            <a:endCxn id="24" idx="0"/>
          </p:cNvCxnSpPr>
          <p:nvPr/>
        </p:nvCxnSpPr>
        <p:spPr>
          <a:xfrm rot="16200000" flipH="1">
            <a:off x="6861457" y="5119134"/>
            <a:ext cx="174061" cy="1"/>
          </a:xfrm>
          <a:prstGeom prst="bentConnector3">
            <a:avLst>
              <a:gd name="adj1" fmla="val 5000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281638" y="1820542"/>
            <a:ext cx="714298"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Hosts</a:t>
            </a:r>
          </a:p>
        </p:txBody>
      </p:sp>
      <p:sp>
        <p:nvSpPr>
          <p:cNvPr id="30" name="矩形 29"/>
          <p:cNvSpPr/>
          <p:nvPr/>
        </p:nvSpPr>
        <p:spPr>
          <a:xfrm>
            <a:off x="5184068" y="1772816"/>
            <a:ext cx="1143133"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Controller</a:t>
            </a:r>
          </a:p>
        </p:txBody>
      </p:sp>
      <p:sp>
        <p:nvSpPr>
          <p:cNvPr id="31" name="圆角矩形 30"/>
          <p:cNvSpPr/>
          <p:nvPr/>
        </p:nvSpPr>
        <p:spPr>
          <a:xfrm>
            <a:off x="984183" y="4776793"/>
            <a:ext cx="1535590" cy="435483"/>
          </a:xfrm>
          <a:prstGeom prst="roundRect">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CPU/Memory Capacity</a:t>
            </a:r>
          </a:p>
        </p:txBody>
      </p:sp>
      <p:sp>
        <p:nvSpPr>
          <p:cNvPr id="32" name="矩形 31"/>
          <p:cNvSpPr/>
          <p:nvPr/>
        </p:nvSpPr>
        <p:spPr>
          <a:xfrm>
            <a:off x="2072983" y="5175079"/>
            <a:ext cx="893578"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Profiler</a:t>
            </a:r>
            <a:endPar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sp>
        <p:nvSpPr>
          <p:cNvPr id="33" name="圆角矩形 32"/>
          <p:cNvSpPr/>
          <p:nvPr/>
        </p:nvSpPr>
        <p:spPr>
          <a:xfrm>
            <a:off x="2555776" y="4776793"/>
            <a:ext cx="1476164" cy="435484"/>
          </a:xfrm>
          <a:prstGeom prst="roundRect">
            <a:avLst/>
          </a:prstGeom>
          <a:solidFill>
            <a:schemeClr val="accent2">
              <a:lumMod val="40000"/>
              <a:lumOff val="6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Architectural Resource</a:t>
            </a:r>
          </a:p>
        </p:txBody>
      </p:sp>
      <p:sp>
        <p:nvSpPr>
          <p:cNvPr id="34" name="矩形 33"/>
          <p:cNvSpPr/>
          <p:nvPr/>
        </p:nvSpPr>
        <p:spPr>
          <a:xfrm>
            <a:off x="2254314" y="3553103"/>
            <a:ext cx="530915"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rPr>
              <a:t>•••</a:t>
            </a:r>
            <a:endPar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ＭＳ Ｐゴシック" charset="0"/>
            </a:endParaRPr>
          </a:p>
        </p:txBody>
      </p:sp>
      <p:cxnSp>
        <p:nvCxnSpPr>
          <p:cNvPr id="35" name="肘形连接符 34"/>
          <p:cNvCxnSpPr>
            <a:stCxn id="24" idx="1"/>
          </p:cNvCxnSpPr>
          <p:nvPr/>
        </p:nvCxnSpPr>
        <p:spPr>
          <a:xfrm rot="10800000" flipV="1">
            <a:off x="4238626" y="5405951"/>
            <a:ext cx="1127125" cy="803"/>
          </a:xfrm>
          <a:prstGeom prst="bentConnector3">
            <a:avLst>
              <a:gd name="adj1" fmla="val 50000"/>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圆角矩形 44"/>
          <p:cNvSpPr/>
          <p:nvPr/>
        </p:nvSpPr>
        <p:spPr>
          <a:xfrm>
            <a:off x="2555776" y="4776793"/>
            <a:ext cx="1476164" cy="435484"/>
          </a:xfrm>
          <a:prstGeom prst="round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Architectural Resources</a:t>
            </a:r>
          </a:p>
        </p:txBody>
      </p:sp>
      <p:sp>
        <p:nvSpPr>
          <p:cNvPr id="50" name="圆角矩形 49"/>
          <p:cNvSpPr/>
          <p:nvPr/>
        </p:nvSpPr>
        <p:spPr>
          <a:xfrm>
            <a:off x="5196862" y="3446267"/>
            <a:ext cx="3515598" cy="627336"/>
          </a:xfrm>
          <a:prstGeom prst="roundRect">
            <a:avLst/>
          </a:prstGeom>
          <a:noFill/>
          <a:ln w="762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Calibri"/>
              <a:cs typeface="+mn-cs"/>
            </a:endParaRPr>
          </a:p>
        </p:txBody>
      </p:sp>
      <p:sp>
        <p:nvSpPr>
          <p:cNvPr id="51" name="圆角矩形 50"/>
          <p:cNvSpPr/>
          <p:nvPr/>
        </p:nvSpPr>
        <p:spPr>
          <a:xfrm>
            <a:off x="5184068" y="4213600"/>
            <a:ext cx="3515598" cy="818506"/>
          </a:xfrm>
          <a:prstGeom prst="roundRect">
            <a:avLst/>
          </a:prstGeom>
          <a:noFill/>
          <a:ln w="762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Calibri"/>
              <a:cs typeface="+mn-cs"/>
            </a:endParaRPr>
          </a:p>
        </p:txBody>
      </p:sp>
      <p:sp>
        <p:nvSpPr>
          <p:cNvPr id="53" name="圆角矩形 52"/>
          <p:cNvSpPr/>
          <p:nvPr/>
        </p:nvSpPr>
        <p:spPr>
          <a:xfrm>
            <a:off x="2545262" y="4725144"/>
            <a:ext cx="1520552" cy="557269"/>
          </a:xfrm>
          <a:prstGeom prst="roundRect">
            <a:avLst/>
          </a:prstGeom>
          <a:noFill/>
          <a:ln w="762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Calibri"/>
              <a:cs typeface="+mn-cs"/>
            </a:endParaRPr>
          </a:p>
        </p:txBody>
      </p:sp>
      <p:pic>
        <p:nvPicPr>
          <p:cNvPr id="39" name="Picture 7" descr="safari.png"/>
          <p:cNvPicPr>
            <a:picLocks noChangeAspect="1"/>
          </p:cNvPicPr>
          <p:nvPr/>
        </p:nvPicPr>
        <p:blipFill>
          <a:blip r:embed="rId3" cstate="print"/>
          <a:stretch>
            <a:fillRect/>
          </a:stretch>
        </p:blipFill>
        <p:spPr>
          <a:xfrm>
            <a:off x="251686" y="6453336"/>
            <a:ext cx="935938" cy="270804"/>
          </a:xfrm>
          <a:prstGeom prst="rect">
            <a:avLst/>
          </a:prstGeom>
        </p:spPr>
      </p:pic>
    </p:spTree>
    <p:extLst>
      <p:ext uri="{BB962C8B-B14F-4D97-AF65-F5344CB8AC3E}">
        <p14:creationId xmlns:p14="http://schemas.microsoft.com/office/powerpoint/2010/main" val="226047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3"/>
                                        </p:tgtEl>
                                        <p:attrNameLst>
                                          <p:attrName>style.visibility</p:attrName>
                                        </p:attrNameLst>
                                      </p:cBhvr>
                                      <p:to>
                                        <p:strVal val="hidden"/>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50"/>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1"/>
                                        </p:tgtEl>
                                        <p:attrNameLst>
                                          <p:attrName>style.visibility</p:attrName>
                                        </p:attrNameLst>
                                      </p:cBhvr>
                                      <p:to>
                                        <p:strVal val="hidden"/>
                                      </p:to>
                                    </p:set>
                                  </p:childTnLst>
                                </p:cTn>
                              </p:par>
                            </p:childTnLst>
                          </p:cTn>
                        </p:par>
                        <p:par>
                          <p:cTn id="28" fill="hold">
                            <p:stCondLst>
                              <p:cond delay="0"/>
                            </p:stCondLst>
                            <p:childTnLst>
                              <p:par>
                                <p:cTn id="29" presetID="1" presetClass="emph" presetSubtype="2" fill="hold" nodeType="afterEffect">
                                  <p:stCondLst>
                                    <p:cond delay="0"/>
                                  </p:stCondLst>
                                  <p:childTnLst>
                                    <p:animClr clrSpc="rgb" dir="cw">
                                      <p:cBhvr>
                                        <p:cTn id="30" dur="500" fill="hold"/>
                                        <p:tgtEl>
                                          <p:spTgt spid="45"/>
                                        </p:tgtEl>
                                        <p:attrNameLst>
                                          <p:attrName>fillcolor</p:attrName>
                                        </p:attrNameLst>
                                      </p:cBhvr>
                                      <p:to>
                                        <a:srgbClr val="FF0F0F"/>
                                      </p:to>
                                    </p:animClr>
                                    <p:set>
                                      <p:cBhvr>
                                        <p:cTn id="31" dur="500" fill="hold"/>
                                        <p:tgtEl>
                                          <p:spTgt spid="45"/>
                                        </p:tgtEl>
                                        <p:attrNameLst>
                                          <p:attrName>fill.type</p:attrName>
                                        </p:attrNameLst>
                                      </p:cBhvr>
                                      <p:to>
                                        <p:strVal val="solid"/>
                                      </p:to>
                                    </p:set>
                                    <p:set>
                                      <p:cBhvr>
                                        <p:cTn id="32" dur="500" fill="hold"/>
                                        <p:tgtEl>
                                          <p:spTgt spid="4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3" grpId="0" animBg="1"/>
      <p:bldP spid="53" grpId="1"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4400" dirty="0"/>
              <a:t>More on Architecture-Aware DRM</a:t>
            </a:r>
          </a:p>
        </p:txBody>
      </p:sp>
      <p:sp>
        <p:nvSpPr>
          <p:cNvPr id="3" name="Content Placeholder 2"/>
          <p:cNvSpPr>
            <a:spLocks noGrp="1"/>
          </p:cNvSpPr>
          <p:nvPr>
            <p:ph idx="1"/>
          </p:nvPr>
        </p:nvSpPr>
        <p:spPr/>
        <p:txBody>
          <a:bodyPr/>
          <a:lstStyle/>
          <a:p>
            <a:r>
              <a:rPr lang="en-US" sz="2200" dirty="0" err="1"/>
              <a:t>Hui</a:t>
            </a:r>
            <a:r>
              <a:rPr lang="en-US" sz="2200" dirty="0"/>
              <a:t> Wang, Canturk Isci, Lavanya Subramanian, </a:t>
            </a:r>
            <a:r>
              <a:rPr lang="en-US" sz="2200" dirty="0" err="1"/>
              <a:t>Jongmoo</a:t>
            </a:r>
            <a:r>
              <a:rPr lang="en-US" sz="2200" dirty="0"/>
              <a:t> Choi, </a:t>
            </a:r>
            <a:r>
              <a:rPr lang="en-US" sz="2200" dirty="0" err="1"/>
              <a:t>Depei</a:t>
            </a:r>
            <a:r>
              <a:rPr lang="en-US" sz="2200" dirty="0"/>
              <a:t> </a:t>
            </a:r>
            <a:r>
              <a:rPr lang="en-US" sz="2200" dirty="0" err="1"/>
              <a:t>Qian</a:t>
            </a:r>
            <a:r>
              <a:rPr lang="en-US" sz="2200" dirty="0"/>
              <a:t>, and Onur Mutlu,</a:t>
            </a:r>
            <a:br>
              <a:rPr lang="en-US" sz="2200" dirty="0"/>
            </a:br>
            <a:r>
              <a:rPr lang="en-US" sz="2200" b="1" dirty="0">
                <a:hlinkClick r:id="rId2"/>
              </a:rPr>
              <a:t>"A-DRM: Architecture-aware Distributed Resource Management of Virtualized Clusters"</a:t>
            </a:r>
            <a:r>
              <a:rPr lang="en-US" sz="2200" dirty="0"/>
              <a:t> </a:t>
            </a:r>
            <a:br>
              <a:rPr lang="en-US" sz="2200" dirty="0"/>
            </a:br>
            <a:r>
              <a:rPr lang="en-US" sz="2200" i="1" dirty="0"/>
              <a:t>Proceedings of the </a:t>
            </a:r>
            <a:r>
              <a:rPr lang="en-US" sz="2200" i="1" dirty="0">
                <a:hlinkClick r:id="rId3"/>
              </a:rPr>
              <a:t>11th ACM SIGPLAN/SIGOPS International Conference on Virtual Execution Environments</a:t>
            </a:r>
            <a:r>
              <a:rPr lang="en-US" sz="2200" i="1" dirty="0"/>
              <a:t> (</a:t>
            </a:r>
            <a:r>
              <a:rPr lang="en-US" sz="2200" b="1" i="1" dirty="0"/>
              <a:t>VEE</a:t>
            </a:r>
            <a:r>
              <a:rPr lang="en-US" sz="2200" i="1" dirty="0"/>
              <a:t>)</a:t>
            </a:r>
            <a:r>
              <a:rPr lang="en-US" sz="2200" dirty="0"/>
              <a:t>, Istanbul, Turkey, March 2015.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6083AAA-380F-D646-B0E9-4FA618B907D0}"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p:cNvPicPr>
            <a:picLocks noChangeAspect="1"/>
          </p:cNvPicPr>
          <p:nvPr/>
        </p:nvPicPr>
        <p:blipFill>
          <a:blip r:embed="rId6"/>
          <a:stretch>
            <a:fillRect/>
          </a:stretch>
        </p:blipFill>
        <p:spPr>
          <a:xfrm>
            <a:off x="20588" y="4220131"/>
            <a:ext cx="9144000" cy="2017181"/>
          </a:xfrm>
          <a:prstGeom prst="rect">
            <a:avLst/>
          </a:prstGeom>
        </p:spPr>
      </p:pic>
    </p:spTree>
    <p:extLst>
      <p:ext uri="{BB962C8B-B14F-4D97-AF65-F5344CB8AC3E}">
        <p14:creationId xmlns:p14="http://schemas.microsoft.com/office/powerpoint/2010/main" val="2544718349"/>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Interference-Aware Thread Scheduling</a:t>
            </a:r>
          </a:p>
        </p:txBody>
      </p:sp>
      <p:sp>
        <p:nvSpPr>
          <p:cNvPr id="3" name="Content Placeholder 2"/>
          <p:cNvSpPr>
            <a:spLocks noGrp="1"/>
          </p:cNvSpPr>
          <p:nvPr>
            <p:ph idx="1"/>
          </p:nvPr>
        </p:nvSpPr>
        <p:spPr/>
        <p:txBody>
          <a:bodyPr/>
          <a:lstStyle/>
          <a:p>
            <a:r>
              <a:rPr lang="en-US" dirty="0"/>
              <a:t>Advantages</a:t>
            </a:r>
          </a:p>
          <a:p>
            <a:pPr marL="344487" lvl="1" indent="0">
              <a:buNone/>
            </a:pPr>
            <a:r>
              <a:rPr lang="en-US" dirty="0"/>
              <a:t>+ Can eliminate/minimize interference by scheduling “symbiotic applications” together (as opposed to just managing the interference)</a:t>
            </a:r>
          </a:p>
          <a:p>
            <a:pPr marL="344487" lvl="1" indent="0">
              <a:buNone/>
            </a:pPr>
            <a:r>
              <a:rPr lang="en-US" dirty="0"/>
              <a:t>+ Less intrusive to hardware (less need to modify the hardware resources)</a:t>
            </a:r>
          </a:p>
          <a:p>
            <a:endParaRPr lang="en-US" dirty="0"/>
          </a:p>
          <a:p>
            <a:r>
              <a:rPr lang="en-US" dirty="0"/>
              <a:t>Disadvantages and Limitations</a:t>
            </a:r>
          </a:p>
          <a:p>
            <a:pPr marL="344487" lvl="1" indent="0">
              <a:buNone/>
            </a:pPr>
            <a:r>
              <a:rPr lang="en-US" dirty="0"/>
              <a:t>-- High overhead to migrate threads and data between cores and machines</a:t>
            </a:r>
          </a:p>
          <a:p>
            <a:pPr marL="344487" lvl="1" indent="0">
              <a:buNone/>
            </a:pPr>
            <a:r>
              <a:rPr lang="en-US" dirty="0"/>
              <a:t>-- Does not work (well) if all threads are similar and they interfere </a:t>
            </a:r>
          </a:p>
          <a:p>
            <a:pPr marL="344487" lvl="1"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41118734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7640" y="1700808"/>
            <a:ext cx="7924800" cy="1752600"/>
          </a:xfrm>
        </p:spPr>
        <p:txBody>
          <a:bodyPr/>
          <a:lstStyle/>
          <a:p>
            <a:pPr algn="ctr"/>
            <a:r>
              <a:rPr lang="en-US" sz="4400" b="1" dirty="0"/>
              <a:t>Summary</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341D3D9-3FE8-4025-BF66-8DAB1ABB951F}" type="slidenum">
              <a:rPr kumimoji="0" lang="en-US" altLang="en-US" sz="12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235</a:t>
            </a:fld>
            <a:endParaRPr kumimoji="0" lang="en-US" altLang="en-US" sz="12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398675862"/>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000" dirty="0"/>
              <a:t>Summary: Fundamental Interference Control Techniques</a:t>
            </a:r>
          </a:p>
        </p:txBody>
      </p:sp>
      <p:sp>
        <p:nvSpPr>
          <p:cNvPr id="3" name="Content Placeholder 2"/>
          <p:cNvSpPr>
            <a:spLocks noGrp="1"/>
          </p:cNvSpPr>
          <p:nvPr>
            <p:ph idx="1"/>
          </p:nvPr>
        </p:nvSpPr>
        <p:spPr/>
        <p:txBody>
          <a:bodyPr/>
          <a:lstStyle/>
          <a:p>
            <a:r>
              <a:rPr lang="en-US" dirty="0">
                <a:solidFill>
                  <a:srgbClr val="0000FF"/>
                </a:solidFill>
              </a:rPr>
              <a:t>Goal: </a:t>
            </a:r>
            <a:r>
              <a:rPr lang="en-US" dirty="0"/>
              <a:t>to reduce/control interference</a:t>
            </a:r>
          </a:p>
          <a:p>
            <a:endParaRPr lang="en-US" dirty="0">
              <a:solidFill>
                <a:srgbClr val="0000FF"/>
              </a:solidFill>
            </a:endParaRPr>
          </a:p>
          <a:p>
            <a:endParaRPr lang="en-US" dirty="0">
              <a:solidFill>
                <a:srgbClr val="0000FF"/>
              </a:solidFill>
            </a:endParaRPr>
          </a:p>
          <a:p>
            <a:pPr marL="0" indent="0">
              <a:buNone/>
            </a:pPr>
            <a:r>
              <a:rPr lang="en-US" dirty="0">
                <a:solidFill>
                  <a:srgbClr val="0000FF"/>
                </a:solidFill>
              </a:rPr>
              <a:t>1. Prioritization</a:t>
            </a:r>
            <a:r>
              <a:rPr lang="en-US" dirty="0"/>
              <a:t> or request scheduling</a:t>
            </a:r>
          </a:p>
          <a:p>
            <a:pPr marL="0" indent="0">
              <a:buNone/>
            </a:pPr>
            <a:endParaRPr lang="en-US" dirty="0"/>
          </a:p>
          <a:p>
            <a:pPr marL="0" indent="0">
              <a:buNone/>
            </a:pPr>
            <a:r>
              <a:rPr lang="en-US" dirty="0">
                <a:solidFill>
                  <a:srgbClr val="0000FF"/>
                </a:solidFill>
              </a:rPr>
              <a:t>2. Data mapping </a:t>
            </a:r>
            <a:r>
              <a:rPr lang="en-US" dirty="0"/>
              <a:t>to banks/channels/ranks</a:t>
            </a:r>
          </a:p>
          <a:p>
            <a:pPr marL="0" indent="0">
              <a:buNone/>
            </a:pPr>
            <a:endParaRPr lang="en-US" dirty="0">
              <a:solidFill>
                <a:srgbClr val="0000FF"/>
              </a:solidFill>
            </a:endParaRPr>
          </a:p>
          <a:p>
            <a:pPr marL="0" indent="0">
              <a:buNone/>
            </a:pPr>
            <a:r>
              <a:rPr lang="en-US" dirty="0">
                <a:solidFill>
                  <a:srgbClr val="0000FF"/>
                </a:solidFill>
              </a:rPr>
              <a:t>3. Core/source throttling </a:t>
            </a:r>
          </a:p>
          <a:p>
            <a:pPr marL="0" indent="0">
              <a:buNone/>
            </a:pPr>
            <a:endParaRPr lang="en-US" dirty="0">
              <a:solidFill>
                <a:srgbClr val="0000FF"/>
              </a:solidFill>
            </a:endParaRPr>
          </a:p>
          <a:p>
            <a:pPr marL="0" indent="0">
              <a:buNone/>
            </a:pPr>
            <a:r>
              <a:rPr lang="en-US" dirty="0">
                <a:solidFill>
                  <a:srgbClr val="0000FF"/>
                </a:solidFill>
              </a:rPr>
              <a:t>4. Application/thread scheduling</a:t>
            </a:r>
          </a:p>
          <a:p>
            <a:pPr marL="0" indent="0">
              <a:buNone/>
            </a:pPr>
            <a:endParaRPr lang="en-US" dirty="0">
              <a:solidFill>
                <a:srgbClr val="0000FF"/>
              </a:solidFill>
            </a:endParaRPr>
          </a:p>
          <a:p>
            <a:pPr marL="0" indent="0" algn="ctr">
              <a:buNone/>
            </a:pPr>
            <a:r>
              <a:rPr lang="en-US" dirty="0">
                <a:solidFill>
                  <a:srgbClr val="FF0000"/>
                </a:solidFill>
              </a:rPr>
              <a:t>Best is to combine all. How would you do that?</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6083AAA-380F-D646-B0E9-4FA618B907D0}"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1171267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sz="3200" dirty="0"/>
              <a:t>Summary: Memory </a:t>
            </a:r>
            <a:r>
              <a:rPr lang="en-US" sz="3200" dirty="0" err="1"/>
              <a:t>QoS</a:t>
            </a:r>
            <a:r>
              <a:rPr lang="en-US" sz="3200" dirty="0"/>
              <a:t> Approaches and Techniques</a:t>
            </a:r>
          </a:p>
        </p:txBody>
      </p:sp>
      <p:sp>
        <p:nvSpPr>
          <p:cNvPr id="3" name="Content Placeholder 2"/>
          <p:cNvSpPr>
            <a:spLocks noGrp="1"/>
          </p:cNvSpPr>
          <p:nvPr>
            <p:ph idx="1"/>
          </p:nvPr>
        </p:nvSpPr>
        <p:spPr>
          <a:xfrm>
            <a:off x="228600" y="1052737"/>
            <a:ext cx="8807896" cy="5092824"/>
          </a:xfrm>
        </p:spPr>
        <p:txBody>
          <a:bodyPr/>
          <a:lstStyle/>
          <a:p>
            <a:r>
              <a:rPr lang="en-US" dirty="0"/>
              <a:t>Approaches: </a:t>
            </a:r>
            <a:r>
              <a:rPr lang="en-US" dirty="0">
                <a:solidFill>
                  <a:srgbClr val="0000FF"/>
                </a:solidFill>
              </a:rPr>
              <a:t>Smart</a:t>
            </a:r>
            <a:r>
              <a:rPr lang="en-US" dirty="0"/>
              <a:t> vs. </a:t>
            </a:r>
            <a:r>
              <a:rPr lang="en-US" dirty="0">
                <a:solidFill>
                  <a:srgbClr val="0000FF"/>
                </a:solidFill>
              </a:rPr>
              <a:t>dumb</a:t>
            </a:r>
            <a:r>
              <a:rPr lang="en-US" dirty="0"/>
              <a:t> resources</a:t>
            </a:r>
          </a:p>
          <a:p>
            <a:pPr lvl="1"/>
            <a:r>
              <a:rPr lang="en-US" sz="2000" dirty="0"/>
              <a:t>Smart resources: </a:t>
            </a:r>
            <a:r>
              <a:rPr lang="en-US" sz="2000" dirty="0" err="1"/>
              <a:t>QoS</a:t>
            </a:r>
            <a:r>
              <a:rPr lang="en-US" sz="2000" dirty="0"/>
              <a:t>-aware memory scheduling</a:t>
            </a:r>
          </a:p>
          <a:p>
            <a:pPr lvl="1"/>
            <a:r>
              <a:rPr lang="en-US" sz="2000" dirty="0"/>
              <a:t>Dumb resources: Source throttling; channel partitioning</a:t>
            </a:r>
          </a:p>
          <a:p>
            <a:pPr lvl="1"/>
            <a:r>
              <a:rPr lang="en-US" sz="2000" dirty="0"/>
              <a:t>Both approaches are effective in reducing interference</a:t>
            </a:r>
          </a:p>
          <a:p>
            <a:pPr lvl="1"/>
            <a:r>
              <a:rPr lang="en-US" sz="2000" dirty="0"/>
              <a:t>No single best approach for all workloads</a:t>
            </a:r>
          </a:p>
          <a:p>
            <a:pPr lvl="1"/>
            <a:endParaRPr lang="en-US" sz="1600" dirty="0"/>
          </a:p>
          <a:p>
            <a:r>
              <a:rPr lang="en-US" dirty="0"/>
              <a:t>Techniques: Request/thread </a:t>
            </a:r>
            <a:r>
              <a:rPr lang="en-US" dirty="0">
                <a:solidFill>
                  <a:srgbClr val="0000FF"/>
                </a:solidFill>
              </a:rPr>
              <a:t>scheduling</a:t>
            </a:r>
            <a:r>
              <a:rPr lang="en-US" dirty="0"/>
              <a:t>, source </a:t>
            </a:r>
            <a:r>
              <a:rPr lang="en-US" dirty="0">
                <a:solidFill>
                  <a:srgbClr val="0000FF"/>
                </a:solidFill>
              </a:rPr>
              <a:t>throttling</a:t>
            </a:r>
            <a:r>
              <a:rPr lang="en-US" dirty="0"/>
              <a:t>, memory </a:t>
            </a:r>
            <a:r>
              <a:rPr lang="en-US" dirty="0">
                <a:solidFill>
                  <a:srgbClr val="0000FF"/>
                </a:solidFill>
              </a:rPr>
              <a:t>partitioning</a:t>
            </a:r>
          </a:p>
          <a:p>
            <a:pPr lvl="1"/>
            <a:r>
              <a:rPr lang="en-US" sz="2000" dirty="0"/>
              <a:t>All approaches are effective in reducing interference</a:t>
            </a:r>
          </a:p>
          <a:p>
            <a:pPr lvl="1"/>
            <a:r>
              <a:rPr lang="en-US" sz="2000" dirty="0"/>
              <a:t>Can be applied at different levels: hardware vs. software</a:t>
            </a:r>
          </a:p>
          <a:p>
            <a:pPr lvl="1"/>
            <a:r>
              <a:rPr lang="en-US" sz="2000" dirty="0"/>
              <a:t>No single best technique for all workloads</a:t>
            </a:r>
          </a:p>
          <a:p>
            <a:pPr lvl="1"/>
            <a:endParaRPr lang="en-US" sz="1600" dirty="0"/>
          </a:p>
          <a:p>
            <a:r>
              <a:rPr lang="en-US" dirty="0">
                <a:solidFill>
                  <a:srgbClr val="0000FF"/>
                </a:solidFill>
              </a:rPr>
              <a:t>Combined approaches and techniques are the most powerful</a:t>
            </a:r>
          </a:p>
          <a:p>
            <a:pPr lvl="1"/>
            <a:r>
              <a:rPr lang="en-US" sz="2000" dirty="0">
                <a:solidFill>
                  <a:srgbClr val="FF0000"/>
                </a:solidFill>
              </a:rPr>
              <a:t>Integrated Memory Channel Partitioning and Scheduling [MICRO’11]</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5" name="TextBox 4"/>
          <p:cNvSpPr txBox="1"/>
          <p:nvPr/>
        </p:nvSpPr>
        <p:spPr>
          <a:xfrm>
            <a:off x="5508105" y="6381328"/>
            <a:ext cx="2330684" cy="373659"/>
          </a:xfrm>
          <a:prstGeom prst="rect">
            <a:avLst/>
          </a:prstGeom>
          <a:noFill/>
        </p:spPr>
        <p:txBody>
          <a:bodyPr wrap="none" lIns="91416" tIns="45709" rIns="91416" bIns="45709"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hlinkClick r:id="rId2" action="ppaction://hlinkpres?slideindex=1&amp;slidetitle="/>
              </a:rPr>
              <a:t>MCP Micro 2011 Talk</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3354950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Memory Interference and QoS</a:t>
            </a:r>
          </a:p>
        </p:txBody>
      </p:sp>
      <p:sp>
        <p:nvSpPr>
          <p:cNvPr id="3" name="Content Placeholder 2"/>
          <p:cNvSpPr>
            <a:spLocks noGrp="1"/>
          </p:cNvSpPr>
          <p:nvPr>
            <p:ph idx="1"/>
          </p:nvPr>
        </p:nvSpPr>
        <p:spPr>
          <a:xfrm>
            <a:off x="228600" y="1124744"/>
            <a:ext cx="8915400" cy="5123656"/>
          </a:xfrm>
        </p:spPr>
        <p:txBody>
          <a:bodyPr/>
          <a:lstStyle/>
          <a:p>
            <a:r>
              <a:rPr lang="en-US" dirty="0"/>
              <a:t>QoS-unaware memory </a:t>
            </a:r>
            <a:r>
              <a:rPr lang="en-US" dirty="0">
                <a:sym typeface="Wingdings"/>
              </a:rPr>
              <a:t> </a:t>
            </a:r>
          </a:p>
          <a:p>
            <a:pPr marL="0" indent="0">
              <a:buNone/>
            </a:pPr>
            <a:r>
              <a:rPr lang="en-US" dirty="0">
                <a:sym typeface="Wingdings"/>
              </a:rPr>
              <a:t>    </a:t>
            </a:r>
            <a:r>
              <a:rPr lang="en-US" dirty="0"/>
              <a:t>uncontrollable and unpredictable system</a:t>
            </a:r>
          </a:p>
          <a:p>
            <a:pPr marL="0" indent="0">
              <a:buNone/>
            </a:pPr>
            <a:endParaRPr lang="en-US" dirty="0"/>
          </a:p>
          <a:p>
            <a:r>
              <a:rPr lang="en-US" dirty="0">
                <a:solidFill>
                  <a:srgbClr val="008000"/>
                </a:solidFill>
              </a:rPr>
              <a:t>Providing QoS awareness improves performance, predictability, fairness, and utilization of the memory system</a:t>
            </a:r>
          </a:p>
          <a:p>
            <a:endParaRPr lang="en-US" dirty="0">
              <a:solidFill>
                <a:srgbClr val="008000"/>
              </a:solidFill>
            </a:endParaRPr>
          </a:p>
          <a:p>
            <a:r>
              <a:rPr lang="en-US" dirty="0">
                <a:solidFill>
                  <a:schemeClr val="tx1">
                    <a:lumMod val="95000"/>
                    <a:lumOff val="5000"/>
                  </a:schemeClr>
                </a:solidFill>
              </a:rPr>
              <a:t>Discussed many new techniques to:</a:t>
            </a:r>
          </a:p>
          <a:p>
            <a:pPr lvl="1"/>
            <a:r>
              <a:rPr lang="en-US" dirty="0">
                <a:solidFill>
                  <a:schemeClr val="tx1">
                    <a:lumMod val="95000"/>
                    <a:lumOff val="5000"/>
                  </a:schemeClr>
                </a:solidFill>
              </a:rPr>
              <a:t>Minimize memory interference</a:t>
            </a:r>
          </a:p>
          <a:p>
            <a:pPr lvl="1"/>
            <a:r>
              <a:rPr lang="en-US" dirty="0">
                <a:solidFill>
                  <a:schemeClr val="tx1">
                    <a:lumMod val="95000"/>
                    <a:lumOff val="5000"/>
                  </a:schemeClr>
                </a:solidFill>
              </a:rPr>
              <a:t>Provide predictable performance</a:t>
            </a:r>
          </a:p>
          <a:p>
            <a:pPr lvl="1"/>
            <a:endParaRPr lang="en-US" dirty="0">
              <a:solidFill>
                <a:srgbClr val="008000"/>
              </a:solidFill>
            </a:endParaRPr>
          </a:p>
          <a:p>
            <a:r>
              <a:rPr lang="en-US" dirty="0">
                <a:solidFill>
                  <a:srgbClr val="0D0D0D"/>
                </a:solidFill>
              </a:rPr>
              <a:t>Many new research ideas needed for integrated techniques and closing the interaction with software</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19334328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Not Cover?</a:t>
            </a:r>
          </a:p>
        </p:txBody>
      </p:sp>
      <p:sp>
        <p:nvSpPr>
          <p:cNvPr id="3" name="Content Placeholder 2"/>
          <p:cNvSpPr>
            <a:spLocks noGrp="1"/>
          </p:cNvSpPr>
          <p:nvPr>
            <p:ph idx="1"/>
          </p:nvPr>
        </p:nvSpPr>
        <p:spPr>
          <a:xfrm>
            <a:off x="228600" y="1196752"/>
            <a:ext cx="8610600" cy="5051648"/>
          </a:xfrm>
        </p:spPr>
        <p:txBody>
          <a:bodyPr/>
          <a:lstStyle/>
          <a:p>
            <a:r>
              <a:rPr lang="en-US" dirty="0"/>
              <a:t>Prefetch-aware shared resource management</a:t>
            </a:r>
          </a:p>
          <a:p>
            <a:r>
              <a:rPr lang="en-US" dirty="0"/>
              <a:t>DRAM-controller co-design</a:t>
            </a:r>
          </a:p>
          <a:p>
            <a:r>
              <a:rPr lang="en-US" dirty="0"/>
              <a:t>Cache interference management</a:t>
            </a:r>
          </a:p>
          <a:p>
            <a:r>
              <a:rPr lang="en-US" b="1" dirty="0"/>
              <a:t>Interconnect interference management</a:t>
            </a:r>
          </a:p>
          <a:p>
            <a:r>
              <a:rPr lang="en-US" dirty="0"/>
              <a:t>Write-read scheduling</a:t>
            </a:r>
          </a:p>
          <a:p>
            <a:r>
              <a:rPr lang="en-US" b="1" dirty="0"/>
              <a:t>DRAM designs to reduce interference</a:t>
            </a:r>
          </a:p>
          <a:p>
            <a:r>
              <a:rPr lang="en-US" dirty="0"/>
              <a:t>Interference issues in near-memory processing</a:t>
            </a:r>
          </a:p>
          <a:p>
            <a:r>
              <a:rPr lang="en-US" dirty="0"/>
              <a:t>…</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159186233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Fundamental Interference Control Techniques</a:t>
            </a:r>
          </a:p>
        </p:txBody>
      </p:sp>
      <p:sp>
        <p:nvSpPr>
          <p:cNvPr id="3" name="Content Placeholder 2"/>
          <p:cNvSpPr>
            <a:spLocks noGrp="1"/>
          </p:cNvSpPr>
          <p:nvPr>
            <p:ph idx="1"/>
          </p:nvPr>
        </p:nvSpPr>
        <p:spPr/>
        <p:txBody>
          <a:bodyPr/>
          <a:lstStyle/>
          <a:p>
            <a:r>
              <a:rPr lang="en-US" dirty="0">
                <a:solidFill>
                  <a:srgbClr val="0000FF"/>
                </a:solidFill>
              </a:rPr>
              <a:t>Goal: </a:t>
            </a:r>
            <a:r>
              <a:rPr lang="en-US" dirty="0"/>
              <a:t>to reduce/control inter-thread memory interference</a:t>
            </a:r>
          </a:p>
          <a:p>
            <a:endParaRPr lang="en-US" dirty="0">
              <a:solidFill>
                <a:srgbClr val="0000FF"/>
              </a:solidFill>
            </a:endParaRPr>
          </a:p>
          <a:p>
            <a:endParaRPr lang="en-US" dirty="0">
              <a:solidFill>
                <a:srgbClr val="0000FF"/>
              </a:solidFill>
            </a:endParaRPr>
          </a:p>
          <a:p>
            <a:pPr marL="0" indent="0">
              <a:buNone/>
            </a:pPr>
            <a:r>
              <a:rPr lang="en-US" dirty="0">
                <a:solidFill>
                  <a:srgbClr val="0000FF"/>
                </a:solidFill>
              </a:rPr>
              <a:t>1. Prioritization</a:t>
            </a:r>
            <a:r>
              <a:rPr lang="en-US" dirty="0"/>
              <a:t> or request scheduling</a:t>
            </a:r>
          </a:p>
          <a:p>
            <a:pPr marL="0" indent="0">
              <a:buNone/>
            </a:pPr>
            <a:endParaRPr lang="en-US" dirty="0"/>
          </a:p>
          <a:p>
            <a:pPr marL="0" indent="0">
              <a:buNone/>
            </a:pPr>
            <a:r>
              <a:rPr lang="en-US" dirty="0">
                <a:solidFill>
                  <a:srgbClr val="0000FF"/>
                </a:solidFill>
              </a:rPr>
              <a:t>2. Data mapping </a:t>
            </a:r>
            <a:r>
              <a:rPr lang="en-US" dirty="0"/>
              <a:t>to banks/channels/ranks</a:t>
            </a:r>
          </a:p>
          <a:p>
            <a:pPr marL="0" indent="0">
              <a:buNone/>
            </a:pPr>
            <a:endParaRPr lang="en-US" dirty="0">
              <a:solidFill>
                <a:srgbClr val="0000FF"/>
              </a:solidFill>
            </a:endParaRPr>
          </a:p>
          <a:p>
            <a:pPr marL="0" indent="0">
              <a:buNone/>
            </a:pPr>
            <a:r>
              <a:rPr lang="en-US" dirty="0">
                <a:solidFill>
                  <a:srgbClr val="0000FF"/>
                </a:solidFill>
              </a:rPr>
              <a:t>3. Core/source throttling </a:t>
            </a:r>
          </a:p>
          <a:p>
            <a:pPr marL="0" indent="0">
              <a:buNone/>
            </a:pPr>
            <a:endParaRPr lang="en-US" dirty="0">
              <a:solidFill>
                <a:srgbClr val="0000FF"/>
              </a:solidFill>
            </a:endParaRPr>
          </a:p>
          <a:p>
            <a:pPr marL="0" indent="0">
              <a:buNone/>
            </a:pPr>
            <a:r>
              <a:rPr lang="en-US" dirty="0">
                <a:solidFill>
                  <a:srgbClr val="0000FF"/>
                </a:solidFill>
              </a:rPr>
              <a:t>4. Application/thread scheduling</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6083AAA-380F-D646-B0E9-4FA618B907D0}"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5" name="Rectangle 4"/>
          <p:cNvSpPr/>
          <p:nvPr/>
        </p:nvSpPr>
        <p:spPr>
          <a:xfrm>
            <a:off x="152400" y="2323728"/>
            <a:ext cx="5355704"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11856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58795-C95A-3B4A-A5B2-8808A2E61140}"/>
              </a:ext>
            </a:extLst>
          </p:cNvPr>
          <p:cNvSpPr>
            <a:spLocks noGrp="1"/>
          </p:cNvSpPr>
          <p:nvPr>
            <p:ph type="title"/>
          </p:nvPr>
        </p:nvSpPr>
        <p:spPr/>
        <p:txBody>
          <a:bodyPr/>
          <a:lstStyle/>
          <a:p>
            <a:r>
              <a:rPr lang="en-US" dirty="0"/>
              <a:t>What the Future May Bring</a:t>
            </a:r>
          </a:p>
        </p:txBody>
      </p:sp>
      <p:sp>
        <p:nvSpPr>
          <p:cNvPr id="3" name="Content Placeholder 2">
            <a:extLst>
              <a:ext uri="{FF2B5EF4-FFF2-40B4-BE49-F238E27FC236}">
                <a16:creationId xmlns:a16="http://schemas.microsoft.com/office/drawing/2014/main" id="{FEE42379-CF3F-FB42-BE58-5EDA96AC3585}"/>
              </a:ext>
            </a:extLst>
          </p:cNvPr>
          <p:cNvSpPr>
            <a:spLocks noGrp="1"/>
          </p:cNvSpPr>
          <p:nvPr>
            <p:ph idx="1"/>
          </p:nvPr>
        </p:nvSpPr>
        <p:spPr>
          <a:xfrm>
            <a:off x="228600" y="1219201"/>
            <a:ext cx="8610600" cy="5029199"/>
          </a:xfrm>
        </p:spPr>
        <p:txBody>
          <a:bodyPr/>
          <a:lstStyle/>
          <a:p>
            <a:r>
              <a:rPr lang="en-US" dirty="0">
                <a:solidFill>
                  <a:srgbClr val="0000FF"/>
                </a:solidFill>
              </a:rPr>
              <a:t>Simple </a:t>
            </a:r>
            <a:r>
              <a:rPr lang="en-US" dirty="0"/>
              <a:t>yet powerful interference control and scheduling mechanisms</a:t>
            </a:r>
          </a:p>
          <a:p>
            <a:pPr lvl="1"/>
            <a:r>
              <a:rPr lang="en-US" dirty="0"/>
              <a:t>memory scheduling + interconnect scheduling</a:t>
            </a:r>
          </a:p>
          <a:p>
            <a:pPr lvl="1"/>
            <a:endParaRPr lang="en-US" dirty="0"/>
          </a:p>
          <a:p>
            <a:r>
              <a:rPr lang="en-US" dirty="0">
                <a:solidFill>
                  <a:srgbClr val="0000FF"/>
                </a:solidFill>
              </a:rPr>
              <a:t>Real</a:t>
            </a:r>
            <a:r>
              <a:rPr lang="en-US" dirty="0"/>
              <a:t> implementations and investigations</a:t>
            </a:r>
          </a:p>
          <a:p>
            <a:pPr lvl="1"/>
            <a:r>
              <a:rPr lang="en-US" dirty="0"/>
              <a:t>SoftMC infrastructure, FPGA-based implementations</a:t>
            </a:r>
          </a:p>
          <a:p>
            <a:pPr lvl="1"/>
            <a:endParaRPr lang="en-US" dirty="0"/>
          </a:p>
          <a:p>
            <a:r>
              <a:rPr lang="en-US" dirty="0"/>
              <a:t>Interference and QoS in the presence of </a:t>
            </a:r>
            <a:r>
              <a:rPr lang="en-US" dirty="0">
                <a:solidFill>
                  <a:srgbClr val="0000FF"/>
                </a:solidFill>
              </a:rPr>
              <a:t>even more heterogeneity</a:t>
            </a:r>
          </a:p>
          <a:p>
            <a:pPr lvl="1"/>
            <a:r>
              <a:rPr lang="en-US" dirty="0"/>
              <a:t>PIM, accelerators, …</a:t>
            </a:r>
          </a:p>
        </p:txBody>
      </p:sp>
      <p:sp>
        <p:nvSpPr>
          <p:cNvPr id="4" name="Slide Number Placeholder 3">
            <a:extLst>
              <a:ext uri="{FF2B5EF4-FFF2-40B4-BE49-F238E27FC236}">
                <a16:creationId xmlns:a16="http://schemas.microsoft.com/office/drawing/2014/main" id="{53912C48-8B93-C241-9352-65FE85DE64A9}"/>
              </a:ext>
            </a:extLst>
          </p:cNvPr>
          <p:cNvSpPr>
            <a:spLocks noGrp="1"/>
          </p:cNvSpPr>
          <p:nvPr>
            <p:ph type="sldNum" sz="quarter" idx="11"/>
          </p:nvPr>
        </p:nvSpPr>
        <p:spPr/>
        <p:txBody>
          <a:bodyPr/>
          <a:lstStyle/>
          <a:p>
            <a:fld id="{323594FA-E141-4234-AE05-360401972BE7}" type="slidenum">
              <a:rPr lang="en-US" altLang="en-US" smtClean="0">
                <a:solidFill>
                  <a:srgbClr val="000000"/>
                </a:solidFill>
              </a:rPr>
              <a:pPr/>
              <a:t>240</a:t>
            </a:fld>
            <a:endParaRPr lang="en-US" altLang="en-US">
              <a:solidFill>
                <a:srgbClr val="000000"/>
              </a:solidFill>
            </a:endParaRPr>
          </a:p>
        </p:txBody>
      </p:sp>
    </p:spTree>
    <p:extLst>
      <p:ext uri="{BB962C8B-B14F-4D97-AF65-F5344CB8AC3E}">
        <p14:creationId xmlns:p14="http://schemas.microsoft.com/office/powerpoint/2010/main" val="3046349031"/>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79904" cy="1066800"/>
          </a:xfrm>
        </p:spPr>
        <p:txBody>
          <a:bodyPr/>
          <a:lstStyle/>
          <a:p>
            <a:r>
              <a:rPr lang="en-US" sz="3800" dirty="0"/>
              <a:t>SoftMC: Open Source DRAM Infrastructure</a:t>
            </a:r>
          </a:p>
        </p:txBody>
      </p:sp>
      <p:sp>
        <p:nvSpPr>
          <p:cNvPr id="3" name="Content Placeholder 2"/>
          <p:cNvSpPr>
            <a:spLocks noGrp="1"/>
          </p:cNvSpPr>
          <p:nvPr>
            <p:ph idx="1"/>
          </p:nvPr>
        </p:nvSpPr>
        <p:spPr>
          <a:xfrm>
            <a:off x="35496" y="1432520"/>
            <a:ext cx="5112568" cy="4876800"/>
          </a:xfrm>
        </p:spPr>
        <p:txBody>
          <a:bodyPr/>
          <a:lstStyle/>
          <a:p>
            <a:r>
              <a:rPr lang="en-US" dirty="0"/>
              <a:t>Hasan Hassan et al., “</a:t>
            </a:r>
            <a:r>
              <a:rPr lang="en-US" b="1" dirty="0">
                <a:hlinkClick r:id="rId2"/>
              </a:rPr>
              <a:t>SoftMC: A Flexible and Practical Open-Source Infrastructure for Enabling Experimental DRAM Studies</a:t>
            </a:r>
            <a:r>
              <a:rPr lang="en-US" b="1" dirty="0"/>
              <a:t>,”</a:t>
            </a:r>
            <a:r>
              <a:rPr lang="en-US" dirty="0"/>
              <a:t> HPCA 2017.</a:t>
            </a:r>
          </a:p>
          <a:p>
            <a:pPr marL="0" indent="0">
              <a:buNone/>
            </a:pPr>
            <a:endParaRPr lang="en-US" dirty="0"/>
          </a:p>
          <a:p>
            <a:pPr marL="0" indent="0">
              <a:buNone/>
            </a:pPr>
            <a:endParaRPr lang="en-US" dirty="0"/>
          </a:p>
          <a:p>
            <a:r>
              <a:rPr lang="en-US" b="1" dirty="0">
                <a:solidFill>
                  <a:schemeClr val="accent2">
                    <a:lumMod val="75000"/>
                  </a:schemeClr>
                </a:solidFill>
              </a:rPr>
              <a:t>Flexible</a:t>
            </a:r>
          </a:p>
          <a:p>
            <a:r>
              <a:rPr lang="en-US" b="1" dirty="0">
                <a:solidFill>
                  <a:schemeClr val="accent2">
                    <a:lumMod val="75000"/>
                  </a:schemeClr>
                </a:solidFill>
              </a:rPr>
              <a:t>Easy to Use (C++ API)</a:t>
            </a:r>
          </a:p>
          <a:p>
            <a:r>
              <a:rPr lang="en-US" b="1" dirty="0">
                <a:solidFill>
                  <a:schemeClr val="accent2">
                    <a:lumMod val="75000"/>
                  </a:schemeClr>
                </a:solidFill>
              </a:rPr>
              <a:t>Open-source </a:t>
            </a:r>
          </a:p>
          <a:p>
            <a:pPr marL="0" indent="0">
              <a:buNone/>
            </a:pPr>
            <a:r>
              <a:rPr lang="en-US" i="1" dirty="0">
                <a:solidFill>
                  <a:srgbClr val="0000FF"/>
                </a:solidFill>
              </a:rPr>
              <a:t>    </a:t>
            </a:r>
            <a:r>
              <a:rPr lang="en-US" i="1" dirty="0" err="1">
                <a:solidFill>
                  <a:srgbClr val="0000FF"/>
                </a:solidFill>
              </a:rPr>
              <a:t>github.com</a:t>
            </a:r>
            <a:r>
              <a:rPr lang="en-US" i="1" dirty="0">
                <a:solidFill>
                  <a:srgbClr val="0000FF"/>
                </a:solidFill>
              </a:rPr>
              <a:t>/CMU-SAFARI/SoftMC </a:t>
            </a:r>
            <a:endParaRPr lang="en-US" b="1"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727" y="1232693"/>
            <a:ext cx="4004777" cy="4830993"/>
          </a:xfrm>
          <a:prstGeom prst="rect">
            <a:avLst/>
          </a:prstGeom>
        </p:spPr>
      </p:pic>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103727" y="1265237"/>
            <a:ext cx="4004777" cy="4830763"/>
          </a:xfrm>
          <a:prstGeom prst="rect">
            <a:avLst/>
          </a:prstGeom>
          <a:noFill/>
          <a:ln w="9525">
            <a:noFill/>
            <a:miter lim="800000"/>
            <a:headEnd/>
            <a:tailEnd/>
          </a:ln>
        </p:spPr>
      </p:pic>
    </p:spTree>
    <p:extLst>
      <p:ext uri="{BB962C8B-B14F-4D97-AF65-F5344CB8AC3E}">
        <p14:creationId xmlns:p14="http://schemas.microsoft.com/office/powerpoint/2010/main" val="29630391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SoftMC</a:t>
            </a:r>
          </a:p>
        </p:txBody>
      </p:sp>
      <p:sp>
        <p:nvSpPr>
          <p:cNvPr id="3" name="Content Placeholder 2"/>
          <p:cNvSpPr>
            <a:spLocks noGrp="1"/>
          </p:cNvSpPr>
          <p:nvPr>
            <p:ph idx="1"/>
          </p:nvPr>
        </p:nvSpPr>
        <p:spPr/>
        <p:txBody>
          <a:bodyPr/>
          <a:lstStyle/>
          <a:p>
            <a:r>
              <a:rPr lang="en-US" dirty="0">
                <a:hlinkClick r:id="rId2"/>
              </a:rPr>
              <a:t>https://github.com/CMU-SAFARI/SoftMC</a:t>
            </a:r>
            <a:r>
              <a:rPr lang="en-US" dirty="0"/>
              <a:t> </a:t>
            </a:r>
          </a:p>
          <a:p>
            <a:endParaRPr lang="en-US" dirty="0"/>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0" y="2915817"/>
            <a:ext cx="9144000" cy="2385391"/>
          </a:xfrm>
          <a:prstGeom prst="rect">
            <a:avLst/>
          </a:prstGeom>
        </p:spPr>
      </p:pic>
    </p:spTree>
    <p:extLst>
      <p:ext uri="{BB962C8B-B14F-4D97-AF65-F5344CB8AC3E}">
        <p14:creationId xmlns:p14="http://schemas.microsoft.com/office/powerpoint/2010/main" val="7749157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Some Other Ideas … </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243</a:t>
            </a:fld>
            <a:endParaRPr kumimoji="0" lang="en-US" altLang="en-US" sz="12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314644399"/>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60376"/>
            <a:ext cx="8134672" cy="1752600"/>
          </a:xfrm>
        </p:spPr>
        <p:txBody>
          <a:bodyPr/>
          <a:lstStyle/>
          <a:p>
            <a:r>
              <a:rPr lang="en-US" sz="4000" dirty="0"/>
              <a:t>Decoupled DMA w/ Dual-Port DRAM	</a:t>
            </a:r>
            <a:r>
              <a:rPr lang="en-US" sz="3000" b="1" dirty="0"/>
              <a:t>[PACT 2015]</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244</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1020763620"/>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a:spLocks noGrp="1"/>
          </p:cNvSpPr>
          <p:nvPr>
            <p:ph type="ctrTitle"/>
          </p:nvPr>
        </p:nvSpPr>
        <p:spPr>
          <a:xfrm>
            <a:off x="0" y="0"/>
            <a:ext cx="9144000" cy="2047875"/>
          </a:xfrm>
          <a:noFill/>
        </p:spPr>
        <p:txBody>
          <a:bodyPr lIns="0" rIns="0" anchor="ctr">
            <a:noAutofit/>
          </a:bodyPr>
          <a:lstStyle/>
          <a:p>
            <a:r>
              <a:rPr lang="en-US" sz="5000" b="1" i="1" dirty="0"/>
              <a:t>Isolating CPU and IO Traffic by Leveraging a Dual-Data-Port DRAM</a:t>
            </a:r>
            <a:r>
              <a:rPr lang="en-US" sz="5000" dirty="0"/>
              <a:t> </a:t>
            </a:r>
            <a:endParaRPr lang="en-US" sz="5000" b="1" dirty="0">
              <a:solidFill>
                <a:schemeClr val="tx1">
                  <a:lumMod val="85000"/>
                  <a:lumOff val="15000"/>
                </a:schemeClr>
              </a:solidFill>
            </a:endParaRPr>
          </a:p>
        </p:txBody>
      </p:sp>
      <p:sp>
        <p:nvSpPr>
          <p:cNvPr id="103" name="Subtitle 2"/>
          <p:cNvSpPr>
            <a:spLocks noGrp="1"/>
          </p:cNvSpPr>
          <p:nvPr>
            <p:ph type="subTitle" idx="1"/>
          </p:nvPr>
        </p:nvSpPr>
        <p:spPr>
          <a:xfrm>
            <a:off x="0" y="3429000"/>
            <a:ext cx="9144000" cy="2438400"/>
          </a:xfrm>
        </p:spPr>
        <p:txBody>
          <a:bodyPr anchor="ctr">
            <a:noAutofit/>
          </a:bodyPr>
          <a:lstStyle/>
          <a:p>
            <a:r>
              <a:rPr lang="en-US" sz="4400" dirty="0">
                <a:solidFill>
                  <a:schemeClr val="tx1">
                    <a:lumMod val="85000"/>
                    <a:lumOff val="15000"/>
                  </a:schemeClr>
                </a:solidFill>
                <a:latin typeface="+mj-lt"/>
              </a:rPr>
              <a:t>Donghyuk Lee</a:t>
            </a:r>
          </a:p>
          <a:p>
            <a:endParaRPr lang="en-US" sz="100" dirty="0">
              <a:solidFill>
                <a:schemeClr val="tx1">
                  <a:lumMod val="85000"/>
                  <a:lumOff val="15000"/>
                </a:schemeClr>
              </a:solidFill>
              <a:latin typeface="+mj-lt"/>
            </a:endParaRPr>
          </a:p>
          <a:p>
            <a:r>
              <a:rPr lang="en-US" sz="3400" dirty="0" err="1">
                <a:solidFill>
                  <a:schemeClr val="tx1">
                    <a:lumMod val="85000"/>
                    <a:lumOff val="15000"/>
                  </a:schemeClr>
                </a:solidFill>
                <a:latin typeface="+mj-lt"/>
              </a:rPr>
              <a:t>Lavanya</a:t>
            </a:r>
            <a:r>
              <a:rPr lang="en-US" sz="3400" dirty="0">
                <a:solidFill>
                  <a:schemeClr val="tx1">
                    <a:lumMod val="85000"/>
                    <a:lumOff val="15000"/>
                  </a:schemeClr>
                </a:solidFill>
                <a:latin typeface="+mj-lt"/>
              </a:rPr>
              <a:t> Subramanian, </a:t>
            </a:r>
            <a:r>
              <a:rPr lang="en-US" sz="3400" dirty="0" err="1">
                <a:solidFill>
                  <a:schemeClr val="tx1">
                    <a:lumMod val="85000"/>
                    <a:lumOff val="15000"/>
                  </a:schemeClr>
                </a:solidFill>
                <a:latin typeface="+mj-lt"/>
              </a:rPr>
              <a:t>Rachata</a:t>
            </a:r>
            <a:r>
              <a:rPr lang="en-US" sz="3400" dirty="0">
                <a:solidFill>
                  <a:schemeClr val="tx1">
                    <a:lumMod val="85000"/>
                    <a:lumOff val="15000"/>
                  </a:schemeClr>
                </a:solidFill>
                <a:latin typeface="+mj-lt"/>
              </a:rPr>
              <a:t> </a:t>
            </a:r>
            <a:r>
              <a:rPr lang="en-US" sz="3400" dirty="0" err="1">
                <a:solidFill>
                  <a:schemeClr val="tx1">
                    <a:lumMod val="85000"/>
                    <a:lumOff val="15000"/>
                  </a:schemeClr>
                </a:solidFill>
                <a:latin typeface="+mj-lt"/>
              </a:rPr>
              <a:t>Ausavarungnirun</a:t>
            </a:r>
            <a:r>
              <a:rPr lang="en-US" sz="3400" dirty="0">
                <a:solidFill>
                  <a:schemeClr val="tx1">
                    <a:lumMod val="85000"/>
                    <a:lumOff val="15000"/>
                  </a:schemeClr>
                </a:solidFill>
                <a:latin typeface="+mj-lt"/>
              </a:rPr>
              <a:t>, </a:t>
            </a:r>
            <a:r>
              <a:rPr lang="en-US" sz="3400" dirty="0" err="1">
                <a:solidFill>
                  <a:schemeClr val="tx1">
                    <a:lumMod val="85000"/>
                    <a:lumOff val="15000"/>
                  </a:schemeClr>
                </a:solidFill>
                <a:latin typeface="+mj-lt"/>
              </a:rPr>
              <a:t>Jongmoo</a:t>
            </a:r>
            <a:r>
              <a:rPr lang="en-US" sz="3400" dirty="0">
                <a:solidFill>
                  <a:schemeClr val="tx1">
                    <a:lumMod val="85000"/>
                    <a:lumOff val="15000"/>
                  </a:schemeClr>
                </a:solidFill>
                <a:latin typeface="+mj-lt"/>
              </a:rPr>
              <a:t> Choi, </a:t>
            </a:r>
            <a:r>
              <a:rPr lang="en-US" sz="3400" dirty="0" err="1">
                <a:solidFill>
                  <a:schemeClr val="tx1">
                    <a:lumMod val="85000"/>
                    <a:lumOff val="15000"/>
                  </a:schemeClr>
                </a:solidFill>
                <a:latin typeface="+mj-lt"/>
              </a:rPr>
              <a:t>Onur</a:t>
            </a:r>
            <a:r>
              <a:rPr lang="en-US" sz="3400" dirty="0">
                <a:solidFill>
                  <a:schemeClr val="tx1">
                    <a:lumMod val="85000"/>
                    <a:lumOff val="15000"/>
                  </a:schemeClr>
                </a:solidFill>
                <a:latin typeface="+mj-lt"/>
              </a:rPr>
              <a:t> </a:t>
            </a:r>
            <a:r>
              <a:rPr lang="en-US" sz="3400" dirty="0" err="1">
                <a:solidFill>
                  <a:schemeClr val="tx1">
                    <a:lumMod val="85000"/>
                    <a:lumOff val="15000"/>
                  </a:schemeClr>
                </a:solidFill>
                <a:latin typeface="+mj-lt"/>
              </a:rPr>
              <a:t>Mutlu</a:t>
            </a:r>
            <a:endParaRPr lang="en-US" sz="3400" dirty="0">
              <a:solidFill>
                <a:schemeClr val="tx1">
                  <a:lumMod val="85000"/>
                  <a:lumOff val="15000"/>
                </a:schemeClr>
              </a:solidFill>
              <a:latin typeface="+mj-lt"/>
            </a:endParaRPr>
          </a:p>
        </p:txBody>
      </p:sp>
      <p:sp>
        <p:nvSpPr>
          <p:cNvPr id="104" name="Title 1"/>
          <p:cNvSpPr txBox="1">
            <a:spLocks/>
          </p:cNvSpPr>
          <p:nvPr/>
        </p:nvSpPr>
        <p:spPr>
          <a:xfrm>
            <a:off x="0" y="2047875"/>
            <a:ext cx="9144000" cy="1381125"/>
          </a:xfrm>
          <a:prstGeom prst="rect">
            <a:avLst/>
          </a:prstGeom>
          <a:solidFill>
            <a:schemeClr val="tx1">
              <a:lumMod val="85000"/>
              <a:lumOff val="1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1" u="none" strike="noStrike" kern="1200" cap="none" spc="-150" normalizeH="0" baseline="0" noProof="0" dirty="0">
                <a:ln>
                  <a:noFill/>
                </a:ln>
                <a:solidFill>
                  <a:prstClr val="white"/>
                </a:solidFill>
                <a:effectLst/>
                <a:uLnTx/>
                <a:uFillTx/>
                <a:latin typeface="Calibri Light"/>
                <a:ea typeface="+mj-ea"/>
                <a:cs typeface="+mj-cs"/>
              </a:rPr>
              <a:t>Decoupled Direct Memory Access</a:t>
            </a:r>
            <a:endParaRPr kumimoji="0" lang="en-US" sz="5400" b="1" i="0" u="none" strike="noStrike" kern="1200" cap="none" spc="-150" normalizeH="0" baseline="0" noProof="0" dirty="0">
              <a:ln>
                <a:noFill/>
              </a:ln>
              <a:solidFill>
                <a:prstClr val="white"/>
              </a:solidFill>
              <a:effectLst/>
              <a:uLnTx/>
              <a:uFillTx/>
              <a:latin typeface="Calibri Light"/>
              <a:ea typeface="+mj-ea"/>
              <a:cs typeface="+mj-cs"/>
            </a:endParaRPr>
          </a:p>
        </p:txBody>
      </p:sp>
      <p:pic>
        <p:nvPicPr>
          <p:cNvPr id="7" name="Picture 6" descr="Burgundy_CMU_JPG_Logo.jpg"/>
          <p:cNvPicPr>
            <a:picLocks noChangeAspect="1"/>
          </p:cNvPicPr>
          <p:nvPr/>
        </p:nvPicPr>
        <p:blipFill rotWithShape="1">
          <a:blip r:embed="rId3" cstate="print"/>
          <a:srcRect t="26333" b="26267"/>
          <a:stretch/>
        </p:blipFill>
        <p:spPr>
          <a:xfrm>
            <a:off x="6084168" y="6309610"/>
            <a:ext cx="2987824" cy="511415"/>
          </a:xfrm>
          <a:prstGeom prst="rect">
            <a:avLst/>
          </a:prstGeom>
        </p:spPr>
      </p:pic>
      <p:pic>
        <p:nvPicPr>
          <p:cNvPr id="8" name="Picture 7" descr="safari.png"/>
          <p:cNvPicPr>
            <a:picLocks noChangeAspect="1"/>
          </p:cNvPicPr>
          <p:nvPr/>
        </p:nvPicPr>
        <p:blipFill>
          <a:blip r:embed="rId4" cstate="print"/>
          <a:stretch>
            <a:fillRect/>
          </a:stretch>
        </p:blipFill>
        <p:spPr>
          <a:xfrm>
            <a:off x="107504" y="6309320"/>
            <a:ext cx="1656184" cy="479200"/>
          </a:xfrm>
          <a:prstGeom prst="rect">
            <a:avLst/>
          </a:prstGeom>
        </p:spPr>
      </p:pic>
    </p:spTree>
    <p:extLst>
      <p:ext uri="{BB962C8B-B14F-4D97-AF65-F5344CB8AC3E}">
        <p14:creationId xmlns:p14="http://schemas.microsoft.com/office/powerpoint/2010/main" val="114097525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3657600" y="1143000"/>
            <a:ext cx="1828800" cy="6096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processor</a:t>
            </a:r>
          </a:p>
        </p:txBody>
      </p:sp>
      <p:sp>
        <p:nvSpPr>
          <p:cNvPr id="23"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Logical System Organization</a:t>
            </a:r>
          </a:p>
        </p:txBody>
      </p:sp>
      <p:sp>
        <p:nvSpPr>
          <p:cNvPr id="24" name="Rounded Rectangle 23"/>
          <p:cNvSpPr/>
          <p:nvPr/>
        </p:nvSpPr>
        <p:spPr>
          <a:xfrm>
            <a:off x="3657600" y="2819400"/>
            <a:ext cx="1828800" cy="609600"/>
          </a:xfrm>
          <a:prstGeom prst="roundRect">
            <a:avLst>
              <a:gd name="adj" fmla="val 3656"/>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main memory</a:t>
            </a:r>
          </a:p>
        </p:txBody>
      </p:sp>
      <p:sp>
        <p:nvSpPr>
          <p:cNvPr id="25" name="Rounded Rectangle 24"/>
          <p:cNvSpPr/>
          <p:nvPr/>
        </p:nvSpPr>
        <p:spPr>
          <a:xfrm>
            <a:off x="3657600" y="4495800"/>
            <a:ext cx="1828800" cy="6096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IO devices</a:t>
            </a:r>
          </a:p>
        </p:txBody>
      </p:sp>
      <p:cxnSp>
        <p:nvCxnSpPr>
          <p:cNvPr id="4" name="Straight Connector 3"/>
          <p:cNvCxnSpPr>
            <a:stCxn id="15" idx="2"/>
            <a:endCxn id="24" idx="0"/>
          </p:cNvCxnSpPr>
          <p:nvPr/>
        </p:nvCxnSpPr>
        <p:spPr>
          <a:xfrm>
            <a:off x="4572000" y="1752600"/>
            <a:ext cx="0" cy="1066800"/>
          </a:xfrm>
          <a:prstGeom prst="line">
            <a:avLst/>
          </a:prstGeom>
          <a:ln w="508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4" idx="2"/>
            <a:endCxn id="25" idx="0"/>
          </p:cNvCxnSpPr>
          <p:nvPr/>
        </p:nvCxnSpPr>
        <p:spPr>
          <a:xfrm>
            <a:off x="4572000" y="3429000"/>
            <a:ext cx="0" cy="106680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493623" y="1828800"/>
            <a:ext cx="1981200" cy="914400"/>
            <a:chOff x="2493623" y="1828800"/>
            <a:chExt cx="1981200" cy="914400"/>
          </a:xfrm>
        </p:grpSpPr>
        <p:sp>
          <p:nvSpPr>
            <p:cNvPr id="27" name="Up-Down Arrow 26"/>
            <p:cNvSpPr/>
            <p:nvPr/>
          </p:nvSpPr>
          <p:spPr>
            <a:xfrm>
              <a:off x="4093823" y="1828800"/>
              <a:ext cx="381000" cy="914400"/>
            </a:xfrm>
            <a:prstGeom prst="upDownArrow">
              <a:avLst>
                <a:gd name="adj1" fmla="val 62000"/>
                <a:gd name="adj2" fmla="val 5000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38" name="TextBox 37"/>
            <p:cNvSpPr txBox="1"/>
            <p:nvPr/>
          </p:nvSpPr>
          <p:spPr>
            <a:xfrm>
              <a:off x="2493623" y="2055167"/>
              <a:ext cx="16002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CPU access</a:t>
              </a:r>
            </a:p>
          </p:txBody>
        </p:sp>
      </p:grpSp>
      <p:grpSp>
        <p:nvGrpSpPr>
          <p:cNvPr id="11" name="Group 10"/>
          <p:cNvGrpSpPr/>
          <p:nvPr/>
        </p:nvGrpSpPr>
        <p:grpSpPr>
          <a:xfrm>
            <a:off x="2493623" y="3505200"/>
            <a:ext cx="1981200" cy="914400"/>
            <a:chOff x="2493623" y="3505200"/>
            <a:chExt cx="1981200" cy="914400"/>
          </a:xfrm>
        </p:grpSpPr>
        <p:sp>
          <p:nvSpPr>
            <p:cNvPr id="29" name="Up-Down Arrow 28"/>
            <p:cNvSpPr/>
            <p:nvPr/>
          </p:nvSpPr>
          <p:spPr>
            <a:xfrm>
              <a:off x="4093823" y="3505200"/>
              <a:ext cx="381000" cy="914400"/>
            </a:xfrm>
            <a:prstGeom prst="upDownArrow">
              <a:avLst>
                <a:gd name="adj1" fmla="val 62000"/>
                <a:gd name="adj2" fmla="val 5000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39" name="TextBox 38"/>
            <p:cNvSpPr txBox="1"/>
            <p:nvPr/>
          </p:nvSpPr>
          <p:spPr>
            <a:xfrm>
              <a:off x="2493623" y="3669099"/>
              <a:ext cx="16002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IO access</a:t>
              </a:r>
            </a:p>
          </p:txBody>
        </p:sp>
      </p:grpSp>
      <p:sp>
        <p:nvSpPr>
          <p:cNvPr id="12" name="Content Placeholder 2"/>
          <p:cNvSpPr>
            <a:spLocks noGrp="1"/>
          </p:cNvSpPr>
          <p:nvPr/>
        </p:nvSpPr>
        <p:spPr>
          <a:xfrm>
            <a:off x="0" y="5257800"/>
            <a:ext cx="9144000" cy="104157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100" normalizeH="0" baseline="0" noProof="0" dirty="0">
                <a:ln>
                  <a:noFill/>
                </a:ln>
                <a:solidFill>
                  <a:prstClr val="black"/>
                </a:solidFill>
                <a:effectLst/>
                <a:uLnTx/>
                <a:uFillTx/>
                <a:latin typeface="Calibri Light"/>
                <a:ea typeface="+mn-ea"/>
                <a:cs typeface="+mn-cs"/>
              </a:rPr>
              <a:t>Main memory connects processor and IO devices   as an </a:t>
            </a:r>
            <a:r>
              <a:rPr kumimoji="0" lang="en-US" sz="3600" b="1" i="1" u="none" strike="noStrike" kern="1200" cap="none" spc="-100" normalizeH="0" baseline="0" noProof="0" dirty="0">
                <a:ln>
                  <a:noFill/>
                </a:ln>
                <a:solidFill>
                  <a:prstClr val="black"/>
                </a:solidFill>
                <a:effectLst/>
                <a:uLnTx/>
                <a:uFillTx/>
                <a:latin typeface="Calibri Light"/>
                <a:ea typeface="+mn-ea"/>
                <a:cs typeface="+mn-cs"/>
              </a:rPr>
              <a:t>intermediate layer</a:t>
            </a:r>
          </a:p>
        </p:txBody>
      </p:sp>
    </p:spTree>
    <p:extLst>
      <p:ext uri="{BB962C8B-B14F-4D97-AF65-F5344CB8AC3E}">
        <p14:creationId xmlns:p14="http://schemas.microsoft.com/office/powerpoint/2010/main" val="91917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5486400" y="1447800"/>
            <a:ext cx="534628" cy="3048000"/>
            <a:chOff x="5486400" y="1447800"/>
            <a:chExt cx="534628" cy="3048000"/>
          </a:xfrm>
        </p:grpSpPr>
        <p:cxnSp>
          <p:nvCxnSpPr>
            <p:cNvPr id="14" name="Straight Connector 13"/>
            <p:cNvCxnSpPr/>
            <p:nvPr/>
          </p:nvCxnSpPr>
          <p:spPr>
            <a:xfrm>
              <a:off x="5486400" y="1447800"/>
              <a:ext cx="534628" cy="0"/>
            </a:xfrm>
            <a:prstGeom prst="line">
              <a:avLst/>
            </a:prstGeom>
            <a:ln w="50800" cap="rnd">
              <a:solidFill>
                <a:schemeClr val="accent2">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21028" y="1447800"/>
              <a:ext cx="0" cy="3048000"/>
            </a:xfrm>
            <a:prstGeom prst="line">
              <a:avLst/>
            </a:prstGeom>
            <a:ln w="50800" cap="rnd">
              <a:solidFill>
                <a:schemeClr val="accent2">
                  <a:lumMod val="7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5" name="Rounded Rectangle 14"/>
          <p:cNvSpPr/>
          <p:nvPr/>
        </p:nvSpPr>
        <p:spPr>
          <a:xfrm>
            <a:off x="3657600" y="1143000"/>
            <a:ext cx="1828800" cy="6096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processor</a:t>
            </a:r>
          </a:p>
        </p:txBody>
      </p:sp>
      <p:sp>
        <p:nvSpPr>
          <p:cNvPr id="23"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Physical System Implementation</a:t>
            </a:r>
          </a:p>
        </p:txBody>
      </p:sp>
      <p:sp>
        <p:nvSpPr>
          <p:cNvPr id="24" name="Rounded Rectangle 23"/>
          <p:cNvSpPr/>
          <p:nvPr/>
        </p:nvSpPr>
        <p:spPr>
          <a:xfrm>
            <a:off x="3657600" y="2819400"/>
            <a:ext cx="1828800" cy="609600"/>
          </a:xfrm>
          <a:prstGeom prst="roundRect">
            <a:avLst>
              <a:gd name="adj" fmla="val 3656"/>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main memory</a:t>
            </a:r>
          </a:p>
        </p:txBody>
      </p:sp>
      <p:sp>
        <p:nvSpPr>
          <p:cNvPr id="25" name="Rounded Rectangle 24"/>
          <p:cNvSpPr/>
          <p:nvPr/>
        </p:nvSpPr>
        <p:spPr>
          <a:xfrm>
            <a:off x="3657600" y="4495800"/>
            <a:ext cx="1828800" cy="6096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IO devices</a:t>
            </a:r>
          </a:p>
        </p:txBody>
      </p:sp>
      <p:cxnSp>
        <p:nvCxnSpPr>
          <p:cNvPr id="4" name="Straight Connector 3"/>
          <p:cNvCxnSpPr>
            <a:stCxn id="15" idx="2"/>
            <a:endCxn id="24" idx="0"/>
          </p:cNvCxnSpPr>
          <p:nvPr/>
        </p:nvCxnSpPr>
        <p:spPr>
          <a:xfrm>
            <a:off x="4572000" y="1752600"/>
            <a:ext cx="0" cy="1066800"/>
          </a:xfrm>
          <a:prstGeom prst="line">
            <a:avLst/>
          </a:prstGeom>
          <a:ln w="508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4" idx="2"/>
            <a:endCxn id="25" idx="0"/>
          </p:cNvCxnSpPr>
          <p:nvPr/>
        </p:nvCxnSpPr>
        <p:spPr>
          <a:xfrm>
            <a:off x="4572000" y="3429000"/>
            <a:ext cx="0" cy="106680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Up-Down Arrow 26"/>
          <p:cNvSpPr/>
          <p:nvPr/>
        </p:nvSpPr>
        <p:spPr>
          <a:xfrm>
            <a:off x="4093823" y="1828800"/>
            <a:ext cx="381000" cy="914400"/>
          </a:xfrm>
          <a:prstGeom prst="upDownArrow">
            <a:avLst>
              <a:gd name="adj1" fmla="val 62000"/>
              <a:gd name="adj2" fmla="val 5000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29" name="Up-Down Arrow 28"/>
          <p:cNvSpPr/>
          <p:nvPr/>
        </p:nvSpPr>
        <p:spPr>
          <a:xfrm>
            <a:off x="4093823" y="3505200"/>
            <a:ext cx="381000" cy="914400"/>
          </a:xfrm>
          <a:prstGeom prst="upDownArrow">
            <a:avLst>
              <a:gd name="adj1" fmla="val 62000"/>
              <a:gd name="adj2" fmla="val 5000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38" name="TextBox 37"/>
          <p:cNvSpPr txBox="1"/>
          <p:nvPr/>
        </p:nvSpPr>
        <p:spPr>
          <a:xfrm>
            <a:off x="2493623" y="2055167"/>
            <a:ext cx="16002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CPU access</a:t>
            </a:r>
          </a:p>
        </p:txBody>
      </p:sp>
      <p:sp>
        <p:nvSpPr>
          <p:cNvPr id="39" name="TextBox 38"/>
          <p:cNvSpPr txBox="1"/>
          <p:nvPr/>
        </p:nvSpPr>
        <p:spPr>
          <a:xfrm>
            <a:off x="2493623" y="3669099"/>
            <a:ext cx="16002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IO access</a:t>
            </a:r>
          </a:p>
        </p:txBody>
      </p:sp>
      <p:grpSp>
        <p:nvGrpSpPr>
          <p:cNvPr id="3" name="Group 2"/>
          <p:cNvGrpSpPr/>
          <p:nvPr/>
        </p:nvGrpSpPr>
        <p:grpSpPr>
          <a:xfrm>
            <a:off x="4673595" y="1842026"/>
            <a:ext cx="2724201" cy="2577574"/>
            <a:chOff x="4673595" y="1691639"/>
            <a:chExt cx="2724201" cy="2577574"/>
          </a:xfrm>
        </p:grpSpPr>
        <p:grpSp>
          <p:nvGrpSpPr>
            <p:cNvPr id="2" name="Group 1"/>
            <p:cNvGrpSpPr/>
            <p:nvPr/>
          </p:nvGrpSpPr>
          <p:grpSpPr>
            <a:xfrm>
              <a:off x="4673595" y="1691639"/>
              <a:ext cx="1229662" cy="2577574"/>
              <a:chOff x="4673595" y="1676399"/>
              <a:chExt cx="1229662" cy="2577574"/>
            </a:xfrm>
          </p:grpSpPr>
          <p:sp>
            <p:nvSpPr>
              <p:cNvPr id="17" name="Bent-Up Arrow 16"/>
              <p:cNvSpPr/>
              <p:nvPr/>
            </p:nvSpPr>
            <p:spPr>
              <a:xfrm rot="10800000">
                <a:off x="4673595" y="1676402"/>
                <a:ext cx="924561" cy="901172"/>
              </a:xfrm>
              <a:prstGeom prst="bentUpArrow">
                <a:avLst>
                  <a:gd name="adj1" fmla="val 26458"/>
                  <a:gd name="adj2" fmla="val 20467"/>
                  <a:gd name="adj3" fmla="val 2108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8" name="Bent-Up Arrow 17"/>
              <p:cNvSpPr/>
              <p:nvPr/>
            </p:nvSpPr>
            <p:spPr>
              <a:xfrm rot="10800000" flipH="1">
                <a:off x="4979713" y="1676399"/>
                <a:ext cx="923544" cy="2577574"/>
              </a:xfrm>
              <a:prstGeom prst="bentUpArrow">
                <a:avLst>
                  <a:gd name="adj1" fmla="val 26458"/>
                  <a:gd name="adj2" fmla="val 20467"/>
                  <a:gd name="adj3" fmla="val 2108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sp>
          <p:nvSpPr>
            <p:cNvPr id="19" name="TextBox 18"/>
            <p:cNvSpPr txBox="1"/>
            <p:nvPr/>
          </p:nvSpPr>
          <p:spPr>
            <a:xfrm>
              <a:off x="5797596" y="1907013"/>
              <a:ext cx="16002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IO access</a:t>
              </a:r>
            </a:p>
          </p:txBody>
        </p:sp>
      </p:grpSp>
      <p:grpSp>
        <p:nvGrpSpPr>
          <p:cNvPr id="6" name="Group 5"/>
          <p:cNvGrpSpPr/>
          <p:nvPr/>
        </p:nvGrpSpPr>
        <p:grpSpPr>
          <a:xfrm>
            <a:off x="5181600" y="939145"/>
            <a:ext cx="4008943" cy="1118255"/>
            <a:chOff x="5181600" y="939145"/>
            <a:chExt cx="4008943" cy="1118255"/>
          </a:xfrm>
        </p:grpSpPr>
        <p:sp>
          <p:nvSpPr>
            <p:cNvPr id="5" name="Explosion 1 4"/>
            <p:cNvSpPr/>
            <p:nvPr/>
          </p:nvSpPr>
          <p:spPr>
            <a:xfrm>
              <a:off x="5181600" y="1216968"/>
              <a:ext cx="533400" cy="459432"/>
            </a:xfrm>
            <a:prstGeom prst="irregularSeal1">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22" name="TextBox 21"/>
            <p:cNvSpPr txBox="1"/>
            <p:nvPr/>
          </p:nvSpPr>
          <p:spPr>
            <a:xfrm>
              <a:off x="6019323" y="939145"/>
              <a:ext cx="3171220" cy="1118255"/>
            </a:xfrm>
            <a:prstGeom prst="rect">
              <a:avLst/>
            </a:prstGeom>
            <a:noFill/>
          </p:spPr>
          <p:txBody>
            <a:bodyPr wrap="square"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1" u="none" strike="noStrike" kern="1200" cap="none" spc="0" normalizeH="0" baseline="0" noProof="0" dirty="0">
                  <a:ln>
                    <a:noFill/>
                  </a:ln>
                  <a:solidFill>
                    <a:srgbClr val="C00000"/>
                  </a:solidFill>
                  <a:effectLst/>
                  <a:uLnTx/>
                  <a:uFillTx/>
                  <a:latin typeface="Calibri Light"/>
                  <a:ea typeface=""/>
                  <a:cs typeface="+mn-cs"/>
                </a:rPr>
                <a:t>High Pin Cost   </a:t>
              </a:r>
            </a:p>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1" u="none" strike="noStrike" kern="1200" cap="none" spc="0" normalizeH="0" baseline="0" noProof="0" dirty="0">
                  <a:ln>
                    <a:noFill/>
                  </a:ln>
                  <a:solidFill>
                    <a:srgbClr val="C00000"/>
                  </a:solidFill>
                  <a:effectLst/>
                  <a:uLnTx/>
                  <a:uFillTx/>
                  <a:latin typeface="Calibri Light"/>
                  <a:ea typeface=""/>
                  <a:cs typeface="+mn-cs"/>
                </a:rPr>
                <a:t>in Processor</a:t>
              </a:r>
            </a:p>
          </p:txBody>
        </p:sp>
      </p:grpSp>
      <p:grpSp>
        <p:nvGrpSpPr>
          <p:cNvPr id="7" name="Group 6"/>
          <p:cNvGrpSpPr/>
          <p:nvPr/>
        </p:nvGrpSpPr>
        <p:grpSpPr>
          <a:xfrm>
            <a:off x="-114040" y="2078000"/>
            <a:ext cx="5295639" cy="1579600"/>
            <a:chOff x="-114040" y="2078000"/>
            <a:chExt cx="5295639" cy="1579600"/>
          </a:xfrm>
        </p:grpSpPr>
        <p:sp>
          <p:nvSpPr>
            <p:cNvPr id="28" name="TextBox 27"/>
            <p:cNvSpPr txBox="1"/>
            <p:nvPr/>
          </p:nvSpPr>
          <p:spPr>
            <a:xfrm>
              <a:off x="-114040" y="2539345"/>
              <a:ext cx="3847840" cy="1118255"/>
            </a:xfrm>
            <a:prstGeom prst="rect">
              <a:avLst/>
            </a:prstGeom>
            <a:noFill/>
          </p:spPr>
          <p:txBody>
            <a:bodyPr wrap="square"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1" u="none" strike="noStrike" kern="1200" cap="none" spc="-200" normalizeH="0" baseline="0" noProof="0" dirty="0">
                  <a:ln>
                    <a:noFill/>
                  </a:ln>
                  <a:solidFill>
                    <a:srgbClr val="C00000"/>
                  </a:solidFill>
                  <a:effectLst/>
                  <a:uLnTx/>
                  <a:uFillTx/>
                  <a:latin typeface="Calibri Light"/>
                  <a:ea typeface=""/>
                  <a:cs typeface="+mn-cs"/>
                </a:rPr>
                <a:t>High Contention </a:t>
              </a:r>
            </a:p>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1" u="none" strike="noStrike" kern="1200" cap="none" spc="-200" normalizeH="0" baseline="0" noProof="0" dirty="0">
                  <a:ln>
                    <a:noFill/>
                  </a:ln>
                  <a:solidFill>
                    <a:srgbClr val="C00000"/>
                  </a:solidFill>
                  <a:effectLst/>
                  <a:uLnTx/>
                  <a:uFillTx/>
                  <a:latin typeface="Calibri Light"/>
                  <a:ea typeface=""/>
                  <a:cs typeface="+mn-cs"/>
                </a:rPr>
                <a:t>in Memory Channel</a:t>
              </a:r>
            </a:p>
          </p:txBody>
        </p:sp>
        <p:sp>
          <p:nvSpPr>
            <p:cNvPr id="30" name="Explosion 1 29"/>
            <p:cNvSpPr/>
            <p:nvPr/>
          </p:nvSpPr>
          <p:spPr>
            <a:xfrm>
              <a:off x="4047280" y="2078000"/>
              <a:ext cx="1134319" cy="459432"/>
            </a:xfrm>
            <a:prstGeom prst="irregularSeal1">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9758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42" presetClass="path" presetSubtype="0" accel="26000" decel="74000" fill="hold" grpId="0" nodeType="withEffect">
                                  <p:stCondLst>
                                    <p:cond delay="0"/>
                                  </p:stCondLst>
                                  <p:childTnLst>
                                    <p:animMotion origin="layout" path="M 0 0 L 0.15833 0 " pathEditMode="relative" rAng="0" ptsTypes="AA">
                                      <p:cBhvr>
                                        <p:cTn id="15" dur="500" fill="hold"/>
                                        <p:tgtEl>
                                          <p:spTgt spid="25"/>
                                        </p:tgtEl>
                                        <p:attrNameLst>
                                          <p:attrName>ppt_x</p:attrName>
                                          <p:attrName>ppt_y</p:attrName>
                                        </p:attrNameLst>
                                      </p:cBhvr>
                                      <p:rCtr x="7917" y="0"/>
                                    </p:animMotion>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9"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572000" y="3429000"/>
            <a:ext cx="533400" cy="1371600"/>
            <a:chOff x="4572000" y="3429000"/>
            <a:chExt cx="533400" cy="1371600"/>
          </a:xfrm>
        </p:grpSpPr>
        <p:cxnSp>
          <p:nvCxnSpPr>
            <p:cNvPr id="32" name="Straight Connector 31"/>
            <p:cNvCxnSpPr>
              <a:stCxn id="24" idx="2"/>
            </p:cNvCxnSpPr>
            <p:nvPr/>
          </p:nvCxnSpPr>
          <p:spPr>
            <a:xfrm>
              <a:off x="4572000" y="3429000"/>
              <a:ext cx="0" cy="1367135"/>
            </a:xfrm>
            <a:prstGeom prst="line">
              <a:avLst/>
            </a:prstGeom>
            <a:ln w="50800" cap="rnd">
              <a:solidFill>
                <a:schemeClr val="accent2">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25" idx="1"/>
            </p:cNvCxnSpPr>
            <p:nvPr/>
          </p:nvCxnSpPr>
          <p:spPr>
            <a:xfrm>
              <a:off x="4572000" y="4796135"/>
              <a:ext cx="533400" cy="4465"/>
            </a:xfrm>
            <a:prstGeom prst="line">
              <a:avLst/>
            </a:prstGeom>
            <a:ln w="50800" cap="rnd">
              <a:solidFill>
                <a:schemeClr val="accent2">
                  <a:lumMod val="75000"/>
                </a:schemeClr>
              </a:solidFill>
              <a:prstDash val="sysDash"/>
              <a:miter lim="800000"/>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5486400" y="1447800"/>
            <a:ext cx="534628" cy="3048000"/>
            <a:chOff x="5486400" y="1447800"/>
            <a:chExt cx="534628" cy="3048000"/>
          </a:xfrm>
        </p:grpSpPr>
        <p:cxnSp>
          <p:nvCxnSpPr>
            <p:cNvPr id="14" name="Straight Connector 13"/>
            <p:cNvCxnSpPr/>
            <p:nvPr/>
          </p:nvCxnSpPr>
          <p:spPr>
            <a:xfrm>
              <a:off x="5486400" y="1447800"/>
              <a:ext cx="534628" cy="0"/>
            </a:xfrm>
            <a:prstGeom prst="line">
              <a:avLst/>
            </a:prstGeom>
            <a:ln w="50800" cap="rnd">
              <a:solidFill>
                <a:schemeClr val="accent2">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21028" y="1447800"/>
              <a:ext cx="0" cy="3048000"/>
            </a:xfrm>
            <a:prstGeom prst="line">
              <a:avLst/>
            </a:prstGeom>
            <a:ln w="50800" cap="rnd">
              <a:solidFill>
                <a:schemeClr val="accent2">
                  <a:lumMod val="7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15" name="Rounded Rectangle 14"/>
          <p:cNvSpPr/>
          <p:nvPr/>
        </p:nvSpPr>
        <p:spPr>
          <a:xfrm>
            <a:off x="3657600" y="1143000"/>
            <a:ext cx="1828800" cy="6096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processor</a:t>
            </a:r>
          </a:p>
        </p:txBody>
      </p:sp>
      <p:sp>
        <p:nvSpPr>
          <p:cNvPr id="23"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Our Approach</a:t>
            </a:r>
          </a:p>
        </p:txBody>
      </p:sp>
      <p:sp>
        <p:nvSpPr>
          <p:cNvPr id="24" name="Rounded Rectangle 23"/>
          <p:cNvSpPr/>
          <p:nvPr/>
        </p:nvSpPr>
        <p:spPr>
          <a:xfrm>
            <a:off x="3657600" y="2819400"/>
            <a:ext cx="1828800" cy="609600"/>
          </a:xfrm>
          <a:prstGeom prst="roundRect">
            <a:avLst>
              <a:gd name="adj" fmla="val 3656"/>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main memory</a:t>
            </a:r>
          </a:p>
        </p:txBody>
      </p:sp>
      <p:sp>
        <p:nvSpPr>
          <p:cNvPr id="25" name="Rounded Rectangle 24"/>
          <p:cNvSpPr/>
          <p:nvPr/>
        </p:nvSpPr>
        <p:spPr>
          <a:xfrm>
            <a:off x="5105400" y="4495800"/>
            <a:ext cx="1828800" cy="6096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IO devices</a:t>
            </a:r>
          </a:p>
        </p:txBody>
      </p:sp>
      <p:cxnSp>
        <p:nvCxnSpPr>
          <p:cNvPr id="4" name="Straight Connector 3"/>
          <p:cNvCxnSpPr>
            <a:stCxn id="15" idx="2"/>
            <a:endCxn id="24" idx="0"/>
          </p:cNvCxnSpPr>
          <p:nvPr/>
        </p:nvCxnSpPr>
        <p:spPr>
          <a:xfrm>
            <a:off x="4572000" y="1752600"/>
            <a:ext cx="0" cy="1066800"/>
          </a:xfrm>
          <a:prstGeom prst="line">
            <a:avLst/>
          </a:prstGeom>
          <a:ln w="508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Up-Down Arrow 26"/>
          <p:cNvSpPr/>
          <p:nvPr/>
        </p:nvSpPr>
        <p:spPr>
          <a:xfrm>
            <a:off x="4093823" y="1828800"/>
            <a:ext cx="381000" cy="914400"/>
          </a:xfrm>
          <a:prstGeom prst="upDownArrow">
            <a:avLst>
              <a:gd name="adj1" fmla="val 62000"/>
              <a:gd name="adj2" fmla="val 5000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38" name="TextBox 37"/>
          <p:cNvSpPr txBox="1"/>
          <p:nvPr/>
        </p:nvSpPr>
        <p:spPr>
          <a:xfrm>
            <a:off x="2493623" y="2055167"/>
            <a:ext cx="16002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CPU access</a:t>
            </a:r>
          </a:p>
        </p:txBody>
      </p:sp>
      <p:sp>
        <p:nvSpPr>
          <p:cNvPr id="12" name="Content Placeholder 2"/>
          <p:cNvSpPr>
            <a:spLocks noGrp="1"/>
          </p:cNvSpPr>
          <p:nvPr/>
        </p:nvSpPr>
        <p:spPr>
          <a:xfrm>
            <a:off x="152400" y="5257800"/>
            <a:ext cx="8839200" cy="104157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Enabling IO channel,                                   </a:t>
            </a:r>
            <a:r>
              <a:rPr kumimoji="0" lang="en-US" sz="3600" b="1" i="1" u="none" strike="noStrike" kern="1200" cap="none" spc="0" normalizeH="0" baseline="0" noProof="0" dirty="0">
                <a:ln>
                  <a:noFill/>
                </a:ln>
                <a:solidFill>
                  <a:srgbClr val="4472C4">
                    <a:lumMod val="75000"/>
                  </a:srgbClr>
                </a:solidFill>
                <a:effectLst/>
                <a:uLnTx/>
                <a:uFillTx/>
                <a:latin typeface="Calibri Light"/>
                <a:ea typeface="+mn-ea"/>
                <a:cs typeface="+mn-cs"/>
              </a:rPr>
              <a:t>decoupled</a:t>
            </a:r>
            <a:r>
              <a:rPr kumimoji="0" lang="en-US" sz="3600" b="0" i="0" u="none" strike="noStrike" kern="1200" cap="none" spc="0" normalizeH="0" baseline="0" noProof="0" dirty="0">
                <a:ln>
                  <a:noFill/>
                </a:ln>
                <a:solidFill>
                  <a:srgbClr val="4472C4">
                    <a:lumMod val="75000"/>
                  </a:srgbClr>
                </a:solidFill>
                <a:effectLst/>
                <a:uLnTx/>
                <a:uFillTx/>
                <a:latin typeface="Calibri Light"/>
                <a:ea typeface="+mn-ea"/>
                <a:cs typeface="+mn-cs"/>
              </a:rPr>
              <a:t> </a:t>
            </a:r>
            <a:r>
              <a:rPr kumimoji="0" lang="en-US" sz="3600" b="0" i="0" u="none" strike="noStrike" kern="1200" cap="none" spc="0" normalizeH="0" baseline="0" noProof="0" dirty="0">
                <a:ln>
                  <a:noFill/>
                </a:ln>
                <a:solidFill>
                  <a:prstClr val="black"/>
                </a:solidFill>
                <a:effectLst/>
                <a:uLnTx/>
                <a:uFillTx/>
                <a:latin typeface="Calibri Light"/>
                <a:ea typeface="+mn-ea"/>
                <a:cs typeface="+mn-cs"/>
              </a:rPr>
              <a:t>&amp;</a:t>
            </a:r>
            <a:r>
              <a:rPr kumimoji="0" lang="en-US" sz="3600" b="0" i="0" u="none" strike="noStrike" kern="1200" cap="none" spc="0" normalizeH="0" baseline="0" noProof="0" dirty="0">
                <a:ln>
                  <a:noFill/>
                </a:ln>
                <a:solidFill>
                  <a:srgbClr val="4472C4">
                    <a:lumMod val="75000"/>
                  </a:srgbClr>
                </a:solidFill>
                <a:effectLst/>
                <a:uLnTx/>
                <a:uFillTx/>
                <a:latin typeface="Calibri Light"/>
                <a:ea typeface="+mn-ea"/>
                <a:cs typeface="+mn-cs"/>
              </a:rPr>
              <a:t> </a:t>
            </a:r>
            <a:r>
              <a:rPr kumimoji="0" lang="en-US" sz="3600" b="1" i="1" u="none" strike="noStrike" kern="1200" cap="none" spc="0" normalizeH="0" baseline="0" noProof="0" dirty="0">
                <a:ln>
                  <a:noFill/>
                </a:ln>
                <a:solidFill>
                  <a:srgbClr val="4472C4">
                    <a:lumMod val="75000"/>
                  </a:srgbClr>
                </a:solidFill>
                <a:effectLst/>
                <a:uLnTx/>
                <a:uFillTx/>
                <a:latin typeface="Calibri Light"/>
                <a:ea typeface="+mn-ea"/>
                <a:cs typeface="+mn-cs"/>
              </a:rPr>
              <a:t>isolated</a:t>
            </a:r>
            <a:r>
              <a:rPr kumimoji="0" lang="en-US" sz="3600" b="0" i="0" u="none" strike="noStrike" kern="1200" cap="none" spc="0" normalizeH="0" baseline="0" noProof="0" dirty="0">
                <a:ln>
                  <a:noFill/>
                </a:ln>
                <a:solidFill>
                  <a:srgbClr val="4472C4">
                    <a:lumMod val="75000"/>
                  </a:srgbClr>
                </a:solidFill>
                <a:effectLst/>
                <a:uLnTx/>
                <a:uFillTx/>
                <a:latin typeface="Calibri Light"/>
                <a:ea typeface="+mn-ea"/>
                <a:cs typeface="+mn-cs"/>
              </a:rPr>
              <a:t>  </a:t>
            </a:r>
            <a:r>
              <a:rPr kumimoji="0" lang="en-US" sz="3600" b="0" i="0" u="none" strike="noStrike" kern="1200" cap="none" spc="0" normalizeH="0" baseline="0" noProof="0" dirty="0">
                <a:ln>
                  <a:noFill/>
                </a:ln>
                <a:solidFill>
                  <a:prstClr val="black"/>
                </a:solidFill>
                <a:effectLst/>
                <a:uLnTx/>
                <a:uFillTx/>
                <a:latin typeface="Calibri Light"/>
                <a:ea typeface="+mn-ea"/>
                <a:cs typeface="+mn-cs"/>
              </a:rPr>
              <a:t>from CPU channel</a:t>
            </a:r>
            <a:endParaRPr kumimoji="0" lang="en-US" sz="3600" b="1" i="1" u="none" strike="noStrike" kern="1200" cap="none" spc="0" normalizeH="0" baseline="0" noProof="0" dirty="0">
              <a:ln>
                <a:noFill/>
              </a:ln>
              <a:solidFill>
                <a:srgbClr val="FF0000"/>
              </a:solidFill>
              <a:effectLst/>
              <a:uLnTx/>
              <a:uFillTx/>
              <a:latin typeface="Calibri Light"/>
              <a:ea typeface="+mn-ea"/>
              <a:cs typeface="+mn-cs"/>
            </a:endParaRPr>
          </a:p>
        </p:txBody>
      </p:sp>
      <p:grpSp>
        <p:nvGrpSpPr>
          <p:cNvPr id="3" name="Group 2"/>
          <p:cNvGrpSpPr/>
          <p:nvPr/>
        </p:nvGrpSpPr>
        <p:grpSpPr>
          <a:xfrm>
            <a:off x="4673595" y="1842026"/>
            <a:ext cx="2724201" cy="2577574"/>
            <a:chOff x="4673595" y="1691639"/>
            <a:chExt cx="2724201" cy="2577574"/>
          </a:xfrm>
        </p:grpSpPr>
        <p:grpSp>
          <p:nvGrpSpPr>
            <p:cNvPr id="2" name="Group 1"/>
            <p:cNvGrpSpPr/>
            <p:nvPr/>
          </p:nvGrpSpPr>
          <p:grpSpPr>
            <a:xfrm>
              <a:off x="4673595" y="1691639"/>
              <a:ext cx="1229662" cy="2577574"/>
              <a:chOff x="4673595" y="1676399"/>
              <a:chExt cx="1229662" cy="2577574"/>
            </a:xfrm>
          </p:grpSpPr>
          <p:sp>
            <p:nvSpPr>
              <p:cNvPr id="17" name="Bent-Up Arrow 16"/>
              <p:cNvSpPr/>
              <p:nvPr/>
            </p:nvSpPr>
            <p:spPr>
              <a:xfrm rot="10800000">
                <a:off x="4673595" y="1676402"/>
                <a:ext cx="924561" cy="901172"/>
              </a:xfrm>
              <a:prstGeom prst="bentUpArrow">
                <a:avLst>
                  <a:gd name="adj1" fmla="val 26458"/>
                  <a:gd name="adj2" fmla="val 20467"/>
                  <a:gd name="adj3" fmla="val 2108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8" name="Bent-Up Arrow 17"/>
              <p:cNvSpPr/>
              <p:nvPr/>
            </p:nvSpPr>
            <p:spPr>
              <a:xfrm rot="10800000" flipH="1">
                <a:off x="4979713" y="1676399"/>
                <a:ext cx="923544" cy="2577574"/>
              </a:xfrm>
              <a:prstGeom prst="bentUpArrow">
                <a:avLst>
                  <a:gd name="adj1" fmla="val 26458"/>
                  <a:gd name="adj2" fmla="val 20467"/>
                  <a:gd name="adj3" fmla="val 2108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sp>
          <p:nvSpPr>
            <p:cNvPr id="19" name="TextBox 18"/>
            <p:cNvSpPr txBox="1"/>
            <p:nvPr/>
          </p:nvSpPr>
          <p:spPr>
            <a:xfrm>
              <a:off x="5797596" y="1907013"/>
              <a:ext cx="16002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IO access</a:t>
              </a:r>
            </a:p>
          </p:txBody>
        </p:sp>
      </p:grpSp>
      <p:grpSp>
        <p:nvGrpSpPr>
          <p:cNvPr id="34" name="Group 33"/>
          <p:cNvGrpSpPr/>
          <p:nvPr/>
        </p:nvGrpSpPr>
        <p:grpSpPr>
          <a:xfrm>
            <a:off x="2486003" y="3508136"/>
            <a:ext cx="2535574" cy="1696324"/>
            <a:chOff x="2493623" y="3485276"/>
            <a:chExt cx="2535574" cy="1696324"/>
          </a:xfrm>
        </p:grpSpPr>
        <p:sp>
          <p:nvSpPr>
            <p:cNvPr id="42" name="Bent-Up Arrow 41"/>
            <p:cNvSpPr/>
            <p:nvPr/>
          </p:nvSpPr>
          <p:spPr>
            <a:xfrm flipH="1">
              <a:off x="4093820" y="3485276"/>
              <a:ext cx="935377" cy="1696324"/>
            </a:xfrm>
            <a:prstGeom prst="bentUpArrow">
              <a:avLst>
                <a:gd name="adj1" fmla="val 26458"/>
                <a:gd name="adj2" fmla="val 20467"/>
                <a:gd name="adj3" fmla="val 21085"/>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43" name="TextBox 42"/>
            <p:cNvSpPr txBox="1"/>
            <p:nvPr/>
          </p:nvSpPr>
          <p:spPr>
            <a:xfrm>
              <a:off x="2493623" y="3731568"/>
              <a:ext cx="160020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IO access</a:t>
              </a:r>
            </a:p>
          </p:txBody>
        </p:sp>
      </p:grpSp>
    </p:spTree>
    <p:extLst>
      <p:ext uri="{BB962C8B-B14F-4D97-AF65-F5344CB8AC3E}">
        <p14:creationId xmlns:p14="http://schemas.microsoft.com/office/powerpoint/2010/main" val="311485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Executive Summary</a:t>
            </a:r>
          </a:p>
        </p:txBody>
      </p:sp>
      <p:sp>
        <p:nvSpPr>
          <p:cNvPr id="7" name="Content Placeholder 2"/>
          <p:cNvSpPr txBox="1">
            <a:spLocks/>
          </p:cNvSpPr>
          <p:nvPr/>
        </p:nvSpPr>
        <p:spPr>
          <a:xfrm>
            <a:off x="0" y="838200"/>
            <a:ext cx="9144000" cy="586740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75000"/>
              </a:lnSpc>
              <a:spcBef>
                <a:spcPts val="600"/>
              </a:spcBef>
              <a:spcAft>
                <a:spcPts val="0"/>
              </a:spcAft>
              <a:buClrTx/>
              <a:buSzTx/>
              <a:buFont typeface="Arial" panose="020B0604020202020204" pitchFamily="34" charset="0"/>
              <a:buChar char="•"/>
              <a:tabLst/>
              <a:defRPr/>
            </a:pPr>
            <a:r>
              <a:rPr kumimoji="0" lang="en-US" sz="2800" b="1" i="0" u="none" strike="noStrike" kern="1200" cap="none" spc="-110" normalizeH="0" baseline="0" noProof="0" dirty="0">
                <a:ln>
                  <a:noFill/>
                </a:ln>
                <a:solidFill>
                  <a:prstClr val="black"/>
                </a:solidFill>
                <a:effectLst/>
                <a:uLnTx/>
                <a:uFillTx/>
                <a:latin typeface="Calibri Light"/>
                <a:ea typeface="+mn-ea"/>
                <a:cs typeface="+mn-cs"/>
              </a:rPr>
              <a:t>Problem</a:t>
            </a:r>
          </a:p>
          <a:p>
            <a:pPr marL="914400" marR="0" lvl="1" indent="-457200" algn="l" defTabSz="914400" rtl="0" eaLnBrk="1" fontAlgn="auto" latinLnBrk="0" hangingPunct="1">
              <a:lnSpc>
                <a:spcPct val="75000"/>
              </a:lnSpc>
              <a:spcBef>
                <a:spcPts val="600"/>
              </a:spcBef>
              <a:spcAft>
                <a:spcPts val="0"/>
              </a:spcAft>
              <a:buClrTx/>
              <a:buSzTx/>
              <a:buFont typeface="Calibri Light" panose="020F0302020204030204" pitchFamily="34" charset="0"/>
              <a:buChar char="–"/>
              <a:tabLst/>
              <a:defRPr/>
            </a:pPr>
            <a:r>
              <a:rPr kumimoji="0" lang="en-US" sz="2400" b="0" i="0" u="none" strike="noStrike" kern="1200" cap="none" spc="-110" normalizeH="0" baseline="0" noProof="0" dirty="0">
                <a:ln>
                  <a:noFill/>
                </a:ln>
                <a:solidFill>
                  <a:srgbClr val="A50021"/>
                </a:solidFill>
                <a:effectLst/>
                <a:uLnTx/>
                <a:uFillTx/>
                <a:latin typeface="Calibri Light"/>
                <a:ea typeface="+mn-ea"/>
                <a:cs typeface="+mn-cs"/>
              </a:rPr>
              <a:t>CPU and IO accesses contend for the shared memory channel</a:t>
            </a:r>
          </a:p>
          <a:p>
            <a:pPr marL="914400" marR="0" lvl="1" indent="-457200" algn="l" defTabSz="914400" rtl="0" eaLnBrk="1" fontAlgn="auto" latinLnBrk="0" hangingPunct="1">
              <a:lnSpc>
                <a:spcPct val="75000"/>
              </a:lnSpc>
              <a:spcBef>
                <a:spcPts val="600"/>
              </a:spcBef>
              <a:spcAft>
                <a:spcPts val="0"/>
              </a:spcAft>
              <a:buClrTx/>
              <a:buSzTx/>
              <a:buFont typeface="Calibri Light" panose="020F0302020204030204" pitchFamily="34" charset="0"/>
              <a:buChar char="–"/>
              <a:tabLst/>
              <a:defRPr/>
            </a:pPr>
            <a:endParaRPr kumimoji="0" lang="en-US" sz="700" b="0" i="0" u="none" strike="noStrike" kern="1200" cap="none" spc="-110" normalizeH="0" baseline="0" noProof="0" dirty="0">
              <a:ln>
                <a:noFill/>
              </a:ln>
              <a:solidFill>
                <a:srgbClr val="0000FF"/>
              </a:solidFill>
              <a:effectLst/>
              <a:uLnTx/>
              <a:uFillTx/>
              <a:latin typeface="Calibri Light"/>
              <a:ea typeface="+mn-ea"/>
              <a:cs typeface="+mn-cs"/>
            </a:endParaRPr>
          </a:p>
          <a:p>
            <a:pPr marL="457200" marR="0" lvl="0" indent="-457200" algn="l" defTabSz="914400" rtl="0" eaLnBrk="1" fontAlgn="auto" latinLnBrk="0" hangingPunct="1">
              <a:lnSpc>
                <a:spcPct val="75000"/>
              </a:lnSpc>
              <a:spcBef>
                <a:spcPts val="600"/>
              </a:spcBef>
              <a:spcAft>
                <a:spcPts val="0"/>
              </a:spcAft>
              <a:buClrTx/>
              <a:buSzTx/>
              <a:buFont typeface="Arial" panose="020B0604020202020204" pitchFamily="34" charset="0"/>
              <a:buChar char="•"/>
              <a:tabLst/>
              <a:defRPr/>
            </a:pPr>
            <a:r>
              <a:rPr kumimoji="0" lang="en-US" sz="2800" b="1" i="0" u="none" strike="noStrike" kern="1200" cap="none" spc="-110" normalizeH="0" baseline="0" noProof="0" dirty="0">
                <a:ln>
                  <a:noFill/>
                </a:ln>
                <a:solidFill>
                  <a:prstClr val="black"/>
                </a:solidFill>
                <a:effectLst/>
                <a:uLnTx/>
                <a:uFillTx/>
                <a:latin typeface="Calibri Light"/>
                <a:ea typeface="+mn-ea"/>
                <a:cs typeface="+mn-cs"/>
              </a:rPr>
              <a:t>Our Approach: </a:t>
            </a:r>
            <a:r>
              <a:rPr kumimoji="0" lang="en-US" sz="2800" b="1" i="1" u="none" strike="noStrike" kern="1200" cap="none" spc="-110" normalizeH="0" baseline="0" noProof="0" dirty="0">
                <a:ln>
                  <a:noFill/>
                </a:ln>
                <a:solidFill>
                  <a:srgbClr val="70AD47">
                    <a:lumMod val="75000"/>
                  </a:srgbClr>
                </a:solidFill>
                <a:effectLst/>
                <a:uLnTx/>
                <a:uFillTx/>
                <a:latin typeface="Calibri Light"/>
                <a:ea typeface="+mn-ea"/>
                <a:cs typeface="+mn-cs"/>
              </a:rPr>
              <a:t>Decoupled Direct Memory Access (DDMA)</a:t>
            </a:r>
          </a:p>
          <a:p>
            <a:pPr marL="914400" marR="0" lvl="1" indent="-457200" algn="l" defTabSz="914400" rtl="0" eaLnBrk="1" fontAlgn="auto" latinLnBrk="0" hangingPunct="1">
              <a:lnSpc>
                <a:spcPct val="75000"/>
              </a:lnSpc>
              <a:spcBef>
                <a:spcPts val="600"/>
              </a:spcBef>
              <a:spcAft>
                <a:spcPts val="0"/>
              </a:spcAft>
              <a:buClrTx/>
              <a:buSzTx/>
              <a:buFont typeface="Calibri Light" panose="020F0302020204030204" pitchFamily="34" charset="0"/>
              <a:buChar char="–"/>
              <a:tabLst/>
              <a:defRPr/>
            </a:pPr>
            <a:r>
              <a:rPr kumimoji="0" lang="en-US" sz="2400" b="0" i="0" u="none" strike="noStrike" kern="1200" cap="none" spc="-110" normalizeH="0" baseline="0" noProof="0" dirty="0">
                <a:ln>
                  <a:noFill/>
                </a:ln>
                <a:solidFill>
                  <a:srgbClr val="000000"/>
                </a:solidFill>
                <a:effectLst/>
                <a:uLnTx/>
                <a:uFillTx/>
                <a:latin typeface="Calibri Light"/>
                <a:ea typeface="+mn-ea"/>
                <a:cs typeface="+mn-cs"/>
              </a:rPr>
              <a:t>Design new DRAM architecture with two independent data ports</a:t>
            </a:r>
          </a:p>
          <a:p>
            <a:pPr marL="457200" marR="0" lvl="1" indent="0" algn="l" defTabSz="914400" rtl="0" eaLnBrk="1" fontAlgn="auto" latinLnBrk="0" hangingPunct="1">
              <a:lnSpc>
                <a:spcPct val="75000"/>
              </a:lnSpc>
              <a:spcBef>
                <a:spcPts val="600"/>
              </a:spcBef>
              <a:spcAft>
                <a:spcPts val="0"/>
              </a:spcAft>
              <a:buClrTx/>
              <a:buSzTx/>
              <a:buFont typeface="Calibri Light" panose="020F0302020204030204" pitchFamily="34" charset="0"/>
              <a:buNone/>
              <a:tabLst/>
              <a:defRPr/>
            </a:pPr>
            <a:r>
              <a:rPr kumimoji="0" lang="en-US" sz="2400" b="0" i="0" u="none" strike="noStrike" kern="1200" cap="none" spc="-110" normalizeH="0" baseline="0" noProof="0" dirty="0">
                <a:ln>
                  <a:noFill/>
                </a:ln>
                <a:solidFill>
                  <a:srgbClr val="000000"/>
                </a:solidFill>
                <a:effectLst/>
                <a:uLnTx/>
                <a:uFillTx/>
                <a:latin typeface="Calibri Light"/>
                <a:ea typeface="+mn-ea"/>
                <a:cs typeface="+mn-cs"/>
                <a:sym typeface="Wingdings" panose="05000000000000000000" pitchFamily="2" charset="2"/>
              </a:rPr>
              <a:t>	 </a:t>
            </a:r>
            <a:r>
              <a:rPr kumimoji="0" lang="en-US" sz="2400" b="1" i="1" u="none" strike="noStrike" kern="1200" cap="none" spc="-110" normalizeH="0" baseline="0" noProof="0" dirty="0">
                <a:ln>
                  <a:noFill/>
                </a:ln>
                <a:solidFill>
                  <a:srgbClr val="70AD47">
                    <a:lumMod val="75000"/>
                  </a:srgbClr>
                </a:solidFill>
                <a:effectLst/>
                <a:uLnTx/>
                <a:uFillTx/>
                <a:latin typeface="Calibri Light"/>
                <a:ea typeface="+mn-ea"/>
                <a:cs typeface="+mn-cs"/>
              </a:rPr>
              <a:t>Dual-Data-Port DRAM</a:t>
            </a:r>
          </a:p>
          <a:p>
            <a:pPr marL="914400" marR="0" lvl="1" indent="-457200" algn="l" defTabSz="914400" rtl="0" eaLnBrk="1" fontAlgn="auto" latinLnBrk="0" hangingPunct="1">
              <a:lnSpc>
                <a:spcPct val="75000"/>
              </a:lnSpc>
              <a:spcBef>
                <a:spcPts val="600"/>
              </a:spcBef>
              <a:spcAft>
                <a:spcPts val="0"/>
              </a:spcAft>
              <a:buClrTx/>
              <a:buSzTx/>
              <a:buFont typeface="Calibri Light" panose="020F0302020204030204" pitchFamily="34" charset="0"/>
              <a:buChar char="–"/>
              <a:tabLst/>
              <a:defRPr/>
            </a:pPr>
            <a:r>
              <a:rPr kumimoji="0" lang="en-US" sz="2400" b="0" i="0" u="none" strike="noStrike" kern="1200" cap="none" spc="-110" normalizeH="0" baseline="0" noProof="0" dirty="0">
                <a:ln>
                  <a:noFill/>
                </a:ln>
                <a:solidFill>
                  <a:srgbClr val="000000"/>
                </a:solidFill>
                <a:effectLst/>
                <a:uLnTx/>
                <a:uFillTx/>
                <a:latin typeface="Calibri Light"/>
                <a:ea typeface="+mn-ea"/>
                <a:cs typeface="+mn-cs"/>
              </a:rPr>
              <a:t>Connect one port to CPU and the other port to IO devices</a:t>
            </a:r>
          </a:p>
          <a:p>
            <a:pPr marL="457200" marR="0" lvl="1" indent="0" algn="l" defTabSz="914400" rtl="0" eaLnBrk="1" fontAlgn="auto" latinLnBrk="0" hangingPunct="1">
              <a:lnSpc>
                <a:spcPct val="75000"/>
              </a:lnSpc>
              <a:spcBef>
                <a:spcPts val="600"/>
              </a:spcBef>
              <a:spcAft>
                <a:spcPts val="0"/>
              </a:spcAft>
              <a:buClrTx/>
              <a:buSzTx/>
              <a:buFont typeface="Calibri Light" panose="020F0302020204030204" pitchFamily="34" charset="0"/>
              <a:buNone/>
              <a:tabLst/>
              <a:defRPr/>
            </a:pPr>
            <a:r>
              <a:rPr kumimoji="0" lang="en-US" sz="2400" b="1" i="1" u="none" strike="noStrike" kern="1200" cap="none" spc="-110" normalizeH="0" baseline="0" noProof="0" dirty="0">
                <a:ln>
                  <a:noFill/>
                </a:ln>
                <a:solidFill>
                  <a:srgbClr val="70AD47">
                    <a:lumMod val="75000"/>
                  </a:srgbClr>
                </a:solidFill>
                <a:effectLst/>
                <a:uLnTx/>
                <a:uFillTx/>
                <a:latin typeface="Calibri Light"/>
                <a:ea typeface="+mn-ea"/>
                <a:cs typeface="+mn-cs"/>
              </a:rPr>
              <a:t>	</a:t>
            </a:r>
            <a:r>
              <a:rPr kumimoji="0" lang="en-US" sz="2400" b="1" i="0" u="none" strike="noStrike" kern="1200" cap="none" spc="-110" normalizeH="0" baseline="0" noProof="0" dirty="0">
                <a:ln>
                  <a:noFill/>
                </a:ln>
                <a:solidFill>
                  <a:prstClr val="black"/>
                </a:solidFill>
                <a:effectLst/>
                <a:uLnTx/>
                <a:uFillTx/>
                <a:latin typeface="Calibri Light"/>
                <a:ea typeface="+mn-ea"/>
                <a:cs typeface="+mn-cs"/>
                <a:sym typeface="Wingdings"/>
              </a:rPr>
              <a:t></a:t>
            </a:r>
            <a:r>
              <a:rPr kumimoji="0" lang="en-US" sz="2400" b="1" i="1" u="none" strike="noStrike" kern="1200" cap="none" spc="-110" normalizeH="0" baseline="0" noProof="0" dirty="0">
                <a:ln>
                  <a:noFill/>
                </a:ln>
                <a:solidFill>
                  <a:srgbClr val="70AD47">
                    <a:lumMod val="75000"/>
                  </a:srgbClr>
                </a:solidFill>
                <a:effectLst/>
                <a:uLnTx/>
                <a:uFillTx/>
                <a:latin typeface="Calibri Light"/>
                <a:ea typeface="+mn-ea"/>
                <a:cs typeface="+mn-cs"/>
                <a:sym typeface="Wingdings"/>
              </a:rPr>
              <a:t> </a:t>
            </a:r>
            <a:r>
              <a:rPr kumimoji="0" lang="en-US" sz="2400" b="1" i="1" u="none" strike="noStrike" kern="1200" cap="none" spc="-110" normalizeH="0" baseline="0" noProof="0" dirty="0">
                <a:ln>
                  <a:noFill/>
                </a:ln>
                <a:solidFill>
                  <a:srgbClr val="70AD47">
                    <a:lumMod val="75000"/>
                  </a:srgbClr>
                </a:solidFill>
                <a:effectLst/>
                <a:uLnTx/>
                <a:uFillTx/>
                <a:latin typeface="Calibri Light"/>
                <a:ea typeface="+mn-ea"/>
                <a:cs typeface="+mn-cs"/>
              </a:rPr>
              <a:t>Decouple CPU and IO accesses</a:t>
            </a:r>
          </a:p>
          <a:p>
            <a:pPr marL="457200" marR="0" lvl="1" indent="0" algn="l" defTabSz="914400" rtl="0" eaLnBrk="1" fontAlgn="auto" latinLnBrk="0" hangingPunct="1">
              <a:lnSpc>
                <a:spcPct val="75000"/>
              </a:lnSpc>
              <a:spcBef>
                <a:spcPts val="600"/>
              </a:spcBef>
              <a:spcAft>
                <a:spcPts val="0"/>
              </a:spcAft>
              <a:buClrTx/>
              <a:buSzTx/>
              <a:buFont typeface="Calibri Light" panose="020F0302020204030204" pitchFamily="34" charset="0"/>
              <a:buNone/>
              <a:tabLst/>
              <a:defRPr/>
            </a:pPr>
            <a:endParaRPr kumimoji="0" lang="en-US" sz="700" b="0" i="1" u="none" strike="noStrike" kern="1200" cap="none" spc="-110" normalizeH="0" baseline="0" noProof="0" dirty="0">
              <a:ln>
                <a:noFill/>
              </a:ln>
              <a:solidFill>
                <a:srgbClr val="0000FF"/>
              </a:solidFill>
              <a:effectLst/>
              <a:uLnTx/>
              <a:uFillTx/>
              <a:latin typeface="Calibri Light"/>
              <a:ea typeface="+mn-ea"/>
              <a:cs typeface="+mn-cs"/>
            </a:endParaRPr>
          </a:p>
          <a:p>
            <a:pPr marL="457200" marR="0" lvl="0" indent="-457200" algn="l" defTabSz="914400" rtl="0" eaLnBrk="1" fontAlgn="auto" latinLnBrk="0" hangingPunct="1">
              <a:lnSpc>
                <a:spcPct val="75000"/>
              </a:lnSpc>
              <a:spcBef>
                <a:spcPts val="600"/>
              </a:spcBef>
              <a:spcAft>
                <a:spcPts val="0"/>
              </a:spcAft>
              <a:buClrTx/>
              <a:buSzTx/>
              <a:buFont typeface="Arial" panose="020B0604020202020204" pitchFamily="34" charset="0"/>
              <a:buChar char="•"/>
              <a:tabLst/>
              <a:defRPr/>
            </a:pPr>
            <a:r>
              <a:rPr kumimoji="0" lang="en-US" sz="2800" b="1" i="0" u="none" strike="noStrike" kern="1200" cap="none" spc="-110" normalizeH="0" baseline="0" noProof="0" dirty="0">
                <a:ln>
                  <a:noFill/>
                </a:ln>
                <a:solidFill>
                  <a:srgbClr val="000000"/>
                </a:solidFill>
                <a:effectLst/>
                <a:uLnTx/>
                <a:uFillTx/>
                <a:latin typeface="Calibri Light"/>
                <a:ea typeface="+mn-ea"/>
                <a:cs typeface="+mn-cs"/>
              </a:rPr>
              <a:t>Application</a:t>
            </a:r>
          </a:p>
          <a:p>
            <a:pPr marL="914400" marR="0" lvl="1" indent="-457200" algn="l" defTabSz="914400" rtl="0" eaLnBrk="1" fontAlgn="auto" latinLnBrk="0" hangingPunct="1">
              <a:lnSpc>
                <a:spcPct val="75000"/>
              </a:lnSpc>
              <a:spcBef>
                <a:spcPts val="600"/>
              </a:spcBef>
              <a:spcAft>
                <a:spcPts val="0"/>
              </a:spcAft>
              <a:buClrTx/>
              <a:buSzTx/>
              <a:buFont typeface="Calibri Light" panose="020F0302020204030204" pitchFamily="34" charset="0"/>
              <a:buChar char="–"/>
              <a:tabLst/>
              <a:defRPr/>
            </a:pPr>
            <a:r>
              <a:rPr kumimoji="0" lang="en-US" sz="2400" b="0" i="0" u="none" strike="noStrike" kern="1200" cap="none" spc="-110" normalizeH="0" baseline="0" noProof="0" dirty="0">
                <a:ln>
                  <a:noFill/>
                </a:ln>
                <a:solidFill>
                  <a:srgbClr val="000000"/>
                </a:solidFill>
                <a:effectLst/>
                <a:uLnTx/>
                <a:uFillTx/>
                <a:latin typeface="Calibri Light"/>
                <a:ea typeface="+mn-ea"/>
                <a:cs typeface="+mn-cs"/>
              </a:rPr>
              <a:t>Communication between compute units (e.g., CPU – GPU)</a:t>
            </a:r>
          </a:p>
          <a:p>
            <a:pPr marL="914400" marR="0" lvl="1" indent="-457200" algn="l" defTabSz="914400" rtl="0" eaLnBrk="1" fontAlgn="auto" latinLnBrk="0" hangingPunct="1">
              <a:lnSpc>
                <a:spcPct val="75000"/>
              </a:lnSpc>
              <a:spcBef>
                <a:spcPts val="600"/>
              </a:spcBef>
              <a:spcAft>
                <a:spcPts val="0"/>
              </a:spcAft>
              <a:buClrTx/>
              <a:buSzTx/>
              <a:buFont typeface="Calibri Light" panose="020F0302020204030204" pitchFamily="34" charset="0"/>
              <a:buChar char="–"/>
              <a:tabLst/>
              <a:defRPr/>
            </a:pPr>
            <a:r>
              <a:rPr kumimoji="0" lang="en-US" sz="2400" b="0" i="0" u="none" strike="noStrike" kern="1200" cap="none" spc="-110" normalizeH="0" baseline="0" noProof="0" dirty="0">
                <a:ln>
                  <a:noFill/>
                </a:ln>
                <a:solidFill>
                  <a:srgbClr val="000000"/>
                </a:solidFill>
                <a:effectLst/>
                <a:uLnTx/>
                <a:uFillTx/>
                <a:latin typeface="Calibri Light"/>
                <a:ea typeface="+mn-ea"/>
                <a:cs typeface="+mn-cs"/>
              </a:rPr>
              <a:t>In-memory communication (e.g., bulk in-memory copy/</a:t>
            </a:r>
            <a:r>
              <a:rPr kumimoji="0" lang="en-US" sz="2400" b="0" i="0" u="none" strike="noStrike" kern="1200" cap="none" spc="-110" normalizeH="0" baseline="0" noProof="0" dirty="0" err="1">
                <a:ln>
                  <a:noFill/>
                </a:ln>
                <a:solidFill>
                  <a:srgbClr val="000000"/>
                </a:solidFill>
                <a:effectLst/>
                <a:uLnTx/>
                <a:uFillTx/>
                <a:latin typeface="Calibri Light"/>
                <a:ea typeface="+mn-ea"/>
                <a:cs typeface="+mn-cs"/>
              </a:rPr>
              <a:t>init.</a:t>
            </a:r>
            <a:r>
              <a:rPr kumimoji="0" lang="en-US" sz="2400" b="0" i="0" u="none" strike="noStrike" kern="1200" cap="none" spc="-110" normalizeH="0" baseline="0" noProof="0" dirty="0">
                <a:ln>
                  <a:noFill/>
                </a:ln>
                <a:solidFill>
                  <a:srgbClr val="000000"/>
                </a:solidFill>
                <a:effectLst/>
                <a:uLnTx/>
                <a:uFillTx/>
                <a:latin typeface="Calibri Light"/>
                <a:ea typeface="+mn-ea"/>
                <a:cs typeface="+mn-cs"/>
              </a:rPr>
              <a:t>)  </a:t>
            </a:r>
          </a:p>
          <a:p>
            <a:pPr marL="914400" marR="0" lvl="1" indent="-457200" algn="l" defTabSz="914400" rtl="0" eaLnBrk="1" fontAlgn="auto" latinLnBrk="0" hangingPunct="1">
              <a:lnSpc>
                <a:spcPct val="75000"/>
              </a:lnSpc>
              <a:spcBef>
                <a:spcPts val="600"/>
              </a:spcBef>
              <a:spcAft>
                <a:spcPts val="0"/>
              </a:spcAft>
              <a:buClrTx/>
              <a:buSzTx/>
              <a:buFont typeface="Calibri Light" panose="020F0302020204030204" pitchFamily="34" charset="0"/>
              <a:buChar char="–"/>
              <a:tabLst/>
              <a:defRPr/>
            </a:pPr>
            <a:r>
              <a:rPr kumimoji="0" lang="en-US" sz="2400" b="0" i="0" u="none" strike="noStrike" kern="1200" cap="none" spc="-110" normalizeH="0" baseline="0" noProof="0" dirty="0">
                <a:ln>
                  <a:noFill/>
                </a:ln>
                <a:solidFill>
                  <a:srgbClr val="000000"/>
                </a:solidFill>
                <a:effectLst/>
                <a:uLnTx/>
                <a:uFillTx/>
                <a:latin typeface="Calibri Light"/>
                <a:ea typeface="+mn-ea"/>
                <a:cs typeface="+mn-cs"/>
              </a:rPr>
              <a:t>Memory-storage communication (e.g., page fault, IO </a:t>
            </a:r>
            <a:r>
              <a:rPr kumimoji="0" lang="en-US" sz="2400" b="0" i="0" u="none" strike="noStrike" kern="1200" cap="none" spc="-110" normalizeH="0" baseline="0" noProof="0" dirty="0" err="1">
                <a:ln>
                  <a:noFill/>
                </a:ln>
                <a:solidFill>
                  <a:srgbClr val="000000"/>
                </a:solidFill>
                <a:effectLst/>
                <a:uLnTx/>
                <a:uFillTx/>
                <a:latin typeface="Calibri Light"/>
                <a:ea typeface="+mn-ea"/>
                <a:cs typeface="+mn-cs"/>
              </a:rPr>
              <a:t>prefetch</a:t>
            </a:r>
            <a:r>
              <a:rPr kumimoji="0" lang="en-US" sz="2400" b="0" i="0" u="none" strike="noStrike" kern="1200" cap="none" spc="-110" normalizeH="0" baseline="0" noProof="0" dirty="0">
                <a:ln>
                  <a:noFill/>
                </a:ln>
                <a:solidFill>
                  <a:srgbClr val="000000"/>
                </a:solidFill>
                <a:effectLst/>
                <a:uLnTx/>
                <a:uFillTx/>
                <a:latin typeface="Calibri Light"/>
                <a:ea typeface="+mn-ea"/>
                <a:cs typeface="+mn-cs"/>
              </a:rPr>
              <a:t>)</a:t>
            </a:r>
          </a:p>
          <a:p>
            <a:pPr marL="914400" marR="0" lvl="1" indent="-457200" algn="l" defTabSz="914400" rtl="0" eaLnBrk="1" fontAlgn="auto" latinLnBrk="0" hangingPunct="1">
              <a:lnSpc>
                <a:spcPct val="75000"/>
              </a:lnSpc>
              <a:spcBef>
                <a:spcPts val="600"/>
              </a:spcBef>
              <a:spcAft>
                <a:spcPts val="0"/>
              </a:spcAft>
              <a:buClrTx/>
              <a:buSzTx/>
              <a:buFont typeface="Calibri Light" panose="020F0302020204030204" pitchFamily="34" charset="0"/>
              <a:buChar char="–"/>
              <a:tabLst/>
              <a:defRPr/>
            </a:pPr>
            <a:endParaRPr kumimoji="0" lang="en-US" sz="700" b="0" i="0" u="none" strike="noStrike" kern="1200" cap="none" spc="-110" normalizeH="0" baseline="0" noProof="0" dirty="0">
              <a:ln>
                <a:noFill/>
              </a:ln>
              <a:solidFill>
                <a:prstClr val="black"/>
              </a:solidFill>
              <a:effectLst/>
              <a:uLnTx/>
              <a:uFillTx/>
              <a:latin typeface="Calibri Light"/>
              <a:ea typeface="+mn-ea"/>
              <a:cs typeface="+mn-cs"/>
            </a:endParaRPr>
          </a:p>
          <a:p>
            <a:pPr marL="457200" marR="0" lvl="0" indent="-457200" algn="l" defTabSz="914400" rtl="0" eaLnBrk="1" fontAlgn="auto" latinLnBrk="0" hangingPunct="1">
              <a:lnSpc>
                <a:spcPct val="75000"/>
              </a:lnSpc>
              <a:spcBef>
                <a:spcPts val="600"/>
              </a:spcBef>
              <a:spcAft>
                <a:spcPts val="0"/>
              </a:spcAft>
              <a:buClrTx/>
              <a:buSzTx/>
              <a:buFont typeface="Arial" panose="020B0604020202020204" pitchFamily="34" charset="0"/>
              <a:buChar char="•"/>
              <a:tabLst/>
              <a:defRPr/>
            </a:pPr>
            <a:r>
              <a:rPr kumimoji="0" lang="en-US" sz="2800" b="1" i="0" u="none" strike="noStrike" kern="1200" cap="none" spc="-110" normalizeH="0" baseline="0" noProof="0" dirty="0">
                <a:ln>
                  <a:noFill/>
                </a:ln>
                <a:solidFill>
                  <a:prstClr val="black"/>
                </a:solidFill>
                <a:effectLst/>
                <a:uLnTx/>
                <a:uFillTx/>
                <a:latin typeface="Calibri Light"/>
                <a:ea typeface="+mn-ea"/>
                <a:cs typeface="+mn-cs"/>
              </a:rPr>
              <a:t>Result</a:t>
            </a:r>
          </a:p>
          <a:p>
            <a:pPr marL="914400" marR="0" lvl="1" indent="-457200" algn="l" defTabSz="914400" rtl="0" eaLnBrk="1" fontAlgn="auto" latinLnBrk="0" hangingPunct="1">
              <a:lnSpc>
                <a:spcPct val="75000"/>
              </a:lnSpc>
              <a:spcBef>
                <a:spcPts val="600"/>
              </a:spcBef>
              <a:spcAft>
                <a:spcPts val="0"/>
              </a:spcAft>
              <a:buClrTx/>
              <a:buSzTx/>
              <a:buFont typeface="Calibri Light" panose="020F0302020204030204" pitchFamily="34" charset="0"/>
              <a:buChar char="–"/>
              <a:tabLst/>
              <a:defRPr/>
            </a:pPr>
            <a:r>
              <a:rPr kumimoji="0" lang="en-US" sz="2400" b="0" i="0" u="none" strike="noStrike" kern="1200" cap="none" spc="-110" normalizeH="0" baseline="0" noProof="0" dirty="0">
                <a:ln>
                  <a:noFill/>
                </a:ln>
                <a:solidFill>
                  <a:prstClr val="black"/>
                </a:solidFill>
                <a:effectLst/>
                <a:uLnTx/>
                <a:uFillTx/>
                <a:latin typeface="Calibri Light"/>
                <a:ea typeface="+mn-ea"/>
                <a:cs typeface="+mn-cs"/>
              </a:rPr>
              <a:t>Significant </a:t>
            </a:r>
            <a:r>
              <a:rPr kumimoji="0" lang="en-US" sz="2400" b="1" i="1" u="none" strike="noStrike" kern="1200" cap="none" spc="-110" normalizeH="0" baseline="0" noProof="0" dirty="0">
                <a:ln>
                  <a:noFill/>
                </a:ln>
                <a:solidFill>
                  <a:srgbClr val="3333CC"/>
                </a:solidFill>
                <a:effectLst/>
                <a:uLnTx/>
                <a:uFillTx/>
                <a:latin typeface="Calibri Light"/>
                <a:ea typeface="+mn-ea"/>
                <a:cs typeface="+mn-cs"/>
              </a:rPr>
              <a:t>performance improvement </a:t>
            </a:r>
            <a:r>
              <a:rPr kumimoji="0" lang="en-US" sz="2400" b="0" i="0" u="none" strike="noStrike" kern="1200" cap="none" spc="-110" normalizeH="0" baseline="0" noProof="0" dirty="0">
                <a:ln>
                  <a:noFill/>
                </a:ln>
                <a:solidFill>
                  <a:prstClr val="black"/>
                </a:solidFill>
                <a:effectLst/>
                <a:uLnTx/>
                <a:uFillTx/>
                <a:latin typeface="Calibri Light"/>
                <a:ea typeface="+mn-ea"/>
                <a:cs typeface="+mn-cs"/>
              </a:rPr>
              <a:t>(20% in 2 </a:t>
            </a:r>
            <a:r>
              <a:rPr kumimoji="0" lang="en-US" sz="2400" b="0" i="0" u="none" strike="noStrike" kern="1200" cap="none" spc="-110" normalizeH="0" baseline="0" noProof="0" dirty="0" err="1">
                <a:ln>
                  <a:noFill/>
                </a:ln>
                <a:solidFill>
                  <a:prstClr val="black"/>
                </a:solidFill>
                <a:effectLst/>
                <a:uLnTx/>
                <a:uFillTx/>
                <a:latin typeface="Calibri Light"/>
                <a:ea typeface="+mn-ea"/>
                <a:cs typeface="+mn-cs"/>
              </a:rPr>
              <a:t>ch.</a:t>
            </a:r>
            <a:r>
              <a:rPr kumimoji="0" lang="en-US" sz="2400" b="0" i="0" u="none" strike="noStrike" kern="1200" cap="none" spc="-110" normalizeH="0" baseline="0" noProof="0" dirty="0">
                <a:ln>
                  <a:noFill/>
                </a:ln>
                <a:solidFill>
                  <a:prstClr val="black"/>
                </a:solidFill>
                <a:effectLst/>
                <a:uLnTx/>
                <a:uFillTx/>
                <a:latin typeface="Calibri Light"/>
                <a:ea typeface="+mn-ea"/>
                <a:cs typeface="+mn-cs"/>
              </a:rPr>
              <a:t> &amp; 2 rank system) </a:t>
            </a:r>
          </a:p>
          <a:p>
            <a:pPr marL="914400" marR="0" lvl="1" indent="-457200" algn="l" defTabSz="914400" rtl="0" eaLnBrk="1" fontAlgn="auto" latinLnBrk="0" hangingPunct="1">
              <a:lnSpc>
                <a:spcPct val="75000"/>
              </a:lnSpc>
              <a:spcBef>
                <a:spcPts val="600"/>
              </a:spcBef>
              <a:spcAft>
                <a:spcPts val="0"/>
              </a:spcAft>
              <a:buClrTx/>
              <a:buSzTx/>
              <a:buFont typeface="Calibri Light" panose="020F0302020204030204" pitchFamily="34" charset="0"/>
              <a:buChar char="–"/>
              <a:tabLst/>
              <a:defRPr/>
            </a:pPr>
            <a:r>
              <a:rPr kumimoji="0" lang="en-US" sz="2400" b="1" i="1" u="none" strike="noStrike" kern="1200" cap="none" spc="-110" normalizeH="0" baseline="0" noProof="0" dirty="0">
                <a:ln>
                  <a:noFill/>
                </a:ln>
                <a:solidFill>
                  <a:srgbClr val="3333CC"/>
                </a:solidFill>
                <a:effectLst/>
                <a:uLnTx/>
                <a:uFillTx/>
                <a:latin typeface="Calibri Light"/>
                <a:ea typeface="+mn-ea"/>
                <a:cs typeface="+mn-cs"/>
              </a:rPr>
              <a:t>CPU pin count reduction </a:t>
            </a:r>
            <a:r>
              <a:rPr kumimoji="0" lang="en-US" sz="2400" b="0" i="0" u="none" strike="noStrike" kern="1200" cap="none" spc="-110" normalizeH="0" baseline="0" noProof="0" dirty="0">
                <a:ln>
                  <a:noFill/>
                </a:ln>
                <a:solidFill>
                  <a:prstClr val="black"/>
                </a:solidFill>
                <a:effectLst/>
                <a:uLnTx/>
                <a:uFillTx/>
                <a:latin typeface="Calibri Light"/>
                <a:ea typeface="+mn-ea"/>
                <a:cs typeface="+mn-cs"/>
              </a:rPr>
              <a:t>(4.5%)</a:t>
            </a:r>
          </a:p>
        </p:txBody>
      </p:sp>
    </p:spTree>
    <p:extLst>
      <p:ext uri="{BB962C8B-B14F-4D97-AF65-F5344CB8AC3E}">
        <p14:creationId xmlns:p14="http://schemas.microsoft.com/office/powerpoint/2010/main" val="376837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fade">
                                      <p:cBhvr>
                                        <p:cTn id="10" dur="500"/>
                                        <p:tgtEl>
                                          <p:spTgt spid="7">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Effect transition="in" filter="fade">
                                      <p:cBhvr>
                                        <p:cTn id="13" dur="500"/>
                                        <p:tgtEl>
                                          <p:spTgt spid="7">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animEffect transition="in" filter="fade">
                                      <p:cBhvr>
                                        <p:cTn id="21" dur="500"/>
                                        <p:tgtEl>
                                          <p:spTgt spid="7">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9" end="9"/>
                                            </p:txEl>
                                          </p:spTgt>
                                        </p:tgtEl>
                                        <p:attrNameLst>
                                          <p:attrName>style.visibility</p:attrName>
                                        </p:attrNameLst>
                                      </p:cBhvr>
                                      <p:to>
                                        <p:strVal val="visible"/>
                                      </p:to>
                                    </p:set>
                                    <p:animEffect transition="in" filter="fade">
                                      <p:cBhvr>
                                        <p:cTn id="26" dur="500"/>
                                        <p:tgtEl>
                                          <p:spTgt spid="7">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animEffect transition="in" filter="fade">
                                      <p:cBhvr>
                                        <p:cTn id="29" dur="500"/>
                                        <p:tgtEl>
                                          <p:spTgt spid="7">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11" end="11"/>
                                            </p:txEl>
                                          </p:spTgt>
                                        </p:tgtEl>
                                        <p:attrNameLst>
                                          <p:attrName>style.visibility</p:attrName>
                                        </p:attrNameLst>
                                      </p:cBhvr>
                                      <p:to>
                                        <p:strVal val="visible"/>
                                      </p:to>
                                    </p:set>
                                    <p:animEffect transition="in" filter="fade">
                                      <p:cBhvr>
                                        <p:cTn id="32" dur="500"/>
                                        <p:tgtEl>
                                          <p:spTgt spid="7">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animEffect transition="in" filter="fade">
                                      <p:cBhvr>
                                        <p:cTn id="35" dur="500"/>
                                        <p:tgtEl>
                                          <p:spTgt spid="7">
                                            <p:txEl>
                                              <p:pRg st="12" end="1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14" end="14"/>
                                            </p:txEl>
                                          </p:spTgt>
                                        </p:tgtEl>
                                        <p:attrNameLst>
                                          <p:attrName>style.visibility</p:attrName>
                                        </p:attrNameLst>
                                      </p:cBhvr>
                                      <p:to>
                                        <p:strVal val="visible"/>
                                      </p:to>
                                    </p:set>
                                    <p:animEffect transition="in" filter="fade">
                                      <p:cBhvr>
                                        <p:cTn id="40" dur="500"/>
                                        <p:tgtEl>
                                          <p:spTgt spid="7">
                                            <p:txEl>
                                              <p:pRg st="14" end="1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15" end="15"/>
                                            </p:txEl>
                                          </p:spTgt>
                                        </p:tgtEl>
                                        <p:attrNameLst>
                                          <p:attrName>style.visibility</p:attrName>
                                        </p:attrNameLst>
                                      </p:cBhvr>
                                      <p:to>
                                        <p:strVal val="visible"/>
                                      </p:to>
                                    </p:set>
                                    <p:animEffect transition="in" filter="fade">
                                      <p:cBhvr>
                                        <p:cTn id="43" dur="500"/>
                                        <p:tgtEl>
                                          <p:spTgt spid="7">
                                            <p:txEl>
                                              <p:pRg st="15" end="1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6" end="16"/>
                                            </p:txEl>
                                          </p:spTgt>
                                        </p:tgtEl>
                                        <p:attrNameLst>
                                          <p:attrName>style.visibility</p:attrName>
                                        </p:attrNameLst>
                                      </p:cBhvr>
                                      <p:to>
                                        <p:strVal val="visible"/>
                                      </p:to>
                                    </p:set>
                                    <p:animEffect transition="in" filter="fade">
                                      <p:cBhvr>
                                        <p:cTn id="46" dur="500"/>
                                        <p:tgtEl>
                                          <p:spTgt spid="7">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QoS</a:t>
            </a:r>
            <a:r>
              <a:rPr lang="en-US" dirty="0"/>
              <a:t>-Aware Memory Scheduling</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How to schedule requests to provide</a:t>
            </a:r>
          </a:p>
          <a:p>
            <a:pPr lvl="1"/>
            <a:r>
              <a:rPr lang="en-US" dirty="0"/>
              <a:t>High system performance</a:t>
            </a:r>
          </a:p>
          <a:p>
            <a:pPr lvl="1"/>
            <a:r>
              <a:rPr lang="en-US" dirty="0"/>
              <a:t>High fairness to applications</a:t>
            </a:r>
          </a:p>
          <a:p>
            <a:pPr lvl="1"/>
            <a:r>
              <a:rPr lang="en-US" dirty="0"/>
              <a:t>Configurability to system software </a:t>
            </a:r>
          </a:p>
          <a:p>
            <a:pPr lvl="1"/>
            <a:endParaRPr lang="en-US" dirty="0"/>
          </a:p>
          <a:p>
            <a:r>
              <a:rPr lang="en-US" dirty="0"/>
              <a:t>Memory controller needs to be aware of threads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15" name="Rounded Rectangle 14"/>
          <p:cNvSpPr/>
          <p:nvPr/>
        </p:nvSpPr>
        <p:spPr>
          <a:xfrm>
            <a:off x="2209800" y="1981201"/>
            <a:ext cx="1447800" cy="838200"/>
          </a:xfrm>
          <a:prstGeom prst="roundRect">
            <a:avLst/>
          </a:prstGeom>
          <a:noFill/>
          <a:ln w="31750" cap="flat" cmpd="sng" algn="ctr">
            <a:solidFill>
              <a:sysClr val="windowText" lastClr="000000"/>
            </a:solidFill>
            <a:prstDash val="sysDot"/>
          </a:ln>
          <a:effectLst/>
        </p:spPr>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
              <a:cs typeface="+mn-cs"/>
            </a:endParaRPr>
          </a:p>
        </p:txBody>
      </p:sp>
      <p:sp>
        <p:nvSpPr>
          <p:cNvPr id="16" name="Rectangle 15"/>
          <p:cNvSpPr/>
          <p:nvPr/>
        </p:nvSpPr>
        <p:spPr>
          <a:xfrm>
            <a:off x="2286000" y="2095501"/>
            <a:ext cx="1295400" cy="609600"/>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45702" rIns="0" bIns="45702" rtlCol="0" anchor="ctr"/>
          <a:lstStyle/>
          <a:p>
            <a:pPr marL="0" marR="0" lvl="0" indent="0" algn="ctr" defTabSz="914024" rtl="0" eaLnBrk="1" fontAlgn="auto"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 lastClr="FFFFFF"/>
                </a:solidFill>
                <a:effectLst/>
                <a:uLnTx/>
                <a:uFillTx/>
                <a:latin typeface="Calibri"/>
                <a:ea typeface=""/>
                <a:cs typeface="+mn-cs"/>
              </a:rPr>
              <a:t>Memory Controller</a:t>
            </a:r>
          </a:p>
        </p:txBody>
      </p:sp>
      <p:sp>
        <p:nvSpPr>
          <p:cNvPr id="17" name="Rectangle 16"/>
          <p:cNvSpPr/>
          <p:nvPr/>
        </p:nvSpPr>
        <p:spPr>
          <a:xfrm>
            <a:off x="762000" y="1828800"/>
            <a:ext cx="609600" cy="533400"/>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 lastClr="FFFFFF"/>
                </a:solidFill>
                <a:effectLst/>
                <a:uLnTx/>
                <a:uFillTx/>
                <a:latin typeface="Calibri"/>
                <a:ea typeface=""/>
                <a:cs typeface="+mn-cs"/>
              </a:rPr>
              <a:t>Core</a:t>
            </a:r>
          </a:p>
        </p:txBody>
      </p:sp>
      <p:sp>
        <p:nvSpPr>
          <p:cNvPr id="18" name="Rectangle 17"/>
          <p:cNvSpPr/>
          <p:nvPr/>
        </p:nvSpPr>
        <p:spPr>
          <a:xfrm>
            <a:off x="1447800" y="1828800"/>
            <a:ext cx="609600" cy="533400"/>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 lastClr="FFFFFF"/>
                </a:solidFill>
                <a:effectLst/>
                <a:uLnTx/>
                <a:uFillTx/>
                <a:latin typeface="Calibri"/>
                <a:ea typeface=""/>
                <a:cs typeface="+mn-cs"/>
              </a:rPr>
              <a:t>Core</a:t>
            </a:r>
          </a:p>
        </p:txBody>
      </p:sp>
      <p:sp>
        <p:nvSpPr>
          <p:cNvPr id="19" name="Rectangle 18"/>
          <p:cNvSpPr/>
          <p:nvPr/>
        </p:nvSpPr>
        <p:spPr>
          <a:xfrm>
            <a:off x="762000" y="2438400"/>
            <a:ext cx="609600" cy="533400"/>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 lastClr="FFFFFF"/>
                </a:solidFill>
                <a:effectLst/>
                <a:uLnTx/>
                <a:uFillTx/>
                <a:latin typeface="Calibri"/>
                <a:ea typeface=""/>
                <a:cs typeface="+mn-cs"/>
              </a:rPr>
              <a:t>Core</a:t>
            </a:r>
          </a:p>
        </p:txBody>
      </p:sp>
      <p:sp>
        <p:nvSpPr>
          <p:cNvPr id="20" name="Rectangle 19"/>
          <p:cNvSpPr/>
          <p:nvPr/>
        </p:nvSpPr>
        <p:spPr>
          <a:xfrm>
            <a:off x="1447800" y="2438400"/>
            <a:ext cx="609600" cy="533400"/>
          </a:xfrm>
          <a:prstGeom prst="rect">
            <a:avLst/>
          </a:prstGeom>
          <a:gradFill rotWithShape="1">
            <a:gsLst>
              <a:gs pos="0">
                <a:sysClr val="windowText" lastClr="000000">
                  <a:shade val="51000"/>
                  <a:satMod val="130000"/>
                </a:sysClr>
              </a:gs>
              <a:gs pos="80000">
                <a:sysClr val="windowText" lastClr="000000">
                  <a:shade val="93000"/>
                  <a:satMod val="130000"/>
                </a:sysClr>
              </a:gs>
              <a:gs pos="100000">
                <a:sysClr val="windowText" lastClr="000000">
                  <a:shade val="94000"/>
                  <a:satMod val="135000"/>
                </a:sys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 lastClr="FFFFFF"/>
                </a:solidFill>
                <a:effectLst/>
                <a:uLnTx/>
                <a:uFillTx/>
                <a:latin typeface="Calibri"/>
                <a:ea typeface=""/>
                <a:cs typeface="+mn-cs"/>
              </a:rPr>
              <a:t>Core</a:t>
            </a:r>
          </a:p>
        </p:txBody>
      </p:sp>
      <p:grpSp>
        <p:nvGrpSpPr>
          <p:cNvPr id="21" name="Group 20"/>
          <p:cNvGrpSpPr/>
          <p:nvPr/>
        </p:nvGrpSpPr>
        <p:grpSpPr>
          <a:xfrm>
            <a:off x="3759696" y="2132856"/>
            <a:ext cx="1676400" cy="457200"/>
            <a:chOff x="5105400" y="1866900"/>
            <a:chExt cx="1676400" cy="457200"/>
          </a:xfrm>
        </p:grpSpPr>
        <p:sp>
          <p:nvSpPr>
            <p:cNvPr id="22" name="Left-Right Arrow 21"/>
            <p:cNvSpPr/>
            <p:nvPr/>
          </p:nvSpPr>
          <p:spPr>
            <a:xfrm>
              <a:off x="5105400" y="1978270"/>
              <a:ext cx="457200" cy="234460"/>
            </a:xfrm>
            <a:prstGeom prst="leftRightArrow">
              <a:avLst/>
            </a:prstGeom>
            <a:solidFill>
              <a:sysClr val="window" lastClr="FFFFFF">
                <a:lumMod val="50000"/>
              </a:sysClr>
            </a:solidFill>
            <a:ln w="25400" cap="flat" cmpd="sng" algn="ctr">
              <a:solidFill>
                <a:sysClr val="window" lastClr="FFFFFF">
                  <a:lumMod val="50000"/>
                </a:sysClr>
              </a:solidFill>
              <a:prstDash val="solid"/>
            </a:ln>
            <a:effectLst/>
          </p:spPr>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
                <a:cs typeface="+mn-cs"/>
              </a:endParaRPr>
            </a:p>
          </p:txBody>
        </p:sp>
        <p:sp>
          <p:nvSpPr>
            <p:cNvPr id="23" name="Rectangle 22"/>
            <p:cNvSpPr/>
            <p:nvPr/>
          </p:nvSpPr>
          <p:spPr>
            <a:xfrm>
              <a:off x="5715000" y="1866900"/>
              <a:ext cx="1066800" cy="457200"/>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solidFill>
                  <a:effectLst/>
                  <a:uLnTx/>
                  <a:uFillTx/>
                  <a:latin typeface="Calibri"/>
                  <a:ea typeface=""/>
                  <a:cs typeface="+mn-cs"/>
                </a:rPr>
                <a:t>Memory</a:t>
              </a:r>
            </a:p>
          </p:txBody>
        </p:sp>
      </p:grpSp>
      <p:cxnSp>
        <p:nvCxnSpPr>
          <p:cNvPr id="24" name="Curved Connector 23"/>
          <p:cNvCxnSpPr>
            <a:stCxn id="16" idx="0"/>
          </p:cNvCxnSpPr>
          <p:nvPr/>
        </p:nvCxnSpPr>
        <p:spPr>
          <a:xfrm rot="5400000" flipH="1" flipV="1">
            <a:off x="3011025" y="1525117"/>
            <a:ext cx="493067" cy="647700"/>
          </a:xfrm>
          <a:prstGeom prst="curvedConnector2">
            <a:avLst/>
          </a:prstGeom>
          <a:noFill/>
          <a:ln w="19050" cap="flat" cmpd="sng" algn="ctr">
            <a:solidFill>
              <a:srgbClr val="FF0000"/>
            </a:solidFill>
            <a:prstDash val="solid"/>
            <a:tailEnd type="arrow" w="lg" len="lg"/>
          </a:ln>
          <a:effectLst/>
        </p:spPr>
      </p:cxnSp>
      <p:sp>
        <p:nvSpPr>
          <p:cNvPr id="26" name="TextBox 25"/>
          <p:cNvSpPr txBox="1"/>
          <p:nvPr/>
        </p:nvSpPr>
        <p:spPr>
          <a:xfrm>
            <a:off x="3635896" y="1196752"/>
            <a:ext cx="4086944" cy="830997"/>
          </a:xfrm>
          <a:prstGeom prst="rect">
            <a:avLst/>
          </a:prstGeom>
          <a:noFill/>
        </p:spPr>
        <p:txBody>
          <a:bodyPr wrap="square" lIns="91402" tIns="45702" rIns="91402" bIns="45702"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FF0000"/>
                </a:solidFill>
                <a:effectLst/>
                <a:uLnTx/>
                <a:uFillTx/>
                <a:latin typeface="Tahoma"/>
                <a:ea typeface=""/>
                <a:cs typeface="+mn-cs"/>
              </a:rPr>
              <a:t>Resolves memory contention by scheduling requests</a:t>
            </a:r>
          </a:p>
        </p:txBody>
      </p:sp>
    </p:spTree>
    <p:extLst>
      <p:ext uri="{BB962C8B-B14F-4D97-AF65-F5344CB8AC3E}">
        <p14:creationId xmlns:p14="http://schemas.microsoft.com/office/powerpoint/2010/main" val="4219674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6"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Outline</a:t>
            </a:r>
          </a:p>
        </p:txBody>
      </p:sp>
      <p:sp>
        <p:nvSpPr>
          <p:cNvPr id="3" name="Rounded Rectangle 2"/>
          <p:cNvSpPr/>
          <p:nvPr/>
        </p:nvSpPr>
        <p:spPr>
          <a:xfrm>
            <a:off x="762000" y="12192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1. Problem</a:t>
            </a:r>
          </a:p>
        </p:txBody>
      </p:sp>
      <p:sp>
        <p:nvSpPr>
          <p:cNvPr id="4" name="Rounded Rectangle 3"/>
          <p:cNvSpPr/>
          <p:nvPr/>
        </p:nvSpPr>
        <p:spPr>
          <a:xfrm>
            <a:off x="762000" y="33528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3</a:t>
            </a:r>
            <a:r>
              <a:rPr kumimoji="0" lang="en-US" sz="4000" b="0" i="0" u="none" strike="noStrike" kern="1200" cap="none" spc="0" normalizeH="0" baseline="0" noProof="0" dirty="0">
                <a:ln>
                  <a:noFill/>
                </a:ln>
                <a:solidFill>
                  <a:prstClr val="white"/>
                </a:solidFill>
                <a:effectLst/>
                <a:uLnTx/>
                <a:uFillTx/>
                <a:latin typeface="Calibri Light"/>
                <a:ea typeface="+mn-ea"/>
                <a:cs typeface="+mn-cs"/>
              </a:rPr>
              <a:t>. </a:t>
            </a:r>
            <a:r>
              <a:rPr kumimoji="0" lang="en-US" sz="4000" b="0" i="0" u="none" strike="noStrike" kern="1200" cap="none" spc="0" normalizeH="0" baseline="0" noProof="0" dirty="0">
                <a:ln>
                  <a:noFill/>
                </a:ln>
                <a:solidFill>
                  <a:prstClr val="white"/>
                </a:solidFill>
                <a:effectLst/>
                <a:uLnTx/>
                <a:uFillTx/>
                <a:latin typeface="Calibri"/>
                <a:ea typeface="+mn-ea"/>
                <a:cs typeface="+mn-cs"/>
              </a:rPr>
              <a:t>Dual-Data-Port DRAM</a:t>
            </a:r>
          </a:p>
        </p:txBody>
      </p:sp>
      <p:sp>
        <p:nvSpPr>
          <p:cNvPr id="5" name="Rounded Rectangle 4"/>
          <p:cNvSpPr/>
          <p:nvPr/>
        </p:nvSpPr>
        <p:spPr>
          <a:xfrm>
            <a:off x="762000" y="54864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5. Evaluation</a:t>
            </a:r>
          </a:p>
        </p:txBody>
      </p:sp>
      <p:sp>
        <p:nvSpPr>
          <p:cNvPr id="8" name="Rounded Rectangle 7"/>
          <p:cNvSpPr/>
          <p:nvPr/>
        </p:nvSpPr>
        <p:spPr>
          <a:xfrm>
            <a:off x="762000" y="44196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4</a:t>
            </a:r>
            <a:r>
              <a:rPr kumimoji="0" lang="en-US" sz="4000" b="0" i="0" u="none" strike="noStrike" kern="1200" cap="none" spc="0" normalizeH="0" baseline="0" noProof="0" dirty="0">
                <a:ln>
                  <a:noFill/>
                </a:ln>
                <a:solidFill>
                  <a:prstClr val="white"/>
                </a:solidFill>
                <a:effectLst/>
                <a:uLnTx/>
                <a:uFillTx/>
                <a:latin typeface="Calibri Light"/>
                <a:ea typeface="+mn-ea"/>
                <a:cs typeface="+mn-cs"/>
              </a:rPr>
              <a:t>. </a:t>
            </a:r>
            <a:r>
              <a:rPr kumimoji="0" lang="en-US" sz="4000" b="0" i="0" u="none" strike="noStrike" kern="1200" cap="none" spc="0" normalizeH="0" baseline="0" noProof="0" dirty="0">
                <a:ln>
                  <a:noFill/>
                </a:ln>
                <a:solidFill>
                  <a:prstClr val="white"/>
                </a:solidFill>
                <a:effectLst/>
                <a:uLnTx/>
                <a:uFillTx/>
                <a:latin typeface="Calibri"/>
                <a:ea typeface="+mn-ea"/>
                <a:cs typeface="+mn-cs"/>
              </a:rPr>
              <a:t>Applications for DDMA</a:t>
            </a:r>
          </a:p>
        </p:txBody>
      </p:sp>
      <p:sp>
        <p:nvSpPr>
          <p:cNvPr id="12" name="Rounded Rectangle 11"/>
          <p:cNvSpPr/>
          <p:nvPr/>
        </p:nvSpPr>
        <p:spPr>
          <a:xfrm>
            <a:off x="762000" y="22860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2. Our Approach</a:t>
            </a:r>
          </a:p>
        </p:txBody>
      </p:sp>
      <p:sp>
        <p:nvSpPr>
          <p:cNvPr id="13" name="Rounded Rectangle 12"/>
          <p:cNvSpPr/>
          <p:nvPr/>
        </p:nvSpPr>
        <p:spPr>
          <a:xfrm>
            <a:off x="756920" y="1219200"/>
            <a:ext cx="7620000" cy="6858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1. Problem</a:t>
            </a:r>
          </a:p>
        </p:txBody>
      </p:sp>
    </p:spTree>
    <p:extLst>
      <p:ext uri="{BB962C8B-B14F-4D97-AF65-F5344CB8AC3E}">
        <p14:creationId xmlns:p14="http://schemas.microsoft.com/office/powerpoint/2010/main" val="386521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Bent-Up Arrow 64"/>
          <p:cNvSpPr/>
          <p:nvPr/>
        </p:nvSpPr>
        <p:spPr>
          <a:xfrm rot="10800000">
            <a:off x="3661410" y="2546726"/>
            <a:ext cx="595862" cy="1241929"/>
          </a:xfrm>
          <a:prstGeom prst="bentUpArrow">
            <a:avLst>
              <a:gd name="adj1" fmla="val 38489"/>
              <a:gd name="adj2" fmla="val 28673"/>
              <a:gd name="adj3" fmla="val 25438"/>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3" name="Rectangle 2"/>
          <p:cNvSpPr/>
          <p:nvPr/>
        </p:nvSpPr>
        <p:spPr>
          <a:xfrm>
            <a:off x="3705224" y="2546726"/>
            <a:ext cx="990601" cy="242194"/>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85" name="Rounded Rectangle 84"/>
          <p:cNvSpPr/>
          <p:nvPr/>
        </p:nvSpPr>
        <p:spPr>
          <a:xfrm>
            <a:off x="2286000" y="1295400"/>
            <a:ext cx="4267200" cy="1591005"/>
          </a:xfrm>
          <a:prstGeom prst="roundRect">
            <a:avLst>
              <a:gd name="adj" fmla="val 3656"/>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p:txBody>
      </p:sp>
      <p:grpSp>
        <p:nvGrpSpPr>
          <p:cNvPr id="30" name="Group 29"/>
          <p:cNvGrpSpPr/>
          <p:nvPr/>
        </p:nvGrpSpPr>
        <p:grpSpPr>
          <a:xfrm>
            <a:off x="2286000" y="2816423"/>
            <a:ext cx="1744549" cy="1981945"/>
            <a:chOff x="2286000" y="3045022"/>
            <a:chExt cx="1744549" cy="1981945"/>
          </a:xfrm>
        </p:grpSpPr>
        <p:cxnSp>
          <p:nvCxnSpPr>
            <p:cNvPr id="35" name="Straight Connector 34"/>
            <p:cNvCxnSpPr/>
            <p:nvPr/>
          </p:nvCxnSpPr>
          <p:spPr>
            <a:xfrm flipH="1">
              <a:off x="3158490" y="3045022"/>
              <a:ext cx="3809" cy="993578"/>
            </a:xfrm>
            <a:prstGeom prst="line">
              <a:avLst/>
            </a:prstGeom>
            <a:ln w="508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286000" y="3954949"/>
              <a:ext cx="1744549" cy="1072018"/>
              <a:chOff x="2286000" y="3954949"/>
              <a:chExt cx="1744549" cy="1072018"/>
            </a:xfrm>
          </p:grpSpPr>
          <p:sp>
            <p:nvSpPr>
              <p:cNvPr id="87" name="Rounded Rectangle 86"/>
              <p:cNvSpPr/>
              <p:nvPr/>
            </p:nvSpPr>
            <p:spPr>
              <a:xfrm>
                <a:off x="2286000" y="3954949"/>
                <a:ext cx="1744549" cy="1072018"/>
              </a:xfrm>
              <a:prstGeom prst="roundRect">
                <a:avLst>
                  <a:gd name="adj" fmla="val 3656"/>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46" name="Rounded Rectangle 45"/>
              <p:cNvSpPr/>
              <p:nvPr/>
            </p:nvSpPr>
            <p:spPr>
              <a:xfrm>
                <a:off x="2360579" y="4036366"/>
                <a:ext cx="1598579" cy="9144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main memory</a:t>
                </a:r>
              </a:p>
            </p:txBody>
          </p:sp>
        </p:grpSp>
      </p:grpSp>
      <p:sp>
        <p:nvSpPr>
          <p:cNvPr id="32" name="Rounded Rectangle 31"/>
          <p:cNvSpPr/>
          <p:nvPr/>
        </p:nvSpPr>
        <p:spPr>
          <a:xfrm>
            <a:off x="2362200" y="1447801"/>
            <a:ext cx="1981200" cy="374037"/>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CPU</a:t>
            </a:r>
          </a:p>
        </p:txBody>
      </p:sp>
      <p:sp>
        <p:nvSpPr>
          <p:cNvPr id="25" name="Rounded Rectangle 24"/>
          <p:cNvSpPr/>
          <p:nvPr/>
        </p:nvSpPr>
        <p:spPr>
          <a:xfrm>
            <a:off x="4648200" y="2057401"/>
            <a:ext cx="912779" cy="3048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DMA</a:t>
            </a:r>
          </a:p>
        </p:txBody>
      </p:sp>
      <p:cxnSp>
        <p:nvCxnSpPr>
          <p:cNvPr id="48" name="Straight Connector 47"/>
          <p:cNvCxnSpPr>
            <a:stCxn id="25" idx="1"/>
          </p:cNvCxnSpPr>
          <p:nvPr/>
        </p:nvCxnSpPr>
        <p:spPr>
          <a:xfrm flipH="1">
            <a:off x="4191000" y="2209801"/>
            <a:ext cx="457200" cy="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246779" y="4188766"/>
            <a:ext cx="1621" cy="1831034"/>
          </a:xfrm>
          <a:prstGeom prst="line">
            <a:avLst/>
          </a:prstGeom>
          <a:ln w="508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4" idx="0"/>
            <a:endCxn id="32" idx="2"/>
          </p:cNvCxnSpPr>
          <p:nvPr/>
        </p:nvCxnSpPr>
        <p:spPr>
          <a:xfrm flipV="1">
            <a:off x="3352800" y="1821838"/>
            <a:ext cx="0" cy="233330"/>
          </a:xfrm>
          <a:prstGeom prst="line">
            <a:avLst/>
          </a:prstGeom>
          <a:ln w="508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6629400" y="3962400"/>
            <a:ext cx="1828800" cy="4572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graphics</a:t>
            </a:r>
          </a:p>
        </p:txBody>
      </p:sp>
      <p:sp>
        <p:nvSpPr>
          <p:cNvPr id="57" name="Rounded Rectangle 56"/>
          <p:cNvSpPr/>
          <p:nvPr/>
        </p:nvSpPr>
        <p:spPr>
          <a:xfrm>
            <a:off x="6629400" y="4572000"/>
            <a:ext cx="1828800" cy="4572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network</a:t>
            </a:r>
          </a:p>
        </p:txBody>
      </p:sp>
      <p:sp>
        <p:nvSpPr>
          <p:cNvPr id="58" name="Rounded Rectangle 57"/>
          <p:cNvSpPr/>
          <p:nvPr/>
        </p:nvSpPr>
        <p:spPr>
          <a:xfrm>
            <a:off x="6629400" y="5181600"/>
            <a:ext cx="1828800" cy="4572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storage</a:t>
            </a:r>
          </a:p>
        </p:txBody>
      </p:sp>
      <p:cxnSp>
        <p:nvCxnSpPr>
          <p:cNvPr id="61" name="Straight Connector 60"/>
          <p:cNvCxnSpPr>
            <a:stCxn id="56" idx="1"/>
          </p:cNvCxnSpPr>
          <p:nvPr/>
        </p:nvCxnSpPr>
        <p:spPr>
          <a:xfrm flipH="1">
            <a:off x="6248400" y="4191000"/>
            <a:ext cx="381000" cy="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7" idx="1"/>
          </p:cNvCxnSpPr>
          <p:nvPr/>
        </p:nvCxnSpPr>
        <p:spPr>
          <a:xfrm flipH="1" flipV="1">
            <a:off x="6246779" y="4798367"/>
            <a:ext cx="382621" cy="2233"/>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58" idx="1"/>
          </p:cNvCxnSpPr>
          <p:nvPr/>
        </p:nvCxnSpPr>
        <p:spPr>
          <a:xfrm flipH="1">
            <a:off x="6246779" y="5410200"/>
            <a:ext cx="382621" cy="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6246779" y="6014720"/>
            <a:ext cx="382621" cy="3810"/>
          </a:xfrm>
          <a:prstGeom prst="line">
            <a:avLst/>
          </a:prstGeom>
          <a:ln w="508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6629400" y="5791200"/>
            <a:ext cx="1828800" cy="4572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USB</a:t>
            </a:r>
          </a:p>
        </p:txBody>
      </p:sp>
      <p:grpSp>
        <p:nvGrpSpPr>
          <p:cNvPr id="12" name="Group 11"/>
          <p:cNvGrpSpPr/>
          <p:nvPr/>
        </p:nvGrpSpPr>
        <p:grpSpPr>
          <a:xfrm>
            <a:off x="5105400" y="2362201"/>
            <a:ext cx="1141379" cy="1863090"/>
            <a:chOff x="5105400" y="2821633"/>
            <a:chExt cx="911157" cy="1863090"/>
          </a:xfrm>
        </p:grpSpPr>
        <p:cxnSp>
          <p:nvCxnSpPr>
            <p:cNvPr id="49" name="Straight Connector 48"/>
            <p:cNvCxnSpPr/>
            <p:nvPr/>
          </p:nvCxnSpPr>
          <p:spPr>
            <a:xfrm>
              <a:off x="5105400" y="2821633"/>
              <a:ext cx="0" cy="15240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016557" y="3278835"/>
              <a:ext cx="0" cy="1405888"/>
            </a:xfrm>
            <a:prstGeom prst="line">
              <a:avLst/>
            </a:prstGeom>
            <a:ln w="508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7" name="Rounded Rectangle 46"/>
          <p:cNvSpPr/>
          <p:nvPr/>
        </p:nvSpPr>
        <p:spPr>
          <a:xfrm>
            <a:off x="4648200" y="2513112"/>
            <a:ext cx="1828800" cy="304056"/>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IO interface</a:t>
            </a:r>
          </a:p>
        </p:txBody>
      </p:sp>
      <p:sp>
        <p:nvSpPr>
          <p:cNvPr id="24" name="Rounded Rectangle 23"/>
          <p:cNvSpPr/>
          <p:nvPr/>
        </p:nvSpPr>
        <p:spPr>
          <a:xfrm>
            <a:off x="2362200" y="2055168"/>
            <a:ext cx="1981200" cy="761255"/>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memory controller</a:t>
            </a:r>
          </a:p>
        </p:txBody>
      </p:sp>
      <p:sp>
        <p:nvSpPr>
          <p:cNvPr id="66" name="Up-Down Arrow 65"/>
          <p:cNvSpPr/>
          <p:nvPr/>
        </p:nvSpPr>
        <p:spPr>
          <a:xfrm>
            <a:off x="2671778" y="2829939"/>
            <a:ext cx="381000" cy="958717"/>
          </a:xfrm>
          <a:prstGeom prst="upDownArrow">
            <a:avLst>
              <a:gd name="adj1" fmla="val 62000"/>
              <a:gd name="adj2" fmla="val 4550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5" name="Down Arrow 4"/>
          <p:cNvSpPr/>
          <p:nvPr/>
        </p:nvSpPr>
        <p:spPr>
          <a:xfrm rot="10800000">
            <a:off x="3244838" y="2829940"/>
            <a:ext cx="367259" cy="958716"/>
          </a:xfrm>
          <a:prstGeom prst="downArrow">
            <a:avLst>
              <a:gd name="adj1" fmla="val 65215"/>
              <a:gd name="adj2" fmla="val 48617"/>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36" name="TextBox 35"/>
          <p:cNvSpPr txBox="1"/>
          <p:nvPr/>
        </p:nvSpPr>
        <p:spPr>
          <a:xfrm>
            <a:off x="244544" y="3048000"/>
            <a:ext cx="5490081" cy="553998"/>
          </a:xfrm>
          <a:prstGeom prst="rect">
            <a:avLst/>
          </a:prstGeom>
          <a:solidFill>
            <a:schemeClr val="bg1">
              <a:alpha val="90000"/>
            </a:schemeClr>
          </a:solid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Calibri"/>
                <a:ea typeface=""/>
                <a:cs typeface="+mn-cs"/>
              </a:rPr>
              <a:t>Memory Channel Contention</a:t>
            </a:r>
          </a:p>
        </p:txBody>
      </p:sp>
      <p:sp>
        <p:nvSpPr>
          <p:cNvPr id="38" name="TextBox 37"/>
          <p:cNvSpPr txBox="1"/>
          <p:nvPr/>
        </p:nvSpPr>
        <p:spPr>
          <a:xfrm>
            <a:off x="457200" y="3808393"/>
            <a:ext cx="1750979" cy="95410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
                <a:cs typeface="+mn-cs"/>
              </a:rPr>
              <a:t>DRAM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
                <a:cs typeface="+mn-cs"/>
              </a:rPr>
              <a:t>Chip</a:t>
            </a:r>
          </a:p>
        </p:txBody>
      </p:sp>
      <p:sp>
        <p:nvSpPr>
          <p:cNvPr id="39" name="TextBox 38"/>
          <p:cNvSpPr txBox="1"/>
          <p:nvPr/>
        </p:nvSpPr>
        <p:spPr>
          <a:xfrm>
            <a:off x="457200" y="1941493"/>
            <a:ext cx="1750979" cy="95410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
                <a:cs typeface="+mn-cs"/>
              </a:rPr>
              <a:t>Processor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
                <a:cs typeface="+mn-cs"/>
              </a:rPr>
              <a:t>Chip</a:t>
            </a:r>
          </a:p>
        </p:txBody>
      </p:sp>
      <p:sp>
        <p:nvSpPr>
          <p:cNvPr id="37"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200" normalizeH="0" baseline="0" noProof="0" dirty="0">
                <a:ln>
                  <a:noFill/>
                </a:ln>
                <a:solidFill>
                  <a:prstClr val="black"/>
                </a:solidFill>
                <a:effectLst/>
                <a:uLnTx/>
                <a:uFillTx/>
                <a:latin typeface="Calibri Light"/>
                <a:ea typeface="+mj-ea"/>
                <a:cs typeface="+mj-cs"/>
              </a:rPr>
              <a:t>Problem 1</a:t>
            </a:r>
            <a:r>
              <a:rPr kumimoji="0" lang="en-US" sz="4800" b="0" i="0" u="none" strike="noStrike" kern="1200" cap="none" spc="-200" normalizeH="0" baseline="0" noProof="0" dirty="0">
                <a:ln>
                  <a:noFill/>
                </a:ln>
                <a:solidFill>
                  <a:prstClr val="black"/>
                </a:solidFill>
                <a:effectLst/>
                <a:uLnTx/>
                <a:uFillTx/>
                <a:latin typeface="Calibri Light"/>
                <a:ea typeface="+mj-ea"/>
                <a:cs typeface="+mj-cs"/>
              </a:rPr>
              <a:t>: Memory Channel Contention</a:t>
            </a:r>
          </a:p>
        </p:txBody>
      </p:sp>
      <p:sp>
        <p:nvSpPr>
          <p:cNvPr id="40" name="Down Arrow 39"/>
          <p:cNvSpPr/>
          <p:nvPr/>
        </p:nvSpPr>
        <p:spPr>
          <a:xfrm rot="10800000">
            <a:off x="5787261" y="2842664"/>
            <a:ext cx="367259" cy="3172055"/>
          </a:xfrm>
          <a:prstGeom prst="downArrow">
            <a:avLst>
              <a:gd name="adj1" fmla="val 65215"/>
              <a:gd name="adj2" fmla="val 48617"/>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41" name="Rounded Rectangle 40"/>
          <p:cNvSpPr/>
          <p:nvPr/>
        </p:nvSpPr>
        <p:spPr>
          <a:xfrm>
            <a:off x="4648200" y="2057400"/>
            <a:ext cx="912779" cy="304800"/>
          </a:xfrm>
          <a:prstGeom prst="roundRect">
            <a:avLst>
              <a:gd name="adj" fmla="val 3656"/>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DMA</a:t>
            </a:r>
          </a:p>
        </p:txBody>
      </p:sp>
      <p:sp>
        <p:nvSpPr>
          <p:cNvPr id="42" name="Rounded Rectangle 41"/>
          <p:cNvSpPr/>
          <p:nvPr/>
        </p:nvSpPr>
        <p:spPr>
          <a:xfrm>
            <a:off x="4648200" y="2513111"/>
            <a:ext cx="1828800" cy="304056"/>
          </a:xfrm>
          <a:prstGeom prst="roundRect">
            <a:avLst>
              <a:gd name="adj" fmla="val 3656"/>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IO interface</a:t>
            </a:r>
          </a:p>
        </p:txBody>
      </p:sp>
    </p:spTree>
    <p:extLst>
      <p:ext uri="{BB962C8B-B14F-4D97-AF65-F5344CB8AC3E}">
        <p14:creationId xmlns:p14="http://schemas.microsoft.com/office/powerpoint/2010/main" val="409973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down)">
                                      <p:cBhvr>
                                        <p:cTn id="11" dur="500"/>
                                        <p:tgtEl>
                                          <p:spTgt spid="40"/>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down)">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500"/>
                                        <p:tgtEl>
                                          <p:spTgt spid="3"/>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up)">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down)">
                                      <p:cBhvr>
                                        <p:cTn id="34" dur="500"/>
                                        <p:tgtEl>
                                          <p:spTgt spid="6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0-#ppt_w/2"/>
                                          </p:val>
                                        </p:tav>
                                        <p:tav tm="100000">
                                          <p:val>
                                            <p:strVal val="#ppt_x"/>
                                          </p:val>
                                        </p:tav>
                                      </p:tavLst>
                                    </p:anim>
                                    <p:anim calcmode="lin" valueType="num">
                                      <p:cBhvr additive="base">
                                        <p:cTn id="40"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3" grpId="0" animBg="1"/>
      <p:bldP spid="66" grpId="0" animBg="1"/>
      <p:bldP spid="5" grpId="0" animBg="1"/>
      <p:bldP spid="36" grpId="0" animBg="1"/>
      <p:bldP spid="40" grpId="0" animBg="1"/>
      <p:bldP spid="41" grpId="0" animBg="1"/>
      <p:bldP spid="42"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 name="Chart 69"/>
          <p:cNvGraphicFramePr>
            <a:graphicFrameLocks/>
          </p:cNvGraphicFramePr>
          <p:nvPr>
            <p:extLst/>
          </p:nvPr>
        </p:nvGraphicFramePr>
        <p:xfrm>
          <a:off x="1" y="533400"/>
          <a:ext cx="8839199" cy="5562600"/>
        </p:xfrm>
        <a:graphic>
          <a:graphicData uri="http://schemas.openxmlformats.org/drawingml/2006/chart">
            <c:chart xmlns:c="http://schemas.openxmlformats.org/drawingml/2006/chart" xmlns:r="http://schemas.openxmlformats.org/officeDocument/2006/relationships" r:id="rId3"/>
          </a:graphicData>
        </a:graphic>
      </p:graphicFrame>
      <p:cxnSp>
        <p:nvCxnSpPr>
          <p:cNvPr id="74" name="Straight Connector 73"/>
          <p:cNvCxnSpPr/>
          <p:nvPr/>
        </p:nvCxnSpPr>
        <p:spPr>
          <a:xfrm flipV="1">
            <a:off x="1752601" y="3937000"/>
            <a:ext cx="3053778" cy="25400"/>
          </a:xfrm>
          <a:prstGeom prst="line">
            <a:avLst/>
          </a:prstGeom>
          <a:ln w="2540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806379" y="1143000"/>
            <a:ext cx="3704312" cy="2362200"/>
            <a:chOff x="4958778" y="1143000"/>
            <a:chExt cx="3704312" cy="2362200"/>
          </a:xfrm>
        </p:grpSpPr>
        <p:sp>
          <p:nvSpPr>
            <p:cNvPr id="71" name="TextBox 1"/>
            <p:cNvSpPr txBox="1"/>
            <p:nvPr/>
          </p:nvSpPr>
          <p:spPr>
            <a:xfrm>
              <a:off x="4958778" y="1143000"/>
              <a:ext cx="3704312" cy="23622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uLnTx/>
                  <a:uFillTx/>
                  <a:latin typeface="Calibri Light" panose="020F0302020204030204" pitchFamily="34" charset="0"/>
                  <a:ea typeface="+mn-ea"/>
                  <a:cs typeface="+mn-cs"/>
                </a:rPr>
                <a:t>33.5%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uLnTx/>
                  <a:uFillTx/>
                  <a:latin typeface="Calibri Light" panose="020F0302020204030204" pitchFamily="34" charset="0"/>
                  <a:ea typeface="+mn-ea"/>
                  <a:cs typeface="+mn-cs"/>
                </a:rPr>
                <a:t>on average</a:t>
              </a:r>
            </a:p>
          </p:txBody>
        </p:sp>
        <p:cxnSp>
          <p:nvCxnSpPr>
            <p:cNvPr id="77" name="Straight Connector 76"/>
            <p:cNvCxnSpPr/>
            <p:nvPr/>
          </p:nvCxnSpPr>
          <p:spPr>
            <a:xfrm>
              <a:off x="5181599" y="3048000"/>
              <a:ext cx="3481491" cy="30480"/>
            </a:xfrm>
            <a:prstGeom prst="line">
              <a:avLst/>
            </a:prstGeom>
            <a:ln w="25400">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
        <p:nvSpPr>
          <p:cNvPr id="78" name="TextBox 8"/>
          <p:cNvSpPr txBox="1"/>
          <p:nvPr/>
        </p:nvSpPr>
        <p:spPr>
          <a:xfrm rot="16200000">
            <a:off x="-1129739" y="2348941"/>
            <a:ext cx="3733802" cy="71232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Fraction of Execution Time</a:t>
            </a:r>
          </a:p>
        </p:txBody>
      </p:sp>
      <p:sp>
        <p:nvSpPr>
          <p:cNvPr id="92" name="Content Placeholder 2"/>
          <p:cNvSpPr>
            <a:spLocks noGrp="1"/>
          </p:cNvSpPr>
          <p:nvPr/>
        </p:nvSpPr>
        <p:spPr>
          <a:xfrm>
            <a:off x="152400" y="5257800"/>
            <a:ext cx="8839200" cy="104157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A large fraction of the execution time                          is spent on IO accesses</a:t>
            </a:r>
            <a:endParaRPr kumimoji="0" lang="en-US" sz="3600" b="0" i="0" u="none" strike="noStrike" kern="1200" cap="none" spc="0" normalizeH="0" baseline="0" noProof="0" dirty="0">
              <a:ln>
                <a:noFill/>
              </a:ln>
              <a:solidFill>
                <a:srgbClr val="FF0000"/>
              </a:solidFill>
              <a:effectLst/>
              <a:uLnTx/>
              <a:uFillTx/>
              <a:latin typeface="Calibri Light"/>
              <a:ea typeface="+mn-ea"/>
              <a:cs typeface="+mn-cs"/>
            </a:endParaRPr>
          </a:p>
        </p:txBody>
      </p:sp>
      <p:cxnSp>
        <p:nvCxnSpPr>
          <p:cNvPr id="12" name="Straight Connector 11"/>
          <p:cNvCxnSpPr/>
          <p:nvPr/>
        </p:nvCxnSpPr>
        <p:spPr>
          <a:xfrm flipH="1" flipV="1">
            <a:off x="4884419" y="1577337"/>
            <a:ext cx="1" cy="2420410"/>
          </a:xfrm>
          <a:prstGeom prst="line">
            <a:avLst/>
          </a:prstGeom>
          <a:ln w="19050"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3"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200" normalizeH="0" baseline="0" noProof="0" dirty="0">
                <a:ln>
                  <a:noFill/>
                </a:ln>
                <a:solidFill>
                  <a:prstClr val="black"/>
                </a:solidFill>
                <a:effectLst/>
                <a:uLnTx/>
                <a:uFillTx/>
                <a:latin typeface="Calibri Light"/>
                <a:ea typeface="+mj-ea"/>
                <a:cs typeface="+mj-cs"/>
              </a:rPr>
              <a:t>Problem 1</a:t>
            </a:r>
            <a:r>
              <a:rPr kumimoji="0" lang="en-US" sz="4800" b="0" i="0" u="none" strike="noStrike" kern="1200" cap="none" spc="-200" normalizeH="0" baseline="0" noProof="0" dirty="0">
                <a:ln>
                  <a:noFill/>
                </a:ln>
                <a:solidFill>
                  <a:prstClr val="black"/>
                </a:solidFill>
                <a:effectLst/>
                <a:uLnTx/>
                <a:uFillTx/>
                <a:latin typeface="Calibri Light"/>
                <a:ea typeface="+mj-ea"/>
                <a:cs typeface="+mj-cs"/>
              </a:rPr>
              <a:t>: Memory Channel Contention</a:t>
            </a:r>
          </a:p>
        </p:txBody>
      </p:sp>
    </p:spTree>
    <p:extLst>
      <p:ext uri="{BB962C8B-B14F-4D97-AF65-F5344CB8AC3E}">
        <p14:creationId xmlns:p14="http://schemas.microsoft.com/office/powerpoint/2010/main" val="158767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Content Placeholder 2"/>
          <p:cNvSpPr>
            <a:spLocks noGrp="1"/>
          </p:cNvSpPr>
          <p:nvPr/>
        </p:nvSpPr>
        <p:spPr>
          <a:xfrm>
            <a:off x="152400" y="5257800"/>
            <a:ext cx="8839200" cy="104157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Integrating IO interface on the processor chip     leads to </a:t>
            </a:r>
            <a:r>
              <a:rPr kumimoji="0" lang="en-US" sz="3600" b="1" i="1" u="none" strike="noStrike" kern="1200" cap="none" spc="0" normalizeH="0" baseline="0" noProof="0" dirty="0">
                <a:ln>
                  <a:noFill/>
                </a:ln>
                <a:solidFill>
                  <a:srgbClr val="C00000"/>
                </a:solidFill>
                <a:effectLst/>
                <a:uLnTx/>
                <a:uFillTx/>
                <a:latin typeface="Calibri Light"/>
                <a:ea typeface="+mn-ea"/>
                <a:cs typeface="+mn-cs"/>
              </a:rPr>
              <a:t>high area cost</a:t>
            </a:r>
          </a:p>
        </p:txBody>
      </p:sp>
      <p:graphicFrame>
        <p:nvGraphicFramePr>
          <p:cNvPr id="13" name="Chart 12"/>
          <p:cNvGraphicFramePr>
            <a:graphicFrameLocks/>
          </p:cNvGraphicFramePr>
          <p:nvPr>
            <p:extLst/>
          </p:nvPr>
        </p:nvGraphicFramePr>
        <p:xfrm>
          <a:off x="-457200" y="990600"/>
          <a:ext cx="4572000" cy="3251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a:graphicFrameLocks/>
          </p:cNvGraphicFramePr>
          <p:nvPr>
            <p:extLst/>
          </p:nvPr>
        </p:nvGraphicFramePr>
        <p:xfrm>
          <a:off x="3886200" y="990600"/>
          <a:ext cx="4572000" cy="3251200"/>
        </p:xfrm>
        <a:graphic>
          <a:graphicData uri="http://schemas.openxmlformats.org/drawingml/2006/chart">
            <c:chart xmlns:c="http://schemas.openxmlformats.org/drawingml/2006/chart" xmlns:r="http://schemas.openxmlformats.org/officeDocument/2006/relationships" r:id="rId4"/>
          </a:graphicData>
        </a:graphic>
      </p:graphicFrame>
      <p:sp>
        <p:nvSpPr>
          <p:cNvPr id="16" name="Content Placeholder 2"/>
          <p:cNvSpPr>
            <a:spLocks noGrp="1"/>
          </p:cNvSpPr>
          <p:nvPr/>
        </p:nvSpPr>
        <p:spPr>
          <a:xfrm>
            <a:off x="0" y="4432215"/>
            <a:ext cx="3657600" cy="520785"/>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Calibri Light"/>
                <a:ea typeface="+mn-ea"/>
                <a:cs typeface="+mn-cs"/>
              </a:rPr>
              <a:t>Processor Pin Count</a:t>
            </a:r>
            <a:endParaRPr kumimoji="0" lang="en-US" sz="2800" b="1" i="0" u="none" strike="noStrike" kern="1200" cap="none" spc="0" normalizeH="0" baseline="0" noProof="0" dirty="0">
              <a:ln>
                <a:noFill/>
              </a:ln>
              <a:solidFill>
                <a:srgbClr val="FF0000"/>
              </a:solidFill>
              <a:effectLst/>
              <a:uLnTx/>
              <a:uFillTx/>
              <a:latin typeface="Calibri Light"/>
              <a:ea typeface="+mn-ea"/>
              <a:cs typeface="+mn-cs"/>
            </a:endParaRPr>
          </a:p>
        </p:txBody>
      </p:sp>
      <p:sp>
        <p:nvSpPr>
          <p:cNvPr id="17" name="Content Placeholder 2"/>
          <p:cNvSpPr>
            <a:spLocks noGrp="1"/>
          </p:cNvSpPr>
          <p:nvPr/>
        </p:nvSpPr>
        <p:spPr>
          <a:xfrm>
            <a:off x="4495800" y="4737015"/>
            <a:ext cx="3505200" cy="520785"/>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Calibri Light"/>
                <a:ea typeface="+mn-ea"/>
                <a:cs typeface="+mn-cs"/>
              </a:rPr>
              <a:t>(w/o power pins)</a:t>
            </a:r>
            <a:endParaRPr kumimoji="0" lang="en-US" sz="2800" b="1" i="0" u="none" strike="noStrike" kern="1200" cap="none" spc="0" normalizeH="0" baseline="0" noProof="0" dirty="0">
              <a:ln>
                <a:noFill/>
              </a:ln>
              <a:solidFill>
                <a:srgbClr val="FF0000"/>
              </a:solidFill>
              <a:effectLst/>
              <a:uLnTx/>
              <a:uFillTx/>
              <a:latin typeface="Calibri Light"/>
              <a:ea typeface="+mn-ea"/>
              <a:cs typeface="+mn-cs"/>
            </a:endParaRPr>
          </a:p>
        </p:txBody>
      </p:sp>
      <p:sp>
        <p:nvSpPr>
          <p:cNvPr id="18" name="Content Placeholder 2"/>
          <p:cNvSpPr>
            <a:spLocks noGrp="1"/>
          </p:cNvSpPr>
          <p:nvPr/>
        </p:nvSpPr>
        <p:spPr>
          <a:xfrm>
            <a:off x="304800" y="2412820"/>
            <a:ext cx="1524000" cy="520785"/>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power</a:t>
            </a:r>
          </a:p>
        </p:txBody>
      </p:sp>
      <p:sp>
        <p:nvSpPr>
          <p:cNvPr id="19" name="Content Placeholder 2"/>
          <p:cNvSpPr>
            <a:spLocks noGrp="1"/>
          </p:cNvSpPr>
          <p:nvPr/>
        </p:nvSpPr>
        <p:spPr>
          <a:xfrm>
            <a:off x="1842654" y="2589751"/>
            <a:ext cx="1524000" cy="45825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memory</a:t>
            </a:r>
          </a:p>
        </p:txBody>
      </p:sp>
      <p:sp>
        <p:nvSpPr>
          <p:cNvPr id="20" name="Content Placeholder 2"/>
          <p:cNvSpPr>
            <a:spLocks noGrp="1"/>
          </p:cNvSpPr>
          <p:nvPr/>
        </p:nvSpPr>
        <p:spPr>
          <a:xfrm>
            <a:off x="1842654" y="2894550"/>
            <a:ext cx="1524000" cy="45825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(2 </a:t>
            </a:r>
            <a:r>
              <a:rPr kumimoji="0" lang="en-US" sz="2400" b="1" i="0" u="none" strike="noStrike" kern="1200" cap="none" spc="0" normalizeH="0" baseline="0" noProof="0" dirty="0" err="1">
                <a:ln>
                  <a:noFill/>
                </a:ln>
                <a:solidFill>
                  <a:prstClr val="white"/>
                </a:solidFill>
                <a:effectLst/>
                <a:uLnTx/>
                <a:uFillTx/>
                <a:latin typeface="Calibri Light"/>
                <a:ea typeface="+mn-ea"/>
                <a:cs typeface="+mn-cs"/>
              </a:rPr>
              <a:t>ch</a:t>
            </a:r>
            <a:r>
              <a:rPr kumimoji="0" lang="en-US" sz="2400" b="1" i="0" u="none" strike="noStrike" kern="1200" cap="none" spc="0" normalizeH="0" baseline="0" noProof="0" dirty="0">
                <a:ln>
                  <a:noFill/>
                </a:ln>
                <a:solidFill>
                  <a:prstClr val="white"/>
                </a:solidFill>
                <a:effectLst/>
                <a:uLnTx/>
                <a:uFillTx/>
                <a:latin typeface="Calibri Light"/>
                <a:ea typeface="+mn-ea"/>
                <a:cs typeface="+mn-cs"/>
              </a:rPr>
              <a:t>)</a:t>
            </a:r>
          </a:p>
        </p:txBody>
      </p:sp>
      <p:sp>
        <p:nvSpPr>
          <p:cNvPr id="21" name="Content Placeholder 2"/>
          <p:cNvSpPr>
            <a:spLocks noGrp="1"/>
          </p:cNvSpPr>
          <p:nvPr/>
        </p:nvSpPr>
        <p:spPr>
          <a:xfrm>
            <a:off x="2819400" y="1219200"/>
            <a:ext cx="1905000" cy="45825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C00000"/>
                </a:solidFill>
                <a:effectLst/>
                <a:uLnTx/>
                <a:uFillTx/>
                <a:latin typeface="Calibri Light"/>
                <a:ea typeface="+mn-ea"/>
                <a:cs typeface="+mn-cs"/>
              </a:rPr>
              <a:t>IO interface</a:t>
            </a:r>
          </a:p>
        </p:txBody>
      </p:sp>
      <p:sp>
        <p:nvSpPr>
          <p:cNvPr id="22" name="Content Placeholder 2"/>
          <p:cNvSpPr>
            <a:spLocks noGrp="1"/>
          </p:cNvSpPr>
          <p:nvPr/>
        </p:nvSpPr>
        <p:spPr>
          <a:xfrm>
            <a:off x="2743200" y="1599150"/>
            <a:ext cx="1905000" cy="45825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C00000"/>
                </a:solidFill>
                <a:effectLst/>
                <a:uLnTx/>
                <a:uFillTx/>
                <a:latin typeface="Calibri Light"/>
                <a:ea typeface="+mn-ea"/>
                <a:cs typeface="+mn-cs"/>
              </a:rPr>
              <a:t>(10.6%)</a:t>
            </a:r>
          </a:p>
        </p:txBody>
      </p:sp>
      <p:sp>
        <p:nvSpPr>
          <p:cNvPr id="23" name="Content Placeholder 2"/>
          <p:cNvSpPr>
            <a:spLocks noGrp="1"/>
          </p:cNvSpPr>
          <p:nvPr/>
        </p:nvSpPr>
        <p:spPr>
          <a:xfrm rot="17190067">
            <a:off x="1607220" y="1426698"/>
            <a:ext cx="1019795" cy="45825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others</a:t>
            </a:r>
          </a:p>
        </p:txBody>
      </p:sp>
      <p:sp>
        <p:nvSpPr>
          <p:cNvPr id="24" name="Content Placeholder 2"/>
          <p:cNvSpPr>
            <a:spLocks noGrp="1"/>
          </p:cNvSpPr>
          <p:nvPr/>
        </p:nvSpPr>
        <p:spPr>
          <a:xfrm>
            <a:off x="7350760" y="3175000"/>
            <a:ext cx="1905000" cy="45825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C00000"/>
                </a:solidFill>
                <a:effectLst/>
                <a:uLnTx/>
                <a:uFillTx/>
                <a:latin typeface="Calibri Light"/>
                <a:ea typeface="+mn-ea"/>
                <a:cs typeface="+mn-cs"/>
              </a:rPr>
              <a:t>IO interface</a:t>
            </a:r>
          </a:p>
        </p:txBody>
      </p:sp>
      <p:sp>
        <p:nvSpPr>
          <p:cNvPr id="25" name="Content Placeholder 2"/>
          <p:cNvSpPr>
            <a:spLocks noGrp="1"/>
          </p:cNvSpPr>
          <p:nvPr/>
        </p:nvSpPr>
        <p:spPr>
          <a:xfrm>
            <a:off x="7350760" y="3554950"/>
            <a:ext cx="1905000" cy="45825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C00000"/>
                </a:solidFill>
                <a:effectLst/>
                <a:uLnTx/>
                <a:uFillTx/>
                <a:latin typeface="Calibri Light"/>
                <a:ea typeface="+mn-ea"/>
                <a:cs typeface="+mn-cs"/>
              </a:rPr>
              <a:t>(28.4%)</a:t>
            </a:r>
          </a:p>
        </p:txBody>
      </p:sp>
      <p:sp>
        <p:nvSpPr>
          <p:cNvPr id="26" name="Content Placeholder 2"/>
          <p:cNvSpPr>
            <a:spLocks noGrp="1"/>
          </p:cNvSpPr>
          <p:nvPr/>
        </p:nvSpPr>
        <p:spPr>
          <a:xfrm>
            <a:off x="6248400" y="1651000"/>
            <a:ext cx="990600" cy="45825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others</a:t>
            </a:r>
          </a:p>
        </p:txBody>
      </p:sp>
      <p:sp>
        <p:nvSpPr>
          <p:cNvPr id="27" name="Content Placeholder 2"/>
          <p:cNvSpPr>
            <a:spLocks noGrp="1"/>
          </p:cNvSpPr>
          <p:nvPr/>
        </p:nvSpPr>
        <p:spPr>
          <a:xfrm>
            <a:off x="4662054" y="2374281"/>
            <a:ext cx="1524000" cy="45825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memory</a:t>
            </a:r>
          </a:p>
        </p:txBody>
      </p:sp>
      <p:sp>
        <p:nvSpPr>
          <p:cNvPr id="28" name="Content Placeholder 2"/>
          <p:cNvSpPr>
            <a:spLocks noGrp="1"/>
          </p:cNvSpPr>
          <p:nvPr/>
        </p:nvSpPr>
        <p:spPr>
          <a:xfrm>
            <a:off x="4662054" y="2679080"/>
            <a:ext cx="1524000" cy="45825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(2 </a:t>
            </a:r>
            <a:r>
              <a:rPr kumimoji="0" lang="en-US" sz="2400" b="1" i="0" u="none" strike="noStrike" kern="1200" cap="none" spc="0" normalizeH="0" baseline="0" noProof="0" dirty="0" err="1">
                <a:ln>
                  <a:noFill/>
                </a:ln>
                <a:solidFill>
                  <a:prstClr val="white"/>
                </a:solidFill>
                <a:effectLst/>
                <a:uLnTx/>
                <a:uFillTx/>
                <a:latin typeface="Calibri Light"/>
                <a:ea typeface="+mn-ea"/>
                <a:cs typeface="+mn-cs"/>
              </a:rPr>
              <a:t>ch</a:t>
            </a:r>
            <a:r>
              <a:rPr kumimoji="0" lang="en-US" sz="2400" b="1" i="0" u="none" strike="noStrike" kern="1200" cap="none" spc="0" normalizeH="0" baseline="0" noProof="0" dirty="0">
                <a:ln>
                  <a:noFill/>
                </a:ln>
                <a:solidFill>
                  <a:prstClr val="white"/>
                </a:solidFill>
                <a:effectLst/>
                <a:uLnTx/>
                <a:uFillTx/>
                <a:latin typeface="Calibri Light"/>
                <a:ea typeface="+mn-ea"/>
                <a:cs typeface="+mn-cs"/>
              </a:rPr>
              <a:t>)</a:t>
            </a:r>
          </a:p>
        </p:txBody>
      </p:sp>
      <p:sp>
        <p:nvSpPr>
          <p:cNvPr id="29" name="Content Placeholder 2"/>
          <p:cNvSpPr>
            <a:spLocks noGrp="1"/>
          </p:cNvSpPr>
          <p:nvPr/>
        </p:nvSpPr>
        <p:spPr>
          <a:xfrm>
            <a:off x="0" y="4737015"/>
            <a:ext cx="3657600" cy="520785"/>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Calibri Light"/>
                <a:ea typeface="+mn-ea"/>
                <a:cs typeface="+mn-cs"/>
              </a:rPr>
              <a:t>(w/ power pins)</a:t>
            </a:r>
            <a:endParaRPr kumimoji="0" lang="en-US" sz="2800" b="1" i="0" u="none" strike="noStrike" kern="1200" cap="none" spc="0" normalizeH="0" baseline="0" noProof="0" dirty="0">
              <a:ln>
                <a:noFill/>
              </a:ln>
              <a:solidFill>
                <a:srgbClr val="FF0000"/>
              </a:solidFill>
              <a:effectLst/>
              <a:uLnTx/>
              <a:uFillTx/>
              <a:latin typeface="Calibri Light"/>
              <a:ea typeface="+mn-ea"/>
              <a:cs typeface="+mn-cs"/>
            </a:endParaRPr>
          </a:p>
        </p:txBody>
      </p:sp>
      <p:sp>
        <p:nvSpPr>
          <p:cNvPr id="30" name="Content Placeholder 2"/>
          <p:cNvSpPr>
            <a:spLocks noGrp="1"/>
          </p:cNvSpPr>
          <p:nvPr/>
        </p:nvSpPr>
        <p:spPr>
          <a:xfrm>
            <a:off x="4495800" y="4419600"/>
            <a:ext cx="3505200" cy="520785"/>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black"/>
                </a:solidFill>
                <a:effectLst/>
                <a:uLnTx/>
                <a:uFillTx/>
                <a:latin typeface="Calibri Light"/>
                <a:ea typeface="+mn-ea"/>
                <a:cs typeface="+mn-cs"/>
              </a:rPr>
              <a:t>Processor Pin Count</a:t>
            </a:r>
            <a:endParaRPr kumimoji="0" lang="en-US" sz="2800" b="1" i="0" u="none" strike="noStrike" kern="1200" cap="none" spc="0" normalizeH="0" baseline="0" noProof="0" dirty="0">
              <a:ln>
                <a:noFill/>
              </a:ln>
              <a:solidFill>
                <a:srgbClr val="FF0000"/>
              </a:solidFill>
              <a:effectLst/>
              <a:uLnTx/>
              <a:uFillTx/>
              <a:latin typeface="Calibri Light"/>
              <a:ea typeface="+mn-ea"/>
              <a:cs typeface="+mn-cs"/>
            </a:endParaRPr>
          </a:p>
        </p:txBody>
      </p:sp>
      <p:sp>
        <p:nvSpPr>
          <p:cNvPr id="31" name="Content Placeholder 2"/>
          <p:cNvSpPr>
            <a:spLocks noGrp="1"/>
          </p:cNvSpPr>
          <p:nvPr/>
        </p:nvSpPr>
        <p:spPr>
          <a:xfrm>
            <a:off x="1116214" y="4068608"/>
            <a:ext cx="2265680" cy="520785"/>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Light"/>
                <a:ea typeface="+mn-ea"/>
                <a:cs typeface="+mn-cs"/>
              </a:rPr>
              <a:t>959 pins in total</a:t>
            </a:r>
            <a:endParaRPr kumimoji="0" lang="en-US" sz="2400" b="0" i="0" u="none" strike="noStrike" kern="1200" cap="none" spc="0" normalizeH="0" baseline="0" noProof="0" dirty="0">
              <a:ln>
                <a:noFill/>
              </a:ln>
              <a:solidFill>
                <a:srgbClr val="FF0000"/>
              </a:solidFill>
              <a:effectLst/>
              <a:uLnTx/>
              <a:uFillTx/>
              <a:latin typeface="Calibri Light"/>
              <a:ea typeface="+mn-ea"/>
              <a:cs typeface="+mn-cs"/>
            </a:endParaRPr>
          </a:p>
        </p:txBody>
      </p:sp>
      <p:sp>
        <p:nvSpPr>
          <p:cNvPr id="32" name="Content Placeholder 2"/>
          <p:cNvSpPr>
            <a:spLocks noGrp="1"/>
          </p:cNvSpPr>
          <p:nvPr/>
        </p:nvSpPr>
        <p:spPr>
          <a:xfrm>
            <a:off x="5506720" y="4051215"/>
            <a:ext cx="2265680" cy="520785"/>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Light"/>
                <a:ea typeface="+mn-ea"/>
                <a:cs typeface="+mn-cs"/>
              </a:rPr>
              <a:t>359 pins in total</a:t>
            </a:r>
            <a:endParaRPr kumimoji="0" lang="en-US" sz="2400" b="0" i="0" u="none" strike="noStrike" kern="1200" cap="none" spc="0" normalizeH="0" baseline="0" noProof="0" dirty="0">
              <a:ln>
                <a:noFill/>
              </a:ln>
              <a:solidFill>
                <a:srgbClr val="FF0000"/>
              </a:solidFill>
              <a:effectLst/>
              <a:uLnTx/>
              <a:uFillTx/>
              <a:latin typeface="Calibri Light"/>
              <a:ea typeface="+mn-ea"/>
              <a:cs typeface="+mn-cs"/>
            </a:endParaRPr>
          </a:p>
        </p:txBody>
      </p:sp>
      <p:sp>
        <p:nvSpPr>
          <p:cNvPr id="33"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100" normalizeH="0" baseline="0" noProof="0" dirty="0">
                <a:ln>
                  <a:noFill/>
                </a:ln>
                <a:solidFill>
                  <a:prstClr val="black"/>
                </a:solidFill>
                <a:effectLst/>
                <a:uLnTx/>
                <a:uFillTx/>
                <a:latin typeface="Calibri Light"/>
                <a:ea typeface="+mj-ea"/>
                <a:cs typeface="+mj-cs"/>
              </a:rPr>
              <a:t>Problem 2</a:t>
            </a:r>
            <a:r>
              <a:rPr kumimoji="0" lang="en-US" sz="4800" b="0" i="0" u="none" strike="noStrike" kern="1200" cap="none" spc="-100" normalizeH="0" baseline="0" noProof="0" dirty="0">
                <a:ln>
                  <a:noFill/>
                </a:ln>
                <a:solidFill>
                  <a:prstClr val="black"/>
                </a:solidFill>
                <a:effectLst/>
                <a:uLnTx/>
                <a:uFillTx/>
                <a:latin typeface="Calibri Light"/>
                <a:ea typeface="+mj-ea"/>
                <a:cs typeface="+mj-cs"/>
              </a:rPr>
              <a:t>: High Cost for IO Interfaces</a:t>
            </a:r>
          </a:p>
        </p:txBody>
      </p:sp>
    </p:spTree>
    <p:extLst>
      <p:ext uri="{BB962C8B-B14F-4D97-AF65-F5344CB8AC3E}">
        <p14:creationId xmlns:p14="http://schemas.microsoft.com/office/powerpoint/2010/main" val="227579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Graphic spid="13" grpId="0">
        <p:bldAsOne/>
      </p:bldGraphic>
      <p:bldGraphic spid="15" grpId="0">
        <p:bldAsOne/>
      </p:bldGraphic>
      <p:bldP spid="16" grpId="0"/>
      <p:bldP spid="17" grpId="0"/>
      <p:bldP spid="21" grpId="0"/>
      <p:bldP spid="22" grpId="0"/>
      <p:bldP spid="24" grpId="0"/>
      <p:bldP spid="25" grpId="0"/>
      <p:bldP spid="29" grpId="0"/>
      <p:bldP spid="30" grpId="0"/>
      <p:bldP spid="32"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200" normalizeH="0" baseline="0" noProof="0" dirty="0">
                <a:ln>
                  <a:noFill/>
                </a:ln>
                <a:solidFill>
                  <a:prstClr val="black"/>
                </a:solidFill>
                <a:effectLst/>
                <a:uLnTx/>
                <a:uFillTx/>
                <a:latin typeface="Calibri Light"/>
                <a:ea typeface="+mj-ea"/>
                <a:cs typeface="+mj-cs"/>
              </a:rPr>
              <a:t>Shared Memory Channel</a:t>
            </a:r>
          </a:p>
        </p:txBody>
      </p:sp>
      <p:sp>
        <p:nvSpPr>
          <p:cNvPr id="31" name="Content Placeholder 2"/>
          <p:cNvSpPr txBox="1">
            <a:spLocks/>
          </p:cNvSpPr>
          <p:nvPr/>
        </p:nvSpPr>
        <p:spPr>
          <a:xfrm>
            <a:off x="381000" y="1828800"/>
            <a:ext cx="8382000" cy="464820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1" i="0" u="none" strike="noStrike" kern="1200" cap="none" spc="0" normalizeH="0" baseline="0" noProof="0" dirty="0">
                <a:ln>
                  <a:noFill/>
                </a:ln>
                <a:solidFill>
                  <a:srgbClr val="C00000"/>
                </a:solidFill>
                <a:effectLst/>
                <a:uLnTx/>
                <a:uFillTx/>
                <a:latin typeface="Calibri Light"/>
                <a:ea typeface="+mn-ea"/>
                <a:cs typeface="+mn-cs"/>
              </a:rPr>
              <a:t>Memory channel contention </a:t>
            </a:r>
            <a:r>
              <a:rPr kumimoji="0" lang="en-US" sz="3600" b="1" i="0" u="none" strike="noStrike" kern="1200" cap="none" spc="0" normalizeH="0" baseline="0" noProof="0" dirty="0">
                <a:ln>
                  <a:noFill/>
                </a:ln>
                <a:solidFill>
                  <a:srgbClr val="000000"/>
                </a:solidFill>
                <a:effectLst/>
                <a:uLnTx/>
                <a:uFillTx/>
                <a:latin typeface="Calibri Light"/>
                <a:ea typeface="+mn-ea"/>
                <a:cs typeface="+mn-cs"/>
              </a:rPr>
              <a:t>for IO access and CPU access</a:t>
            </a:r>
            <a:endParaRPr kumimoji="0" lang="en-US" sz="3600" b="0" i="0" u="none" strike="noStrike" kern="1200" cap="none" spc="0" normalizeH="0" baseline="0" noProof="0" dirty="0">
              <a:ln>
                <a:noFill/>
              </a:ln>
              <a:solidFill>
                <a:srgbClr val="000000"/>
              </a:solidFill>
              <a:effectLst/>
              <a:uLnTx/>
              <a:uFillTx/>
              <a:latin typeface="Calibri Light"/>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Calibri Light" panose="020F0302020204030204" pitchFamily="34" charset="0"/>
              <a:buNone/>
              <a:tabLst/>
              <a:defRPr/>
            </a:pPr>
            <a:endParaRPr kumimoji="0" lang="en-US" sz="3600" b="0" i="0" u="none" strike="noStrike" kern="1200" cap="none" spc="0" normalizeH="0" baseline="0" noProof="0" dirty="0">
              <a:ln>
                <a:noFill/>
              </a:ln>
              <a:solidFill>
                <a:srgbClr val="000000"/>
              </a:solidFill>
              <a:effectLst/>
              <a:uLnTx/>
              <a:uFillTx/>
              <a:latin typeface="Calibri Ligh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1" i="0" u="none" strike="noStrike" kern="1200" cap="none" spc="0" normalizeH="0" baseline="0" noProof="0" dirty="0">
                <a:ln>
                  <a:noFill/>
                </a:ln>
                <a:solidFill>
                  <a:srgbClr val="C00000"/>
                </a:solidFill>
                <a:effectLst/>
                <a:uLnTx/>
                <a:uFillTx/>
                <a:latin typeface="Calibri Light"/>
                <a:ea typeface="+mn-ea"/>
                <a:cs typeface="+mn-cs"/>
              </a:rPr>
              <a:t>High area cost </a:t>
            </a:r>
            <a:r>
              <a:rPr kumimoji="0" lang="en-US" sz="3600" b="1" i="0" u="none" strike="noStrike" kern="1200" cap="none" spc="0" normalizeH="0" baseline="0" noProof="0" dirty="0">
                <a:ln>
                  <a:noFill/>
                </a:ln>
                <a:solidFill>
                  <a:srgbClr val="000000"/>
                </a:solidFill>
                <a:effectLst/>
                <a:uLnTx/>
                <a:uFillTx/>
                <a:latin typeface="Calibri Light"/>
                <a:ea typeface="+mn-ea"/>
                <a:cs typeface="+mn-cs"/>
              </a:rPr>
              <a:t>for integrating </a:t>
            </a:r>
            <a:r>
              <a:rPr kumimoji="0" lang="en-US" sz="3600" b="1" i="0" u="none" strike="noStrike" kern="1200" cap="none" spc="0" normalizeH="0" baseline="0" noProof="0" dirty="0">
                <a:ln>
                  <a:noFill/>
                </a:ln>
                <a:solidFill>
                  <a:srgbClr val="C00000"/>
                </a:solidFill>
                <a:effectLst/>
                <a:uLnTx/>
                <a:uFillTx/>
                <a:latin typeface="Calibri Light"/>
                <a:ea typeface="+mn-ea"/>
                <a:cs typeface="+mn-cs"/>
              </a:rPr>
              <a:t>IO interfaces </a:t>
            </a:r>
            <a:r>
              <a:rPr kumimoji="0" lang="en-US" sz="3600" b="1" i="0" u="none" strike="noStrike" kern="1200" cap="none" spc="0" normalizeH="0" baseline="0" noProof="0" dirty="0">
                <a:ln>
                  <a:noFill/>
                </a:ln>
                <a:solidFill>
                  <a:srgbClr val="000000"/>
                </a:solidFill>
                <a:effectLst/>
                <a:uLnTx/>
                <a:uFillTx/>
                <a:latin typeface="Calibri Light"/>
                <a:ea typeface="+mn-ea"/>
                <a:cs typeface="+mn-cs"/>
              </a:rPr>
              <a:t>on processor chip</a:t>
            </a:r>
            <a:endParaRPr kumimoji="0" lang="en-US" sz="3600" b="0" i="0" u="none" strike="noStrike" kern="1200" cap="none" spc="0" normalizeH="0" baseline="0" noProof="0" dirty="0">
              <a:ln>
                <a:noFill/>
              </a:ln>
              <a:solidFill>
                <a:srgbClr val="0000FF"/>
              </a:solidFill>
              <a:effectLst/>
              <a:uLnTx/>
              <a:uFillTx/>
              <a:latin typeface="Calibri Light"/>
              <a:ea typeface="+mn-ea"/>
              <a:cs typeface="+mn-cs"/>
            </a:endParaRPr>
          </a:p>
        </p:txBody>
      </p:sp>
    </p:spTree>
    <p:extLst>
      <p:ext uri="{BB962C8B-B14F-4D97-AF65-F5344CB8AC3E}">
        <p14:creationId xmlns:p14="http://schemas.microsoft.com/office/powerpoint/2010/main" val="2111138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Outline</a:t>
            </a:r>
          </a:p>
        </p:txBody>
      </p:sp>
      <p:sp>
        <p:nvSpPr>
          <p:cNvPr id="3" name="Rounded Rectangle 2"/>
          <p:cNvSpPr/>
          <p:nvPr/>
        </p:nvSpPr>
        <p:spPr>
          <a:xfrm>
            <a:off x="762000" y="12192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1. Problem</a:t>
            </a:r>
          </a:p>
        </p:txBody>
      </p:sp>
      <p:sp>
        <p:nvSpPr>
          <p:cNvPr id="4" name="Rounded Rectangle 3"/>
          <p:cNvSpPr/>
          <p:nvPr/>
        </p:nvSpPr>
        <p:spPr>
          <a:xfrm>
            <a:off x="762000" y="33528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3</a:t>
            </a:r>
            <a:r>
              <a:rPr kumimoji="0" lang="en-US" sz="4000" b="0" i="0" u="none" strike="noStrike" kern="1200" cap="none" spc="0" normalizeH="0" baseline="0" noProof="0" dirty="0">
                <a:ln>
                  <a:noFill/>
                </a:ln>
                <a:solidFill>
                  <a:prstClr val="white"/>
                </a:solidFill>
                <a:effectLst/>
                <a:uLnTx/>
                <a:uFillTx/>
                <a:latin typeface="Calibri Light"/>
                <a:ea typeface="+mn-ea"/>
                <a:cs typeface="+mn-cs"/>
              </a:rPr>
              <a:t>. </a:t>
            </a:r>
            <a:r>
              <a:rPr kumimoji="0" lang="en-US" sz="4000" b="0" i="0" u="none" strike="noStrike" kern="1200" cap="none" spc="0" normalizeH="0" baseline="0" noProof="0" dirty="0">
                <a:ln>
                  <a:noFill/>
                </a:ln>
                <a:solidFill>
                  <a:prstClr val="white"/>
                </a:solidFill>
                <a:effectLst/>
                <a:uLnTx/>
                <a:uFillTx/>
                <a:latin typeface="Calibri"/>
                <a:ea typeface="+mn-ea"/>
                <a:cs typeface="+mn-cs"/>
              </a:rPr>
              <a:t>Dual-Data-Port DRAM</a:t>
            </a:r>
          </a:p>
        </p:txBody>
      </p:sp>
      <p:sp>
        <p:nvSpPr>
          <p:cNvPr id="5" name="Rounded Rectangle 4"/>
          <p:cNvSpPr/>
          <p:nvPr/>
        </p:nvSpPr>
        <p:spPr>
          <a:xfrm>
            <a:off x="762000" y="54864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5. Evaluation</a:t>
            </a:r>
          </a:p>
        </p:txBody>
      </p:sp>
      <p:sp>
        <p:nvSpPr>
          <p:cNvPr id="8" name="Rounded Rectangle 7"/>
          <p:cNvSpPr/>
          <p:nvPr/>
        </p:nvSpPr>
        <p:spPr>
          <a:xfrm>
            <a:off x="762000" y="44196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4</a:t>
            </a:r>
            <a:r>
              <a:rPr kumimoji="0" lang="en-US" sz="4000" b="0" i="0" u="none" strike="noStrike" kern="1200" cap="none" spc="0" normalizeH="0" baseline="0" noProof="0" dirty="0">
                <a:ln>
                  <a:noFill/>
                </a:ln>
                <a:solidFill>
                  <a:prstClr val="white"/>
                </a:solidFill>
                <a:effectLst/>
                <a:uLnTx/>
                <a:uFillTx/>
                <a:latin typeface="Calibri Light"/>
                <a:ea typeface="+mn-ea"/>
                <a:cs typeface="+mn-cs"/>
              </a:rPr>
              <a:t>. </a:t>
            </a:r>
            <a:r>
              <a:rPr kumimoji="0" lang="en-US" sz="4000" b="0" i="0" u="none" strike="noStrike" kern="1200" cap="none" spc="0" normalizeH="0" baseline="0" noProof="0" dirty="0">
                <a:ln>
                  <a:noFill/>
                </a:ln>
                <a:solidFill>
                  <a:prstClr val="white"/>
                </a:solidFill>
                <a:effectLst/>
                <a:uLnTx/>
                <a:uFillTx/>
                <a:latin typeface="Calibri"/>
                <a:ea typeface="+mn-ea"/>
                <a:cs typeface="+mn-cs"/>
              </a:rPr>
              <a:t>Applications for DDMA </a:t>
            </a:r>
          </a:p>
        </p:txBody>
      </p:sp>
      <p:sp>
        <p:nvSpPr>
          <p:cNvPr id="12" name="Rounded Rectangle 11"/>
          <p:cNvSpPr/>
          <p:nvPr/>
        </p:nvSpPr>
        <p:spPr>
          <a:xfrm>
            <a:off x="762000" y="2286000"/>
            <a:ext cx="7620000" cy="6858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2. Our Approach</a:t>
            </a:r>
          </a:p>
        </p:txBody>
      </p:sp>
    </p:spTree>
    <p:extLst>
      <p:ext uri="{BB962C8B-B14F-4D97-AF65-F5344CB8AC3E}">
        <p14:creationId xmlns:p14="http://schemas.microsoft.com/office/powerpoint/2010/main" val="258802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Our Approach</a:t>
            </a:r>
          </a:p>
        </p:txBody>
      </p:sp>
      <p:sp>
        <p:nvSpPr>
          <p:cNvPr id="32" name="Rounded Rectangle 31"/>
          <p:cNvSpPr/>
          <p:nvPr/>
        </p:nvSpPr>
        <p:spPr>
          <a:xfrm>
            <a:off x="2362200" y="1449287"/>
            <a:ext cx="1981200" cy="374037"/>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CPU</a:t>
            </a:r>
          </a:p>
        </p:txBody>
      </p:sp>
      <p:sp>
        <p:nvSpPr>
          <p:cNvPr id="25" name="Rounded Rectangle 24"/>
          <p:cNvSpPr/>
          <p:nvPr/>
        </p:nvSpPr>
        <p:spPr>
          <a:xfrm>
            <a:off x="4648200" y="2058887"/>
            <a:ext cx="912779" cy="3048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DMA</a:t>
            </a:r>
          </a:p>
        </p:txBody>
      </p:sp>
      <p:cxnSp>
        <p:nvCxnSpPr>
          <p:cNvPr id="48" name="Straight Connector 47"/>
          <p:cNvCxnSpPr>
            <a:stCxn id="25" idx="1"/>
          </p:cNvCxnSpPr>
          <p:nvPr/>
        </p:nvCxnSpPr>
        <p:spPr>
          <a:xfrm flipH="1">
            <a:off x="4191000" y="2211287"/>
            <a:ext cx="457200" cy="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246779" y="4188766"/>
            <a:ext cx="1621" cy="1831034"/>
          </a:xfrm>
          <a:prstGeom prst="line">
            <a:avLst/>
          </a:prstGeom>
          <a:ln w="508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4" idx="0"/>
            <a:endCxn id="32" idx="2"/>
          </p:cNvCxnSpPr>
          <p:nvPr/>
        </p:nvCxnSpPr>
        <p:spPr>
          <a:xfrm flipV="1">
            <a:off x="3352800" y="1823324"/>
            <a:ext cx="0" cy="233330"/>
          </a:xfrm>
          <a:prstGeom prst="line">
            <a:avLst/>
          </a:prstGeom>
          <a:ln w="508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6629400" y="3962400"/>
            <a:ext cx="1828800" cy="4572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graphics</a:t>
            </a:r>
          </a:p>
        </p:txBody>
      </p:sp>
      <p:sp>
        <p:nvSpPr>
          <p:cNvPr id="57" name="Rounded Rectangle 56"/>
          <p:cNvSpPr/>
          <p:nvPr/>
        </p:nvSpPr>
        <p:spPr>
          <a:xfrm>
            <a:off x="6629400" y="4572000"/>
            <a:ext cx="1828800" cy="4572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network</a:t>
            </a:r>
          </a:p>
        </p:txBody>
      </p:sp>
      <p:sp>
        <p:nvSpPr>
          <p:cNvPr id="58" name="Rounded Rectangle 57"/>
          <p:cNvSpPr/>
          <p:nvPr/>
        </p:nvSpPr>
        <p:spPr>
          <a:xfrm>
            <a:off x="6629400" y="5181600"/>
            <a:ext cx="1828800" cy="4572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storage</a:t>
            </a:r>
          </a:p>
        </p:txBody>
      </p:sp>
      <p:cxnSp>
        <p:nvCxnSpPr>
          <p:cNvPr id="61" name="Straight Connector 60"/>
          <p:cNvCxnSpPr>
            <a:stCxn id="56" idx="1"/>
          </p:cNvCxnSpPr>
          <p:nvPr/>
        </p:nvCxnSpPr>
        <p:spPr>
          <a:xfrm flipH="1">
            <a:off x="6248400" y="4191000"/>
            <a:ext cx="381000" cy="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7" idx="1"/>
          </p:cNvCxnSpPr>
          <p:nvPr/>
        </p:nvCxnSpPr>
        <p:spPr>
          <a:xfrm flipH="1" flipV="1">
            <a:off x="6246779" y="4798367"/>
            <a:ext cx="382621" cy="2233"/>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58" idx="1"/>
          </p:cNvCxnSpPr>
          <p:nvPr/>
        </p:nvCxnSpPr>
        <p:spPr>
          <a:xfrm flipH="1">
            <a:off x="6246779" y="5410200"/>
            <a:ext cx="382621" cy="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6246779" y="6014720"/>
            <a:ext cx="382621" cy="3810"/>
          </a:xfrm>
          <a:prstGeom prst="line">
            <a:avLst/>
          </a:prstGeom>
          <a:ln w="508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6629400" y="5791200"/>
            <a:ext cx="1828800" cy="4572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USB</a:t>
            </a:r>
          </a:p>
        </p:txBody>
      </p:sp>
      <p:sp>
        <p:nvSpPr>
          <p:cNvPr id="85" name="Rounded Rectangle 84"/>
          <p:cNvSpPr/>
          <p:nvPr/>
        </p:nvSpPr>
        <p:spPr>
          <a:xfrm>
            <a:off x="2286000" y="1296886"/>
            <a:ext cx="4267200" cy="1595120"/>
          </a:xfrm>
          <a:prstGeom prst="roundRect">
            <a:avLst>
              <a:gd name="adj" fmla="val 3656"/>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88" name="TextBox 87"/>
          <p:cNvSpPr txBox="1"/>
          <p:nvPr/>
        </p:nvSpPr>
        <p:spPr>
          <a:xfrm>
            <a:off x="457200" y="3808393"/>
            <a:ext cx="1750979" cy="95410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
                <a:cs typeface="+mn-cs"/>
              </a:rPr>
              <a:t>DRAM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
                <a:cs typeface="+mn-cs"/>
              </a:rPr>
              <a:t>Chip</a:t>
            </a:r>
          </a:p>
        </p:txBody>
      </p:sp>
      <p:grpSp>
        <p:nvGrpSpPr>
          <p:cNvPr id="26" name="Group 25"/>
          <p:cNvGrpSpPr/>
          <p:nvPr/>
        </p:nvGrpSpPr>
        <p:grpSpPr>
          <a:xfrm>
            <a:off x="3124200" y="4972109"/>
            <a:ext cx="2857501" cy="1047691"/>
            <a:chOff x="4572000" y="3429000"/>
            <a:chExt cx="526972" cy="1374755"/>
          </a:xfrm>
        </p:grpSpPr>
        <p:cxnSp>
          <p:nvCxnSpPr>
            <p:cNvPr id="27" name="Straight Connector 26"/>
            <p:cNvCxnSpPr/>
            <p:nvPr/>
          </p:nvCxnSpPr>
          <p:spPr>
            <a:xfrm>
              <a:off x="4572000" y="3429000"/>
              <a:ext cx="0" cy="1367135"/>
            </a:xfrm>
            <a:prstGeom prst="line">
              <a:avLst/>
            </a:prstGeom>
            <a:ln w="38100" cap="rnd">
              <a:solidFill>
                <a:schemeClr val="accent2">
                  <a:lumMod val="75000"/>
                </a:schemeClr>
              </a:solidFill>
              <a:prstDash val="sysDash"/>
              <a:miter lim="800000"/>
              <a:head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572000" y="4803755"/>
              <a:ext cx="526972" cy="0"/>
            </a:xfrm>
            <a:prstGeom prst="line">
              <a:avLst/>
            </a:prstGeom>
            <a:ln w="38100" cap="rnd">
              <a:solidFill>
                <a:schemeClr val="accent2">
                  <a:lumMod val="75000"/>
                </a:schemeClr>
              </a:solidFill>
              <a:prstDash val="sysDash"/>
              <a:miter lim="800000"/>
              <a:tailEnd type="arrow" w="lg" len="sm"/>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105400" y="2362201"/>
            <a:ext cx="1141379" cy="1863090"/>
            <a:chOff x="5105400" y="2821633"/>
            <a:chExt cx="911157" cy="1863090"/>
          </a:xfrm>
        </p:grpSpPr>
        <p:cxnSp>
          <p:nvCxnSpPr>
            <p:cNvPr id="49" name="Straight Connector 48"/>
            <p:cNvCxnSpPr/>
            <p:nvPr/>
          </p:nvCxnSpPr>
          <p:spPr>
            <a:xfrm>
              <a:off x="5105400" y="2821633"/>
              <a:ext cx="0" cy="15240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6016557" y="3278835"/>
              <a:ext cx="0" cy="1405888"/>
            </a:xfrm>
            <a:prstGeom prst="line">
              <a:avLst/>
            </a:prstGeom>
            <a:ln w="508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2286000" y="2819400"/>
            <a:ext cx="1676400" cy="1820461"/>
            <a:chOff x="1905000" y="3278466"/>
            <a:chExt cx="1676400" cy="1820461"/>
          </a:xfrm>
        </p:grpSpPr>
        <p:cxnSp>
          <p:nvCxnSpPr>
            <p:cNvPr id="35" name="Straight Connector 34"/>
            <p:cNvCxnSpPr>
              <a:endCxn id="46" idx="0"/>
            </p:cNvCxnSpPr>
            <p:nvPr/>
          </p:nvCxnSpPr>
          <p:spPr>
            <a:xfrm>
              <a:off x="2743199" y="3278466"/>
              <a:ext cx="1" cy="1064935"/>
            </a:xfrm>
            <a:prstGeom prst="line">
              <a:avLst/>
            </a:prstGeom>
            <a:ln w="508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1905000" y="4343401"/>
              <a:ext cx="1676400" cy="755526"/>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main memory</a:t>
              </a:r>
            </a:p>
          </p:txBody>
        </p:sp>
      </p:grpSp>
      <p:sp>
        <p:nvSpPr>
          <p:cNvPr id="54" name="Rounded Rectangle 53"/>
          <p:cNvSpPr/>
          <p:nvPr/>
        </p:nvSpPr>
        <p:spPr>
          <a:xfrm>
            <a:off x="2286000" y="1296887"/>
            <a:ext cx="3352800" cy="1595119"/>
          </a:xfrm>
          <a:prstGeom prst="roundRect">
            <a:avLst>
              <a:gd name="adj" fmla="val 3656"/>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p:txBody>
      </p:sp>
      <p:cxnSp>
        <p:nvCxnSpPr>
          <p:cNvPr id="89" name="Straight Connector 88"/>
          <p:cNvCxnSpPr/>
          <p:nvPr/>
        </p:nvCxnSpPr>
        <p:spPr>
          <a:xfrm>
            <a:off x="3122579" y="2811060"/>
            <a:ext cx="1619" cy="770341"/>
          </a:xfrm>
          <a:prstGeom prst="line">
            <a:avLst/>
          </a:prstGeom>
          <a:ln w="50800" cap="rnd">
            <a:solidFill>
              <a:schemeClr val="accent5">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121835" y="4960426"/>
            <a:ext cx="2365" cy="754574"/>
          </a:xfrm>
          <a:prstGeom prst="line">
            <a:avLst/>
          </a:prstGeom>
          <a:ln w="50800">
            <a:solidFill>
              <a:schemeClr val="accent2">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5560981" y="6018530"/>
            <a:ext cx="685798" cy="5080"/>
          </a:xfrm>
          <a:prstGeom prst="line">
            <a:avLst/>
          </a:prstGeom>
          <a:ln w="508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362200" y="5537537"/>
            <a:ext cx="955317" cy="1015663"/>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D7D31">
                    <a:lumMod val="75000"/>
                  </a:srgbClr>
                </a:solidFill>
                <a:effectLst/>
                <a:uLnTx/>
                <a:uFillTx/>
                <a:latin typeface="Calibri Light"/>
                <a:ea typeface=""/>
                <a:cs typeface="+mn-cs"/>
              </a:rPr>
              <a:t>?</a:t>
            </a:r>
          </a:p>
        </p:txBody>
      </p:sp>
      <p:grpSp>
        <p:nvGrpSpPr>
          <p:cNvPr id="20" name="Group 19"/>
          <p:cNvGrpSpPr/>
          <p:nvPr/>
        </p:nvGrpSpPr>
        <p:grpSpPr>
          <a:xfrm>
            <a:off x="2971800" y="2058144"/>
            <a:ext cx="2819400" cy="3634860"/>
            <a:chOff x="2970991" y="1981943"/>
            <a:chExt cx="2819400" cy="3634860"/>
          </a:xfrm>
        </p:grpSpPr>
        <p:grpSp>
          <p:nvGrpSpPr>
            <p:cNvPr id="15" name="Group 14"/>
            <p:cNvGrpSpPr/>
            <p:nvPr/>
          </p:nvGrpSpPr>
          <p:grpSpPr>
            <a:xfrm>
              <a:off x="4646580" y="1981943"/>
              <a:ext cx="1143811" cy="3634860"/>
              <a:chOff x="4646580" y="1981943"/>
              <a:chExt cx="1143811" cy="3634860"/>
            </a:xfrm>
          </p:grpSpPr>
          <p:sp>
            <p:nvSpPr>
              <p:cNvPr id="43" name="Rounded Rectangle 42"/>
              <p:cNvSpPr/>
              <p:nvPr/>
            </p:nvSpPr>
            <p:spPr>
              <a:xfrm>
                <a:off x="4646580" y="1981943"/>
                <a:ext cx="915211" cy="758279"/>
              </a:xfrm>
              <a:prstGeom prst="roundRect">
                <a:avLst>
                  <a:gd name="adj" fmla="val 3656"/>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DMA</a:t>
                </a:r>
              </a:p>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CTRL.</a:t>
                </a:r>
              </a:p>
            </p:txBody>
          </p:sp>
          <p:cxnSp>
            <p:nvCxnSpPr>
              <p:cNvPr id="14" name="Straight Connector 13"/>
              <p:cNvCxnSpPr/>
              <p:nvPr/>
            </p:nvCxnSpPr>
            <p:spPr>
              <a:xfrm flipH="1">
                <a:off x="5390280" y="2733040"/>
                <a:ext cx="22463" cy="2883763"/>
              </a:xfrm>
              <a:prstGeom prst="line">
                <a:avLst/>
              </a:prstGeom>
              <a:ln w="25400">
                <a:solidFill>
                  <a:schemeClr val="accent2">
                    <a:lumMod val="50000"/>
                  </a:schemeClr>
                </a:solidFill>
                <a:prstDash val="sysDash"/>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rot="16200000">
                <a:off x="4214138" y="3986346"/>
                <a:ext cx="2752395"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ED7D31">
                        <a:lumMod val="50000"/>
                      </a:srgbClr>
                    </a:solidFill>
                    <a:effectLst/>
                    <a:uLnTx/>
                    <a:uFillTx/>
                    <a:latin typeface="Calibri Light"/>
                    <a:ea typeface=""/>
                    <a:cs typeface="+mn-cs"/>
                  </a:rPr>
                  <a:t>DMA control</a:t>
                </a:r>
              </a:p>
            </p:txBody>
          </p:sp>
        </p:grpSp>
        <p:cxnSp>
          <p:nvCxnSpPr>
            <p:cNvPr id="53" name="Straight Connector 52"/>
            <p:cNvCxnSpPr>
              <a:stCxn id="43" idx="1"/>
              <a:endCxn id="24" idx="3"/>
            </p:cNvCxnSpPr>
            <p:nvPr/>
          </p:nvCxnSpPr>
          <p:spPr>
            <a:xfrm flipH="1" flipV="1">
              <a:off x="2970991" y="2361081"/>
              <a:ext cx="1675589" cy="2"/>
            </a:xfrm>
            <a:prstGeom prst="line">
              <a:avLst/>
            </a:prstGeom>
            <a:ln w="254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457200" y="1941493"/>
            <a:ext cx="1750979" cy="95410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
                <a:cs typeface="+mn-cs"/>
              </a:rPr>
              <a:t>Processor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
                <a:cs typeface="+mn-cs"/>
              </a:rPr>
              <a:t>Chip</a:t>
            </a:r>
          </a:p>
        </p:txBody>
      </p:sp>
      <p:grpSp>
        <p:nvGrpSpPr>
          <p:cNvPr id="74" name="Group 73"/>
          <p:cNvGrpSpPr/>
          <p:nvPr/>
        </p:nvGrpSpPr>
        <p:grpSpPr>
          <a:xfrm>
            <a:off x="3964775" y="2815990"/>
            <a:ext cx="581866" cy="2877014"/>
            <a:chOff x="9532243" y="726714"/>
            <a:chExt cx="581866" cy="2785249"/>
          </a:xfrm>
        </p:grpSpPr>
        <p:cxnSp>
          <p:nvCxnSpPr>
            <p:cNvPr id="78" name="Straight Connector 77"/>
            <p:cNvCxnSpPr/>
            <p:nvPr/>
          </p:nvCxnSpPr>
          <p:spPr>
            <a:xfrm>
              <a:off x="9754412" y="726714"/>
              <a:ext cx="0" cy="2785249"/>
            </a:xfrm>
            <a:prstGeom prst="line">
              <a:avLst/>
            </a:prstGeom>
            <a:ln w="25400" cap="rnd">
              <a:solidFill>
                <a:schemeClr val="accent6">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532243" y="2184673"/>
              <a:ext cx="222169" cy="2234"/>
            </a:xfrm>
            <a:prstGeom prst="line">
              <a:avLst/>
            </a:prstGeom>
            <a:ln w="25400" cap="rnd">
              <a:solidFill>
                <a:schemeClr val="accent6">
                  <a:lumMod val="50000"/>
                </a:schemeClr>
              </a:solidFill>
              <a:prstDash val="sysDash"/>
              <a:headEnd type="arrow" w="lg" len="sm"/>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rot="16200000">
              <a:off x="8616675" y="1907556"/>
              <a:ext cx="2594758"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70AD47">
                      <a:lumMod val="50000"/>
                    </a:srgbClr>
                  </a:solidFill>
                  <a:effectLst/>
                  <a:uLnTx/>
                  <a:uFillTx/>
                  <a:latin typeface="Calibri Light"/>
                  <a:ea typeface=""/>
                  <a:cs typeface="+mn-cs"/>
                </a:rPr>
                <a:t>control channel</a:t>
              </a:r>
            </a:p>
          </p:txBody>
        </p:sp>
      </p:grpSp>
      <p:grpSp>
        <p:nvGrpSpPr>
          <p:cNvPr id="109" name="Group 108"/>
          <p:cNvGrpSpPr/>
          <p:nvPr/>
        </p:nvGrpSpPr>
        <p:grpSpPr>
          <a:xfrm>
            <a:off x="2285999" y="3581401"/>
            <a:ext cx="1676401" cy="1371599"/>
            <a:chOff x="4572000" y="3124200"/>
            <a:chExt cx="1676401" cy="1371599"/>
          </a:xfrm>
        </p:grpSpPr>
        <p:sp>
          <p:nvSpPr>
            <p:cNvPr id="84" name="Rounded Rectangle 83"/>
            <p:cNvSpPr/>
            <p:nvPr/>
          </p:nvSpPr>
          <p:spPr>
            <a:xfrm>
              <a:off x="4572000" y="3428999"/>
              <a:ext cx="1676400" cy="762001"/>
            </a:xfrm>
            <a:prstGeom prst="roundRect">
              <a:avLst>
                <a:gd name="adj" fmla="val 3656"/>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Dual-Data-</a:t>
              </a:r>
            </a:p>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Port DRAM</a:t>
              </a:r>
            </a:p>
          </p:txBody>
        </p:sp>
        <p:sp>
          <p:nvSpPr>
            <p:cNvPr id="82" name="TextBox 81"/>
            <p:cNvSpPr txBox="1"/>
            <p:nvPr/>
          </p:nvSpPr>
          <p:spPr>
            <a:xfrm>
              <a:off x="5410200" y="3124200"/>
              <a:ext cx="838201" cy="307190"/>
            </a:xfrm>
            <a:prstGeom prst="rect">
              <a:avLst/>
            </a:prstGeom>
            <a:noFill/>
          </p:spPr>
          <p:txBody>
            <a:bodyPr wrap="square" r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70AD47">
                      <a:lumMod val="75000"/>
                    </a:srgbClr>
                  </a:solidFill>
                  <a:effectLst/>
                  <a:uLnTx/>
                  <a:uFillTx/>
                  <a:latin typeface="Calibri Light"/>
                  <a:ea typeface=""/>
                  <a:cs typeface="+mn-cs"/>
                </a:rPr>
                <a:t>Port 1</a:t>
              </a:r>
            </a:p>
          </p:txBody>
        </p:sp>
        <p:cxnSp>
          <p:nvCxnSpPr>
            <p:cNvPr id="62" name="Straight Connector 61"/>
            <p:cNvCxnSpPr/>
            <p:nvPr/>
          </p:nvCxnSpPr>
          <p:spPr>
            <a:xfrm>
              <a:off x="5410199" y="3201143"/>
              <a:ext cx="1" cy="227856"/>
            </a:xfrm>
            <a:prstGeom prst="line">
              <a:avLst/>
            </a:prstGeom>
            <a:ln w="50800">
              <a:solidFill>
                <a:schemeClr val="accent6">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84" idx="2"/>
            </p:cNvCxnSpPr>
            <p:nvPr/>
          </p:nvCxnSpPr>
          <p:spPr>
            <a:xfrm flipV="1">
              <a:off x="5410199" y="4191000"/>
              <a:ext cx="1" cy="228600"/>
            </a:xfrm>
            <a:prstGeom prst="line">
              <a:avLst/>
            </a:prstGeom>
            <a:ln w="50800">
              <a:solidFill>
                <a:schemeClr val="accent6">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410201" y="4191000"/>
              <a:ext cx="838200" cy="304799"/>
            </a:xfrm>
            <a:prstGeom prst="rect">
              <a:avLst/>
            </a:prstGeom>
            <a:noFill/>
          </p:spPr>
          <p:txBody>
            <a:bodyPr wrap="square" r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70AD47">
                      <a:lumMod val="75000"/>
                    </a:srgbClr>
                  </a:solidFill>
                  <a:effectLst/>
                  <a:uLnTx/>
                  <a:uFillTx/>
                  <a:latin typeface="Calibri Light"/>
                  <a:ea typeface=""/>
                  <a:cs typeface="+mn-cs"/>
                </a:rPr>
                <a:t>Port 2</a:t>
              </a:r>
            </a:p>
          </p:txBody>
        </p:sp>
      </p:grpSp>
      <p:sp>
        <p:nvSpPr>
          <p:cNvPr id="24" name="Rounded Rectangle 23"/>
          <p:cNvSpPr/>
          <p:nvPr/>
        </p:nvSpPr>
        <p:spPr>
          <a:xfrm>
            <a:off x="2362200" y="2056654"/>
            <a:ext cx="1981200" cy="761255"/>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memory controller</a:t>
            </a:r>
          </a:p>
        </p:txBody>
      </p:sp>
      <p:sp>
        <p:nvSpPr>
          <p:cNvPr id="47" name="Rounded Rectangle 46"/>
          <p:cNvSpPr/>
          <p:nvPr/>
        </p:nvSpPr>
        <p:spPr>
          <a:xfrm>
            <a:off x="4648200" y="2514598"/>
            <a:ext cx="1828800" cy="304056"/>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IO interface</a:t>
            </a:r>
          </a:p>
        </p:txBody>
      </p:sp>
      <p:grpSp>
        <p:nvGrpSpPr>
          <p:cNvPr id="8" name="Group 7"/>
          <p:cNvGrpSpPr/>
          <p:nvPr/>
        </p:nvGrpSpPr>
        <p:grpSpPr>
          <a:xfrm>
            <a:off x="457200" y="5522893"/>
            <a:ext cx="5102160" cy="954107"/>
            <a:chOff x="457200" y="5387529"/>
            <a:chExt cx="5102160" cy="954107"/>
          </a:xfrm>
        </p:grpSpPr>
        <p:sp>
          <p:nvSpPr>
            <p:cNvPr id="36" name="TextBox 35"/>
            <p:cNvSpPr txBox="1"/>
            <p:nvPr/>
          </p:nvSpPr>
          <p:spPr>
            <a:xfrm>
              <a:off x="457200" y="5387529"/>
              <a:ext cx="1750979" cy="95410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
                  <a:cs typeface="+mn-cs"/>
                </a:rPr>
                <a:t>DMA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
                  <a:cs typeface="+mn-cs"/>
                </a:rPr>
                <a:t>Chip</a:t>
              </a:r>
            </a:p>
          </p:txBody>
        </p:sp>
        <p:sp>
          <p:nvSpPr>
            <p:cNvPr id="34" name="Rounded Rectangle 33"/>
            <p:cNvSpPr/>
            <p:nvPr/>
          </p:nvSpPr>
          <p:spPr>
            <a:xfrm>
              <a:off x="2286000" y="5579636"/>
              <a:ext cx="3273360" cy="609600"/>
            </a:xfrm>
            <a:prstGeom prst="roundRect">
              <a:avLst>
                <a:gd name="adj" fmla="val 3656"/>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DMA IO interface</a:t>
              </a:r>
            </a:p>
          </p:txBody>
        </p:sp>
      </p:grpSp>
    </p:spTree>
    <p:extLst>
      <p:ext uri="{BB962C8B-B14F-4D97-AF65-F5344CB8AC3E}">
        <p14:creationId xmlns:p14="http://schemas.microsoft.com/office/powerpoint/2010/main" val="71092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9"/>
                                        </p:tgtEl>
                                      </p:cBhvr>
                                    </p:animEffect>
                                    <p:set>
                                      <p:cBhvr>
                                        <p:cTn id="15" dur="1" fill="hold">
                                          <p:stCondLst>
                                            <p:cond delay="499"/>
                                          </p:stCondLst>
                                        </p:cTn>
                                        <p:tgtEl>
                                          <p:spTgt spid="9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500"/>
                                        <p:tgtEl>
                                          <p:spTgt spid="109"/>
                                        </p:tgtEl>
                                      </p:cBhvr>
                                    </p:animEffect>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89"/>
                                        </p:tgtEl>
                                        <p:attrNameLst>
                                          <p:attrName>style.visibility</p:attrName>
                                        </p:attrNameLst>
                                      </p:cBhvr>
                                      <p:to>
                                        <p:strVal val="visible"/>
                                      </p:to>
                                    </p:set>
                                    <p:anim calcmode="lin" valueType="num">
                                      <p:cBhvr additive="base">
                                        <p:cTn id="22" dur="500" fill="hold"/>
                                        <p:tgtEl>
                                          <p:spTgt spid="89"/>
                                        </p:tgtEl>
                                        <p:attrNameLst>
                                          <p:attrName>ppt_x</p:attrName>
                                        </p:attrNameLst>
                                      </p:cBhvr>
                                      <p:tavLst>
                                        <p:tav tm="0">
                                          <p:val>
                                            <p:strVal val="0-#ppt_w/2"/>
                                          </p:val>
                                        </p:tav>
                                        <p:tav tm="100000">
                                          <p:val>
                                            <p:strVal val="#ppt_x"/>
                                          </p:val>
                                        </p:tav>
                                      </p:tavLst>
                                    </p:anim>
                                    <p:anim calcmode="lin" valueType="num">
                                      <p:cBhvr additive="base">
                                        <p:cTn id="23" dur="50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3.33333E-6 1.11111E-6 L -0.24166 0.47824 " pathEditMode="relative" rAng="0" ptsTypes="AA">
                                      <p:cBhvr>
                                        <p:cTn id="27" dur="1000" fill="hold"/>
                                        <p:tgtEl>
                                          <p:spTgt spid="47"/>
                                        </p:tgtEl>
                                        <p:attrNameLst>
                                          <p:attrName>ppt_x</p:attrName>
                                          <p:attrName>ppt_y</p:attrName>
                                        </p:attrNameLst>
                                      </p:cBhvr>
                                      <p:rCtr x="-12083" y="23912"/>
                                    </p:animMotion>
                                  </p:childTnLst>
                                </p:cTn>
                              </p:par>
                              <p:par>
                                <p:cTn id="28" presetID="10" presetClass="exit" presetSubtype="0" fill="hold" nodeType="with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par>
                          <p:cTn id="37" fill="hold">
                            <p:stCondLst>
                              <p:cond delay="1500"/>
                            </p:stCondLst>
                            <p:childTnLst>
                              <p:par>
                                <p:cTn id="38" presetID="10" presetClass="exit" presetSubtype="0" fill="hold" nodeType="afterEffect">
                                  <p:stCondLst>
                                    <p:cond delay="0"/>
                                  </p:stCondLst>
                                  <p:childTnLst>
                                    <p:animEffect transition="out" filter="fade">
                                      <p:cBhvr>
                                        <p:cTn id="39" dur="500"/>
                                        <p:tgtEl>
                                          <p:spTgt spid="26"/>
                                        </p:tgtEl>
                                      </p:cBhvr>
                                    </p:animEffect>
                                    <p:set>
                                      <p:cBhvr>
                                        <p:cTn id="40" dur="1" fill="hold">
                                          <p:stCondLst>
                                            <p:cond delay="499"/>
                                          </p:stCondLst>
                                        </p:cTn>
                                        <p:tgtEl>
                                          <p:spTgt spid="2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90"/>
                                        </p:tgtEl>
                                        <p:attrNameLst>
                                          <p:attrName>style.visibility</p:attrName>
                                        </p:attrNameLst>
                                      </p:cBhvr>
                                      <p:to>
                                        <p:strVal val="visible"/>
                                      </p:to>
                                    </p:set>
                                    <p:anim calcmode="lin" valueType="num">
                                      <p:cBhvr additive="base">
                                        <p:cTn id="45" dur="500" fill="hold"/>
                                        <p:tgtEl>
                                          <p:spTgt spid="90"/>
                                        </p:tgtEl>
                                        <p:attrNameLst>
                                          <p:attrName>ppt_x</p:attrName>
                                        </p:attrNameLst>
                                      </p:cBhvr>
                                      <p:tavLst>
                                        <p:tav tm="0">
                                          <p:val>
                                            <p:strVal val="0-#ppt_w/2"/>
                                          </p:val>
                                        </p:tav>
                                        <p:tav tm="100000">
                                          <p:val>
                                            <p:strVal val="#ppt_x"/>
                                          </p:val>
                                        </p:tav>
                                      </p:tavLst>
                                    </p:anim>
                                    <p:anim calcmode="lin" valueType="num">
                                      <p:cBhvr additive="base">
                                        <p:cTn id="46" dur="500" fill="hold"/>
                                        <p:tgtEl>
                                          <p:spTgt spid="9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500"/>
                                        <p:tgtEl>
                                          <p:spTgt spid="7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500"/>
                                        <p:tgtEl>
                                          <p:spTgt spid="54"/>
                                        </p:tgtEl>
                                      </p:cBhvr>
                                    </p:animEffect>
                                  </p:childTnLst>
                                </p:cTn>
                              </p:par>
                              <p:par>
                                <p:cTn id="60" presetID="10" presetClass="exit" presetSubtype="0" fill="hold" nodeType="withEffect">
                                  <p:stCondLst>
                                    <p:cond delay="0"/>
                                  </p:stCondLst>
                                  <p:childTnLst>
                                    <p:animEffect transition="out" filter="fade">
                                      <p:cBhvr>
                                        <p:cTn id="61" dur="500"/>
                                        <p:tgtEl>
                                          <p:spTgt spid="48"/>
                                        </p:tgtEl>
                                      </p:cBhvr>
                                    </p:animEffect>
                                    <p:set>
                                      <p:cBhvr>
                                        <p:cTn id="62" dur="1" fill="hold">
                                          <p:stCondLst>
                                            <p:cond delay="499"/>
                                          </p:stCondLst>
                                        </p:cTn>
                                        <p:tgtEl>
                                          <p:spTgt spid="48"/>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85"/>
                                        </p:tgtEl>
                                      </p:cBhvr>
                                    </p:animEffect>
                                    <p:set>
                                      <p:cBhvr>
                                        <p:cTn id="65" dur="1" fill="hold">
                                          <p:stCondLst>
                                            <p:cond delay="499"/>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4" grpId="0" animBg="1"/>
      <p:bldP spid="55" grpId="0"/>
      <p:bldP spid="47"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Our Approach</a:t>
            </a:r>
          </a:p>
        </p:txBody>
      </p:sp>
      <p:sp>
        <p:nvSpPr>
          <p:cNvPr id="55" name="TextBox 54"/>
          <p:cNvSpPr txBox="1"/>
          <p:nvPr/>
        </p:nvSpPr>
        <p:spPr>
          <a:xfrm>
            <a:off x="2362200" y="5537537"/>
            <a:ext cx="955317" cy="1015663"/>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D7D31">
                    <a:lumMod val="75000"/>
                  </a:srgbClr>
                </a:solidFill>
                <a:effectLst/>
                <a:uLnTx/>
                <a:uFillTx/>
                <a:latin typeface="Calibri Light"/>
                <a:ea typeface=""/>
                <a:cs typeface="+mn-cs"/>
              </a:rPr>
              <a:t>?</a:t>
            </a:r>
          </a:p>
        </p:txBody>
      </p:sp>
      <p:grpSp>
        <p:nvGrpSpPr>
          <p:cNvPr id="3" name="Group 2"/>
          <p:cNvGrpSpPr/>
          <p:nvPr/>
        </p:nvGrpSpPr>
        <p:grpSpPr>
          <a:xfrm>
            <a:off x="457200" y="1296887"/>
            <a:ext cx="8001000" cy="5180113"/>
            <a:chOff x="457200" y="1296887"/>
            <a:chExt cx="8001000" cy="5180113"/>
          </a:xfrm>
        </p:grpSpPr>
        <p:sp>
          <p:nvSpPr>
            <p:cNvPr id="32" name="Rounded Rectangle 31"/>
            <p:cNvSpPr/>
            <p:nvPr/>
          </p:nvSpPr>
          <p:spPr>
            <a:xfrm>
              <a:off x="2362200" y="1449287"/>
              <a:ext cx="1981200" cy="374037"/>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CPU</a:t>
              </a:r>
            </a:p>
          </p:txBody>
        </p:sp>
        <p:cxnSp>
          <p:nvCxnSpPr>
            <p:cNvPr id="50" name="Straight Connector 49"/>
            <p:cNvCxnSpPr/>
            <p:nvPr/>
          </p:nvCxnSpPr>
          <p:spPr>
            <a:xfrm>
              <a:off x="6246779" y="4188766"/>
              <a:ext cx="1621" cy="1831034"/>
            </a:xfrm>
            <a:prstGeom prst="line">
              <a:avLst/>
            </a:prstGeom>
            <a:ln w="508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4" idx="0"/>
              <a:endCxn id="32" idx="2"/>
            </p:cNvCxnSpPr>
            <p:nvPr/>
          </p:nvCxnSpPr>
          <p:spPr>
            <a:xfrm flipV="1">
              <a:off x="3352800" y="1823324"/>
              <a:ext cx="0" cy="23333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6629400" y="3962400"/>
              <a:ext cx="1828800" cy="4572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graphics</a:t>
              </a:r>
            </a:p>
          </p:txBody>
        </p:sp>
        <p:sp>
          <p:nvSpPr>
            <p:cNvPr id="57" name="Rounded Rectangle 56"/>
            <p:cNvSpPr/>
            <p:nvPr/>
          </p:nvSpPr>
          <p:spPr>
            <a:xfrm>
              <a:off x="6629400" y="4572000"/>
              <a:ext cx="1828800" cy="4572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network</a:t>
              </a:r>
            </a:p>
          </p:txBody>
        </p:sp>
        <p:sp>
          <p:nvSpPr>
            <p:cNvPr id="58" name="Rounded Rectangle 57"/>
            <p:cNvSpPr/>
            <p:nvPr/>
          </p:nvSpPr>
          <p:spPr>
            <a:xfrm>
              <a:off x="6629400" y="5181600"/>
              <a:ext cx="1828800" cy="4572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storage</a:t>
              </a:r>
            </a:p>
          </p:txBody>
        </p:sp>
        <p:cxnSp>
          <p:nvCxnSpPr>
            <p:cNvPr id="61" name="Straight Connector 60"/>
            <p:cNvCxnSpPr>
              <a:stCxn id="56" idx="1"/>
            </p:cNvCxnSpPr>
            <p:nvPr/>
          </p:nvCxnSpPr>
          <p:spPr>
            <a:xfrm flipH="1">
              <a:off x="6248400" y="4191000"/>
              <a:ext cx="381000"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7" idx="1"/>
            </p:cNvCxnSpPr>
            <p:nvPr/>
          </p:nvCxnSpPr>
          <p:spPr>
            <a:xfrm flipH="1" flipV="1">
              <a:off x="6246779" y="4798367"/>
              <a:ext cx="382621" cy="2233"/>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58" idx="1"/>
            </p:cNvCxnSpPr>
            <p:nvPr/>
          </p:nvCxnSpPr>
          <p:spPr>
            <a:xfrm flipH="1">
              <a:off x="6246779" y="5410200"/>
              <a:ext cx="382621" cy="0"/>
            </a:xfrm>
            <a:prstGeom prst="line">
              <a:avLst/>
            </a:prstGeom>
            <a:ln w="508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6246779" y="6014720"/>
              <a:ext cx="382621" cy="3810"/>
            </a:xfrm>
            <a:prstGeom prst="line">
              <a:avLst/>
            </a:prstGeom>
            <a:ln w="508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6629400" y="5791200"/>
              <a:ext cx="1828800" cy="4572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USB</a:t>
              </a:r>
            </a:p>
          </p:txBody>
        </p:sp>
        <p:sp>
          <p:nvSpPr>
            <p:cNvPr id="88" name="TextBox 87"/>
            <p:cNvSpPr txBox="1"/>
            <p:nvPr/>
          </p:nvSpPr>
          <p:spPr>
            <a:xfrm>
              <a:off x="457200" y="3808393"/>
              <a:ext cx="1750979" cy="95410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lumMod val="50000"/>
                    </a:prstClr>
                  </a:solidFill>
                  <a:effectLst/>
                  <a:uLnTx/>
                  <a:uFillTx/>
                  <a:latin typeface="Calibri Light"/>
                  <a:ea typeface=""/>
                  <a:cs typeface="+mn-cs"/>
                </a:rPr>
                <a:t>DRAM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lumMod val="50000"/>
                    </a:prstClr>
                  </a:solidFill>
                  <a:effectLst/>
                  <a:uLnTx/>
                  <a:uFillTx/>
                  <a:latin typeface="Calibri Light"/>
                  <a:ea typeface=""/>
                  <a:cs typeface="+mn-cs"/>
                </a:rPr>
                <a:t>Chip</a:t>
              </a:r>
            </a:p>
          </p:txBody>
        </p:sp>
        <p:sp>
          <p:nvSpPr>
            <p:cNvPr id="54" name="Rounded Rectangle 53"/>
            <p:cNvSpPr/>
            <p:nvPr/>
          </p:nvSpPr>
          <p:spPr>
            <a:xfrm>
              <a:off x="2286000" y="1296887"/>
              <a:ext cx="3352800" cy="1595119"/>
            </a:xfrm>
            <a:prstGeom prst="roundRect">
              <a:avLst>
                <a:gd name="adj" fmla="val 3656"/>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p:txBody>
        </p:sp>
        <p:cxnSp>
          <p:nvCxnSpPr>
            <p:cNvPr id="90" name="Straight Connector 89"/>
            <p:cNvCxnSpPr/>
            <p:nvPr/>
          </p:nvCxnSpPr>
          <p:spPr>
            <a:xfrm>
              <a:off x="3121835" y="4938430"/>
              <a:ext cx="2365" cy="754574"/>
            </a:xfrm>
            <a:prstGeom prst="line">
              <a:avLst/>
            </a:prstGeom>
            <a:ln w="50800">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5560981" y="6018530"/>
              <a:ext cx="685798" cy="5080"/>
            </a:xfrm>
            <a:prstGeom prst="line">
              <a:avLst/>
            </a:prstGeom>
            <a:ln w="50800" cap="rnd">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4647389" y="2058144"/>
              <a:ext cx="915211" cy="758279"/>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DMA</a:t>
              </a:r>
            </a:p>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CTRL.</a:t>
              </a:r>
            </a:p>
          </p:txBody>
        </p:sp>
        <p:cxnSp>
          <p:nvCxnSpPr>
            <p:cNvPr id="14" name="Straight Connector 13"/>
            <p:cNvCxnSpPr/>
            <p:nvPr/>
          </p:nvCxnSpPr>
          <p:spPr>
            <a:xfrm flipH="1">
              <a:off x="5391089" y="2809241"/>
              <a:ext cx="22463" cy="2883763"/>
            </a:xfrm>
            <a:prstGeom prst="line">
              <a:avLst/>
            </a:prstGeom>
            <a:ln w="25400">
              <a:solidFill>
                <a:schemeClr val="bg1">
                  <a:lumMod val="50000"/>
                </a:schemeClr>
              </a:solidFill>
              <a:prstDash val="sysDash"/>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rot="16200000">
              <a:off x="4214947" y="4062547"/>
              <a:ext cx="2752395"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50000"/>
                    </a:prstClr>
                  </a:solidFill>
                  <a:effectLst/>
                  <a:uLnTx/>
                  <a:uFillTx/>
                  <a:latin typeface="Calibri Light"/>
                  <a:ea typeface=""/>
                  <a:cs typeface="+mn-cs"/>
                </a:rPr>
                <a:t>DMA control</a:t>
              </a:r>
            </a:p>
          </p:txBody>
        </p:sp>
        <p:cxnSp>
          <p:nvCxnSpPr>
            <p:cNvPr id="53" name="Straight Connector 52"/>
            <p:cNvCxnSpPr>
              <a:stCxn id="43" idx="1"/>
              <a:endCxn id="24" idx="3"/>
            </p:cNvCxnSpPr>
            <p:nvPr/>
          </p:nvCxnSpPr>
          <p:spPr>
            <a:xfrm flipH="1" flipV="1">
              <a:off x="2971800" y="2437282"/>
              <a:ext cx="1675589" cy="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57200" y="1941493"/>
              <a:ext cx="1750979" cy="95410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lumMod val="50000"/>
                    </a:prstClr>
                  </a:solidFill>
                  <a:effectLst/>
                  <a:uLnTx/>
                  <a:uFillTx/>
                  <a:latin typeface="Calibri Light"/>
                  <a:ea typeface=""/>
                  <a:cs typeface="+mn-cs"/>
                </a:rPr>
                <a:t>Processor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lumMod val="50000"/>
                    </a:prstClr>
                  </a:solidFill>
                  <a:effectLst/>
                  <a:uLnTx/>
                  <a:uFillTx/>
                  <a:latin typeface="Calibri Light"/>
                  <a:ea typeface=""/>
                  <a:cs typeface="+mn-cs"/>
                </a:rPr>
                <a:t>Chip</a:t>
              </a:r>
            </a:p>
          </p:txBody>
        </p:sp>
        <p:cxnSp>
          <p:nvCxnSpPr>
            <p:cNvPr id="78" name="Straight Connector 77"/>
            <p:cNvCxnSpPr/>
            <p:nvPr/>
          </p:nvCxnSpPr>
          <p:spPr>
            <a:xfrm>
              <a:off x="4186944" y="2815990"/>
              <a:ext cx="0" cy="2877014"/>
            </a:xfrm>
            <a:prstGeom prst="line">
              <a:avLst/>
            </a:prstGeom>
            <a:ln w="25400" cap="rnd">
              <a:solidFill>
                <a:schemeClr val="bg1">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964775" y="4321984"/>
              <a:ext cx="222169" cy="2308"/>
            </a:xfrm>
            <a:prstGeom prst="line">
              <a:avLst/>
            </a:prstGeom>
            <a:ln w="25400" cap="rnd">
              <a:solidFill>
                <a:schemeClr val="bg1">
                  <a:lumMod val="50000"/>
                </a:schemeClr>
              </a:solidFill>
              <a:prstDash val="sysDash"/>
              <a:headEnd type="arrow" w="lg" len="sm"/>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rot="16200000">
              <a:off x="3006463" y="4042328"/>
              <a:ext cx="2680247"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50000"/>
                    </a:prstClr>
                  </a:solidFill>
                  <a:effectLst/>
                  <a:uLnTx/>
                  <a:uFillTx/>
                  <a:latin typeface="Calibri Light"/>
                  <a:ea typeface=""/>
                  <a:cs typeface="+mn-cs"/>
                </a:rPr>
                <a:t>control channel</a:t>
              </a:r>
            </a:p>
          </p:txBody>
        </p:sp>
        <p:sp>
          <p:nvSpPr>
            <p:cNvPr id="84" name="Rounded Rectangle 83"/>
            <p:cNvSpPr/>
            <p:nvPr/>
          </p:nvSpPr>
          <p:spPr>
            <a:xfrm>
              <a:off x="2285999" y="3886200"/>
              <a:ext cx="1676400" cy="762001"/>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Dual-Data-</a:t>
              </a:r>
            </a:p>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Port DRAM</a:t>
              </a:r>
            </a:p>
          </p:txBody>
        </p:sp>
        <p:sp>
          <p:nvSpPr>
            <p:cNvPr id="82" name="TextBox 81"/>
            <p:cNvSpPr txBox="1"/>
            <p:nvPr/>
          </p:nvSpPr>
          <p:spPr>
            <a:xfrm>
              <a:off x="3124199" y="3581401"/>
              <a:ext cx="838201" cy="307190"/>
            </a:xfrm>
            <a:prstGeom prst="rect">
              <a:avLst/>
            </a:prstGeom>
            <a:noFill/>
          </p:spPr>
          <p:txBody>
            <a:bodyPr wrap="square" r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50000"/>
                    </a:prstClr>
                  </a:solidFill>
                  <a:effectLst/>
                  <a:uLnTx/>
                  <a:uFillTx/>
                  <a:latin typeface="Calibri Light"/>
                  <a:ea typeface=""/>
                  <a:cs typeface="+mn-cs"/>
                </a:rPr>
                <a:t>Port 1</a:t>
              </a:r>
            </a:p>
          </p:txBody>
        </p:sp>
        <p:cxnSp>
          <p:nvCxnSpPr>
            <p:cNvPr id="62" name="Straight Connector 61"/>
            <p:cNvCxnSpPr/>
            <p:nvPr/>
          </p:nvCxnSpPr>
          <p:spPr>
            <a:xfrm>
              <a:off x="3124198" y="3658344"/>
              <a:ext cx="1" cy="227856"/>
            </a:xfrm>
            <a:prstGeom prst="line">
              <a:avLst/>
            </a:prstGeom>
            <a:ln w="50800">
              <a:solidFill>
                <a:schemeClr val="bg1">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84" idx="2"/>
            </p:cNvCxnSpPr>
            <p:nvPr/>
          </p:nvCxnSpPr>
          <p:spPr>
            <a:xfrm flipV="1">
              <a:off x="3124198" y="4648201"/>
              <a:ext cx="1" cy="228600"/>
            </a:xfrm>
            <a:prstGeom prst="line">
              <a:avLst/>
            </a:prstGeom>
            <a:ln w="50800">
              <a:solidFill>
                <a:schemeClr val="bg1">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124200" y="4648201"/>
              <a:ext cx="838200" cy="304799"/>
            </a:xfrm>
            <a:prstGeom prst="rect">
              <a:avLst/>
            </a:prstGeom>
            <a:noFill/>
          </p:spPr>
          <p:txBody>
            <a:bodyPr wrap="square" rIns="0" rtlCol="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50000"/>
                    </a:prstClr>
                  </a:solidFill>
                  <a:effectLst/>
                  <a:uLnTx/>
                  <a:uFillTx/>
                  <a:latin typeface="Calibri Light"/>
                  <a:ea typeface=""/>
                  <a:cs typeface="+mn-cs"/>
                </a:rPr>
                <a:t>Port 2</a:t>
              </a:r>
            </a:p>
          </p:txBody>
        </p:sp>
        <p:sp>
          <p:nvSpPr>
            <p:cNvPr id="24" name="Rounded Rectangle 23"/>
            <p:cNvSpPr/>
            <p:nvPr/>
          </p:nvSpPr>
          <p:spPr>
            <a:xfrm>
              <a:off x="2362200" y="2056654"/>
              <a:ext cx="1981200" cy="761255"/>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memory controller</a:t>
              </a:r>
            </a:p>
          </p:txBody>
        </p:sp>
        <p:sp>
          <p:nvSpPr>
            <p:cNvPr id="36" name="TextBox 35"/>
            <p:cNvSpPr txBox="1"/>
            <p:nvPr/>
          </p:nvSpPr>
          <p:spPr>
            <a:xfrm>
              <a:off x="457200" y="5522893"/>
              <a:ext cx="1750979" cy="95410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lumMod val="50000"/>
                    </a:prstClr>
                  </a:solidFill>
                  <a:effectLst/>
                  <a:uLnTx/>
                  <a:uFillTx/>
                  <a:latin typeface="Calibri Light"/>
                  <a:ea typeface=""/>
                  <a:cs typeface="+mn-cs"/>
                </a:rPr>
                <a:t>DMA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lumMod val="50000"/>
                    </a:prstClr>
                  </a:solidFill>
                  <a:effectLst/>
                  <a:uLnTx/>
                  <a:uFillTx/>
                  <a:latin typeface="Calibri Light"/>
                  <a:ea typeface=""/>
                  <a:cs typeface="+mn-cs"/>
                </a:rPr>
                <a:t>Chip</a:t>
              </a:r>
            </a:p>
          </p:txBody>
        </p:sp>
        <p:sp>
          <p:nvSpPr>
            <p:cNvPr id="34" name="Rounded Rectangle 33"/>
            <p:cNvSpPr/>
            <p:nvPr/>
          </p:nvSpPr>
          <p:spPr>
            <a:xfrm>
              <a:off x="2286000" y="5715000"/>
              <a:ext cx="3273360" cy="6096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DMA IO interface</a:t>
              </a:r>
            </a:p>
          </p:txBody>
        </p:sp>
        <p:cxnSp>
          <p:nvCxnSpPr>
            <p:cNvPr id="63" name="Straight Connector 62"/>
            <p:cNvCxnSpPr/>
            <p:nvPr/>
          </p:nvCxnSpPr>
          <p:spPr>
            <a:xfrm>
              <a:off x="3122579" y="2811060"/>
              <a:ext cx="1619" cy="770341"/>
            </a:xfrm>
            <a:prstGeom prst="line">
              <a:avLst/>
            </a:prstGeom>
            <a:ln w="5080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175882" y="4630952"/>
            <a:ext cx="3277784" cy="1163604"/>
            <a:chOff x="212176" y="5021006"/>
            <a:chExt cx="3277784" cy="1163604"/>
          </a:xfrm>
        </p:grpSpPr>
        <p:sp>
          <p:nvSpPr>
            <p:cNvPr id="66" name="Up-Down Arrow 65"/>
            <p:cNvSpPr/>
            <p:nvPr/>
          </p:nvSpPr>
          <p:spPr>
            <a:xfrm>
              <a:off x="2826534" y="5021006"/>
              <a:ext cx="663426" cy="1163604"/>
            </a:xfrm>
            <a:prstGeom prst="upDownArrow">
              <a:avLst>
                <a:gd name="adj1" fmla="val 43623"/>
                <a:gd name="adj2" fmla="val 39892"/>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4472C4">
                    <a:lumMod val="75000"/>
                  </a:srgbClr>
                </a:solidFill>
                <a:effectLst/>
                <a:uLnTx/>
                <a:uFillTx/>
                <a:latin typeface="Calibri"/>
                <a:ea typeface="+mn-ea"/>
                <a:cs typeface="+mn-cs"/>
              </a:endParaRPr>
            </a:p>
          </p:txBody>
        </p:sp>
        <p:sp>
          <p:nvSpPr>
            <p:cNvPr id="67" name="TextBox 66"/>
            <p:cNvSpPr txBox="1"/>
            <p:nvPr/>
          </p:nvSpPr>
          <p:spPr>
            <a:xfrm>
              <a:off x="212176" y="5245327"/>
              <a:ext cx="2968078" cy="707886"/>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dirty="0">
                  <a:ln>
                    <a:noFill/>
                  </a:ln>
                  <a:solidFill>
                    <a:srgbClr val="ED7D31">
                      <a:lumMod val="75000"/>
                    </a:srgbClr>
                  </a:solidFill>
                  <a:effectLst/>
                  <a:uLnTx/>
                  <a:uFillTx/>
                  <a:latin typeface="Calibri"/>
                  <a:ea typeface=""/>
                  <a:cs typeface="+mn-cs"/>
                </a:rPr>
                <a:t>IO ACCESS</a:t>
              </a:r>
            </a:p>
          </p:txBody>
        </p:sp>
      </p:grpSp>
      <p:sp>
        <p:nvSpPr>
          <p:cNvPr id="69" name="TextBox 68"/>
          <p:cNvSpPr txBox="1"/>
          <p:nvPr/>
        </p:nvSpPr>
        <p:spPr>
          <a:xfrm>
            <a:off x="175882" y="1287959"/>
            <a:ext cx="8703224" cy="769441"/>
          </a:xfrm>
          <a:prstGeom prst="rect">
            <a:avLst/>
          </a:prstGeom>
          <a:solidFill>
            <a:schemeClr val="bg1"/>
          </a:solid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dirty="0">
                <a:ln>
                  <a:noFill/>
                </a:ln>
                <a:solidFill>
                  <a:srgbClr val="70AD47">
                    <a:lumMod val="50000"/>
                  </a:srgbClr>
                </a:solidFill>
                <a:effectLst/>
                <a:uLnTx/>
                <a:uFillTx/>
                <a:latin typeface="Calibri"/>
                <a:ea typeface=""/>
                <a:cs typeface="+mn-cs"/>
              </a:rPr>
              <a:t>Decoupled Direct Memory Access</a:t>
            </a:r>
          </a:p>
        </p:txBody>
      </p:sp>
      <p:grpSp>
        <p:nvGrpSpPr>
          <p:cNvPr id="70" name="Group 69"/>
          <p:cNvGrpSpPr/>
          <p:nvPr/>
        </p:nvGrpSpPr>
        <p:grpSpPr>
          <a:xfrm>
            <a:off x="110925" y="2738372"/>
            <a:ext cx="3342741" cy="1177268"/>
            <a:chOff x="147219" y="3128426"/>
            <a:chExt cx="3342741" cy="1177268"/>
          </a:xfrm>
        </p:grpSpPr>
        <p:sp>
          <p:nvSpPr>
            <p:cNvPr id="71" name="Up-Down Arrow 70"/>
            <p:cNvSpPr/>
            <p:nvPr/>
          </p:nvSpPr>
          <p:spPr>
            <a:xfrm>
              <a:off x="2826534" y="3128426"/>
              <a:ext cx="663426" cy="1177268"/>
            </a:xfrm>
            <a:prstGeom prst="upDownArrow">
              <a:avLst>
                <a:gd name="adj1" fmla="val 43623"/>
                <a:gd name="adj2" fmla="val 39892"/>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srgbClr val="4472C4">
                    <a:lumMod val="75000"/>
                  </a:srgbClr>
                </a:solidFill>
                <a:effectLst/>
                <a:uLnTx/>
                <a:uFillTx/>
                <a:latin typeface="Calibri"/>
                <a:ea typeface="+mn-ea"/>
                <a:cs typeface="+mn-cs"/>
              </a:endParaRPr>
            </a:p>
          </p:txBody>
        </p:sp>
        <p:sp>
          <p:nvSpPr>
            <p:cNvPr id="73" name="TextBox 72"/>
            <p:cNvSpPr txBox="1"/>
            <p:nvPr/>
          </p:nvSpPr>
          <p:spPr>
            <a:xfrm>
              <a:off x="147219" y="3367388"/>
              <a:ext cx="3000094" cy="707886"/>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dirty="0">
                  <a:ln>
                    <a:noFill/>
                  </a:ln>
                  <a:solidFill>
                    <a:srgbClr val="4472C4">
                      <a:lumMod val="75000"/>
                    </a:srgbClr>
                  </a:solidFill>
                  <a:effectLst/>
                  <a:uLnTx/>
                  <a:uFillTx/>
                  <a:latin typeface="Calibri"/>
                  <a:ea typeface=""/>
                  <a:cs typeface="+mn-cs"/>
                </a:rPr>
                <a:t>CPU ACCESS</a:t>
              </a:r>
            </a:p>
          </p:txBody>
        </p:sp>
      </p:grpSp>
    </p:spTree>
    <p:extLst>
      <p:ext uri="{BB962C8B-B14F-4D97-AF65-F5344CB8AC3E}">
        <p14:creationId xmlns:p14="http://schemas.microsoft.com/office/powerpoint/2010/main" val="289787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0-#ppt_w/2"/>
                                          </p:val>
                                        </p:tav>
                                        <p:tav tm="100000">
                                          <p:val>
                                            <p:strVal val="#ppt_x"/>
                                          </p:val>
                                        </p:tav>
                                      </p:tavLst>
                                    </p:anim>
                                    <p:anim calcmode="lin" valueType="num">
                                      <p:cBhvr additive="base">
                                        <p:cTn id="8"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500" fill="hold"/>
                                        <p:tgtEl>
                                          <p:spTgt spid="65"/>
                                        </p:tgtEl>
                                        <p:attrNameLst>
                                          <p:attrName>ppt_x</p:attrName>
                                        </p:attrNameLst>
                                      </p:cBhvr>
                                      <p:tavLst>
                                        <p:tav tm="0">
                                          <p:val>
                                            <p:strVal val="0-#ppt_w/2"/>
                                          </p:val>
                                        </p:tav>
                                        <p:tav tm="100000">
                                          <p:val>
                                            <p:strVal val="#ppt_x"/>
                                          </p:val>
                                        </p:tav>
                                      </p:tavLst>
                                    </p:anim>
                                    <p:anim calcmode="lin" valueType="num">
                                      <p:cBhvr additive="base">
                                        <p:cTn id="14"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0-#ppt_w/2"/>
                                          </p:val>
                                        </p:tav>
                                        <p:tav tm="100000">
                                          <p:val>
                                            <p:strVal val="#ppt_x"/>
                                          </p:val>
                                        </p:tav>
                                      </p:tavLst>
                                    </p:anim>
                                    <p:anim calcmode="lin" valueType="num">
                                      <p:cBhvr additive="base">
                                        <p:cTn id="20"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Outline</a:t>
            </a:r>
          </a:p>
        </p:txBody>
      </p:sp>
      <p:sp>
        <p:nvSpPr>
          <p:cNvPr id="3" name="Rounded Rectangle 2"/>
          <p:cNvSpPr/>
          <p:nvPr/>
        </p:nvSpPr>
        <p:spPr>
          <a:xfrm>
            <a:off x="762000" y="12192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1. Problem</a:t>
            </a:r>
          </a:p>
        </p:txBody>
      </p:sp>
      <p:sp>
        <p:nvSpPr>
          <p:cNvPr id="4" name="Rounded Rectangle 3"/>
          <p:cNvSpPr/>
          <p:nvPr/>
        </p:nvSpPr>
        <p:spPr>
          <a:xfrm>
            <a:off x="762000" y="3352800"/>
            <a:ext cx="7620000" cy="6858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3</a:t>
            </a:r>
            <a:r>
              <a:rPr kumimoji="0" lang="en-US" sz="4000" b="0" i="0" u="none" strike="noStrike" kern="1200" cap="none" spc="0" normalizeH="0" baseline="0" noProof="0" dirty="0">
                <a:ln>
                  <a:noFill/>
                </a:ln>
                <a:solidFill>
                  <a:prstClr val="white"/>
                </a:solidFill>
                <a:effectLst/>
                <a:uLnTx/>
                <a:uFillTx/>
                <a:latin typeface="Calibri Light"/>
                <a:ea typeface="+mn-ea"/>
                <a:cs typeface="+mn-cs"/>
              </a:rPr>
              <a:t>. </a:t>
            </a:r>
            <a:r>
              <a:rPr kumimoji="0" lang="en-US" sz="4000" b="0" i="0" u="none" strike="noStrike" kern="1200" cap="none" spc="0" normalizeH="0" baseline="0" noProof="0" dirty="0">
                <a:ln>
                  <a:noFill/>
                </a:ln>
                <a:solidFill>
                  <a:prstClr val="white"/>
                </a:solidFill>
                <a:effectLst/>
                <a:uLnTx/>
                <a:uFillTx/>
                <a:latin typeface="Calibri"/>
                <a:ea typeface="+mn-ea"/>
                <a:cs typeface="+mn-cs"/>
              </a:rPr>
              <a:t>Dual-Data-Port DRAM</a:t>
            </a:r>
          </a:p>
        </p:txBody>
      </p:sp>
      <p:sp>
        <p:nvSpPr>
          <p:cNvPr id="5" name="Rounded Rectangle 4"/>
          <p:cNvSpPr/>
          <p:nvPr/>
        </p:nvSpPr>
        <p:spPr>
          <a:xfrm>
            <a:off x="762000" y="54864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5. Evaluation</a:t>
            </a:r>
          </a:p>
        </p:txBody>
      </p:sp>
      <p:sp>
        <p:nvSpPr>
          <p:cNvPr id="8" name="Rounded Rectangle 7"/>
          <p:cNvSpPr/>
          <p:nvPr/>
        </p:nvSpPr>
        <p:spPr>
          <a:xfrm>
            <a:off x="762000" y="44196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4</a:t>
            </a:r>
            <a:r>
              <a:rPr kumimoji="0" lang="en-US" sz="4000" b="0" i="0" u="none" strike="noStrike" kern="1200" cap="none" spc="0" normalizeH="0" baseline="0" noProof="0" dirty="0">
                <a:ln>
                  <a:noFill/>
                </a:ln>
                <a:solidFill>
                  <a:prstClr val="white"/>
                </a:solidFill>
                <a:effectLst/>
                <a:uLnTx/>
                <a:uFillTx/>
                <a:latin typeface="Calibri Light"/>
                <a:ea typeface="+mn-ea"/>
                <a:cs typeface="+mn-cs"/>
              </a:rPr>
              <a:t>. </a:t>
            </a:r>
            <a:r>
              <a:rPr kumimoji="0" lang="en-US" sz="4000" b="0" i="0" u="none" strike="noStrike" kern="1200" cap="none" spc="0" normalizeH="0" baseline="0" noProof="0" dirty="0">
                <a:ln>
                  <a:noFill/>
                </a:ln>
                <a:solidFill>
                  <a:prstClr val="white"/>
                </a:solidFill>
                <a:effectLst/>
                <a:uLnTx/>
                <a:uFillTx/>
                <a:latin typeface="Calibri"/>
                <a:ea typeface="+mn-ea"/>
                <a:cs typeface="+mn-cs"/>
              </a:rPr>
              <a:t>Applications for DDMA</a:t>
            </a:r>
          </a:p>
        </p:txBody>
      </p:sp>
      <p:sp>
        <p:nvSpPr>
          <p:cNvPr id="12" name="Rounded Rectangle 11"/>
          <p:cNvSpPr/>
          <p:nvPr/>
        </p:nvSpPr>
        <p:spPr>
          <a:xfrm>
            <a:off x="762000" y="22860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2. Our Approach</a:t>
            </a:r>
          </a:p>
        </p:txBody>
      </p:sp>
    </p:spTree>
    <p:extLst>
      <p:ext uri="{BB962C8B-B14F-4D97-AF65-F5344CB8AC3E}">
        <p14:creationId xmlns:p14="http://schemas.microsoft.com/office/powerpoint/2010/main" val="69580757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514600" y="1944879"/>
            <a:ext cx="3200400" cy="3200400"/>
          </a:xfrm>
          <a:prstGeom prst="roundRect">
            <a:avLst>
              <a:gd name="adj" fmla="val 172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59" name="Rounded Rectangle 58"/>
          <p:cNvSpPr/>
          <p:nvPr/>
        </p:nvSpPr>
        <p:spPr>
          <a:xfrm>
            <a:off x="4195565" y="2017426"/>
            <a:ext cx="1443235" cy="3051653"/>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80" normalizeH="0" baseline="0" noProof="0" dirty="0" err="1">
                <a:ln>
                  <a:noFill/>
                </a:ln>
                <a:solidFill>
                  <a:prstClr val="white"/>
                </a:solidFill>
                <a:effectLst/>
                <a:uLnTx/>
                <a:uFillTx/>
                <a:latin typeface="Calibri Light"/>
                <a:ea typeface="+mn-ea"/>
                <a:cs typeface="+mn-cs"/>
              </a:rPr>
              <a:t>peripherallogic</a:t>
            </a: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91" name="Rounded Rectangle 90"/>
          <p:cNvSpPr/>
          <p:nvPr/>
        </p:nvSpPr>
        <p:spPr>
          <a:xfrm>
            <a:off x="2590800" y="2021078"/>
            <a:ext cx="1447801" cy="14478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2"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Background: DRAM Operation</a:t>
            </a:r>
          </a:p>
        </p:txBody>
      </p:sp>
      <p:grpSp>
        <p:nvGrpSpPr>
          <p:cNvPr id="11" name="Group 10"/>
          <p:cNvGrpSpPr/>
          <p:nvPr/>
        </p:nvGrpSpPr>
        <p:grpSpPr>
          <a:xfrm>
            <a:off x="5715000" y="1295400"/>
            <a:ext cx="762004" cy="2443988"/>
            <a:chOff x="5715000" y="832613"/>
            <a:chExt cx="762004" cy="2443988"/>
          </a:xfrm>
        </p:grpSpPr>
        <p:sp>
          <p:nvSpPr>
            <p:cNvPr id="12" name="Rounded Rectangle 11"/>
            <p:cNvSpPr/>
            <p:nvPr/>
          </p:nvSpPr>
          <p:spPr>
            <a:xfrm>
              <a:off x="5715000" y="2895601"/>
              <a:ext cx="371174" cy="381000"/>
            </a:xfrm>
            <a:prstGeom prst="roundRect">
              <a:avLst>
                <a:gd name="adj" fmla="val 0"/>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13" name="Rounded Rectangle 12"/>
            <p:cNvSpPr/>
            <p:nvPr/>
          </p:nvSpPr>
          <p:spPr>
            <a:xfrm rot="16200000">
              <a:off x="5064510" y="1864107"/>
              <a:ext cx="2443988" cy="381000"/>
            </a:xfrm>
            <a:prstGeom prst="roundRect">
              <a:avLst>
                <a:gd name="adj" fmla="val 0"/>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memory channel</a:t>
              </a:r>
            </a:p>
          </p:txBody>
        </p:sp>
      </p:grpSp>
      <p:sp>
        <p:nvSpPr>
          <p:cNvPr id="21" name="Rounded Rectangle 20"/>
          <p:cNvSpPr/>
          <p:nvPr/>
        </p:nvSpPr>
        <p:spPr>
          <a:xfrm>
            <a:off x="4195565" y="2017426"/>
            <a:ext cx="1443235" cy="3051653"/>
          </a:xfrm>
          <a:prstGeom prst="roundRect">
            <a:avLst>
              <a:gd name="adj" fmla="val 3656"/>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15" name="Up-Down Arrow 14"/>
          <p:cNvSpPr/>
          <p:nvPr/>
        </p:nvSpPr>
        <p:spPr>
          <a:xfrm>
            <a:off x="4730537" y="1325120"/>
            <a:ext cx="381000" cy="682146"/>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6" name="TextBox 15"/>
          <p:cNvSpPr txBox="1"/>
          <p:nvPr/>
        </p:nvSpPr>
        <p:spPr>
          <a:xfrm>
            <a:off x="2743200" y="1412505"/>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data channel</a:t>
            </a:r>
          </a:p>
        </p:txBody>
      </p:sp>
      <p:grpSp>
        <p:nvGrpSpPr>
          <p:cNvPr id="17" name="Group 16"/>
          <p:cNvGrpSpPr/>
          <p:nvPr/>
        </p:nvGrpSpPr>
        <p:grpSpPr>
          <a:xfrm>
            <a:off x="5664664" y="1304291"/>
            <a:ext cx="2945936" cy="2443988"/>
            <a:chOff x="5664664" y="807213"/>
            <a:chExt cx="2945936" cy="2443988"/>
          </a:xfrm>
        </p:grpSpPr>
        <p:sp>
          <p:nvSpPr>
            <p:cNvPr id="18" name="Bent-Up Arrow 17"/>
            <p:cNvSpPr/>
            <p:nvPr/>
          </p:nvSpPr>
          <p:spPr>
            <a:xfrm rot="16200000" flipH="1">
              <a:off x="4811551" y="1660326"/>
              <a:ext cx="2443988" cy="737762"/>
            </a:xfrm>
            <a:prstGeom prst="bentUpArrow">
              <a:avLst>
                <a:gd name="adj1" fmla="val 32139"/>
                <a:gd name="adj2" fmla="val 26922"/>
                <a:gd name="adj3" fmla="val 27282"/>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9" name="TextBox 18"/>
            <p:cNvSpPr txBox="1"/>
            <p:nvPr/>
          </p:nvSpPr>
          <p:spPr>
            <a:xfrm>
              <a:off x="6477004" y="914400"/>
              <a:ext cx="21335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control channel</a:t>
              </a:r>
            </a:p>
          </p:txBody>
        </p:sp>
      </p:grpSp>
      <p:sp>
        <p:nvSpPr>
          <p:cNvPr id="77" name="Left Arrow 76"/>
          <p:cNvSpPr/>
          <p:nvPr/>
        </p:nvSpPr>
        <p:spPr>
          <a:xfrm rot="5400000">
            <a:off x="4612900" y="1430905"/>
            <a:ext cx="619757" cy="408189"/>
          </a:xfrm>
          <a:prstGeom prst="leftArrow">
            <a:avLst>
              <a:gd name="adj1" fmla="val 58401"/>
              <a:gd name="adj2" fmla="val 5000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nvGrpSpPr>
          <p:cNvPr id="56" name="Group 55"/>
          <p:cNvGrpSpPr/>
          <p:nvPr/>
        </p:nvGrpSpPr>
        <p:grpSpPr>
          <a:xfrm>
            <a:off x="4038599" y="3164078"/>
            <a:ext cx="1666570" cy="762000"/>
            <a:chOff x="4038599" y="2667000"/>
            <a:chExt cx="1666570" cy="762000"/>
          </a:xfrm>
        </p:grpSpPr>
        <p:cxnSp>
          <p:nvCxnSpPr>
            <p:cNvPr id="4" name="Straight Connector 3"/>
            <p:cNvCxnSpPr/>
            <p:nvPr/>
          </p:nvCxnSpPr>
          <p:spPr>
            <a:xfrm>
              <a:off x="4038599" y="2819400"/>
              <a:ext cx="533401"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038600" y="3276600"/>
              <a:ext cx="533400" cy="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571342" y="2819400"/>
              <a:ext cx="659" cy="45339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578709" y="3051810"/>
              <a:ext cx="184755" cy="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3" idx="0"/>
            </p:cNvCxnSpPr>
            <p:nvPr/>
          </p:nvCxnSpPr>
          <p:spPr>
            <a:xfrm flipH="1">
              <a:off x="5074931" y="3048000"/>
              <a:ext cx="176690" cy="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Freeform 50"/>
            <p:cNvSpPr/>
            <p:nvPr/>
          </p:nvSpPr>
          <p:spPr>
            <a:xfrm>
              <a:off x="4760595" y="2922266"/>
              <a:ext cx="314325" cy="129544"/>
            </a:xfrm>
            <a:custGeom>
              <a:avLst/>
              <a:gdLst>
                <a:gd name="connsiteX0" fmla="*/ 0 w 314325"/>
                <a:gd name="connsiteY0" fmla="*/ 129544 h 129544"/>
                <a:gd name="connsiteX1" fmla="*/ 154305 w 314325"/>
                <a:gd name="connsiteY1" fmla="*/ 4 h 129544"/>
                <a:gd name="connsiteX2" fmla="*/ 314325 w 314325"/>
                <a:gd name="connsiteY2" fmla="*/ 125734 h 129544"/>
              </a:gdLst>
              <a:ahLst/>
              <a:cxnLst>
                <a:cxn ang="0">
                  <a:pos x="connsiteX0" y="connsiteY0"/>
                </a:cxn>
                <a:cxn ang="0">
                  <a:pos x="connsiteX1" y="connsiteY1"/>
                </a:cxn>
                <a:cxn ang="0">
                  <a:pos x="connsiteX2" y="connsiteY2"/>
                </a:cxn>
              </a:cxnLst>
              <a:rect l="l" t="t" r="r" b="b"/>
              <a:pathLst>
                <a:path w="314325" h="129544">
                  <a:moveTo>
                    <a:pt x="0" y="129544"/>
                  </a:moveTo>
                  <a:cubicBezTo>
                    <a:pt x="50959" y="65091"/>
                    <a:pt x="101918" y="639"/>
                    <a:pt x="154305" y="4"/>
                  </a:cubicBezTo>
                  <a:cubicBezTo>
                    <a:pt x="206692" y="-631"/>
                    <a:pt x="260508" y="62551"/>
                    <a:pt x="314325" y="125734"/>
                  </a:cubicBezTo>
                </a:path>
              </a:pathLst>
            </a:custGeom>
            <a:noFill/>
            <a:ln w="38100"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ounded Rectangle 22"/>
            <p:cNvSpPr/>
            <p:nvPr/>
          </p:nvSpPr>
          <p:spPr>
            <a:xfrm rot="16200000">
              <a:off x="5097395" y="2821225"/>
              <a:ext cx="762000" cy="453549"/>
            </a:xfrm>
            <a:prstGeom prst="roundRect">
              <a:avLst>
                <a:gd name="adj" fmla="val 15823"/>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control port</a:t>
              </a:r>
            </a:p>
          </p:txBody>
        </p:sp>
      </p:grpSp>
      <p:grpSp>
        <p:nvGrpSpPr>
          <p:cNvPr id="55" name="Group 54"/>
          <p:cNvGrpSpPr/>
          <p:nvPr/>
        </p:nvGrpSpPr>
        <p:grpSpPr>
          <a:xfrm>
            <a:off x="4038599" y="1948529"/>
            <a:ext cx="1222271" cy="2395380"/>
            <a:chOff x="4038599" y="1451451"/>
            <a:chExt cx="1222271" cy="2395380"/>
          </a:xfrm>
        </p:grpSpPr>
        <p:cxnSp>
          <p:nvCxnSpPr>
            <p:cNvPr id="84" name="Straight Connector 83"/>
            <p:cNvCxnSpPr/>
            <p:nvPr/>
          </p:nvCxnSpPr>
          <p:spPr>
            <a:xfrm>
              <a:off x="4038600" y="2284818"/>
              <a:ext cx="880110" cy="634"/>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4038599" y="3845052"/>
              <a:ext cx="878579" cy="127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22" idx="2"/>
            </p:cNvCxnSpPr>
            <p:nvPr/>
          </p:nvCxnSpPr>
          <p:spPr>
            <a:xfrm flipH="1">
              <a:off x="4917178" y="1905000"/>
              <a:ext cx="792" cy="194183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575070" y="1451451"/>
              <a:ext cx="685800" cy="453549"/>
            </a:xfrm>
            <a:prstGeom prst="roundRect">
              <a:avLst>
                <a:gd name="adj" fmla="val 15823"/>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a:t>
              </a:r>
            </a:p>
          </p:txBody>
        </p:sp>
      </p:grpSp>
      <p:sp>
        <p:nvSpPr>
          <p:cNvPr id="75" name="Bent-Up Arrow 74"/>
          <p:cNvSpPr/>
          <p:nvPr/>
        </p:nvSpPr>
        <p:spPr>
          <a:xfrm>
            <a:off x="4046052" y="2350876"/>
            <a:ext cx="1020488" cy="508402"/>
          </a:xfrm>
          <a:prstGeom prst="bentUpArrow">
            <a:avLst>
              <a:gd name="adj1" fmla="val 31954"/>
              <a:gd name="adj2" fmla="val 28710"/>
              <a:gd name="adj3" fmla="val 2858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24" name="Left Arrow 23"/>
          <p:cNvSpPr/>
          <p:nvPr/>
        </p:nvSpPr>
        <p:spPr>
          <a:xfrm>
            <a:off x="4048123" y="3164078"/>
            <a:ext cx="1213024" cy="304800"/>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76" name="Bent-Up Arrow 75"/>
          <p:cNvSpPr/>
          <p:nvPr/>
        </p:nvSpPr>
        <p:spPr>
          <a:xfrm rot="16200000" flipH="1">
            <a:off x="4813147" y="2159355"/>
            <a:ext cx="2437543" cy="737762"/>
          </a:xfrm>
          <a:prstGeom prst="bentUpArrow">
            <a:avLst>
              <a:gd name="adj1" fmla="val 32139"/>
              <a:gd name="adj2" fmla="val 26922"/>
              <a:gd name="adj3" fmla="val 27282"/>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24" name="Rounded Rectangle 123"/>
          <p:cNvSpPr/>
          <p:nvPr/>
        </p:nvSpPr>
        <p:spPr>
          <a:xfrm rot="16200000">
            <a:off x="5099551" y="3318303"/>
            <a:ext cx="762000" cy="453549"/>
          </a:xfrm>
          <a:prstGeom prst="roundRect">
            <a:avLst>
              <a:gd name="adj" fmla="val 15823"/>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control port</a:t>
            </a:r>
          </a:p>
        </p:txBody>
      </p:sp>
      <p:sp>
        <p:nvSpPr>
          <p:cNvPr id="125" name="Rounded Rectangle 124"/>
          <p:cNvSpPr/>
          <p:nvPr/>
        </p:nvSpPr>
        <p:spPr>
          <a:xfrm>
            <a:off x="4575240" y="1945280"/>
            <a:ext cx="685800" cy="453549"/>
          </a:xfrm>
          <a:prstGeom prst="roundRect">
            <a:avLst>
              <a:gd name="adj" fmla="val 15823"/>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a:t>
            </a:r>
          </a:p>
        </p:txBody>
      </p:sp>
      <p:sp>
        <p:nvSpPr>
          <p:cNvPr id="58" name="Rounded Rectangle 57"/>
          <p:cNvSpPr/>
          <p:nvPr/>
        </p:nvSpPr>
        <p:spPr>
          <a:xfrm>
            <a:off x="2590798" y="3621279"/>
            <a:ext cx="1447801" cy="14478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126" name="TextBox 125"/>
          <p:cNvSpPr txBox="1"/>
          <p:nvPr/>
        </p:nvSpPr>
        <p:spPr>
          <a:xfrm>
            <a:off x="4124409" y="3095498"/>
            <a:ext cx="148390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Calibri Light"/>
                <a:ea typeface=""/>
                <a:cs typeface="+mn-cs"/>
              </a:rPr>
              <a:t>  activate</a:t>
            </a:r>
          </a:p>
        </p:txBody>
      </p:sp>
      <p:sp>
        <p:nvSpPr>
          <p:cNvPr id="127" name="TextBox 126"/>
          <p:cNvSpPr txBox="1"/>
          <p:nvPr/>
        </p:nvSpPr>
        <p:spPr>
          <a:xfrm>
            <a:off x="4440597" y="3094575"/>
            <a:ext cx="936839" cy="3637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Calibri Light"/>
                <a:ea typeface=""/>
                <a:cs typeface="+mn-cs"/>
              </a:rPr>
              <a:t>read</a:t>
            </a:r>
          </a:p>
        </p:txBody>
      </p:sp>
      <p:sp>
        <p:nvSpPr>
          <p:cNvPr id="48" name="Rounded Rectangle 47"/>
          <p:cNvSpPr/>
          <p:nvPr/>
        </p:nvSpPr>
        <p:spPr>
          <a:xfrm>
            <a:off x="2590799" y="2018539"/>
            <a:ext cx="1447801" cy="14478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92" name="Rounded Rectangle 91"/>
          <p:cNvSpPr/>
          <p:nvPr/>
        </p:nvSpPr>
        <p:spPr>
          <a:xfrm>
            <a:off x="2590548" y="2020856"/>
            <a:ext cx="1447801" cy="1447800"/>
          </a:xfrm>
          <a:prstGeom prst="roundRect">
            <a:avLst>
              <a:gd name="adj" fmla="val 3656"/>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1" i="1" u="none" strike="noStrike" kern="1200" cap="none" spc="-80" normalizeH="0" baseline="0" noProof="0" dirty="0">
                <a:ln>
                  <a:noFill/>
                </a:ln>
                <a:solidFill>
                  <a:prstClr val="white"/>
                </a:solidFill>
                <a:effectLst/>
                <a:uLnTx/>
                <a:uFillTx/>
                <a:latin typeface="Calibri Light"/>
                <a:ea typeface="+mn-ea"/>
                <a:cs typeface="+mn-cs"/>
              </a:rPr>
              <a:t>READY</a:t>
            </a:r>
          </a:p>
        </p:txBody>
      </p:sp>
      <p:sp>
        <p:nvSpPr>
          <p:cNvPr id="93" name="Content Placeholder 2"/>
          <p:cNvSpPr>
            <a:spLocks noGrp="1"/>
          </p:cNvSpPr>
          <p:nvPr/>
        </p:nvSpPr>
        <p:spPr>
          <a:xfrm>
            <a:off x="152400" y="5257800"/>
            <a:ext cx="8839200" cy="104157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DRAM peripheral logic: </a:t>
            </a:r>
            <a:r>
              <a:rPr kumimoji="0" lang="en-US" sz="3600" b="0" i="1" u="none" strike="noStrike" kern="1200" cap="none" spc="0" normalizeH="0" baseline="0" noProof="0" dirty="0" err="1">
                <a:ln>
                  <a:noFill/>
                </a:ln>
                <a:solidFill>
                  <a:srgbClr val="70AD47">
                    <a:lumMod val="50000"/>
                  </a:srgbClr>
                </a:solidFill>
                <a:effectLst/>
                <a:uLnTx/>
                <a:uFillTx/>
                <a:latin typeface="Calibri Light"/>
                <a:ea typeface="+mn-ea"/>
                <a:cs typeface="+mn-cs"/>
              </a:rPr>
              <a:t>i</a:t>
            </a:r>
            <a:r>
              <a:rPr kumimoji="0" lang="en-US" sz="3600" b="0" i="1" u="none" strike="noStrike" kern="1200" cap="none" spc="0" normalizeH="0" baseline="0" noProof="0" dirty="0">
                <a:ln>
                  <a:noFill/>
                </a:ln>
                <a:solidFill>
                  <a:srgbClr val="70AD47">
                    <a:lumMod val="50000"/>
                  </a:srgbClr>
                </a:solidFill>
                <a:effectLst/>
                <a:uLnTx/>
                <a:uFillTx/>
                <a:latin typeface="Calibri Light"/>
                <a:ea typeface="+mn-ea"/>
                <a:cs typeface="+mn-cs"/>
              </a:rPr>
              <a:t>) controls banks</a:t>
            </a:r>
            <a:r>
              <a:rPr kumimoji="0" lang="en-US" sz="3600" b="0" i="0" u="none" strike="noStrike" kern="1200" cap="none" spc="0" normalizeH="0" baseline="0" noProof="0" dirty="0">
                <a:ln>
                  <a:noFill/>
                </a:ln>
                <a:solidFill>
                  <a:prstClr val="black"/>
                </a:solidFill>
                <a:effectLst/>
                <a:uLnTx/>
                <a:uFillTx/>
                <a:latin typeface="Calibri Light"/>
                <a:ea typeface="+mn-ea"/>
                <a:cs typeface="+mn-cs"/>
              </a:rPr>
              <a:t>, and      </a:t>
            </a:r>
            <a:r>
              <a:rPr kumimoji="0" lang="en-US" sz="3600" b="0" i="1" u="none" strike="noStrike" kern="1200" cap="none" spc="0" normalizeH="0" baseline="0" noProof="0" dirty="0">
                <a:ln>
                  <a:noFill/>
                </a:ln>
                <a:solidFill>
                  <a:srgbClr val="70AD47">
                    <a:lumMod val="50000"/>
                  </a:srgbClr>
                </a:solidFill>
                <a:effectLst/>
                <a:uLnTx/>
                <a:uFillTx/>
                <a:latin typeface="Calibri Light"/>
                <a:ea typeface="+mn-ea"/>
                <a:cs typeface="+mn-cs"/>
              </a:rPr>
              <a:t>ii) transfers data </a:t>
            </a:r>
            <a:r>
              <a:rPr kumimoji="0" lang="en-US" sz="3600" b="0" i="0" u="none" strike="noStrike" kern="1200" cap="none" spc="0" normalizeH="0" baseline="0" noProof="0" dirty="0">
                <a:ln>
                  <a:noFill/>
                </a:ln>
                <a:solidFill>
                  <a:prstClr val="black"/>
                </a:solidFill>
                <a:effectLst/>
                <a:uLnTx/>
                <a:uFillTx/>
                <a:latin typeface="Calibri Light"/>
                <a:ea typeface="+mn-ea"/>
                <a:cs typeface="+mn-cs"/>
              </a:rPr>
              <a:t>over memory channel</a:t>
            </a:r>
            <a:endParaRPr kumimoji="0" lang="en-US" sz="3600" b="0" i="0" u="none" strike="noStrike" kern="1200" cap="none" spc="0" normalizeH="0" baseline="0" noProof="0" dirty="0">
              <a:ln>
                <a:noFill/>
              </a:ln>
              <a:solidFill>
                <a:srgbClr val="FF0000"/>
              </a:solidFill>
              <a:effectLst/>
              <a:uLnTx/>
              <a:uFillTx/>
              <a:latin typeface="Calibri Light"/>
              <a:ea typeface="+mn-ea"/>
              <a:cs typeface="+mn-cs"/>
            </a:endParaRPr>
          </a:p>
        </p:txBody>
      </p:sp>
      <p:sp>
        <p:nvSpPr>
          <p:cNvPr id="40" name="Rectangle 39"/>
          <p:cNvSpPr/>
          <p:nvPr/>
        </p:nvSpPr>
        <p:spPr>
          <a:xfrm>
            <a:off x="2133600" y="990600"/>
            <a:ext cx="4800600" cy="34036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a:ea typeface="+mn-ea"/>
                <a:cs typeface="+mn-cs"/>
              </a:rPr>
              <a:t>memory controller at CPU</a:t>
            </a:r>
          </a:p>
        </p:txBody>
      </p:sp>
    </p:spTree>
    <p:extLst>
      <p:ext uri="{BB962C8B-B14F-4D97-AF65-F5344CB8AC3E}">
        <p14:creationId xmlns:p14="http://schemas.microsoft.com/office/powerpoint/2010/main" val="121282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up)">
                                      <p:cBhvr>
                                        <p:cTn id="36" dur="500"/>
                                        <p:tgtEl>
                                          <p:spTgt spid="76"/>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500"/>
                                        <p:tgtEl>
                                          <p:spTgt spid="124"/>
                                        </p:tgtEl>
                                      </p:cBhvr>
                                    </p:animEffect>
                                  </p:childTnLst>
                                </p:cTn>
                              </p:par>
                            </p:childTnLst>
                          </p:cTn>
                        </p:par>
                        <p:par>
                          <p:cTn id="41" fill="hold">
                            <p:stCondLst>
                              <p:cond delay="1000"/>
                            </p:stCondLst>
                            <p:childTnLst>
                              <p:par>
                                <p:cTn id="42" presetID="22" presetClass="entr" presetSubtype="2"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right)">
                                      <p:cBhvr>
                                        <p:cTn id="44" dur="500"/>
                                        <p:tgtEl>
                                          <p:spTgt spid="24"/>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right)">
                                      <p:cBhvr>
                                        <p:cTn id="47" dur="500"/>
                                        <p:tgtEl>
                                          <p:spTgt spid="12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xit" presetSubtype="2" fill="hold" grpId="1" nodeType="clickEffect">
                                  <p:stCondLst>
                                    <p:cond delay="0"/>
                                  </p:stCondLst>
                                  <p:childTnLst>
                                    <p:animEffect transition="out" filter="wipe(right)">
                                      <p:cBhvr>
                                        <p:cTn id="55" dur="500"/>
                                        <p:tgtEl>
                                          <p:spTgt spid="24"/>
                                        </p:tgtEl>
                                      </p:cBhvr>
                                    </p:animEffect>
                                    <p:set>
                                      <p:cBhvr>
                                        <p:cTn id="56" dur="1" fill="hold">
                                          <p:stCondLst>
                                            <p:cond delay="499"/>
                                          </p:stCondLst>
                                        </p:cTn>
                                        <p:tgtEl>
                                          <p:spTgt spid="24"/>
                                        </p:tgtEl>
                                        <p:attrNameLst>
                                          <p:attrName>style.visibility</p:attrName>
                                        </p:attrNameLst>
                                      </p:cBhvr>
                                      <p:to>
                                        <p:strVal val="hidden"/>
                                      </p:to>
                                    </p:set>
                                  </p:childTnLst>
                                </p:cTn>
                              </p:par>
                              <p:par>
                                <p:cTn id="57" presetID="22" presetClass="exit" presetSubtype="4" fill="hold" grpId="1" nodeType="withEffect">
                                  <p:stCondLst>
                                    <p:cond delay="0"/>
                                  </p:stCondLst>
                                  <p:childTnLst>
                                    <p:animEffect transition="out" filter="wipe(down)">
                                      <p:cBhvr>
                                        <p:cTn id="58" dur="500"/>
                                        <p:tgtEl>
                                          <p:spTgt spid="126"/>
                                        </p:tgtEl>
                                      </p:cBhvr>
                                    </p:animEffect>
                                    <p:set>
                                      <p:cBhvr>
                                        <p:cTn id="59" dur="1" fill="hold">
                                          <p:stCondLst>
                                            <p:cond delay="499"/>
                                          </p:stCondLst>
                                        </p:cTn>
                                        <p:tgtEl>
                                          <p:spTgt spid="126"/>
                                        </p:tgtEl>
                                        <p:attrNameLst>
                                          <p:attrName>style.visibility</p:attrName>
                                        </p:attrNameLst>
                                      </p:cBhvr>
                                      <p:to>
                                        <p:strVal val="hidden"/>
                                      </p:to>
                                    </p:set>
                                  </p:childTnLst>
                                </p:cTn>
                              </p:par>
                            </p:childTnLst>
                          </p:cTn>
                        </p:par>
                        <p:par>
                          <p:cTn id="60" fill="hold">
                            <p:stCondLst>
                              <p:cond delay="500"/>
                            </p:stCondLst>
                            <p:childTnLst>
                              <p:par>
                                <p:cTn id="61" presetID="22" presetClass="entr" presetSubtype="2" fill="hold" grpId="2"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right)">
                                      <p:cBhvr>
                                        <p:cTn id="63" dur="500"/>
                                        <p:tgtEl>
                                          <p:spTgt spid="24"/>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right)">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wipe(down)">
                                      <p:cBhvr>
                                        <p:cTn id="71" dur="500"/>
                                        <p:tgtEl>
                                          <p:spTgt spid="75"/>
                                        </p:tgtEl>
                                      </p:cBhvr>
                                    </p:animEffect>
                                  </p:childTnLst>
                                </p:cTn>
                              </p:par>
                            </p:childTnLst>
                          </p:cTn>
                        </p:par>
                        <p:par>
                          <p:cTn id="72" fill="hold">
                            <p:stCondLst>
                              <p:cond delay="500"/>
                            </p:stCondLst>
                            <p:childTnLst>
                              <p:par>
                                <p:cTn id="73" presetID="10" presetClass="entr" presetSubtype="0" fill="hold" grpId="0" nodeType="afterEffect">
                                  <p:stCondLst>
                                    <p:cond delay="0"/>
                                  </p:stCondLst>
                                  <p:childTnLst>
                                    <p:set>
                                      <p:cBhvr>
                                        <p:cTn id="74" dur="1" fill="hold">
                                          <p:stCondLst>
                                            <p:cond delay="0"/>
                                          </p:stCondLst>
                                        </p:cTn>
                                        <p:tgtEl>
                                          <p:spTgt spid="125"/>
                                        </p:tgtEl>
                                        <p:attrNameLst>
                                          <p:attrName>style.visibility</p:attrName>
                                        </p:attrNameLst>
                                      </p:cBhvr>
                                      <p:to>
                                        <p:strVal val="visible"/>
                                      </p:to>
                                    </p:set>
                                    <p:animEffect transition="in" filter="fade">
                                      <p:cBhvr>
                                        <p:cTn id="75" dur="500"/>
                                        <p:tgtEl>
                                          <p:spTgt spid="125"/>
                                        </p:tgtEl>
                                      </p:cBhvr>
                                    </p:animEffect>
                                  </p:childTnLst>
                                </p:cTn>
                              </p:par>
                            </p:childTnLst>
                          </p:cTn>
                        </p:par>
                        <p:par>
                          <p:cTn id="76" fill="hold">
                            <p:stCondLst>
                              <p:cond delay="1000"/>
                            </p:stCondLst>
                            <p:childTnLst>
                              <p:par>
                                <p:cTn id="77" presetID="1" presetClass="exit" presetSubtype="0" fill="hold" grpId="1" nodeType="afterEffect">
                                  <p:stCondLst>
                                    <p:cond delay="0"/>
                                  </p:stCondLst>
                                  <p:childTnLst>
                                    <p:set>
                                      <p:cBhvr>
                                        <p:cTn id="78" dur="1" fill="hold">
                                          <p:stCondLst>
                                            <p:cond delay="0"/>
                                          </p:stCondLst>
                                        </p:cTn>
                                        <p:tgtEl>
                                          <p:spTgt spid="15"/>
                                        </p:tgtEl>
                                        <p:attrNameLst>
                                          <p:attrName>style.visibility</p:attrName>
                                        </p:attrNameLst>
                                      </p:cBhvr>
                                      <p:to>
                                        <p:strVal val="hidden"/>
                                      </p:to>
                                    </p:set>
                                  </p:childTnLst>
                                </p:cTn>
                              </p:par>
                            </p:childTnLst>
                          </p:cTn>
                        </p:par>
                        <p:par>
                          <p:cTn id="79" fill="hold">
                            <p:stCondLst>
                              <p:cond delay="1000"/>
                            </p:stCondLst>
                            <p:childTnLst>
                              <p:par>
                                <p:cTn id="80" presetID="22" presetClass="entr" presetSubtype="4" fill="hold" grpId="0" nodeType="after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wipe(down)">
                                      <p:cBhvr>
                                        <p:cTn id="82" dur="500"/>
                                        <p:tgtEl>
                                          <p:spTgt spid="77"/>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animBg="1"/>
      <p:bldP spid="15" grpId="1" animBg="1"/>
      <p:bldP spid="16" grpId="0"/>
      <p:bldP spid="77" grpId="0" animBg="1"/>
      <p:bldP spid="75" grpId="0" animBg="1"/>
      <p:bldP spid="24" grpId="0" animBg="1"/>
      <p:bldP spid="24" grpId="1" animBg="1"/>
      <p:bldP spid="24" grpId="2" animBg="1"/>
      <p:bldP spid="76" grpId="0" animBg="1"/>
      <p:bldP spid="124" grpId="0" animBg="1"/>
      <p:bldP spid="125" grpId="0" animBg="1"/>
      <p:bldP spid="126" grpId="0"/>
      <p:bldP spid="126" grpId="1"/>
      <p:bldP spid="127" grpId="0"/>
      <p:bldP spid="92" grpId="0" animBg="1"/>
      <p:bldP spid="9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ctrTitle"/>
          </p:nvPr>
        </p:nvSpPr>
        <p:spPr>
          <a:xfrm>
            <a:off x="366714" y="1628805"/>
            <a:ext cx="8428037" cy="822325"/>
          </a:xfrm>
        </p:spPr>
        <p:txBody>
          <a:bodyPr/>
          <a:lstStyle/>
          <a:p>
            <a:pPr algn="ctr" eaLnBrk="1" hangingPunct="1"/>
            <a:r>
              <a:rPr lang="en-US" sz="4000" dirty="0">
                <a:latin typeface="Garamond" charset="0"/>
              </a:rPr>
              <a:t>QoS-Aware Memory Scheduling:</a:t>
            </a:r>
            <a:br>
              <a:rPr lang="en-US" sz="4000" dirty="0">
                <a:latin typeface="Garamond" charset="0"/>
              </a:rPr>
            </a:br>
            <a:r>
              <a:rPr lang="en-US" sz="4000" dirty="0">
                <a:latin typeface="Garamond" charset="0"/>
              </a:rPr>
              <a:t>Evolution</a:t>
            </a:r>
          </a:p>
        </p:txBody>
      </p:sp>
      <p:sp>
        <p:nvSpPr>
          <p:cNvPr id="49154" name="Rectangle 5"/>
          <p:cNvSpPr>
            <a:spLocks noGrp="1" noChangeArrowheads="1"/>
          </p:cNvSpPr>
          <p:nvPr>
            <p:ph type="subTitle" idx="1"/>
          </p:nvPr>
        </p:nvSpPr>
        <p:spPr>
          <a:xfrm>
            <a:off x="3131841" y="3501013"/>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3521454621"/>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90"/>
          <p:cNvSpPr/>
          <p:nvPr/>
        </p:nvSpPr>
        <p:spPr>
          <a:xfrm>
            <a:off x="2590800" y="2012187"/>
            <a:ext cx="1447801" cy="14478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60" name="Rounded Rectangle 59"/>
          <p:cNvSpPr/>
          <p:nvPr/>
        </p:nvSpPr>
        <p:spPr>
          <a:xfrm>
            <a:off x="2514600" y="1935988"/>
            <a:ext cx="3200400" cy="3200400"/>
          </a:xfrm>
          <a:prstGeom prst="roundRect">
            <a:avLst>
              <a:gd name="adj" fmla="val 172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2"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Problem: Single Data Port</a:t>
            </a:r>
          </a:p>
        </p:txBody>
      </p:sp>
      <p:sp>
        <p:nvSpPr>
          <p:cNvPr id="59" name="Rounded Rectangle 58"/>
          <p:cNvSpPr/>
          <p:nvPr/>
        </p:nvSpPr>
        <p:spPr>
          <a:xfrm>
            <a:off x="4195561" y="2008535"/>
            <a:ext cx="1443235" cy="3051653"/>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periphery</a:t>
            </a:r>
          </a:p>
        </p:txBody>
      </p:sp>
      <p:sp>
        <p:nvSpPr>
          <p:cNvPr id="62" name="Content Placeholder 2"/>
          <p:cNvSpPr>
            <a:spLocks noGrp="1"/>
          </p:cNvSpPr>
          <p:nvPr/>
        </p:nvSpPr>
        <p:spPr>
          <a:xfrm>
            <a:off x="152400" y="5257800"/>
            <a:ext cx="8839200" cy="104157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Requests are served </a:t>
            </a:r>
            <a:r>
              <a:rPr kumimoji="0" lang="en-US" sz="3600" b="0" i="1" u="none" strike="noStrike" kern="1200" cap="none" spc="0" normalizeH="0" baseline="0" noProof="0" dirty="0">
                <a:ln>
                  <a:noFill/>
                </a:ln>
                <a:solidFill>
                  <a:srgbClr val="C00000"/>
                </a:solidFill>
                <a:effectLst/>
                <a:uLnTx/>
                <a:uFillTx/>
                <a:latin typeface="Calibri Light"/>
                <a:ea typeface="+mn-ea"/>
                <a:cs typeface="+mn-cs"/>
              </a:rPr>
              <a:t>serially                                           </a:t>
            </a:r>
            <a:r>
              <a:rPr kumimoji="0" lang="en-US" sz="3600" b="0" i="0" u="none" strike="noStrike" kern="1200" cap="none" spc="0" normalizeH="0" baseline="0" noProof="0" dirty="0">
                <a:ln>
                  <a:noFill/>
                </a:ln>
                <a:solidFill>
                  <a:prstClr val="black"/>
                </a:solidFill>
                <a:effectLst/>
                <a:uLnTx/>
                <a:uFillTx/>
                <a:latin typeface="Calibri Light"/>
                <a:ea typeface="+mn-ea"/>
                <a:cs typeface="+mn-cs"/>
              </a:rPr>
              <a:t>due to </a:t>
            </a:r>
            <a:r>
              <a:rPr kumimoji="0" lang="en-US" sz="3600" b="1" i="1" u="none" strike="noStrike" kern="1200" cap="none" spc="0" normalizeH="0" baseline="0" noProof="0" dirty="0">
                <a:ln>
                  <a:noFill/>
                </a:ln>
                <a:solidFill>
                  <a:srgbClr val="C00000"/>
                </a:solidFill>
                <a:effectLst/>
                <a:uLnTx/>
                <a:uFillTx/>
                <a:latin typeface="Calibri Light"/>
                <a:ea typeface="+mn-ea"/>
                <a:cs typeface="+mn-cs"/>
              </a:rPr>
              <a:t>single data port</a:t>
            </a:r>
          </a:p>
        </p:txBody>
      </p:sp>
      <p:sp>
        <p:nvSpPr>
          <p:cNvPr id="21" name="Rounded Rectangle 20"/>
          <p:cNvSpPr/>
          <p:nvPr/>
        </p:nvSpPr>
        <p:spPr>
          <a:xfrm>
            <a:off x="4195561" y="2008535"/>
            <a:ext cx="1443235" cy="3051653"/>
          </a:xfrm>
          <a:prstGeom prst="roundRect">
            <a:avLst>
              <a:gd name="adj" fmla="val 3656"/>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15" name="Up-Down Arrow 14"/>
          <p:cNvSpPr/>
          <p:nvPr/>
        </p:nvSpPr>
        <p:spPr>
          <a:xfrm>
            <a:off x="4730537" y="1316229"/>
            <a:ext cx="381000" cy="682146"/>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6" name="TextBox 15"/>
          <p:cNvSpPr txBox="1"/>
          <p:nvPr/>
        </p:nvSpPr>
        <p:spPr>
          <a:xfrm>
            <a:off x="2743200" y="1403614"/>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data channel</a:t>
            </a:r>
          </a:p>
        </p:txBody>
      </p:sp>
      <p:grpSp>
        <p:nvGrpSpPr>
          <p:cNvPr id="17" name="Group 16"/>
          <p:cNvGrpSpPr/>
          <p:nvPr/>
        </p:nvGrpSpPr>
        <p:grpSpPr>
          <a:xfrm>
            <a:off x="5664664" y="1295400"/>
            <a:ext cx="2945936" cy="2443988"/>
            <a:chOff x="5664664" y="807213"/>
            <a:chExt cx="2945936" cy="2443988"/>
          </a:xfrm>
        </p:grpSpPr>
        <p:sp>
          <p:nvSpPr>
            <p:cNvPr id="18" name="Bent-Up Arrow 17"/>
            <p:cNvSpPr/>
            <p:nvPr/>
          </p:nvSpPr>
          <p:spPr>
            <a:xfrm rot="16200000" flipH="1">
              <a:off x="4811551" y="1660326"/>
              <a:ext cx="2443988" cy="737762"/>
            </a:xfrm>
            <a:prstGeom prst="bentUpArrow">
              <a:avLst>
                <a:gd name="adj1" fmla="val 32139"/>
                <a:gd name="adj2" fmla="val 26922"/>
                <a:gd name="adj3" fmla="val 27282"/>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9" name="TextBox 18"/>
            <p:cNvSpPr txBox="1"/>
            <p:nvPr/>
          </p:nvSpPr>
          <p:spPr>
            <a:xfrm>
              <a:off x="6477004" y="914400"/>
              <a:ext cx="21335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control channel</a:t>
              </a:r>
            </a:p>
          </p:txBody>
        </p:sp>
      </p:grpSp>
      <p:sp>
        <p:nvSpPr>
          <p:cNvPr id="77" name="Left Arrow 76"/>
          <p:cNvSpPr/>
          <p:nvPr/>
        </p:nvSpPr>
        <p:spPr>
          <a:xfrm rot="5400000">
            <a:off x="4612900" y="1422014"/>
            <a:ext cx="619757" cy="408189"/>
          </a:xfrm>
          <a:prstGeom prst="leftArrow">
            <a:avLst>
              <a:gd name="adj1" fmla="val 58401"/>
              <a:gd name="adj2" fmla="val 5000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nvGrpSpPr>
          <p:cNvPr id="56" name="Group 55"/>
          <p:cNvGrpSpPr/>
          <p:nvPr/>
        </p:nvGrpSpPr>
        <p:grpSpPr>
          <a:xfrm>
            <a:off x="4038599" y="3155187"/>
            <a:ext cx="1666570" cy="762000"/>
            <a:chOff x="4038599" y="2667000"/>
            <a:chExt cx="1666570" cy="762000"/>
          </a:xfrm>
        </p:grpSpPr>
        <p:cxnSp>
          <p:nvCxnSpPr>
            <p:cNvPr id="4" name="Straight Connector 3"/>
            <p:cNvCxnSpPr/>
            <p:nvPr/>
          </p:nvCxnSpPr>
          <p:spPr>
            <a:xfrm>
              <a:off x="4038599" y="2819400"/>
              <a:ext cx="533401"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038600" y="3276600"/>
              <a:ext cx="533400" cy="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571342" y="2819400"/>
              <a:ext cx="659" cy="45339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578709" y="3051810"/>
              <a:ext cx="184755" cy="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3" idx="0"/>
            </p:cNvCxnSpPr>
            <p:nvPr/>
          </p:nvCxnSpPr>
          <p:spPr>
            <a:xfrm flipH="1">
              <a:off x="5074931" y="3048000"/>
              <a:ext cx="176690" cy="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Freeform 50"/>
            <p:cNvSpPr/>
            <p:nvPr/>
          </p:nvSpPr>
          <p:spPr>
            <a:xfrm>
              <a:off x="4760595" y="2922266"/>
              <a:ext cx="314325" cy="129544"/>
            </a:xfrm>
            <a:custGeom>
              <a:avLst/>
              <a:gdLst>
                <a:gd name="connsiteX0" fmla="*/ 0 w 314325"/>
                <a:gd name="connsiteY0" fmla="*/ 129544 h 129544"/>
                <a:gd name="connsiteX1" fmla="*/ 154305 w 314325"/>
                <a:gd name="connsiteY1" fmla="*/ 4 h 129544"/>
                <a:gd name="connsiteX2" fmla="*/ 314325 w 314325"/>
                <a:gd name="connsiteY2" fmla="*/ 125734 h 129544"/>
              </a:gdLst>
              <a:ahLst/>
              <a:cxnLst>
                <a:cxn ang="0">
                  <a:pos x="connsiteX0" y="connsiteY0"/>
                </a:cxn>
                <a:cxn ang="0">
                  <a:pos x="connsiteX1" y="connsiteY1"/>
                </a:cxn>
                <a:cxn ang="0">
                  <a:pos x="connsiteX2" y="connsiteY2"/>
                </a:cxn>
              </a:cxnLst>
              <a:rect l="l" t="t" r="r" b="b"/>
              <a:pathLst>
                <a:path w="314325" h="129544">
                  <a:moveTo>
                    <a:pt x="0" y="129544"/>
                  </a:moveTo>
                  <a:cubicBezTo>
                    <a:pt x="50959" y="65091"/>
                    <a:pt x="101918" y="639"/>
                    <a:pt x="154305" y="4"/>
                  </a:cubicBezTo>
                  <a:cubicBezTo>
                    <a:pt x="206692" y="-631"/>
                    <a:pt x="260508" y="62551"/>
                    <a:pt x="314325" y="125734"/>
                  </a:cubicBezTo>
                </a:path>
              </a:pathLst>
            </a:custGeom>
            <a:noFill/>
            <a:ln w="38100"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ounded Rectangle 22"/>
            <p:cNvSpPr/>
            <p:nvPr/>
          </p:nvSpPr>
          <p:spPr>
            <a:xfrm rot="16200000">
              <a:off x="5097395" y="2821225"/>
              <a:ext cx="762000" cy="453549"/>
            </a:xfrm>
            <a:prstGeom prst="roundRect">
              <a:avLst>
                <a:gd name="adj" fmla="val 15823"/>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control port</a:t>
              </a:r>
            </a:p>
          </p:txBody>
        </p:sp>
      </p:grpSp>
      <p:grpSp>
        <p:nvGrpSpPr>
          <p:cNvPr id="55" name="Group 54"/>
          <p:cNvGrpSpPr/>
          <p:nvPr/>
        </p:nvGrpSpPr>
        <p:grpSpPr>
          <a:xfrm>
            <a:off x="4038599" y="1939638"/>
            <a:ext cx="1222271" cy="2403762"/>
            <a:chOff x="4038599" y="1451451"/>
            <a:chExt cx="1222271" cy="2403762"/>
          </a:xfrm>
        </p:grpSpPr>
        <p:cxnSp>
          <p:nvCxnSpPr>
            <p:cNvPr id="84" name="Straight Connector 83"/>
            <p:cNvCxnSpPr/>
            <p:nvPr/>
          </p:nvCxnSpPr>
          <p:spPr>
            <a:xfrm>
              <a:off x="4038600" y="2256283"/>
              <a:ext cx="880110" cy="634"/>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4038599" y="3853943"/>
              <a:ext cx="878579" cy="127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22" idx="2"/>
            </p:cNvCxnSpPr>
            <p:nvPr/>
          </p:nvCxnSpPr>
          <p:spPr>
            <a:xfrm flipH="1">
              <a:off x="4917178" y="1905000"/>
              <a:ext cx="792" cy="194183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575070" y="1451451"/>
              <a:ext cx="685800" cy="453549"/>
            </a:xfrm>
            <a:prstGeom prst="roundRect">
              <a:avLst>
                <a:gd name="adj" fmla="val 15823"/>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a:t>
              </a:r>
            </a:p>
          </p:txBody>
        </p:sp>
      </p:grpSp>
      <p:sp>
        <p:nvSpPr>
          <p:cNvPr id="75" name="Bent-Up Arrow 74"/>
          <p:cNvSpPr/>
          <p:nvPr/>
        </p:nvSpPr>
        <p:spPr>
          <a:xfrm>
            <a:off x="4046052" y="2341985"/>
            <a:ext cx="1020488" cy="508402"/>
          </a:xfrm>
          <a:prstGeom prst="bentUpArrow">
            <a:avLst>
              <a:gd name="adj1" fmla="val 31954"/>
              <a:gd name="adj2" fmla="val 28710"/>
              <a:gd name="adj3" fmla="val 2858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24" name="Left Arrow 23"/>
          <p:cNvSpPr/>
          <p:nvPr/>
        </p:nvSpPr>
        <p:spPr>
          <a:xfrm>
            <a:off x="4048123" y="3155187"/>
            <a:ext cx="1213024" cy="304800"/>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80" normalizeH="0" baseline="0" noProof="0" dirty="0">
                <a:ln>
                  <a:noFill/>
                </a:ln>
                <a:solidFill>
                  <a:prstClr val="white"/>
                </a:solidFill>
                <a:effectLst/>
                <a:uLnTx/>
                <a:uFillTx/>
                <a:latin typeface="Calibri Light"/>
                <a:ea typeface="+mn-ea"/>
                <a:cs typeface="+mn-cs"/>
              </a:rPr>
              <a:t>read</a:t>
            </a:r>
          </a:p>
        </p:txBody>
      </p:sp>
      <p:sp>
        <p:nvSpPr>
          <p:cNvPr id="76" name="Bent-Up Arrow 75"/>
          <p:cNvSpPr/>
          <p:nvPr/>
        </p:nvSpPr>
        <p:spPr>
          <a:xfrm rot="16200000" flipH="1">
            <a:off x="4813147" y="2150464"/>
            <a:ext cx="2437543" cy="737762"/>
          </a:xfrm>
          <a:prstGeom prst="bentUpArrow">
            <a:avLst>
              <a:gd name="adj1" fmla="val 32139"/>
              <a:gd name="adj2" fmla="val 26922"/>
              <a:gd name="adj3" fmla="val 27282"/>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24" name="Rounded Rectangle 123"/>
          <p:cNvSpPr/>
          <p:nvPr/>
        </p:nvSpPr>
        <p:spPr>
          <a:xfrm rot="16200000">
            <a:off x="5099551" y="3309412"/>
            <a:ext cx="762000" cy="453549"/>
          </a:xfrm>
          <a:prstGeom prst="roundRect">
            <a:avLst>
              <a:gd name="adj" fmla="val 15823"/>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control port</a:t>
            </a:r>
          </a:p>
        </p:txBody>
      </p:sp>
      <p:sp>
        <p:nvSpPr>
          <p:cNvPr id="125" name="Rounded Rectangle 124"/>
          <p:cNvSpPr/>
          <p:nvPr/>
        </p:nvSpPr>
        <p:spPr>
          <a:xfrm>
            <a:off x="4575240" y="1940199"/>
            <a:ext cx="685800" cy="453549"/>
          </a:xfrm>
          <a:prstGeom prst="roundRect">
            <a:avLst>
              <a:gd name="adj" fmla="val 15823"/>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a:t>
            </a:r>
          </a:p>
        </p:txBody>
      </p:sp>
      <p:sp>
        <p:nvSpPr>
          <p:cNvPr id="58" name="Rounded Rectangle 57"/>
          <p:cNvSpPr/>
          <p:nvPr/>
        </p:nvSpPr>
        <p:spPr>
          <a:xfrm>
            <a:off x="2590798" y="3612388"/>
            <a:ext cx="1447801" cy="1447800"/>
          </a:xfrm>
          <a:prstGeom prst="roundRect">
            <a:avLst>
              <a:gd name="adj" fmla="val 3656"/>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1" i="1" u="none" strike="noStrike" kern="1200" cap="none" spc="-80" normalizeH="0" baseline="0" noProof="0" dirty="0">
                <a:ln>
                  <a:noFill/>
                </a:ln>
                <a:solidFill>
                  <a:prstClr val="white"/>
                </a:solidFill>
                <a:effectLst/>
                <a:uLnTx/>
                <a:uFillTx/>
                <a:latin typeface="Calibri Light"/>
                <a:ea typeface="+mn-ea"/>
                <a:cs typeface="+mn-cs"/>
              </a:rPr>
              <a:t>READY</a:t>
            </a:r>
          </a:p>
        </p:txBody>
      </p:sp>
      <p:sp>
        <p:nvSpPr>
          <p:cNvPr id="48" name="Rounded Rectangle 47"/>
          <p:cNvSpPr/>
          <p:nvPr/>
        </p:nvSpPr>
        <p:spPr>
          <a:xfrm>
            <a:off x="2590799" y="2013458"/>
            <a:ext cx="1447801" cy="1447800"/>
          </a:xfrm>
          <a:prstGeom prst="roundRect">
            <a:avLst>
              <a:gd name="adj" fmla="val 3656"/>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1" i="1" u="none" strike="noStrike" kern="1200" cap="none" spc="-80" normalizeH="0" baseline="0" noProof="0" dirty="0">
                <a:ln>
                  <a:noFill/>
                </a:ln>
                <a:solidFill>
                  <a:prstClr val="white"/>
                </a:solidFill>
                <a:effectLst/>
                <a:uLnTx/>
                <a:uFillTx/>
                <a:latin typeface="Calibri Light"/>
                <a:ea typeface="+mn-ea"/>
                <a:cs typeface="+mn-cs"/>
              </a:rPr>
              <a:t>READY</a:t>
            </a:r>
          </a:p>
        </p:txBody>
      </p:sp>
      <p:sp>
        <p:nvSpPr>
          <p:cNvPr id="95" name="Bent-Up Arrow 94"/>
          <p:cNvSpPr/>
          <p:nvPr/>
        </p:nvSpPr>
        <p:spPr>
          <a:xfrm>
            <a:off x="4044524" y="2341985"/>
            <a:ext cx="1020488" cy="2085427"/>
          </a:xfrm>
          <a:prstGeom prst="bentUpArrow">
            <a:avLst>
              <a:gd name="adj1" fmla="val 17269"/>
              <a:gd name="adj2" fmla="val 14025"/>
              <a:gd name="adj3" fmla="val 14144"/>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96" name="Rounded Rectangle 95"/>
          <p:cNvSpPr/>
          <p:nvPr/>
        </p:nvSpPr>
        <p:spPr>
          <a:xfrm>
            <a:off x="4575070" y="1939357"/>
            <a:ext cx="685800" cy="453549"/>
          </a:xfrm>
          <a:prstGeom prst="roundRect">
            <a:avLst>
              <a:gd name="adj" fmla="val 15823"/>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a:t>
            </a:r>
          </a:p>
        </p:txBody>
      </p:sp>
      <p:sp>
        <p:nvSpPr>
          <p:cNvPr id="97" name="Left Arrow 96"/>
          <p:cNvSpPr/>
          <p:nvPr/>
        </p:nvSpPr>
        <p:spPr>
          <a:xfrm>
            <a:off x="4046052" y="3608580"/>
            <a:ext cx="1213024" cy="304800"/>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80" normalizeH="0" baseline="0" noProof="0" dirty="0">
                <a:ln>
                  <a:noFill/>
                </a:ln>
                <a:solidFill>
                  <a:prstClr val="white"/>
                </a:solidFill>
                <a:effectLst/>
                <a:uLnTx/>
                <a:uFillTx/>
                <a:latin typeface="Calibri Light"/>
                <a:ea typeface="+mn-ea"/>
                <a:cs typeface="+mn-cs"/>
              </a:rPr>
              <a:t>read</a:t>
            </a:r>
          </a:p>
        </p:txBody>
      </p:sp>
      <p:sp>
        <p:nvSpPr>
          <p:cNvPr id="38" name="TextBox 37"/>
          <p:cNvSpPr txBox="1"/>
          <p:nvPr/>
        </p:nvSpPr>
        <p:spPr>
          <a:xfrm>
            <a:off x="228601" y="2819400"/>
            <a:ext cx="1830424" cy="120032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4472C4">
                    <a:lumMod val="75000"/>
                  </a:srgbClr>
                </a:solidFill>
                <a:effectLst/>
                <a:uLnTx/>
                <a:uFillTx/>
                <a:latin typeface="Calibri"/>
                <a:ea typeface=""/>
                <a:cs typeface="+mn-cs"/>
              </a:rPr>
              <a:t>Many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4472C4">
                    <a:lumMod val="75000"/>
                  </a:srgbClr>
                </a:solidFill>
                <a:effectLst/>
                <a:uLnTx/>
                <a:uFillTx/>
                <a:latin typeface="Calibri"/>
                <a:ea typeface=""/>
                <a:cs typeface="+mn-cs"/>
              </a:rPr>
              <a:t>Banks</a:t>
            </a:r>
          </a:p>
        </p:txBody>
      </p:sp>
      <p:sp>
        <p:nvSpPr>
          <p:cNvPr id="39" name="TextBox 38"/>
          <p:cNvSpPr txBox="1"/>
          <p:nvPr/>
        </p:nvSpPr>
        <p:spPr>
          <a:xfrm>
            <a:off x="6556270" y="2827020"/>
            <a:ext cx="2511530" cy="1200329"/>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C00000"/>
                </a:solidFill>
                <a:effectLst/>
                <a:uLnTx/>
                <a:uFillTx/>
                <a:latin typeface="Calibri"/>
                <a:ea typeface=""/>
                <a:cs typeface="+mn-cs"/>
              </a:rPr>
              <a:t>Single    Data Port</a:t>
            </a:r>
          </a:p>
        </p:txBody>
      </p:sp>
      <p:sp>
        <p:nvSpPr>
          <p:cNvPr id="41" name="Rectangle 40"/>
          <p:cNvSpPr/>
          <p:nvPr/>
        </p:nvSpPr>
        <p:spPr>
          <a:xfrm>
            <a:off x="2133600" y="990600"/>
            <a:ext cx="4800600" cy="34036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a:ea typeface="+mn-ea"/>
                <a:cs typeface="+mn-cs"/>
              </a:rPr>
              <a:t>memory controller at CPU</a:t>
            </a:r>
          </a:p>
        </p:txBody>
      </p:sp>
      <p:sp>
        <p:nvSpPr>
          <p:cNvPr id="93" name="Left Arrow 92"/>
          <p:cNvSpPr/>
          <p:nvPr/>
        </p:nvSpPr>
        <p:spPr>
          <a:xfrm rot="5400000">
            <a:off x="4615084" y="1421454"/>
            <a:ext cx="619757" cy="408189"/>
          </a:xfrm>
          <a:prstGeom prst="leftArrow">
            <a:avLst>
              <a:gd name="adj1" fmla="val 58401"/>
              <a:gd name="adj2" fmla="val 50000"/>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6935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4"/>
                                        </p:tgtEl>
                                        <p:attrNameLst>
                                          <p:attrName>style.visibility</p:attrName>
                                        </p:attrNameLst>
                                      </p:cBhvr>
                                      <p:to>
                                        <p:strVal val="visible"/>
                                      </p:to>
                                    </p:set>
                                    <p:animEffect transition="in" filter="fade">
                                      <p:cBhvr>
                                        <p:cTn id="11" dur="500"/>
                                        <p:tgtEl>
                                          <p:spTgt spid="124"/>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right)">
                                      <p:cBhvr>
                                        <p:cTn id="15" dur="500"/>
                                        <p:tgtEl>
                                          <p:spTgt spid="2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down)">
                                      <p:cBhvr>
                                        <p:cTn id="19" dur="500"/>
                                        <p:tgtEl>
                                          <p:spTgt spid="7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5"/>
                                        </p:tgtEl>
                                        <p:attrNameLst>
                                          <p:attrName>style.visibility</p:attrName>
                                        </p:attrNameLst>
                                      </p:cBhvr>
                                      <p:to>
                                        <p:strVal val="visible"/>
                                      </p:to>
                                    </p:set>
                                    <p:animEffect transition="in" filter="fade">
                                      <p:cBhvr>
                                        <p:cTn id="23" dur="500"/>
                                        <p:tgtEl>
                                          <p:spTgt spid="125"/>
                                        </p:tgtEl>
                                      </p:cBhvr>
                                    </p:animEffect>
                                  </p:childTnLst>
                                </p:cTn>
                              </p:par>
                            </p:childTnLst>
                          </p:cTn>
                        </p:par>
                        <p:par>
                          <p:cTn id="24" fill="hold">
                            <p:stCondLst>
                              <p:cond delay="2500"/>
                            </p:stCondLst>
                            <p:childTnLst>
                              <p:par>
                                <p:cTn id="25" presetID="1" presetClass="exit"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wipe(down)">
                                      <p:cBhvr>
                                        <p:cTn id="30" dur="500"/>
                                        <p:tgtEl>
                                          <p:spTgt spid="7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6"/>
                                        </p:tgtEl>
                                        <p:attrNameLst>
                                          <p:attrName>style.visibility</p:attrName>
                                        </p:attrNameLst>
                                      </p:cBhvr>
                                      <p:to>
                                        <p:strVal val="hidden"/>
                                      </p:to>
                                    </p:set>
                                  </p:childTnLst>
                                </p:cTn>
                              </p:par>
                            </p:childTnLst>
                          </p:cTn>
                        </p:par>
                        <p:par>
                          <p:cTn id="35" fill="hold">
                            <p:stCondLst>
                              <p:cond delay="0"/>
                            </p:stCondLst>
                            <p:childTnLst>
                              <p:par>
                                <p:cTn id="36" presetID="1" presetClass="exit" presetSubtype="0" fill="hold" grpId="1" nodeType="afterEffect">
                                  <p:stCondLst>
                                    <p:cond delay="0"/>
                                  </p:stCondLst>
                                  <p:childTnLst>
                                    <p:set>
                                      <p:cBhvr>
                                        <p:cTn id="37" dur="1" fill="hold">
                                          <p:stCondLst>
                                            <p:cond delay="0"/>
                                          </p:stCondLst>
                                        </p:cTn>
                                        <p:tgtEl>
                                          <p:spTgt spid="75"/>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77"/>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24"/>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25"/>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4"/>
                                        </p:tgtEl>
                                        <p:attrNameLst>
                                          <p:attrName>style.visibility</p:attrName>
                                        </p:attrNameLst>
                                      </p:cBhvr>
                                      <p:to>
                                        <p:strVal val="hidden"/>
                                      </p:to>
                                    </p:set>
                                  </p:childTnLst>
                                </p:cTn>
                              </p:par>
                              <p:par>
                                <p:cTn id="46" presetID="22" presetClass="entr" presetSubtype="1" fill="hold" grpId="2" nodeType="withEffect">
                                  <p:stCondLst>
                                    <p:cond delay="200"/>
                                  </p:stCondLst>
                                  <p:childTnLst>
                                    <p:set>
                                      <p:cBhvr>
                                        <p:cTn id="47" dur="1" fill="hold">
                                          <p:stCondLst>
                                            <p:cond delay="0"/>
                                          </p:stCondLst>
                                        </p:cTn>
                                        <p:tgtEl>
                                          <p:spTgt spid="76"/>
                                        </p:tgtEl>
                                        <p:attrNameLst>
                                          <p:attrName>style.visibility</p:attrName>
                                        </p:attrNameLst>
                                      </p:cBhvr>
                                      <p:to>
                                        <p:strVal val="visible"/>
                                      </p:to>
                                    </p:set>
                                    <p:animEffect transition="in" filter="wipe(up)">
                                      <p:cBhvr>
                                        <p:cTn id="48" dur="500"/>
                                        <p:tgtEl>
                                          <p:spTgt spid="76"/>
                                        </p:tgtEl>
                                      </p:cBhvr>
                                    </p:animEffect>
                                  </p:childTnLst>
                                </p:cTn>
                              </p:par>
                            </p:childTnLst>
                          </p:cTn>
                        </p:par>
                        <p:par>
                          <p:cTn id="49" fill="hold">
                            <p:stCondLst>
                              <p:cond delay="700"/>
                            </p:stCondLst>
                            <p:childTnLst>
                              <p:par>
                                <p:cTn id="50" presetID="10" presetClass="entr" presetSubtype="0" fill="hold" grpId="2" nodeType="afterEffect">
                                  <p:stCondLst>
                                    <p:cond delay="0"/>
                                  </p:stCondLst>
                                  <p:childTnLst>
                                    <p:set>
                                      <p:cBhvr>
                                        <p:cTn id="51" dur="1" fill="hold">
                                          <p:stCondLst>
                                            <p:cond delay="0"/>
                                          </p:stCondLst>
                                        </p:cTn>
                                        <p:tgtEl>
                                          <p:spTgt spid="124"/>
                                        </p:tgtEl>
                                        <p:attrNameLst>
                                          <p:attrName>style.visibility</p:attrName>
                                        </p:attrNameLst>
                                      </p:cBhvr>
                                      <p:to>
                                        <p:strVal val="visible"/>
                                      </p:to>
                                    </p:set>
                                    <p:animEffect transition="in" filter="fade">
                                      <p:cBhvr>
                                        <p:cTn id="52" dur="500"/>
                                        <p:tgtEl>
                                          <p:spTgt spid="124"/>
                                        </p:tgtEl>
                                      </p:cBhvr>
                                    </p:animEffect>
                                  </p:childTnLst>
                                </p:cTn>
                              </p:par>
                            </p:childTnLst>
                          </p:cTn>
                        </p:par>
                        <p:par>
                          <p:cTn id="53" fill="hold">
                            <p:stCondLst>
                              <p:cond delay="1200"/>
                            </p:stCondLst>
                            <p:childTnLst>
                              <p:par>
                                <p:cTn id="54" presetID="22" presetClass="entr" presetSubtype="2" fill="hold" grpId="0" nodeType="after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right)">
                                      <p:cBhvr>
                                        <p:cTn id="56" dur="500"/>
                                        <p:tgtEl>
                                          <p:spTgt spid="97"/>
                                        </p:tgtEl>
                                      </p:cBhvr>
                                    </p:animEffect>
                                  </p:childTnLst>
                                </p:cTn>
                              </p:par>
                            </p:childTnLst>
                          </p:cTn>
                        </p:par>
                        <p:par>
                          <p:cTn id="57" fill="hold">
                            <p:stCondLst>
                              <p:cond delay="1700"/>
                            </p:stCondLst>
                            <p:childTnLst>
                              <p:par>
                                <p:cTn id="58" presetID="22" presetClass="entr" presetSubtype="4" fill="hold" grpId="0" nodeType="afterEffect">
                                  <p:stCondLst>
                                    <p:cond delay="0"/>
                                  </p:stCondLst>
                                  <p:childTnLst>
                                    <p:set>
                                      <p:cBhvr>
                                        <p:cTn id="59" dur="1" fill="hold">
                                          <p:stCondLst>
                                            <p:cond delay="0"/>
                                          </p:stCondLst>
                                        </p:cTn>
                                        <p:tgtEl>
                                          <p:spTgt spid="95"/>
                                        </p:tgtEl>
                                        <p:attrNameLst>
                                          <p:attrName>style.visibility</p:attrName>
                                        </p:attrNameLst>
                                      </p:cBhvr>
                                      <p:to>
                                        <p:strVal val="visible"/>
                                      </p:to>
                                    </p:set>
                                    <p:animEffect transition="in" filter="wipe(down)">
                                      <p:cBhvr>
                                        <p:cTn id="60" dur="500"/>
                                        <p:tgtEl>
                                          <p:spTgt spid="95"/>
                                        </p:tgtEl>
                                      </p:cBhvr>
                                    </p:animEffect>
                                  </p:childTnLst>
                                </p:cTn>
                              </p:par>
                            </p:childTnLst>
                          </p:cTn>
                        </p:par>
                        <p:par>
                          <p:cTn id="61" fill="hold">
                            <p:stCondLst>
                              <p:cond delay="2200"/>
                            </p:stCondLst>
                            <p:childTnLst>
                              <p:par>
                                <p:cTn id="62" presetID="10" presetClass="entr" presetSubtype="0" fill="hold" grpId="0" nodeType="afterEffect">
                                  <p:stCondLst>
                                    <p:cond delay="0"/>
                                  </p:stCondLst>
                                  <p:childTnLst>
                                    <p:set>
                                      <p:cBhvr>
                                        <p:cTn id="63" dur="1" fill="hold">
                                          <p:stCondLst>
                                            <p:cond delay="0"/>
                                          </p:stCondLst>
                                        </p:cTn>
                                        <p:tgtEl>
                                          <p:spTgt spid="96"/>
                                        </p:tgtEl>
                                        <p:attrNameLst>
                                          <p:attrName>style.visibility</p:attrName>
                                        </p:attrNameLst>
                                      </p:cBhvr>
                                      <p:to>
                                        <p:strVal val="visible"/>
                                      </p:to>
                                    </p:set>
                                    <p:animEffect transition="in" filter="fade">
                                      <p:cBhvr>
                                        <p:cTn id="64" dur="500"/>
                                        <p:tgtEl>
                                          <p:spTgt spid="96"/>
                                        </p:tgtEl>
                                      </p:cBhvr>
                                    </p:animEffect>
                                  </p:childTnLst>
                                </p:cTn>
                              </p:par>
                            </p:childTnLst>
                          </p:cTn>
                        </p:par>
                        <p:par>
                          <p:cTn id="65" fill="hold">
                            <p:stCondLst>
                              <p:cond delay="2700"/>
                            </p:stCondLst>
                            <p:childTnLst>
                              <p:par>
                                <p:cTn id="66" presetID="22" presetClass="entr" presetSubtype="4" fill="hold" grpId="0" nodeType="after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wipe(down)">
                                      <p:cBhvr>
                                        <p:cTn id="68" dur="500"/>
                                        <p:tgtEl>
                                          <p:spTgt spid="93"/>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5" grpId="0" animBg="1"/>
      <p:bldP spid="77" grpId="0" animBg="1"/>
      <p:bldP spid="77" grpId="1" animBg="1"/>
      <p:bldP spid="75" grpId="0" animBg="1"/>
      <p:bldP spid="75" grpId="1" animBg="1"/>
      <p:bldP spid="24" grpId="0" animBg="1"/>
      <p:bldP spid="24" grpId="1" animBg="1"/>
      <p:bldP spid="76" grpId="0" animBg="1"/>
      <p:bldP spid="76" grpId="1" animBg="1"/>
      <p:bldP spid="76" grpId="2" animBg="1"/>
      <p:bldP spid="124" grpId="0" animBg="1"/>
      <p:bldP spid="124" grpId="1" animBg="1"/>
      <p:bldP spid="124" grpId="2" animBg="1"/>
      <p:bldP spid="125" grpId="0" animBg="1"/>
      <p:bldP spid="125" grpId="1" animBg="1"/>
      <p:bldP spid="95" grpId="0" animBg="1"/>
      <p:bldP spid="96" grpId="0" animBg="1"/>
      <p:bldP spid="97" grpId="0" animBg="1"/>
      <p:bldP spid="38" grpId="0"/>
      <p:bldP spid="39" grpId="0"/>
      <p:bldP spid="93"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Problem: Single Data Port</a:t>
            </a:r>
          </a:p>
        </p:txBody>
      </p:sp>
      <p:cxnSp>
        <p:nvCxnSpPr>
          <p:cNvPr id="6" name="Straight Connector 5"/>
          <p:cNvCxnSpPr/>
          <p:nvPr/>
        </p:nvCxnSpPr>
        <p:spPr>
          <a:xfrm>
            <a:off x="2133600" y="1752600"/>
            <a:ext cx="6400800" cy="0"/>
          </a:xfrm>
          <a:prstGeom prst="line">
            <a:avLst/>
          </a:prstGeom>
          <a:ln w="25400">
            <a:solidFill>
              <a:schemeClr val="tx1">
                <a:lumMod val="85000"/>
                <a:lumOff val="15000"/>
              </a:schemeClr>
            </a:solidFill>
            <a:tailEnd type="arrow" w="lg" len="sm"/>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133600" y="2438400"/>
            <a:ext cx="6400800" cy="0"/>
          </a:xfrm>
          <a:prstGeom prst="line">
            <a:avLst/>
          </a:prstGeom>
          <a:ln w="25400">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3200400" y="1524000"/>
            <a:ext cx="457200" cy="457200"/>
          </a:xfrm>
          <a:prstGeom prst="roundRect">
            <a:avLst/>
          </a:prstGeom>
          <a:solidFill>
            <a:schemeClr val="accent5">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RD</a:t>
            </a:r>
          </a:p>
        </p:txBody>
      </p:sp>
      <p:sp>
        <p:nvSpPr>
          <p:cNvPr id="49" name="Rounded Rectangle 48"/>
          <p:cNvSpPr/>
          <p:nvPr/>
        </p:nvSpPr>
        <p:spPr>
          <a:xfrm>
            <a:off x="3657600" y="2209800"/>
            <a:ext cx="1828800" cy="45720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DATA</a:t>
            </a:r>
          </a:p>
        </p:txBody>
      </p:sp>
      <p:sp>
        <p:nvSpPr>
          <p:cNvPr id="50" name="Rounded Rectangle 49"/>
          <p:cNvSpPr/>
          <p:nvPr/>
        </p:nvSpPr>
        <p:spPr>
          <a:xfrm>
            <a:off x="5029200" y="1524000"/>
            <a:ext cx="457200" cy="4572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RD</a:t>
            </a:r>
          </a:p>
        </p:txBody>
      </p:sp>
      <p:sp>
        <p:nvSpPr>
          <p:cNvPr id="52" name="Rounded Rectangle 51"/>
          <p:cNvSpPr/>
          <p:nvPr/>
        </p:nvSpPr>
        <p:spPr>
          <a:xfrm>
            <a:off x="5486400" y="2209800"/>
            <a:ext cx="1828800" cy="4572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DATA</a:t>
            </a:r>
          </a:p>
        </p:txBody>
      </p:sp>
      <p:sp>
        <p:nvSpPr>
          <p:cNvPr id="65" name="TextBox 64"/>
          <p:cNvSpPr txBox="1"/>
          <p:nvPr/>
        </p:nvSpPr>
        <p:spPr>
          <a:xfrm>
            <a:off x="3026" y="1524000"/>
            <a:ext cx="1978174" cy="457200"/>
          </a:xfrm>
          <a:prstGeom prst="rect">
            <a:avLst/>
          </a:prstGeom>
          <a:noFill/>
        </p:spPr>
        <p:txBody>
          <a:bodyPr wrap="square" rtlCol="0">
            <a:noAutofit/>
          </a:bodyPr>
          <a:lstStyle/>
          <a:p>
            <a:pPr marL="0" marR="0" lvl="0" indent="0" algn="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
                <a:cs typeface="+mn-cs"/>
              </a:rPr>
              <a:t>Control Port</a:t>
            </a:r>
          </a:p>
        </p:txBody>
      </p:sp>
      <p:sp>
        <p:nvSpPr>
          <p:cNvPr id="66" name="TextBox 65"/>
          <p:cNvSpPr txBox="1"/>
          <p:nvPr/>
        </p:nvSpPr>
        <p:spPr>
          <a:xfrm>
            <a:off x="0" y="2209800"/>
            <a:ext cx="1978174" cy="457200"/>
          </a:xfrm>
          <a:prstGeom prst="rect">
            <a:avLst/>
          </a:prstGeom>
          <a:noFill/>
        </p:spPr>
        <p:txBody>
          <a:bodyPr wrap="square" rtlCol="0">
            <a:noAutofit/>
          </a:bodyPr>
          <a:lstStyle/>
          <a:p>
            <a:pPr marL="0" marR="0" lvl="0" indent="0" algn="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
                <a:cs typeface="+mn-cs"/>
              </a:rPr>
              <a:t>Data Port</a:t>
            </a:r>
          </a:p>
        </p:txBody>
      </p:sp>
      <p:sp>
        <p:nvSpPr>
          <p:cNvPr id="67" name="TextBox 66"/>
          <p:cNvSpPr txBox="1"/>
          <p:nvPr/>
        </p:nvSpPr>
        <p:spPr>
          <a:xfrm>
            <a:off x="7696200" y="1295400"/>
            <a:ext cx="1447800" cy="457200"/>
          </a:xfrm>
          <a:prstGeom prst="rect">
            <a:avLst/>
          </a:prstGeom>
          <a:noFill/>
        </p:spPr>
        <p:txBody>
          <a:bodyPr wrap="square" rtlCol="0">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Calibri Light"/>
                <a:ea typeface=""/>
                <a:cs typeface="+mn-cs"/>
              </a:rPr>
              <a:t>time</a:t>
            </a:r>
          </a:p>
        </p:txBody>
      </p:sp>
      <p:cxnSp>
        <p:nvCxnSpPr>
          <p:cNvPr id="68" name="Straight Connector 67"/>
          <p:cNvCxnSpPr/>
          <p:nvPr/>
        </p:nvCxnSpPr>
        <p:spPr>
          <a:xfrm>
            <a:off x="2133600" y="4343400"/>
            <a:ext cx="6400800" cy="0"/>
          </a:xfrm>
          <a:prstGeom prst="line">
            <a:avLst/>
          </a:prstGeom>
          <a:ln w="25400">
            <a:solidFill>
              <a:schemeClr val="tx1">
                <a:lumMod val="85000"/>
                <a:lumOff val="15000"/>
              </a:schemeClr>
            </a:solidFill>
            <a:tailEnd type="arrow" w="lg" len="sm"/>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133600" y="5029200"/>
            <a:ext cx="6400800" cy="0"/>
          </a:xfrm>
          <a:prstGeom prst="line">
            <a:avLst/>
          </a:prstGeom>
          <a:ln w="25400">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sp>
        <p:nvSpPr>
          <p:cNvPr id="70" name="Rounded Rectangle 69"/>
          <p:cNvSpPr/>
          <p:nvPr/>
        </p:nvSpPr>
        <p:spPr>
          <a:xfrm>
            <a:off x="3200400" y="4114800"/>
            <a:ext cx="457200" cy="457200"/>
          </a:xfrm>
          <a:prstGeom prst="roundRect">
            <a:avLst/>
          </a:prstGeom>
          <a:solidFill>
            <a:schemeClr val="accent5">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RD</a:t>
            </a:r>
          </a:p>
        </p:txBody>
      </p:sp>
      <p:sp>
        <p:nvSpPr>
          <p:cNvPr id="71" name="Rounded Rectangle 70"/>
          <p:cNvSpPr/>
          <p:nvPr/>
        </p:nvSpPr>
        <p:spPr>
          <a:xfrm>
            <a:off x="3657600" y="4800600"/>
            <a:ext cx="1828800" cy="457200"/>
          </a:xfrm>
          <a:prstGeom prst="round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DATA</a:t>
            </a:r>
          </a:p>
        </p:txBody>
      </p:sp>
      <p:sp>
        <p:nvSpPr>
          <p:cNvPr id="72" name="Rounded Rectangle 71"/>
          <p:cNvSpPr/>
          <p:nvPr/>
        </p:nvSpPr>
        <p:spPr>
          <a:xfrm>
            <a:off x="3657600" y="4114800"/>
            <a:ext cx="457200" cy="4572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RD</a:t>
            </a:r>
          </a:p>
        </p:txBody>
      </p:sp>
      <p:sp>
        <p:nvSpPr>
          <p:cNvPr id="74" name="TextBox 73"/>
          <p:cNvSpPr txBox="1"/>
          <p:nvPr/>
        </p:nvSpPr>
        <p:spPr>
          <a:xfrm>
            <a:off x="3026" y="4114800"/>
            <a:ext cx="1978174" cy="457200"/>
          </a:xfrm>
          <a:prstGeom prst="rect">
            <a:avLst/>
          </a:prstGeom>
          <a:noFill/>
        </p:spPr>
        <p:txBody>
          <a:bodyPr wrap="square" rtlCol="0">
            <a:noAutofit/>
          </a:bodyPr>
          <a:lstStyle/>
          <a:p>
            <a:pPr marL="0" marR="0" lvl="0" indent="0" algn="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
                <a:cs typeface="+mn-cs"/>
              </a:rPr>
              <a:t>Control Port</a:t>
            </a:r>
          </a:p>
        </p:txBody>
      </p:sp>
      <p:sp>
        <p:nvSpPr>
          <p:cNvPr id="75" name="TextBox 74"/>
          <p:cNvSpPr txBox="1"/>
          <p:nvPr/>
        </p:nvSpPr>
        <p:spPr>
          <a:xfrm>
            <a:off x="0" y="4800600"/>
            <a:ext cx="1978174" cy="457200"/>
          </a:xfrm>
          <a:prstGeom prst="rect">
            <a:avLst/>
          </a:prstGeom>
          <a:noFill/>
        </p:spPr>
        <p:txBody>
          <a:bodyPr wrap="square" rtlCol="0">
            <a:noAutofit/>
          </a:bodyPr>
          <a:lstStyle/>
          <a:p>
            <a:pPr marL="0" marR="0" lvl="0" indent="0" algn="r" defTabSz="914400" rtl="0" eaLnBrk="1" fontAlgn="auto" latinLnBrk="0" hangingPunct="1">
              <a:lnSpc>
                <a:spcPts val="3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75000"/>
                  </a:srgbClr>
                </a:solidFill>
                <a:effectLst/>
                <a:uLnTx/>
                <a:uFillTx/>
                <a:latin typeface="Calibri Light"/>
                <a:ea typeface=""/>
                <a:cs typeface="+mn-cs"/>
              </a:rPr>
              <a:t>Data Port 1</a:t>
            </a:r>
          </a:p>
        </p:txBody>
      </p:sp>
      <p:sp>
        <p:nvSpPr>
          <p:cNvPr id="78" name="TextBox 77"/>
          <p:cNvSpPr txBox="1"/>
          <p:nvPr/>
        </p:nvSpPr>
        <p:spPr>
          <a:xfrm>
            <a:off x="7696200" y="3886200"/>
            <a:ext cx="1447800" cy="457200"/>
          </a:xfrm>
          <a:prstGeom prst="rect">
            <a:avLst/>
          </a:prstGeom>
          <a:noFill/>
        </p:spPr>
        <p:txBody>
          <a:bodyPr wrap="square" rtlCol="0">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Calibri Light"/>
                <a:ea typeface=""/>
                <a:cs typeface="+mn-cs"/>
              </a:rPr>
              <a:t>time</a:t>
            </a:r>
          </a:p>
        </p:txBody>
      </p:sp>
      <p:cxnSp>
        <p:nvCxnSpPr>
          <p:cNvPr id="79" name="Straight Connector 78"/>
          <p:cNvCxnSpPr/>
          <p:nvPr/>
        </p:nvCxnSpPr>
        <p:spPr>
          <a:xfrm>
            <a:off x="2133600" y="5715000"/>
            <a:ext cx="6400800" cy="0"/>
          </a:xfrm>
          <a:prstGeom prst="line">
            <a:avLst/>
          </a:prstGeom>
          <a:ln w="25400">
            <a:solidFill>
              <a:schemeClr val="tx1"/>
            </a:solidFill>
            <a:tailEnd type="arrow" w="lg" len="sm"/>
          </a:ln>
        </p:spPr>
        <p:style>
          <a:lnRef idx="1">
            <a:schemeClr val="accent1"/>
          </a:lnRef>
          <a:fillRef idx="0">
            <a:schemeClr val="accent1"/>
          </a:fillRef>
          <a:effectRef idx="0">
            <a:schemeClr val="accent1"/>
          </a:effectRef>
          <a:fontRef idx="minor">
            <a:schemeClr val="tx1"/>
          </a:fontRef>
        </p:style>
      </p:cxnSp>
      <p:sp>
        <p:nvSpPr>
          <p:cNvPr id="81" name="Rounded Rectangle 80"/>
          <p:cNvSpPr/>
          <p:nvPr/>
        </p:nvSpPr>
        <p:spPr>
          <a:xfrm>
            <a:off x="4114800" y="5486400"/>
            <a:ext cx="1828800" cy="457200"/>
          </a:xfrm>
          <a:prstGeom prst="round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DATA</a:t>
            </a:r>
          </a:p>
        </p:txBody>
      </p:sp>
      <p:sp>
        <p:nvSpPr>
          <p:cNvPr id="82" name="TextBox 81"/>
          <p:cNvSpPr txBox="1"/>
          <p:nvPr/>
        </p:nvSpPr>
        <p:spPr>
          <a:xfrm>
            <a:off x="0" y="5486400"/>
            <a:ext cx="1978174" cy="457200"/>
          </a:xfrm>
          <a:prstGeom prst="rect">
            <a:avLst/>
          </a:prstGeom>
          <a:noFill/>
        </p:spPr>
        <p:txBody>
          <a:bodyPr wrap="square" rtlCol="0">
            <a:noAutofit/>
          </a:bodyPr>
          <a:lstStyle/>
          <a:p>
            <a:pPr marL="0" marR="0" lvl="0" indent="0" algn="r" defTabSz="914400" rtl="0" eaLnBrk="1" fontAlgn="auto" latinLnBrk="0" hangingPunct="1">
              <a:lnSpc>
                <a:spcPts val="3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lumMod val="75000"/>
                  </a:srgbClr>
                </a:solidFill>
                <a:effectLst/>
                <a:uLnTx/>
                <a:uFillTx/>
                <a:latin typeface="Calibri Light"/>
                <a:ea typeface=""/>
                <a:cs typeface="+mn-cs"/>
              </a:rPr>
              <a:t>Data Port 2</a:t>
            </a:r>
          </a:p>
        </p:txBody>
      </p:sp>
      <p:sp>
        <p:nvSpPr>
          <p:cNvPr id="86" name="TextBox 85"/>
          <p:cNvSpPr txBox="1"/>
          <p:nvPr/>
        </p:nvSpPr>
        <p:spPr>
          <a:xfrm>
            <a:off x="228600" y="3096399"/>
            <a:ext cx="8610600" cy="646331"/>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70AD47">
                    <a:lumMod val="75000"/>
                  </a:srgbClr>
                </a:solidFill>
                <a:effectLst/>
                <a:uLnTx/>
                <a:uFillTx/>
                <a:latin typeface="Calibri"/>
                <a:ea typeface=""/>
                <a:cs typeface="+mn-cs"/>
              </a:rPr>
              <a:t>What about a DRAM with </a:t>
            </a:r>
            <a:r>
              <a:rPr kumimoji="0" lang="en-US" sz="3600" b="1" i="0" u="none" strike="noStrike" kern="1200" cap="none" spc="0" normalizeH="0" baseline="0" noProof="0" dirty="0">
                <a:ln>
                  <a:noFill/>
                </a:ln>
                <a:solidFill>
                  <a:srgbClr val="70AD47">
                    <a:lumMod val="75000"/>
                  </a:srgbClr>
                </a:solidFill>
                <a:effectLst/>
                <a:uLnTx/>
                <a:uFillTx/>
                <a:latin typeface="Calibri"/>
                <a:ea typeface=""/>
                <a:cs typeface="+mn-cs"/>
              </a:rPr>
              <a:t>two data ports</a:t>
            </a:r>
            <a:r>
              <a:rPr kumimoji="0" lang="en-US" sz="3600" b="0" i="0" u="none" strike="noStrike" kern="1200" cap="none" spc="0" normalizeH="0" baseline="0" noProof="0" dirty="0">
                <a:ln>
                  <a:noFill/>
                </a:ln>
                <a:solidFill>
                  <a:srgbClr val="70AD47">
                    <a:lumMod val="75000"/>
                  </a:srgbClr>
                </a:solidFill>
                <a:effectLst/>
                <a:uLnTx/>
                <a:uFillTx/>
                <a:latin typeface="Calibri"/>
                <a:ea typeface=""/>
                <a:cs typeface="+mn-cs"/>
              </a:rPr>
              <a:t>?</a:t>
            </a:r>
          </a:p>
        </p:txBody>
      </p:sp>
    </p:spTree>
    <p:extLst>
      <p:ext uri="{BB962C8B-B14F-4D97-AF65-F5344CB8AC3E}">
        <p14:creationId xmlns:p14="http://schemas.microsoft.com/office/powerpoint/2010/main" val="349131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500"/>
                                        <p:tgtEl>
                                          <p:spTgt spid="5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fade">
                                      <p:cBhvr>
                                        <p:cTn id="35" dur="500"/>
                                        <p:tgtEl>
                                          <p:spTgt spid="82"/>
                                        </p:tgtEl>
                                      </p:cBhvr>
                                    </p:animEffect>
                                  </p:childTnLst>
                                </p:cTn>
                              </p:par>
                              <p:par>
                                <p:cTn id="36" presetID="10" presetClass="entr" presetSubtype="0" fill="hold" nodeType="with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fade">
                                      <p:cBhvr>
                                        <p:cTn id="38" dur="500"/>
                                        <p:tgtEl>
                                          <p:spTgt spid="68"/>
                                        </p:tgtEl>
                                      </p:cBhvr>
                                    </p:animEffect>
                                  </p:childTnLst>
                                </p:cTn>
                              </p:par>
                              <p:par>
                                <p:cTn id="39" presetID="10"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par>
                                <p:cTn id="42" presetID="10" presetClass="entr" presetSubtype="0" fill="hold" nodeType="with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fade">
                                      <p:cBhvr>
                                        <p:cTn id="44" dur="500"/>
                                        <p:tgtEl>
                                          <p:spTgt spid="7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500"/>
                                        <p:tgtEl>
                                          <p:spTgt spid="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wipe(left)">
                                      <p:cBhvr>
                                        <p:cTn id="52" dur="500"/>
                                        <p:tgtEl>
                                          <p:spTgt spid="70"/>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wipe(left)">
                                      <p:cBhvr>
                                        <p:cTn id="56" dur="500"/>
                                        <p:tgtEl>
                                          <p:spTgt spid="7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left)">
                                      <p:cBhvr>
                                        <p:cTn id="61" dur="500"/>
                                        <p:tgtEl>
                                          <p:spTgt spid="72"/>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wipe(left)">
                                      <p:cBhvr>
                                        <p:cTn id="6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9" grpId="0" animBg="1"/>
      <p:bldP spid="50" grpId="0" animBg="1"/>
      <p:bldP spid="52" grpId="0" animBg="1"/>
      <p:bldP spid="70" grpId="0" animBg="1"/>
      <p:bldP spid="71" grpId="0" animBg="1"/>
      <p:bldP spid="72" grpId="0" animBg="1"/>
      <p:bldP spid="74" grpId="0"/>
      <p:bldP spid="75" grpId="0"/>
      <p:bldP spid="78" grpId="0"/>
      <p:bldP spid="81" grpId="0" animBg="1"/>
      <p:bldP spid="82" grpId="0"/>
      <p:bldP spid="86"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90"/>
          <p:cNvSpPr/>
          <p:nvPr/>
        </p:nvSpPr>
        <p:spPr>
          <a:xfrm>
            <a:off x="2590800" y="1524000"/>
            <a:ext cx="1447801" cy="14478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60" name="Rounded Rectangle 59"/>
          <p:cNvSpPr/>
          <p:nvPr/>
        </p:nvSpPr>
        <p:spPr>
          <a:xfrm>
            <a:off x="2514600" y="1453356"/>
            <a:ext cx="3200400" cy="3200400"/>
          </a:xfrm>
          <a:prstGeom prst="roundRect">
            <a:avLst>
              <a:gd name="adj" fmla="val 172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59" name="Rounded Rectangle 58"/>
          <p:cNvSpPr/>
          <p:nvPr/>
        </p:nvSpPr>
        <p:spPr>
          <a:xfrm>
            <a:off x="4195561" y="1520348"/>
            <a:ext cx="1443235" cy="3051653"/>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periphery</a:t>
            </a:r>
          </a:p>
        </p:txBody>
      </p:sp>
      <p:sp>
        <p:nvSpPr>
          <p:cNvPr id="62" name="Content Placeholder 2"/>
          <p:cNvSpPr>
            <a:spLocks noGrp="1"/>
          </p:cNvSpPr>
          <p:nvPr/>
        </p:nvSpPr>
        <p:spPr>
          <a:xfrm>
            <a:off x="152400" y="5257800"/>
            <a:ext cx="8839200" cy="104157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1" u="none" strike="noStrike" kern="1200" cap="none" spc="0" normalizeH="0" baseline="0" noProof="0" dirty="0">
                <a:ln>
                  <a:noFill/>
                </a:ln>
                <a:solidFill>
                  <a:srgbClr val="4472C4">
                    <a:lumMod val="75000"/>
                  </a:srgbClr>
                </a:solidFill>
                <a:effectLst/>
                <a:uLnTx/>
                <a:uFillTx/>
                <a:latin typeface="Calibri Light"/>
                <a:ea typeface="+mn-ea"/>
                <a:cs typeface="+mn-cs"/>
                <a:sym typeface="Wingdings" panose="05000000000000000000" pitchFamily="2" charset="2"/>
              </a:rPr>
              <a:t>twice the bandwidth </a:t>
            </a:r>
            <a:r>
              <a:rPr kumimoji="0" lang="en-US" sz="3600" b="0" i="0" u="none" strike="noStrike" kern="1200" cap="none" spc="0" normalizeH="0" baseline="0" noProof="0" dirty="0">
                <a:ln>
                  <a:noFill/>
                </a:ln>
                <a:solidFill>
                  <a:prstClr val="black"/>
                </a:solidFill>
                <a:effectLst/>
                <a:uLnTx/>
                <a:uFillTx/>
                <a:latin typeface="Calibri Light"/>
                <a:ea typeface="+mn-ea"/>
                <a:cs typeface="+mn-cs"/>
                <a:sym typeface="Wingdings" panose="05000000000000000000" pitchFamily="2" charset="2"/>
              </a:rPr>
              <a:t>&amp; </a:t>
            </a:r>
            <a:r>
              <a:rPr kumimoji="0" lang="en-US" sz="3600" b="1" i="1" u="none" strike="noStrike" kern="1200" cap="none" spc="0" normalizeH="0" baseline="0" noProof="0" dirty="0">
                <a:ln>
                  <a:noFill/>
                </a:ln>
                <a:solidFill>
                  <a:srgbClr val="4472C4">
                    <a:lumMod val="75000"/>
                  </a:srgbClr>
                </a:solidFill>
                <a:effectLst/>
                <a:uLnTx/>
                <a:uFillTx/>
                <a:latin typeface="Calibri Light"/>
                <a:ea typeface="+mn-ea"/>
                <a:cs typeface="+mn-cs"/>
                <a:sym typeface="Wingdings" panose="05000000000000000000" pitchFamily="2" charset="2"/>
              </a:rPr>
              <a:t>independent data ports  </a:t>
            </a:r>
            <a:r>
              <a:rPr kumimoji="0" lang="en-US" sz="3600" b="1" i="1" u="none" strike="noStrike" kern="1200" cap="none" spc="0" normalizeH="0" baseline="0" noProof="0" dirty="0">
                <a:ln>
                  <a:noFill/>
                </a:ln>
                <a:solidFill>
                  <a:srgbClr val="70AD47">
                    <a:lumMod val="75000"/>
                  </a:srgbClr>
                </a:solidFill>
                <a:effectLst/>
                <a:uLnTx/>
                <a:uFillTx/>
                <a:latin typeface="Calibri Light"/>
                <a:ea typeface="+mn-ea"/>
                <a:cs typeface="+mn-cs"/>
                <a:sym typeface="Wingdings" panose="05000000000000000000" pitchFamily="2" charset="2"/>
              </a:rPr>
              <a:t>with low overhead</a:t>
            </a:r>
            <a:endParaRPr kumimoji="0" lang="en-US" sz="3600" b="1" i="1" u="none" strike="noStrike" kern="1200" cap="none" spc="0" normalizeH="0" baseline="0" noProof="0" dirty="0">
              <a:ln>
                <a:noFill/>
              </a:ln>
              <a:solidFill>
                <a:srgbClr val="70AD47">
                  <a:lumMod val="75000"/>
                </a:srgbClr>
              </a:solidFill>
              <a:effectLst/>
              <a:uLnTx/>
              <a:uFillTx/>
              <a:latin typeface="Calibri Light"/>
              <a:ea typeface="+mn-ea"/>
              <a:cs typeface="+mn-cs"/>
            </a:endParaRPr>
          </a:p>
        </p:txBody>
      </p:sp>
      <p:sp>
        <p:nvSpPr>
          <p:cNvPr id="21" name="Rounded Rectangle 20"/>
          <p:cNvSpPr/>
          <p:nvPr/>
        </p:nvSpPr>
        <p:spPr>
          <a:xfrm>
            <a:off x="4195561" y="1520348"/>
            <a:ext cx="1443235" cy="3051653"/>
          </a:xfrm>
          <a:prstGeom prst="roundRect">
            <a:avLst>
              <a:gd name="adj" fmla="val 3656"/>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15" name="Up-Down Arrow 14"/>
          <p:cNvSpPr/>
          <p:nvPr/>
        </p:nvSpPr>
        <p:spPr>
          <a:xfrm>
            <a:off x="4730537" y="828042"/>
            <a:ext cx="381000" cy="682146"/>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6" name="TextBox 15"/>
          <p:cNvSpPr txBox="1"/>
          <p:nvPr/>
        </p:nvSpPr>
        <p:spPr>
          <a:xfrm>
            <a:off x="2743200" y="915427"/>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data channel</a:t>
            </a:r>
          </a:p>
        </p:txBody>
      </p:sp>
      <p:grpSp>
        <p:nvGrpSpPr>
          <p:cNvPr id="17" name="Group 16"/>
          <p:cNvGrpSpPr/>
          <p:nvPr/>
        </p:nvGrpSpPr>
        <p:grpSpPr>
          <a:xfrm>
            <a:off x="5664664" y="807213"/>
            <a:ext cx="2945936" cy="2443988"/>
            <a:chOff x="5664664" y="807213"/>
            <a:chExt cx="2945936" cy="2443988"/>
          </a:xfrm>
        </p:grpSpPr>
        <p:sp>
          <p:nvSpPr>
            <p:cNvPr id="18" name="Bent-Up Arrow 17"/>
            <p:cNvSpPr/>
            <p:nvPr/>
          </p:nvSpPr>
          <p:spPr>
            <a:xfrm rot="16200000" flipH="1">
              <a:off x="4811551" y="1660326"/>
              <a:ext cx="2443988" cy="737762"/>
            </a:xfrm>
            <a:prstGeom prst="bentUpArrow">
              <a:avLst>
                <a:gd name="adj1" fmla="val 32139"/>
                <a:gd name="adj2" fmla="val 26922"/>
                <a:gd name="adj3" fmla="val 27282"/>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9" name="TextBox 18"/>
            <p:cNvSpPr txBox="1"/>
            <p:nvPr/>
          </p:nvSpPr>
          <p:spPr>
            <a:xfrm>
              <a:off x="6477004" y="914400"/>
              <a:ext cx="21335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control channel</a:t>
              </a:r>
            </a:p>
          </p:txBody>
        </p:sp>
      </p:grpSp>
      <p:cxnSp>
        <p:nvCxnSpPr>
          <p:cNvPr id="4" name="Straight Connector 3"/>
          <p:cNvCxnSpPr/>
          <p:nvPr/>
        </p:nvCxnSpPr>
        <p:spPr>
          <a:xfrm>
            <a:off x="4038599" y="2819400"/>
            <a:ext cx="533401"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038600" y="3276600"/>
            <a:ext cx="533400" cy="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571342" y="2819400"/>
            <a:ext cx="659" cy="45339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48" idx="3"/>
          </p:cNvCxnSpPr>
          <p:nvPr/>
        </p:nvCxnSpPr>
        <p:spPr>
          <a:xfrm flipV="1">
            <a:off x="4038600" y="2245995"/>
            <a:ext cx="838200" cy="317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8" idx="3"/>
          </p:cNvCxnSpPr>
          <p:nvPr/>
        </p:nvCxnSpPr>
        <p:spPr>
          <a:xfrm flipV="1">
            <a:off x="4038599" y="3842385"/>
            <a:ext cx="836296" cy="571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4872238" y="1915160"/>
            <a:ext cx="4562" cy="1927225"/>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575070" y="1451451"/>
            <a:ext cx="685800" cy="453549"/>
          </a:xfrm>
          <a:prstGeom prst="roundRect">
            <a:avLst>
              <a:gd name="adj" fmla="val 15823"/>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 1</a:t>
            </a:r>
          </a:p>
        </p:txBody>
      </p:sp>
      <p:sp>
        <p:nvSpPr>
          <p:cNvPr id="58" name="Rounded Rectangle 57"/>
          <p:cNvSpPr/>
          <p:nvPr/>
        </p:nvSpPr>
        <p:spPr>
          <a:xfrm>
            <a:off x="2590798" y="3124201"/>
            <a:ext cx="1447801" cy="14478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48" name="Rounded Rectangle 47"/>
          <p:cNvSpPr/>
          <p:nvPr/>
        </p:nvSpPr>
        <p:spPr>
          <a:xfrm>
            <a:off x="2590799" y="1525271"/>
            <a:ext cx="1447801" cy="14478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51" name="Freeform 50"/>
          <p:cNvSpPr/>
          <p:nvPr/>
        </p:nvSpPr>
        <p:spPr>
          <a:xfrm>
            <a:off x="4786009" y="2920999"/>
            <a:ext cx="345360" cy="129544"/>
          </a:xfrm>
          <a:custGeom>
            <a:avLst/>
            <a:gdLst>
              <a:gd name="connsiteX0" fmla="*/ 0 w 314325"/>
              <a:gd name="connsiteY0" fmla="*/ 129544 h 129544"/>
              <a:gd name="connsiteX1" fmla="*/ 154305 w 314325"/>
              <a:gd name="connsiteY1" fmla="*/ 4 h 129544"/>
              <a:gd name="connsiteX2" fmla="*/ 314325 w 314325"/>
              <a:gd name="connsiteY2" fmla="*/ 125734 h 129544"/>
            </a:gdLst>
            <a:ahLst/>
            <a:cxnLst>
              <a:cxn ang="0">
                <a:pos x="connsiteX0" y="connsiteY0"/>
              </a:cxn>
              <a:cxn ang="0">
                <a:pos x="connsiteX1" y="connsiteY1"/>
              </a:cxn>
              <a:cxn ang="0">
                <a:pos x="connsiteX2" y="connsiteY2"/>
              </a:cxn>
            </a:cxnLst>
            <a:rect l="l" t="t" r="r" b="b"/>
            <a:pathLst>
              <a:path w="314325" h="129544">
                <a:moveTo>
                  <a:pt x="0" y="129544"/>
                </a:moveTo>
                <a:cubicBezTo>
                  <a:pt x="50959" y="65091"/>
                  <a:pt x="101918" y="639"/>
                  <a:pt x="154305" y="4"/>
                </a:cubicBezTo>
                <a:cubicBezTo>
                  <a:pt x="206692" y="-631"/>
                  <a:pt x="260508" y="62551"/>
                  <a:pt x="314325" y="125734"/>
                </a:cubicBezTo>
              </a:path>
            </a:pathLst>
          </a:custGeom>
          <a:noFill/>
          <a:ln w="38100"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0" name="Straight Connector 109"/>
          <p:cNvCxnSpPr>
            <a:stCxn id="51" idx="0"/>
          </p:cNvCxnSpPr>
          <p:nvPr/>
        </p:nvCxnSpPr>
        <p:spPr>
          <a:xfrm flipH="1" flipV="1">
            <a:off x="4571208" y="3048000"/>
            <a:ext cx="214801" cy="2543"/>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3" idx="0"/>
            <a:endCxn id="51" idx="2"/>
          </p:cNvCxnSpPr>
          <p:nvPr/>
        </p:nvCxnSpPr>
        <p:spPr>
          <a:xfrm flipH="1" flipV="1">
            <a:off x="5131369" y="3046733"/>
            <a:ext cx="120254" cy="126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rot="16200000">
            <a:off x="5021197" y="2821224"/>
            <a:ext cx="914400" cy="453549"/>
          </a:xfrm>
          <a:prstGeom prst="roundRect">
            <a:avLst>
              <a:gd name="adj" fmla="val 9523"/>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control port</a:t>
            </a:r>
          </a:p>
        </p:txBody>
      </p:sp>
      <p:grpSp>
        <p:nvGrpSpPr>
          <p:cNvPr id="74" name="Group 73"/>
          <p:cNvGrpSpPr/>
          <p:nvPr/>
        </p:nvGrpSpPr>
        <p:grpSpPr>
          <a:xfrm>
            <a:off x="5181600" y="2438400"/>
            <a:ext cx="4267199" cy="2807659"/>
            <a:chOff x="4648199" y="2438400"/>
            <a:chExt cx="4267199" cy="2807659"/>
          </a:xfrm>
        </p:grpSpPr>
        <p:grpSp>
          <p:nvGrpSpPr>
            <p:cNvPr id="65" name="Group 64"/>
            <p:cNvGrpSpPr/>
            <p:nvPr/>
          </p:nvGrpSpPr>
          <p:grpSpPr>
            <a:xfrm>
              <a:off x="5682307" y="2438400"/>
              <a:ext cx="3233091" cy="2807659"/>
              <a:chOff x="5682307" y="2438400"/>
              <a:chExt cx="3233091" cy="2807659"/>
            </a:xfrm>
          </p:grpSpPr>
          <p:sp>
            <p:nvSpPr>
              <p:cNvPr id="66" name="Rounded Rectangle 65"/>
              <p:cNvSpPr/>
              <p:nvPr/>
            </p:nvSpPr>
            <p:spPr>
              <a:xfrm>
                <a:off x="6862557" y="3185863"/>
                <a:ext cx="1367043" cy="1367830"/>
              </a:xfrm>
              <a:prstGeom prst="roundRect">
                <a:avLst>
                  <a:gd name="adj" fmla="val 6428"/>
                </a:avLst>
              </a:prstGeom>
              <a:noFill/>
              <a:ln w="25400">
                <a:solidFill>
                  <a:schemeClr val="accent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US" sz="2000" b="0" i="0" u="none" strike="noStrike" kern="1200" cap="none" spc="-80" normalizeH="0" baseline="0" noProof="0" dirty="0">
                  <a:ln>
                    <a:noFill/>
                  </a:ln>
                  <a:solidFill>
                    <a:prstClr val="white"/>
                  </a:solidFill>
                  <a:effectLst/>
                  <a:uLnTx/>
                  <a:uFillTx/>
                  <a:latin typeface="Calibri Light"/>
                  <a:ea typeface="+mn-ea"/>
                  <a:cs typeface="+mn-cs"/>
                </a:endParaRPr>
              </a:p>
            </p:txBody>
          </p:sp>
          <p:cxnSp>
            <p:nvCxnSpPr>
              <p:cNvPr id="79" name="Straight Connector 78"/>
              <p:cNvCxnSpPr/>
              <p:nvPr/>
            </p:nvCxnSpPr>
            <p:spPr>
              <a:xfrm>
                <a:off x="7772400" y="3424721"/>
                <a:ext cx="0" cy="910593"/>
              </a:xfrm>
              <a:prstGeom prst="line">
                <a:avLst/>
              </a:prstGeom>
              <a:ln w="19050" cap="rnd">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206091" y="3424721"/>
                <a:ext cx="566309" cy="445057"/>
              </a:xfrm>
              <a:prstGeom prst="line">
                <a:avLst/>
              </a:prstGeom>
              <a:ln w="19050" cap="rnd">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7206091" y="3869778"/>
                <a:ext cx="560129" cy="463290"/>
              </a:xfrm>
              <a:prstGeom prst="line">
                <a:avLst/>
              </a:prstGeom>
              <a:ln w="19050" cap="rnd">
                <a:solidFill>
                  <a:schemeClr val="bg1">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7772400" y="2971254"/>
                <a:ext cx="0" cy="453467"/>
              </a:xfrm>
              <a:prstGeom prst="line">
                <a:avLst/>
              </a:prstGeom>
              <a:ln w="38100" cap="rnd">
                <a:solidFill>
                  <a:schemeClr val="accent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772400" y="4339121"/>
                <a:ext cx="0" cy="442038"/>
              </a:xfrm>
              <a:prstGeom prst="line">
                <a:avLst/>
              </a:prstGeom>
              <a:ln w="38100" cap="rnd">
                <a:solidFill>
                  <a:schemeClr val="accent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6553200" y="3869778"/>
                <a:ext cx="652891" cy="8335"/>
              </a:xfrm>
              <a:prstGeom prst="line">
                <a:avLst/>
              </a:prstGeom>
              <a:ln w="38100" cap="rnd">
                <a:solidFill>
                  <a:schemeClr val="accent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173825" y="2438400"/>
                <a:ext cx="27415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ED7D31">
                        <a:lumMod val="50000"/>
                      </a:srgbClr>
                    </a:solidFill>
                    <a:effectLst/>
                    <a:uLnTx/>
                    <a:uFillTx/>
                    <a:latin typeface="Calibri Light"/>
                    <a:ea typeface=""/>
                    <a:cs typeface="+mn-cs"/>
                  </a:rPr>
                  <a:t>to Port 1 (upper)</a:t>
                </a:r>
              </a:p>
            </p:txBody>
          </p:sp>
          <p:sp>
            <p:nvSpPr>
              <p:cNvPr id="92" name="TextBox 91"/>
              <p:cNvSpPr txBox="1"/>
              <p:nvPr/>
            </p:nvSpPr>
            <p:spPr>
              <a:xfrm>
                <a:off x="6172199" y="4784394"/>
                <a:ext cx="27415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ED7D31">
                        <a:lumMod val="50000"/>
                      </a:srgbClr>
                    </a:solidFill>
                    <a:effectLst/>
                    <a:uLnTx/>
                    <a:uFillTx/>
                    <a:latin typeface="Calibri Light"/>
                    <a:ea typeface=""/>
                    <a:cs typeface="+mn-cs"/>
                  </a:rPr>
                  <a:t>to Port 2 (lower)</a:t>
                </a:r>
              </a:p>
            </p:txBody>
          </p:sp>
          <p:sp>
            <p:nvSpPr>
              <p:cNvPr id="98" name="TextBox 97"/>
              <p:cNvSpPr txBox="1"/>
              <p:nvPr/>
            </p:nvSpPr>
            <p:spPr>
              <a:xfrm>
                <a:off x="5682307" y="3715755"/>
                <a:ext cx="1404294" cy="622414"/>
              </a:xfrm>
              <a:prstGeom prst="rect">
                <a:avLst/>
              </a:prstGeom>
              <a:noFill/>
            </p:spPr>
            <p:txBody>
              <a:bodyPr wrap="square" rtlCol="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ED7D31">
                        <a:lumMod val="50000"/>
                      </a:srgbClr>
                    </a:solidFill>
                    <a:effectLst/>
                    <a:uLnTx/>
                    <a:uFillTx/>
                    <a:latin typeface="Calibri Light"/>
                    <a:ea typeface=""/>
                    <a:cs typeface="+mn-cs"/>
                  </a:rPr>
                  <a:t>bank </a:t>
                </a:r>
              </a:p>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ED7D31">
                        <a:lumMod val="50000"/>
                      </a:srgbClr>
                    </a:solidFill>
                    <a:effectLst/>
                    <a:uLnTx/>
                    <a:uFillTx/>
                    <a:latin typeface="Calibri Light"/>
                    <a:ea typeface=""/>
                    <a:cs typeface="+mn-cs"/>
                  </a:rPr>
                  <a:t>data bus</a:t>
                </a:r>
              </a:p>
            </p:txBody>
          </p:sp>
        </p:grpSp>
        <p:cxnSp>
          <p:nvCxnSpPr>
            <p:cNvPr id="71" name="Straight Connector 70"/>
            <p:cNvCxnSpPr/>
            <p:nvPr/>
          </p:nvCxnSpPr>
          <p:spPr>
            <a:xfrm flipV="1">
              <a:off x="4648199" y="3185864"/>
              <a:ext cx="2214358" cy="428144"/>
            </a:xfrm>
            <a:prstGeom prst="line">
              <a:avLst/>
            </a:prstGeom>
            <a:ln w="1270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648199" y="4076700"/>
              <a:ext cx="2214358" cy="476993"/>
            </a:xfrm>
            <a:prstGeom prst="line">
              <a:avLst/>
            </a:prstGeom>
            <a:ln w="12700">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a:off x="5486400" y="456555"/>
            <a:ext cx="675148" cy="2513784"/>
            <a:chOff x="5486400" y="456555"/>
            <a:chExt cx="675148" cy="2513784"/>
          </a:xfrm>
        </p:grpSpPr>
        <p:grpSp>
          <p:nvGrpSpPr>
            <p:cNvPr id="103" name="Group 102"/>
            <p:cNvGrpSpPr/>
            <p:nvPr/>
          </p:nvGrpSpPr>
          <p:grpSpPr>
            <a:xfrm>
              <a:off x="5486400" y="807213"/>
              <a:ext cx="675148" cy="2009363"/>
              <a:chOff x="5486400" y="807213"/>
              <a:chExt cx="675148" cy="2009363"/>
            </a:xfrm>
          </p:grpSpPr>
          <p:sp>
            <p:nvSpPr>
              <p:cNvPr id="101" name="Bent-Up Arrow 100"/>
              <p:cNvSpPr/>
              <p:nvPr/>
            </p:nvSpPr>
            <p:spPr>
              <a:xfrm rot="16200000" flipH="1">
                <a:off x="4940983" y="1571403"/>
                <a:ext cx="1984755" cy="456375"/>
              </a:xfrm>
              <a:prstGeom prst="bentUpArrow">
                <a:avLst>
                  <a:gd name="adj1" fmla="val 18225"/>
                  <a:gd name="adj2" fmla="val 19408"/>
                  <a:gd name="adj3" fmla="val 22829"/>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07" name="Rounded Rectangle 106"/>
              <p:cNvSpPr/>
              <p:nvPr/>
            </p:nvSpPr>
            <p:spPr>
              <a:xfrm>
                <a:off x="5486400" y="2590800"/>
                <a:ext cx="228600" cy="225776"/>
              </a:xfrm>
              <a:prstGeom prst="roundRect">
                <a:avLst>
                  <a:gd name="adj" fmla="val 15823"/>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endParaRPr kumimoji="0" lang="en-US" sz="2000" b="0" i="0" u="none" strike="noStrike" kern="1200" cap="none" spc="-80" normalizeH="0" baseline="0" noProof="0" dirty="0">
                  <a:ln>
                    <a:noFill/>
                  </a:ln>
                  <a:solidFill>
                    <a:prstClr val="white"/>
                  </a:solidFill>
                  <a:effectLst/>
                  <a:uLnTx/>
                  <a:uFillTx/>
                  <a:latin typeface="Calibri Light"/>
                  <a:ea typeface="+mn-ea"/>
                  <a:cs typeface="+mn-cs"/>
                </a:endParaRPr>
              </a:p>
            </p:txBody>
          </p:sp>
        </p:grpSp>
        <p:sp>
          <p:nvSpPr>
            <p:cNvPr id="111" name="TextBox 110"/>
            <p:cNvSpPr txBox="1"/>
            <p:nvPr/>
          </p:nvSpPr>
          <p:spPr>
            <a:xfrm rot="16200000">
              <a:off x="4667326" y="1513392"/>
              <a:ext cx="251378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ED7D31">
                      <a:lumMod val="50000"/>
                    </a:srgbClr>
                  </a:solidFill>
                  <a:effectLst/>
                  <a:uLnTx/>
                  <a:uFillTx/>
                  <a:latin typeface="Calibri Light"/>
                  <a:ea typeface=""/>
                  <a:cs typeface="+mn-cs"/>
                </a:rPr>
                <a:t>port select signal</a:t>
              </a:r>
            </a:p>
          </p:txBody>
        </p:sp>
      </p:grpSp>
      <p:grpSp>
        <p:nvGrpSpPr>
          <p:cNvPr id="106" name="Group 105"/>
          <p:cNvGrpSpPr/>
          <p:nvPr/>
        </p:nvGrpSpPr>
        <p:grpSpPr>
          <a:xfrm>
            <a:off x="2699251" y="2237026"/>
            <a:ext cx="2552369" cy="3057605"/>
            <a:chOff x="2699251" y="2237026"/>
            <a:chExt cx="2552369" cy="3057605"/>
          </a:xfrm>
        </p:grpSpPr>
        <p:grpSp>
          <p:nvGrpSpPr>
            <p:cNvPr id="33" name="Group 32"/>
            <p:cNvGrpSpPr/>
            <p:nvPr/>
          </p:nvGrpSpPr>
          <p:grpSpPr>
            <a:xfrm>
              <a:off x="4565820" y="2237026"/>
              <a:ext cx="685800" cy="3057605"/>
              <a:chOff x="4565820" y="2237026"/>
              <a:chExt cx="685800" cy="3057605"/>
            </a:xfrm>
          </p:grpSpPr>
          <p:sp>
            <p:nvSpPr>
              <p:cNvPr id="39" name="Up-Down Arrow 38"/>
              <p:cNvSpPr/>
              <p:nvPr/>
            </p:nvSpPr>
            <p:spPr>
              <a:xfrm>
                <a:off x="4703064" y="4612485"/>
                <a:ext cx="381000" cy="682146"/>
              </a:xfrm>
              <a:prstGeom prst="upDownArrow">
                <a:avLst>
                  <a:gd name="adj1" fmla="val 62000"/>
                  <a:gd name="adj2" fmla="val 50000"/>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cxnSp>
            <p:nvCxnSpPr>
              <p:cNvPr id="42" name="Straight Connector 41"/>
              <p:cNvCxnSpPr/>
              <p:nvPr/>
            </p:nvCxnSpPr>
            <p:spPr>
              <a:xfrm flipH="1">
                <a:off x="5029200" y="2237026"/>
                <a:ext cx="792" cy="1941831"/>
              </a:xfrm>
              <a:prstGeom prst="line">
                <a:avLst/>
              </a:prstGeom>
              <a:ln w="38100" cap="rnd">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4565820" y="4189017"/>
                <a:ext cx="685800" cy="453549"/>
              </a:xfrm>
              <a:prstGeom prst="roundRect">
                <a:avLst>
                  <a:gd name="adj" fmla="val 15823"/>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 2</a:t>
                </a:r>
              </a:p>
            </p:txBody>
          </p:sp>
        </p:grpSp>
        <p:sp>
          <p:nvSpPr>
            <p:cNvPr id="112" name="TextBox 111"/>
            <p:cNvSpPr txBox="1"/>
            <p:nvPr/>
          </p:nvSpPr>
          <p:spPr>
            <a:xfrm>
              <a:off x="2699251" y="4717415"/>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lumMod val="50000"/>
                    </a:srgbClr>
                  </a:solidFill>
                  <a:effectLst/>
                  <a:uLnTx/>
                  <a:uFillTx/>
                  <a:latin typeface="Calibri Light"/>
                  <a:ea typeface=""/>
                  <a:cs typeface="+mn-cs"/>
                </a:rPr>
                <a:t>data channel</a:t>
              </a:r>
            </a:p>
          </p:txBody>
        </p:sp>
      </p:grpSp>
      <p:sp>
        <p:nvSpPr>
          <p:cNvPr id="61" name="Rounded Rectangle 60"/>
          <p:cNvSpPr/>
          <p:nvPr/>
        </p:nvSpPr>
        <p:spPr>
          <a:xfrm>
            <a:off x="4724400" y="3614008"/>
            <a:ext cx="457200" cy="462692"/>
          </a:xfrm>
          <a:prstGeom prst="roundRect">
            <a:avLst>
              <a:gd name="adj" fmla="val 15823"/>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mux</a:t>
            </a:r>
          </a:p>
        </p:txBody>
      </p:sp>
      <p:sp>
        <p:nvSpPr>
          <p:cNvPr id="64" name="Rounded Rectangle 63"/>
          <p:cNvSpPr/>
          <p:nvPr/>
        </p:nvSpPr>
        <p:spPr>
          <a:xfrm>
            <a:off x="4724400" y="2016046"/>
            <a:ext cx="457200" cy="462692"/>
          </a:xfrm>
          <a:prstGeom prst="roundRect">
            <a:avLst>
              <a:gd name="adj" fmla="val 15823"/>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mux</a:t>
            </a:r>
          </a:p>
        </p:txBody>
      </p:sp>
      <p:sp>
        <p:nvSpPr>
          <p:cNvPr id="53" name="TextBox 52"/>
          <p:cNvSpPr txBox="1"/>
          <p:nvPr/>
        </p:nvSpPr>
        <p:spPr>
          <a:xfrm>
            <a:off x="6288779" y="3532067"/>
            <a:ext cx="2660821"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Light"/>
                <a:ea typeface=""/>
                <a:cs typeface="+mn-cs"/>
              </a:rPr>
              <a:t>Overhead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a:ea typeface=""/>
                <a:cs typeface="+mn-cs"/>
              </a:rPr>
              <a:t>  Area: 1.6%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a:ea typeface=""/>
                <a:cs typeface="+mn-cs"/>
              </a:rPr>
              <a:t>  Pins: 20 ↑ </a:t>
            </a:r>
          </a:p>
        </p:txBody>
      </p:sp>
      <p:sp>
        <p:nvSpPr>
          <p:cNvPr id="2" name="Title 1"/>
          <p:cNvSpPr txBox="1">
            <a:spLocks/>
          </p:cNvSpPr>
          <p:nvPr/>
        </p:nvSpPr>
        <p:spPr>
          <a:xfrm>
            <a:off x="-228600" y="152401"/>
            <a:ext cx="96012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200" normalizeH="0" baseline="0" noProof="0" dirty="0">
                <a:ln>
                  <a:noFill/>
                </a:ln>
                <a:solidFill>
                  <a:prstClr val="black"/>
                </a:solidFill>
                <a:effectLst/>
                <a:uLnTx/>
                <a:uFillTx/>
                <a:latin typeface="Calibri Light"/>
                <a:ea typeface="+mj-ea"/>
                <a:cs typeface="+mj-cs"/>
              </a:rPr>
              <a:t>Dual-Data-Port DRAM</a:t>
            </a:r>
          </a:p>
        </p:txBody>
      </p:sp>
    </p:spTree>
    <p:extLst>
      <p:ext uri="{BB962C8B-B14F-4D97-AF65-F5344CB8AC3E}">
        <p14:creationId xmlns:p14="http://schemas.microsoft.com/office/powerpoint/2010/main" val="98285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4"/>
                                        </p:tgtEl>
                                      </p:cBhvr>
                                    </p:animEffect>
                                    <p:set>
                                      <p:cBhvr>
                                        <p:cTn id="25" dur="1" fill="hold">
                                          <p:stCondLst>
                                            <p:cond delay="499"/>
                                          </p:stCondLst>
                                        </p:cTn>
                                        <p:tgtEl>
                                          <p:spTgt spid="74"/>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1" grpId="0" animBg="1"/>
      <p:bldP spid="64" grpId="0" animBg="1"/>
      <p:bldP spid="53"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200" normalizeH="0" baseline="0" noProof="0" dirty="0">
                <a:ln>
                  <a:noFill/>
                </a:ln>
                <a:solidFill>
                  <a:prstClr val="black"/>
                </a:solidFill>
                <a:effectLst/>
                <a:uLnTx/>
                <a:uFillTx/>
                <a:latin typeface="Calibri Light"/>
                <a:ea typeface="+mj-ea"/>
                <a:cs typeface="+mj-cs"/>
              </a:rPr>
              <a:t>DDP-DRAM Memory System</a:t>
            </a:r>
          </a:p>
        </p:txBody>
      </p:sp>
      <p:sp>
        <p:nvSpPr>
          <p:cNvPr id="91" name="Rounded Rectangle 90"/>
          <p:cNvSpPr/>
          <p:nvPr/>
        </p:nvSpPr>
        <p:spPr>
          <a:xfrm>
            <a:off x="2590800" y="2296158"/>
            <a:ext cx="1447801" cy="14478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60" name="Rounded Rectangle 59"/>
          <p:cNvSpPr/>
          <p:nvPr/>
        </p:nvSpPr>
        <p:spPr>
          <a:xfrm>
            <a:off x="2514600" y="2225514"/>
            <a:ext cx="3200400" cy="3200400"/>
          </a:xfrm>
          <a:prstGeom prst="roundRect">
            <a:avLst>
              <a:gd name="adj" fmla="val 172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59" name="Rounded Rectangle 58"/>
          <p:cNvSpPr/>
          <p:nvPr/>
        </p:nvSpPr>
        <p:spPr>
          <a:xfrm>
            <a:off x="4195561" y="2292506"/>
            <a:ext cx="1443235" cy="3051653"/>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periphery</a:t>
            </a:r>
          </a:p>
        </p:txBody>
      </p:sp>
      <p:sp>
        <p:nvSpPr>
          <p:cNvPr id="21" name="Rounded Rectangle 20"/>
          <p:cNvSpPr/>
          <p:nvPr/>
        </p:nvSpPr>
        <p:spPr>
          <a:xfrm>
            <a:off x="4195561" y="2292506"/>
            <a:ext cx="1443235" cy="3051653"/>
          </a:xfrm>
          <a:prstGeom prst="roundRect">
            <a:avLst>
              <a:gd name="adj" fmla="val 3656"/>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15" name="Up-Down Arrow 14"/>
          <p:cNvSpPr/>
          <p:nvPr/>
        </p:nvSpPr>
        <p:spPr>
          <a:xfrm>
            <a:off x="4730537" y="1628927"/>
            <a:ext cx="381000" cy="569522"/>
          </a:xfrm>
          <a:prstGeom prst="upDownArrow">
            <a:avLst>
              <a:gd name="adj1" fmla="val 62000"/>
              <a:gd name="adj2" fmla="val 5000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6" name="TextBox 15"/>
          <p:cNvSpPr txBox="1"/>
          <p:nvPr/>
        </p:nvSpPr>
        <p:spPr>
          <a:xfrm>
            <a:off x="2743200" y="1687585"/>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4472C4">
                    <a:lumMod val="75000"/>
                  </a:srgbClr>
                </a:solidFill>
                <a:effectLst/>
                <a:uLnTx/>
                <a:uFillTx/>
                <a:latin typeface="Calibri Light"/>
                <a:ea typeface=""/>
                <a:cs typeface="+mn-cs"/>
              </a:rPr>
              <a:t>CPU channel</a:t>
            </a:r>
          </a:p>
        </p:txBody>
      </p:sp>
      <p:grpSp>
        <p:nvGrpSpPr>
          <p:cNvPr id="17" name="Group 16"/>
          <p:cNvGrpSpPr/>
          <p:nvPr/>
        </p:nvGrpSpPr>
        <p:grpSpPr>
          <a:xfrm>
            <a:off x="5735652" y="1604770"/>
            <a:ext cx="2905428" cy="2443988"/>
            <a:chOff x="5705172" y="832612"/>
            <a:chExt cx="2905428" cy="2443988"/>
          </a:xfrm>
        </p:grpSpPr>
        <p:sp>
          <p:nvSpPr>
            <p:cNvPr id="18" name="Bent-Up Arrow 17"/>
            <p:cNvSpPr/>
            <p:nvPr/>
          </p:nvSpPr>
          <p:spPr>
            <a:xfrm rot="16200000" flipH="1">
              <a:off x="4831805" y="1705979"/>
              <a:ext cx="2443988" cy="697254"/>
            </a:xfrm>
            <a:prstGeom prst="bentUpArrow">
              <a:avLst>
                <a:gd name="adj1" fmla="val 42054"/>
                <a:gd name="adj2" fmla="val 34359"/>
                <a:gd name="adj3" fmla="val 27282"/>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9" name="TextBox 18"/>
            <p:cNvSpPr txBox="1"/>
            <p:nvPr/>
          </p:nvSpPr>
          <p:spPr>
            <a:xfrm>
              <a:off x="6477004" y="914400"/>
              <a:ext cx="213359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70AD47">
                      <a:lumMod val="50000"/>
                    </a:srgbClr>
                  </a:solidFill>
                  <a:effectLst/>
                  <a:uLnTx/>
                  <a:uFillTx/>
                  <a:latin typeface="Calibri Light"/>
                  <a:ea typeface=""/>
                  <a:cs typeface="+mn-cs"/>
                </a:rPr>
                <a:t>control channel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with </a:t>
              </a:r>
              <a:r>
                <a:rPr kumimoji="0" lang="en-US" sz="2400" b="1" i="1" u="none" strike="noStrike" kern="1200" cap="none" spc="0" normalizeH="0" baseline="0" noProof="0" dirty="0">
                  <a:ln>
                    <a:noFill/>
                  </a:ln>
                  <a:solidFill>
                    <a:srgbClr val="70AD47">
                      <a:lumMod val="50000"/>
                    </a:srgbClr>
                  </a:solidFill>
                  <a:effectLst/>
                  <a:uLnTx/>
                  <a:uFillTx/>
                  <a:latin typeface="Calibri Light"/>
                  <a:ea typeface=""/>
                  <a:cs typeface="+mn-cs"/>
                </a:rPr>
                <a:t>port select</a:t>
              </a:r>
            </a:p>
          </p:txBody>
        </p:sp>
      </p:grpSp>
      <p:cxnSp>
        <p:nvCxnSpPr>
          <p:cNvPr id="4" name="Straight Connector 3"/>
          <p:cNvCxnSpPr/>
          <p:nvPr/>
        </p:nvCxnSpPr>
        <p:spPr>
          <a:xfrm>
            <a:off x="4038599" y="3591558"/>
            <a:ext cx="533401"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038600" y="4048758"/>
            <a:ext cx="533400" cy="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571342" y="3591558"/>
            <a:ext cx="659" cy="45339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48" idx="3"/>
          </p:cNvCxnSpPr>
          <p:nvPr/>
        </p:nvCxnSpPr>
        <p:spPr>
          <a:xfrm flipV="1">
            <a:off x="4038600" y="3018153"/>
            <a:ext cx="838200" cy="317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8" idx="3"/>
          </p:cNvCxnSpPr>
          <p:nvPr/>
        </p:nvCxnSpPr>
        <p:spPr>
          <a:xfrm flipV="1">
            <a:off x="4038599" y="4614543"/>
            <a:ext cx="836296" cy="571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4872238" y="2687318"/>
            <a:ext cx="4562" cy="1927225"/>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4575070" y="2223609"/>
            <a:ext cx="685800" cy="453549"/>
          </a:xfrm>
          <a:prstGeom prst="roundRect">
            <a:avLst>
              <a:gd name="adj" fmla="val 15823"/>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 1</a:t>
            </a:r>
          </a:p>
        </p:txBody>
      </p:sp>
      <p:sp>
        <p:nvSpPr>
          <p:cNvPr id="58" name="Rounded Rectangle 57"/>
          <p:cNvSpPr/>
          <p:nvPr/>
        </p:nvSpPr>
        <p:spPr>
          <a:xfrm>
            <a:off x="2590798" y="3896359"/>
            <a:ext cx="1447801" cy="14478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48" name="Rounded Rectangle 47"/>
          <p:cNvSpPr/>
          <p:nvPr/>
        </p:nvSpPr>
        <p:spPr>
          <a:xfrm>
            <a:off x="2590799" y="2297429"/>
            <a:ext cx="1447801" cy="14478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51" name="Freeform 50"/>
          <p:cNvSpPr/>
          <p:nvPr/>
        </p:nvSpPr>
        <p:spPr>
          <a:xfrm>
            <a:off x="4786009" y="3693157"/>
            <a:ext cx="345360" cy="129544"/>
          </a:xfrm>
          <a:custGeom>
            <a:avLst/>
            <a:gdLst>
              <a:gd name="connsiteX0" fmla="*/ 0 w 314325"/>
              <a:gd name="connsiteY0" fmla="*/ 129544 h 129544"/>
              <a:gd name="connsiteX1" fmla="*/ 154305 w 314325"/>
              <a:gd name="connsiteY1" fmla="*/ 4 h 129544"/>
              <a:gd name="connsiteX2" fmla="*/ 314325 w 314325"/>
              <a:gd name="connsiteY2" fmla="*/ 125734 h 129544"/>
            </a:gdLst>
            <a:ahLst/>
            <a:cxnLst>
              <a:cxn ang="0">
                <a:pos x="connsiteX0" y="connsiteY0"/>
              </a:cxn>
              <a:cxn ang="0">
                <a:pos x="connsiteX1" y="connsiteY1"/>
              </a:cxn>
              <a:cxn ang="0">
                <a:pos x="connsiteX2" y="connsiteY2"/>
              </a:cxn>
            </a:cxnLst>
            <a:rect l="l" t="t" r="r" b="b"/>
            <a:pathLst>
              <a:path w="314325" h="129544">
                <a:moveTo>
                  <a:pt x="0" y="129544"/>
                </a:moveTo>
                <a:cubicBezTo>
                  <a:pt x="50959" y="65091"/>
                  <a:pt x="101918" y="639"/>
                  <a:pt x="154305" y="4"/>
                </a:cubicBezTo>
                <a:cubicBezTo>
                  <a:pt x="206692" y="-631"/>
                  <a:pt x="260508" y="62551"/>
                  <a:pt x="314325" y="125734"/>
                </a:cubicBezTo>
              </a:path>
            </a:pathLst>
          </a:custGeom>
          <a:noFill/>
          <a:ln w="38100"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0" name="Straight Connector 109"/>
          <p:cNvCxnSpPr>
            <a:stCxn id="51" idx="0"/>
          </p:cNvCxnSpPr>
          <p:nvPr/>
        </p:nvCxnSpPr>
        <p:spPr>
          <a:xfrm flipH="1" flipV="1">
            <a:off x="4571208" y="3820158"/>
            <a:ext cx="214801" cy="2543"/>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3" idx="0"/>
            <a:endCxn id="51" idx="2"/>
          </p:cNvCxnSpPr>
          <p:nvPr/>
        </p:nvCxnSpPr>
        <p:spPr>
          <a:xfrm flipH="1" flipV="1">
            <a:off x="5131369" y="3818891"/>
            <a:ext cx="120254" cy="126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rot="16200000">
            <a:off x="5021197" y="3593382"/>
            <a:ext cx="914400" cy="453549"/>
          </a:xfrm>
          <a:prstGeom prst="roundRect">
            <a:avLst>
              <a:gd name="adj" fmla="val 9523"/>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control port</a:t>
            </a:r>
          </a:p>
        </p:txBody>
      </p:sp>
      <p:sp>
        <p:nvSpPr>
          <p:cNvPr id="39" name="Up-Down Arrow 38"/>
          <p:cNvSpPr/>
          <p:nvPr/>
        </p:nvSpPr>
        <p:spPr>
          <a:xfrm>
            <a:off x="4703064" y="5441235"/>
            <a:ext cx="381000" cy="599354"/>
          </a:xfrm>
          <a:prstGeom prst="upDownArrow">
            <a:avLst>
              <a:gd name="adj1" fmla="val 62000"/>
              <a:gd name="adj2" fmla="val 50000"/>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cxnSp>
        <p:nvCxnSpPr>
          <p:cNvPr id="42" name="Straight Connector 41"/>
          <p:cNvCxnSpPr/>
          <p:nvPr/>
        </p:nvCxnSpPr>
        <p:spPr>
          <a:xfrm flipH="1">
            <a:off x="5029200" y="3009184"/>
            <a:ext cx="792" cy="194183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4565820" y="4961175"/>
            <a:ext cx="685800" cy="453549"/>
          </a:xfrm>
          <a:prstGeom prst="roundRect">
            <a:avLst>
              <a:gd name="adj" fmla="val 15823"/>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 2</a:t>
            </a:r>
          </a:p>
        </p:txBody>
      </p:sp>
      <p:sp>
        <p:nvSpPr>
          <p:cNvPr id="112" name="TextBox 111"/>
          <p:cNvSpPr txBox="1"/>
          <p:nvPr/>
        </p:nvSpPr>
        <p:spPr>
          <a:xfrm>
            <a:off x="2699251" y="5489574"/>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ED7D31">
                    <a:lumMod val="75000"/>
                  </a:srgbClr>
                </a:solidFill>
                <a:effectLst/>
                <a:uLnTx/>
                <a:uFillTx/>
                <a:latin typeface="Calibri Light"/>
                <a:ea typeface=""/>
                <a:cs typeface="+mn-cs"/>
              </a:rPr>
              <a:t>IO channel</a:t>
            </a:r>
          </a:p>
        </p:txBody>
      </p:sp>
      <p:sp>
        <p:nvSpPr>
          <p:cNvPr id="61" name="Rounded Rectangle 60"/>
          <p:cNvSpPr/>
          <p:nvPr/>
        </p:nvSpPr>
        <p:spPr>
          <a:xfrm>
            <a:off x="4724400" y="4386166"/>
            <a:ext cx="457200" cy="462692"/>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mux</a:t>
            </a:r>
          </a:p>
        </p:txBody>
      </p:sp>
      <p:sp>
        <p:nvSpPr>
          <p:cNvPr id="64" name="Rounded Rectangle 63"/>
          <p:cNvSpPr/>
          <p:nvPr/>
        </p:nvSpPr>
        <p:spPr>
          <a:xfrm>
            <a:off x="4724400" y="2788204"/>
            <a:ext cx="457200" cy="462692"/>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mux</a:t>
            </a:r>
          </a:p>
        </p:txBody>
      </p:sp>
      <p:sp>
        <p:nvSpPr>
          <p:cNvPr id="55" name="Rectangle 54"/>
          <p:cNvSpPr/>
          <p:nvPr/>
        </p:nvSpPr>
        <p:spPr>
          <a:xfrm>
            <a:off x="2133600" y="6055589"/>
            <a:ext cx="4800600" cy="609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200" b="0" i="0" u="none" strike="noStrike" kern="1200" cap="none" spc="-80" normalizeH="0" baseline="0" noProof="0" dirty="0">
                <a:ln>
                  <a:noFill/>
                </a:ln>
                <a:solidFill>
                  <a:prstClr val="white"/>
                </a:solidFill>
                <a:effectLst/>
                <a:uLnTx/>
                <a:uFillTx/>
                <a:latin typeface="Calibri"/>
                <a:ea typeface="+mn-ea"/>
                <a:cs typeface="+mn-cs"/>
              </a:rPr>
              <a:t>DDMA IO interface</a:t>
            </a:r>
          </a:p>
        </p:txBody>
      </p:sp>
      <p:sp>
        <p:nvSpPr>
          <p:cNvPr id="56" name="Up-Down Arrow 55"/>
          <p:cNvSpPr/>
          <p:nvPr/>
        </p:nvSpPr>
        <p:spPr>
          <a:xfrm>
            <a:off x="6069039" y="1254989"/>
            <a:ext cx="447376" cy="4800599"/>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5" name="Rectangle 4"/>
          <p:cNvSpPr/>
          <p:nvPr/>
        </p:nvSpPr>
        <p:spPr>
          <a:xfrm>
            <a:off x="2133600" y="990600"/>
            <a:ext cx="4800600" cy="609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200" b="0" i="0" u="none" strike="noStrike" kern="1200" cap="none" spc="-80" normalizeH="0" baseline="0" noProof="0" dirty="0">
                <a:ln>
                  <a:noFill/>
                </a:ln>
                <a:solidFill>
                  <a:prstClr val="white"/>
                </a:solidFill>
                <a:effectLst/>
                <a:uLnTx/>
                <a:uFillTx/>
                <a:latin typeface="Calibri"/>
                <a:ea typeface="+mn-ea"/>
                <a:cs typeface="+mn-cs"/>
              </a:rPr>
              <a:t>memory controller at CPU</a:t>
            </a:r>
          </a:p>
        </p:txBody>
      </p:sp>
    </p:spTree>
    <p:extLst>
      <p:ext uri="{BB962C8B-B14F-4D97-AF65-F5344CB8AC3E}">
        <p14:creationId xmlns:p14="http://schemas.microsoft.com/office/powerpoint/2010/main" val="36372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39" grpId="0" animBg="1"/>
      <p:bldP spid="112" grpId="0"/>
      <p:bldP spid="55" grpId="0" animBg="1"/>
      <p:bldP spid="56" grpId="0" animBg="1"/>
      <p:bldP spid="5"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Three Data Transfer Modes</a:t>
            </a:r>
          </a:p>
        </p:txBody>
      </p:sp>
      <p:sp>
        <p:nvSpPr>
          <p:cNvPr id="34" name="Content Placeholder 2"/>
          <p:cNvSpPr txBox="1">
            <a:spLocks/>
          </p:cNvSpPr>
          <p:nvPr/>
        </p:nvSpPr>
        <p:spPr>
          <a:xfrm>
            <a:off x="381000" y="1524000"/>
            <a:ext cx="8382000" cy="464820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0000"/>
                </a:solidFill>
                <a:effectLst/>
                <a:uLnTx/>
                <a:uFillTx/>
                <a:latin typeface="Calibri Light"/>
                <a:ea typeface="+mn-ea"/>
                <a:cs typeface="+mn-cs"/>
              </a:rPr>
              <a:t>CPU Access</a:t>
            </a:r>
            <a:r>
              <a:rPr kumimoji="0" lang="en-US" sz="3200" b="0" i="0" u="none" strike="noStrike" kern="1200" cap="none" spc="0" normalizeH="0" baseline="0" noProof="0" dirty="0">
                <a:ln>
                  <a:noFill/>
                </a:ln>
                <a:solidFill>
                  <a:srgbClr val="000000"/>
                </a:solidFill>
                <a:effectLst/>
                <a:uLnTx/>
                <a:uFillTx/>
                <a:latin typeface="Calibri Light"/>
                <a:ea typeface="+mn-ea"/>
                <a:cs typeface="+mn-cs"/>
              </a:rPr>
              <a:t>: Access through CPU channel</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DRAM read/write with CPU port selection</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Calibri Ligh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0000"/>
                </a:solidFill>
                <a:effectLst/>
                <a:uLnTx/>
                <a:uFillTx/>
                <a:latin typeface="Calibri Light"/>
                <a:ea typeface="+mn-ea"/>
                <a:cs typeface="+mn-cs"/>
              </a:rPr>
              <a:t>IO Access</a:t>
            </a:r>
            <a:r>
              <a:rPr kumimoji="0" lang="en-US" sz="3200" b="0" i="0" u="none" strike="noStrike" kern="1200" cap="none" spc="0" normalizeH="0" baseline="0" noProof="0" dirty="0">
                <a:ln>
                  <a:noFill/>
                </a:ln>
                <a:solidFill>
                  <a:srgbClr val="000000"/>
                </a:solidFill>
                <a:effectLst/>
                <a:uLnTx/>
                <a:uFillTx/>
                <a:latin typeface="Calibri Light"/>
                <a:ea typeface="+mn-ea"/>
                <a:cs typeface="+mn-cs"/>
              </a:rPr>
              <a:t>: Access through IO channel</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DRAM read/write with IO port selection</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Calibri Ligh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0000"/>
                </a:solidFill>
                <a:effectLst/>
                <a:uLnTx/>
                <a:uFillTx/>
                <a:latin typeface="Calibri Light"/>
                <a:ea typeface="+mn-ea"/>
                <a:cs typeface="+mn-cs"/>
              </a:rPr>
              <a:t>Port Bypass</a:t>
            </a:r>
            <a:r>
              <a:rPr kumimoji="0" lang="en-US" sz="3200" b="0" i="0" u="none" strike="noStrike" kern="1200" cap="none" spc="0" normalizeH="0" baseline="0" noProof="0" dirty="0">
                <a:ln>
                  <a:noFill/>
                </a:ln>
                <a:solidFill>
                  <a:srgbClr val="000000"/>
                </a:solidFill>
                <a:effectLst/>
                <a:uLnTx/>
                <a:uFillTx/>
                <a:latin typeface="Calibri Light"/>
                <a:ea typeface="+mn-ea"/>
                <a:cs typeface="+mn-cs"/>
              </a:rPr>
              <a:t>: Direct transfer between channels</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DRAM access with port bypass selection</a:t>
            </a:r>
            <a:endParaRPr kumimoji="0" lang="en-US" sz="2800" b="0" i="0" u="none" strike="noStrike" kern="1200" cap="none" spc="0" normalizeH="0" baseline="0" noProof="0" dirty="0">
              <a:ln>
                <a:noFill/>
              </a:ln>
              <a:solidFill>
                <a:srgbClr val="0000FF"/>
              </a:solidFill>
              <a:effectLst/>
              <a:uLnTx/>
              <a:uFillTx/>
              <a:latin typeface="Calibri Light"/>
              <a:ea typeface="+mn-ea"/>
              <a:cs typeface="+mn-cs"/>
            </a:endParaRPr>
          </a:p>
        </p:txBody>
      </p:sp>
    </p:spTree>
    <p:extLst>
      <p:ext uri="{BB962C8B-B14F-4D97-AF65-F5344CB8AC3E}">
        <p14:creationId xmlns:p14="http://schemas.microsoft.com/office/powerpoint/2010/main" val="383363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1. CPU Access Mode</a:t>
            </a:r>
          </a:p>
        </p:txBody>
      </p:sp>
      <p:sp>
        <p:nvSpPr>
          <p:cNvPr id="91" name="Rounded Rectangle 90"/>
          <p:cNvSpPr/>
          <p:nvPr/>
        </p:nvSpPr>
        <p:spPr>
          <a:xfrm>
            <a:off x="2590800" y="2296158"/>
            <a:ext cx="1447801" cy="14478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60" name="Rounded Rectangle 59"/>
          <p:cNvSpPr/>
          <p:nvPr/>
        </p:nvSpPr>
        <p:spPr>
          <a:xfrm>
            <a:off x="2514600" y="2225514"/>
            <a:ext cx="3200400" cy="3200400"/>
          </a:xfrm>
          <a:prstGeom prst="roundRect">
            <a:avLst>
              <a:gd name="adj" fmla="val 172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59" name="Rounded Rectangle 58"/>
          <p:cNvSpPr/>
          <p:nvPr/>
        </p:nvSpPr>
        <p:spPr>
          <a:xfrm>
            <a:off x="4195561" y="2292506"/>
            <a:ext cx="1443235" cy="3051653"/>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periphery</a:t>
            </a:r>
          </a:p>
        </p:txBody>
      </p:sp>
      <p:sp>
        <p:nvSpPr>
          <p:cNvPr id="21" name="Rounded Rectangle 20"/>
          <p:cNvSpPr/>
          <p:nvPr/>
        </p:nvSpPr>
        <p:spPr>
          <a:xfrm>
            <a:off x="4195561" y="2292506"/>
            <a:ext cx="1443235" cy="3051653"/>
          </a:xfrm>
          <a:prstGeom prst="roundRect">
            <a:avLst>
              <a:gd name="adj" fmla="val 3656"/>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15" name="Up-Down Arrow 14"/>
          <p:cNvSpPr/>
          <p:nvPr/>
        </p:nvSpPr>
        <p:spPr>
          <a:xfrm>
            <a:off x="4730537" y="1628927"/>
            <a:ext cx="381000" cy="569522"/>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6" name="TextBox 15"/>
          <p:cNvSpPr txBox="1"/>
          <p:nvPr/>
        </p:nvSpPr>
        <p:spPr>
          <a:xfrm>
            <a:off x="2743200" y="1687585"/>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lumMod val="50000"/>
                  </a:prstClr>
                </a:solidFill>
                <a:effectLst/>
                <a:uLnTx/>
                <a:uFillTx/>
                <a:latin typeface="Calibri Light"/>
                <a:ea typeface=""/>
                <a:cs typeface="+mn-cs"/>
              </a:rPr>
              <a:t>CPU channel</a:t>
            </a:r>
          </a:p>
        </p:txBody>
      </p:sp>
      <p:cxnSp>
        <p:nvCxnSpPr>
          <p:cNvPr id="4" name="Straight Connector 3"/>
          <p:cNvCxnSpPr/>
          <p:nvPr/>
        </p:nvCxnSpPr>
        <p:spPr>
          <a:xfrm>
            <a:off x="4038599" y="3591558"/>
            <a:ext cx="533401"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038600" y="4048758"/>
            <a:ext cx="533400" cy="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571342" y="3591558"/>
            <a:ext cx="659" cy="45339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8" idx="3"/>
          </p:cNvCxnSpPr>
          <p:nvPr/>
        </p:nvCxnSpPr>
        <p:spPr>
          <a:xfrm flipV="1">
            <a:off x="4038599" y="4614543"/>
            <a:ext cx="836296" cy="571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2590798" y="3896359"/>
            <a:ext cx="1447801" cy="14478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51" name="Freeform 50"/>
          <p:cNvSpPr/>
          <p:nvPr/>
        </p:nvSpPr>
        <p:spPr>
          <a:xfrm>
            <a:off x="4786009" y="3693157"/>
            <a:ext cx="345360" cy="129544"/>
          </a:xfrm>
          <a:custGeom>
            <a:avLst/>
            <a:gdLst>
              <a:gd name="connsiteX0" fmla="*/ 0 w 314325"/>
              <a:gd name="connsiteY0" fmla="*/ 129544 h 129544"/>
              <a:gd name="connsiteX1" fmla="*/ 154305 w 314325"/>
              <a:gd name="connsiteY1" fmla="*/ 4 h 129544"/>
              <a:gd name="connsiteX2" fmla="*/ 314325 w 314325"/>
              <a:gd name="connsiteY2" fmla="*/ 125734 h 129544"/>
            </a:gdLst>
            <a:ahLst/>
            <a:cxnLst>
              <a:cxn ang="0">
                <a:pos x="connsiteX0" y="connsiteY0"/>
              </a:cxn>
              <a:cxn ang="0">
                <a:pos x="connsiteX1" y="connsiteY1"/>
              </a:cxn>
              <a:cxn ang="0">
                <a:pos x="connsiteX2" y="connsiteY2"/>
              </a:cxn>
            </a:cxnLst>
            <a:rect l="l" t="t" r="r" b="b"/>
            <a:pathLst>
              <a:path w="314325" h="129544">
                <a:moveTo>
                  <a:pt x="0" y="129544"/>
                </a:moveTo>
                <a:cubicBezTo>
                  <a:pt x="50959" y="65091"/>
                  <a:pt x="101918" y="639"/>
                  <a:pt x="154305" y="4"/>
                </a:cubicBezTo>
                <a:cubicBezTo>
                  <a:pt x="206692" y="-631"/>
                  <a:pt x="260508" y="62551"/>
                  <a:pt x="314325" y="125734"/>
                </a:cubicBezTo>
              </a:path>
            </a:pathLst>
          </a:custGeom>
          <a:noFill/>
          <a:ln w="38100"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0" name="Straight Connector 109"/>
          <p:cNvCxnSpPr>
            <a:stCxn id="51" idx="0"/>
          </p:cNvCxnSpPr>
          <p:nvPr/>
        </p:nvCxnSpPr>
        <p:spPr>
          <a:xfrm flipH="1" flipV="1">
            <a:off x="4571208" y="3820158"/>
            <a:ext cx="214801" cy="2543"/>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3" idx="0"/>
            <a:endCxn id="51" idx="2"/>
          </p:cNvCxnSpPr>
          <p:nvPr/>
        </p:nvCxnSpPr>
        <p:spPr>
          <a:xfrm flipH="1" flipV="1">
            <a:off x="5131369" y="3818891"/>
            <a:ext cx="120254" cy="126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rot="16200000">
            <a:off x="5021197" y="3593382"/>
            <a:ext cx="914400" cy="453549"/>
          </a:xfrm>
          <a:prstGeom prst="roundRect">
            <a:avLst>
              <a:gd name="adj" fmla="val 9523"/>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control port</a:t>
            </a:r>
          </a:p>
        </p:txBody>
      </p:sp>
      <p:sp>
        <p:nvSpPr>
          <p:cNvPr id="39" name="Up-Down Arrow 38"/>
          <p:cNvSpPr/>
          <p:nvPr/>
        </p:nvSpPr>
        <p:spPr>
          <a:xfrm>
            <a:off x="4703064" y="5441235"/>
            <a:ext cx="381000" cy="599354"/>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cxnSp>
        <p:nvCxnSpPr>
          <p:cNvPr id="42" name="Straight Connector 41"/>
          <p:cNvCxnSpPr/>
          <p:nvPr/>
        </p:nvCxnSpPr>
        <p:spPr>
          <a:xfrm flipH="1">
            <a:off x="5029200" y="3009184"/>
            <a:ext cx="792" cy="194183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4565820" y="4961175"/>
            <a:ext cx="685800" cy="453549"/>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 2</a:t>
            </a:r>
          </a:p>
        </p:txBody>
      </p:sp>
      <p:sp>
        <p:nvSpPr>
          <p:cNvPr id="112" name="TextBox 111"/>
          <p:cNvSpPr txBox="1"/>
          <p:nvPr/>
        </p:nvSpPr>
        <p:spPr>
          <a:xfrm>
            <a:off x="2699251" y="5489574"/>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lumMod val="50000"/>
                  </a:prstClr>
                </a:solidFill>
                <a:effectLst/>
                <a:uLnTx/>
                <a:uFillTx/>
                <a:latin typeface="Calibri Light"/>
                <a:ea typeface=""/>
                <a:cs typeface="+mn-cs"/>
              </a:rPr>
              <a:t>IO channel</a:t>
            </a:r>
          </a:p>
        </p:txBody>
      </p:sp>
      <p:sp>
        <p:nvSpPr>
          <p:cNvPr id="55" name="Rectangle 54"/>
          <p:cNvSpPr/>
          <p:nvPr/>
        </p:nvSpPr>
        <p:spPr>
          <a:xfrm>
            <a:off x="2133600" y="6055589"/>
            <a:ext cx="4800600" cy="609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DDMA IO interface</a:t>
            </a:r>
          </a:p>
        </p:txBody>
      </p:sp>
      <p:sp>
        <p:nvSpPr>
          <p:cNvPr id="18" name="Bent-Up Arrow 17"/>
          <p:cNvSpPr/>
          <p:nvPr/>
        </p:nvSpPr>
        <p:spPr>
          <a:xfrm rot="16200000" flipH="1">
            <a:off x="4885366" y="2478137"/>
            <a:ext cx="2443988" cy="697254"/>
          </a:xfrm>
          <a:prstGeom prst="bentUpArrow">
            <a:avLst>
              <a:gd name="adj1" fmla="val 42054"/>
              <a:gd name="adj2" fmla="val 34359"/>
              <a:gd name="adj3" fmla="val 27282"/>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9" name="TextBox 18"/>
          <p:cNvSpPr txBox="1"/>
          <p:nvPr/>
        </p:nvSpPr>
        <p:spPr>
          <a:xfrm>
            <a:off x="6507483" y="1686558"/>
            <a:ext cx="230475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control channel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with port select</a:t>
            </a:r>
          </a:p>
        </p:txBody>
      </p:sp>
      <p:sp>
        <p:nvSpPr>
          <p:cNvPr id="56" name="Up-Down Arrow 55"/>
          <p:cNvSpPr/>
          <p:nvPr/>
        </p:nvSpPr>
        <p:spPr>
          <a:xfrm>
            <a:off x="6085262" y="1254989"/>
            <a:ext cx="447376" cy="4800599"/>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cxnSp>
        <p:nvCxnSpPr>
          <p:cNvPr id="37" name="Straight Connector 36"/>
          <p:cNvCxnSpPr/>
          <p:nvPr/>
        </p:nvCxnSpPr>
        <p:spPr>
          <a:xfrm flipH="1">
            <a:off x="4872239" y="3120436"/>
            <a:ext cx="4561" cy="1411153"/>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4724400" y="4386166"/>
            <a:ext cx="457200" cy="462692"/>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mux</a:t>
            </a:r>
          </a:p>
        </p:txBody>
      </p:sp>
      <p:cxnSp>
        <p:nvCxnSpPr>
          <p:cNvPr id="94" name="Straight Connector 93"/>
          <p:cNvCxnSpPr/>
          <p:nvPr/>
        </p:nvCxnSpPr>
        <p:spPr>
          <a:xfrm flipH="1">
            <a:off x="4872239" y="2626589"/>
            <a:ext cx="4562" cy="382595"/>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021141" y="3010223"/>
            <a:ext cx="850932" cy="635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24400" y="2788204"/>
            <a:ext cx="457200" cy="462692"/>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mux</a:t>
            </a:r>
          </a:p>
        </p:txBody>
      </p:sp>
      <p:grpSp>
        <p:nvGrpSpPr>
          <p:cNvPr id="36" name="Group 35"/>
          <p:cNvGrpSpPr/>
          <p:nvPr/>
        </p:nvGrpSpPr>
        <p:grpSpPr>
          <a:xfrm>
            <a:off x="4023697" y="2628101"/>
            <a:ext cx="855660" cy="389984"/>
            <a:chOff x="4023697" y="2577072"/>
            <a:chExt cx="855660" cy="389984"/>
          </a:xfrm>
        </p:grpSpPr>
        <p:cxnSp>
          <p:nvCxnSpPr>
            <p:cNvPr id="66" name="Straight Connector 65"/>
            <p:cNvCxnSpPr/>
            <p:nvPr/>
          </p:nvCxnSpPr>
          <p:spPr>
            <a:xfrm flipH="1">
              <a:off x="4874795" y="2577072"/>
              <a:ext cx="4562" cy="382595"/>
            </a:xfrm>
            <a:prstGeom prst="line">
              <a:avLst/>
            </a:prstGeom>
            <a:ln w="762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023697" y="2960706"/>
              <a:ext cx="850932" cy="6350"/>
            </a:xfrm>
            <a:prstGeom prst="line">
              <a:avLst/>
            </a:prstGeom>
            <a:ln w="76200" cap="rnd">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Rounded Rectangle 21"/>
          <p:cNvSpPr/>
          <p:nvPr/>
        </p:nvSpPr>
        <p:spPr>
          <a:xfrm>
            <a:off x="4575070" y="2223609"/>
            <a:ext cx="685800" cy="453549"/>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a:t>
            </a:r>
          </a:p>
        </p:txBody>
      </p:sp>
      <p:sp>
        <p:nvSpPr>
          <p:cNvPr id="48" name="Rounded Rectangle 47"/>
          <p:cNvSpPr/>
          <p:nvPr/>
        </p:nvSpPr>
        <p:spPr>
          <a:xfrm>
            <a:off x="2590799" y="2297429"/>
            <a:ext cx="1447801" cy="1447800"/>
          </a:xfrm>
          <a:prstGeom prst="roundRect">
            <a:avLst>
              <a:gd name="adj" fmla="val 3656"/>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1" i="1" u="none" strike="noStrike" kern="1200" cap="none" spc="-80" normalizeH="0" baseline="0" noProof="0" dirty="0">
                <a:ln>
                  <a:noFill/>
                </a:ln>
                <a:solidFill>
                  <a:prstClr val="white"/>
                </a:solidFill>
                <a:effectLst/>
                <a:uLnTx/>
                <a:uFillTx/>
                <a:latin typeface="Calibri Light"/>
                <a:ea typeface="+mn-ea"/>
                <a:cs typeface="+mn-cs"/>
              </a:rPr>
              <a:t>READY</a:t>
            </a:r>
          </a:p>
        </p:txBody>
      </p:sp>
      <p:sp>
        <p:nvSpPr>
          <p:cNvPr id="5" name="Rectangle 4"/>
          <p:cNvSpPr/>
          <p:nvPr/>
        </p:nvSpPr>
        <p:spPr>
          <a:xfrm>
            <a:off x="2133600" y="990600"/>
            <a:ext cx="4800600" cy="609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memory controller at CPU</a:t>
            </a:r>
          </a:p>
        </p:txBody>
      </p:sp>
      <p:grpSp>
        <p:nvGrpSpPr>
          <p:cNvPr id="41" name="Group 40"/>
          <p:cNvGrpSpPr/>
          <p:nvPr/>
        </p:nvGrpSpPr>
        <p:grpSpPr>
          <a:xfrm>
            <a:off x="4031963" y="3364622"/>
            <a:ext cx="1677321" cy="914400"/>
            <a:chOff x="4028153" y="3360812"/>
            <a:chExt cx="1677321" cy="914400"/>
          </a:xfrm>
        </p:grpSpPr>
        <p:sp>
          <p:nvSpPr>
            <p:cNvPr id="74" name="Left Arrow 73"/>
            <p:cNvSpPr/>
            <p:nvPr/>
          </p:nvSpPr>
          <p:spPr>
            <a:xfrm>
              <a:off x="4028153" y="3428998"/>
              <a:ext cx="1213024" cy="304800"/>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80" normalizeH="0" baseline="0" noProof="0" dirty="0">
                  <a:ln>
                    <a:noFill/>
                  </a:ln>
                  <a:solidFill>
                    <a:prstClr val="white"/>
                  </a:solidFill>
                  <a:effectLst/>
                  <a:uLnTx/>
                  <a:uFillTx/>
                  <a:latin typeface="Calibri Light"/>
                  <a:ea typeface="+mn-ea"/>
                  <a:cs typeface="+mn-cs"/>
                </a:rPr>
                <a:t>read</a:t>
              </a:r>
            </a:p>
          </p:txBody>
        </p:sp>
        <p:sp>
          <p:nvSpPr>
            <p:cNvPr id="75" name="Rounded Rectangle 74"/>
            <p:cNvSpPr/>
            <p:nvPr/>
          </p:nvSpPr>
          <p:spPr>
            <a:xfrm rot="16200000">
              <a:off x="5021500" y="3591237"/>
              <a:ext cx="914400" cy="453549"/>
            </a:xfrm>
            <a:prstGeom prst="roundRect">
              <a:avLst>
                <a:gd name="adj" fmla="val 9523"/>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control port</a:t>
              </a:r>
            </a:p>
          </p:txBody>
        </p:sp>
      </p:grpSp>
      <p:sp>
        <p:nvSpPr>
          <p:cNvPr id="77" name="TextBox 76"/>
          <p:cNvSpPr txBox="1"/>
          <p:nvPr/>
        </p:nvSpPr>
        <p:spPr>
          <a:xfrm>
            <a:off x="2742416" y="1687830"/>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4472C4">
                    <a:lumMod val="75000"/>
                  </a:srgbClr>
                </a:solidFill>
                <a:effectLst/>
                <a:uLnTx/>
                <a:uFillTx/>
                <a:latin typeface="Calibri Light"/>
                <a:ea typeface=""/>
                <a:cs typeface="+mn-cs"/>
              </a:rPr>
              <a:t>CPU channel</a:t>
            </a:r>
          </a:p>
        </p:txBody>
      </p:sp>
      <p:sp>
        <p:nvSpPr>
          <p:cNvPr id="78" name="Left Arrow 77"/>
          <p:cNvSpPr/>
          <p:nvPr/>
        </p:nvSpPr>
        <p:spPr>
          <a:xfrm rot="5400000">
            <a:off x="4610850" y="1708130"/>
            <a:ext cx="619757" cy="408189"/>
          </a:xfrm>
          <a:prstGeom prst="leftArrow">
            <a:avLst>
              <a:gd name="adj1" fmla="val 58401"/>
              <a:gd name="adj2" fmla="val 5000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79" name="Bent-Up Arrow 78"/>
          <p:cNvSpPr/>
          <p:nvPr/>
        </p:nvSpPr>
        <p:spPr>
          <a:xfrm>
            <a:off x="4044002" y="2628101"/>
            <a:ext cx="1020488" cy="508402"/>
          </a:xfrm>
          <a:prstGeom prst="bentUpArrow">
            <a:avLst>
              <a:gd name="adj1" fmla="val 31954"/>
              <a:gd name="adj2" fmla="val 28710"/>
              <a:gd name="adj3" fmla="val 2858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80" name="Rounded Rectangle 79"/>
          <p:cNvSpPr/>
          <p:nvPr/>
        </p:nvSpPr>
        <p:spPr>
          <a:xfrm>
            <a:off x="4573190" y="2226315"/>
            <a:ext cx="685800" cy="453549"/>
          </a:xfrm>
          <a:prstGeom prst="roundRect">
            <a:avLst>
              <a:gd name="adj" fmla="val 15823"/>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 1</a:t>
            </a:r>
          </a:p>
        </p:txBody>
      </p:sp>
      <p:grpSp>
        <p:nvGrpSpPr>
          <p:cNvPr id="90" name="Group 89"/>
          <p:cNvGrpSpPr/>
          <p:nvPr/>
        </p:nvGrpSpPr>
        <p:grpSpPr>
          <a:xfrm>
            <a:off x="5763216" y="1606319"/>
            <a:ext cx="3152184" cy="2443988"/>
            <a:chOff x="5732736" y="836422"/>
            <a:chExt cx="3152184" cy="2443988"/>
          </a:xfrm>
        </p:grpSpPr>
        <p:sp>
          <p:nvSpPr>
            <p:cNvPr id="92" name="Bent-Up Arrow 91"/>
            <p:cNvSpPr/>
            <p:nvPr/>
          </p:nvSpPr>
          <p:spPr>
            <a:xfrm rot="16200000" flipH="1">
              <a:off x="4859369" y="1709789"/>
              <a:ext cx="2443988" cy="697254"/>
            </a:xfrm>
            <a:prstGeom prst="bentUpArrow">
              <a:avLst>
                <a:gd name="adj1" fmla="val 42054"/>
                <a:gd name="adj2" fmla="val 34359"/>
                <a:gd name="adj3" fmla="val 27282"/>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93" name="TextBox 92"/>
            <p:cNvSpPr txBox="1"/>
            <p:nvPr/>
          </p:nvSpPr>
          <p:spPr>
            <a:xfrm>
              <a:off x="6477003" y="914400"/>
              <a:ext cx="2407917" cy="83099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control channel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with </a:t>
              </a:r>
              <a:r>
                <a:rPr kumimoji="0" lang="en-US" sz="2400" b="1" i="1" u="none" strike="noStrike" kern="1200" cap="none" spc="0" normalizeH="0" baseline="0" noProof="0" dirty="0">
                  <a:ln>
                    <a:noFill/>
                  </a:ln>
                  <a:solidFill>
                    <a:srgbClr val="4472C4">
                      <a:lumMod val="50000"/>
                    </a:srgbClr>
                  </a:solidFill>
                  <a:effectLst/>
                  <a:uLnTx/>
                  <a:uFillTx/>
                  <a:latin typeface="Calibri Light"/>
                  <a:ea typeface=""/>
                  <a:cs typeface="+mn-cs"/>
                </a:rPr>
                <a:t>CPU channel</a:t>
              </a:r>
            </a:p>
          </p:txBody>
        </p:sp>
      </p:grpSp>
    </p:spTree>
    <p:extLst>
      <p:ext uri="{BB962C8B-B14F-4D97-AF65-F5344CB8AC3E}">
        <p14:creationId xmlns:p14="http://schemas.microsoft.com/office/powerpoint/2010/main" val="326346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up)">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righ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left)">
                                      <p:cBhvr>
                                        <p:cTn id="23" dur="500"/>
                                        <p:tgtEl>
                                          <p:spTgt spid="79"/>
                                        </p:tgtEl>
                                      </p:cBhvr>
                                    </p:animEffect>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wipe(down)">
                                      <p:cBhvr>
                                        <p:cTn id="27" dur="500"/>
                                        <p:tgtEl>
                                          <p:spTgt spid="80"/>
                                        </p:tgtEl>
                                      </p:cBhvr>
                                    </p:animEffect>
                                  </p:childTnLst>
                                </p:cTn>
                              </p:par>
                            </p:childTnLst>
                          </p:cTn>
                        </p:par>
                        <p:par>
                          <p:cTn id="28" fill="hold">
                            <p:stCondLst>
                              <p:cond delay="1000"/>
                            </p:stCondLst>
                            <p:childTnLst>
                              <p:par>
                                <p:cTn id="29" presetID="22" presetClass="entr" presetSubtype="4" fill="hold" grpId="0" nodeType="after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wipe(down)">
                                      <p:cBhvr>
                                        <p:cTn id="31" dur="500"/>
                                        <p:tgtEl>
                                          <p:spTgt spid="78"/>
                                        </p:tgtEl>
                                      </p:cBhvr>
                                    </p:animEffect>
                                  </p:childTnLst>
                                </p:cTn>
                              </p:par>
                              <p:par>
                                <p:cTn id="32" presetID="22" presetClass="exit" presetSubtype="4" fill="hold" grpId="0" nodeType="withEffect">
                                  <p:stCondLst>
                                    <p:cond delay="0"/>
                                  </p:stCondLst>
                                  <p:childTnLst>
                                    <p:animEffect transition="out" filter="wipe(down)">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7" grpId="0"/>
      <p:bldP spid="78" grpId="0" animBg="1"/>
      <p:bldP spid="79" grpId="0" animBg="1"/>
      <p:bldP spid="80"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2. IO Access Mode</a:t>
            </a:r>
          </a:p>
        </p:txBody>
      </p:sp>
      <p:sp>
        <p:nvSpPr>
          <p:cNvPr id="91" name="Rounded Rectangle 90"/>
          <p:cNvSpPr/>
          <p:nvPr/>
        </p:nvSpPr>
        <p:spPr>
          <a:xfrm>
            <a:off x="2590800" y="2296158"/>
            <a:ext cx="1447801" cy="14478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60" name="Rounded Rectangle 59"/>
          <p:cNvSpPr/>
          <p:nvPr/>
        </p:nvSpPr>
        <p:spPr>
          <a:xfrm>
            <a:off x="2514600" y="2225514"/>
            <a:ext cx="3200400" cy="3200400"/>
          </a:xfrm>
          <a:prstGeom prst="roundRect">
            <a:avLst>
              <a:gd name="adj" fmla="val 172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59" name="Rounded Rectangle 58"/>
          <p:cNvSpPr/>
          <p:nvPr/>
        </p:nvSpPr>
        <p:spPr>
          <a:xfrm>
            <a:off x="4195561" y="2292506"/>
            <a:ext cx="1443235" cy="3051653"/>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periphery</a:t>
            </a:r>
          </a:p>
        </p:txBody>
      </p:sp>
      <p:sp>
        <p:nvSpPr>
          <p:cNvPr id="21" name="Rounded Rectangle 20"/>
          <p:cNvSpPr/>
          <p:nvPr/>
        </p:nvSpPr>
        <p:spPr>
          <a:xfrm>
            <a:off x="4195561" y="2292506"/>
            <a:ext cx="1443235" cy="3051653"/>
          </a:xfrm>
          <a:prstGeom prst="roundRect">
            <a:avLst>
              <a:gd name="adj" fmla="val 3656"/>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15" name="Up-Down Arrow 14"/>
          <p:cNvSpPr/>
          <p:nvPr/>
        </p:nvSpPr>
        <p:spPr>
          <a:xfrm>
            <a:off x="4730537" y="1628927"/>
            <a:ext cx="381000" cy="569522"/>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6" name="TextBox 15"/>
          <p:cNvSpPr txBox="1"/>
          <p:nvPr/>
        </p:nvSpPr>
        <p:spPr>
          <a:xfrm>
            <a:off x="2743200" y="1687585"/>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lumMod val="50000"/>
                  </a:prstClr>
                </a:solidFill>
                <a:effectLst/>
                <a:uLnTx/>
                <a:uFillTx/>
                <a:latin typeface="Calibri Light"/>
                <a:ea typeface=""/>
                <a:cs typeface="+mn-cs"/>
              </a:rPr>
              <a:t>CPU channel</a:t>
            </a:r>
          </a:p>
        </p:txBody>
      </p:sp>
      <p:cxnSp>
        <p:nvCxnSpPr>
          <p:cNvPr id="4" name="Straight Connector 3"/>
          <p:cNvCxnSpPr/>
          <p:nvPr/>
        </p:nvCxnSpPr>
        <p:spPr>
          <a:xfrm>
            <a:off x="4038599" y="3591558"/>
            <a:ext cx="533401"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038600" y="4048758"/>
            <a:ext cx="533400" cy="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571342" y="3591558"/>
            <a:ext cx="659" cy="45339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8" idx="3"/>
          </p:cNvCxnSpPr>
          <p:nvPr/>
        </p:nvCxnSpPr>
        <p:spPr>
          <a:xfrm flipV="1">
            <a:off x="4038599" y="4614543"/>
            <a:ext cx="836296" cy="571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2590798" y="3896359"/>
            <a:ext cx="1447801" cy="14478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51" name="Freeform 50"/>
          <p:cNvSpPr/>
          <p:nvPr/>
        </p:nvSpPr>
        <p:spPr>
          <a:xfrm>
            <a:off x="4786009" y="3693157"/>
            <a:ext cx="345360" cy="129544"/>
          </a:xfrm>
          <a:custGeom>
            <a:avLst/>
            <a:gdLst>
              <a:gd name="connsiteX0" fmla="*/ 0 w 314325"/>
              <a:gd name="connsiteY0" fmla="*/ 129544 h 129544"/>
              <a:gd name="connsiteX1" fmla="*/ 154305 w 314325"/>
              <a:gd name="connsiteY1" fmla="*/ 4 h 129544"/>
              <a:gd name="connsiteX2" fmla="*/ 314325 w 314325"/>
              <a:gd name="connsiteY2" fmla="*/ 125734 h 129544"/>
            </a:gdLst>
            <a:ahLst/>
            <a:cxnLst>
              <a:cxn ang="0">
                <a:pos x="connsiteX0" y="connsiteY0"/>
              </a:cxn>
              <a:cxn ang="0">
                <a:pos x="connsiteX1" y="connsiteY1"/>
              </a:cxn>
              <a:cxn ang="0">
                <a:pos x="connsiteX2" y="connsiteY2"/>
              </a:cxn>
            </a:cxnLst>
            <a:rect l="l" t="t" r="r" b="b"/>
            <a:pathLst>
              <a:path w="314325" h="129544">
                <a:moveTo>
                  <a:pt x="0" y="129544"/>
                </a:moveTo>
                <a:cubicBezTo>
                  <a:pt x="50959" y="65091"/>
                  <a:pt x="101918" y="639"/>
                  <a:pt x="154305" y="4"/>
                </a:cubicBezTo>
                <a:cubicBezTo>
                  <a:pt x="206692" y="-631"/>
                  <a:pt x="260508" y="62551"/>
                  <a:pt x="314325" y="125734"/>
                </a:cubicBezTo>
              </a:path>
            </a:pathLst>
          </a:custGeom>
          <a:noFill/>
          <a:ln w="38100"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0" name="Straight Connector 109"/>
          <p:cNvCxnSpPr>
            <a:stCxn id="51" idx="0"/>
          </p:cNvCxnSpPr>
          <p:nvPr/>
        </p:nvCxnSpPr>
        <p:spPr>
          <a:xfrm flipH="1" flipV="1">
            <a:off x="4571208" y="3820158"/>
            <a:ext cx="214801" cy="2543"/>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3" idx="0"/>
            <a:endCxn id="51" idx="2"/>
          </p:cNvCxnSpPr>
          <p:nvPr/>
        </p:nvCxnSpPr>
        <p:spPr>
          <a:xfrm flipH="1" flipV="1">
            <a:off x="5131369" y="3818891"/>
            <a:ext cx="120254" cy="126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rot="16200000">
            <a:off x="5021197" y="3593382"/>
            <a:ext cx="914400" cy="453549"/>
          </a:xfrm>
          <a:prstGeom prst="roundRect">
            <a:avLst>
              <a:gd name="adj" fmla="val 9523"/>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control port</a:t>
            </a:r>
          </a:p>
        </p:txBody>
      </p:sp>
      <p:sp>
        <p:nvSpPr>
          <p:cNvPr id="39" name="Up-Down Arrow 38"/>
          <p:cNvSpPr/>
          <p:nvPr/>
        </p:nvSpPr>
        <p:spPr>
          <a:xfrm>
            <a:off x="4703064" y="5441235"/>
            <a:ext cx="381000" cy="599354"/>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cxnSp>
        <p:nvCxnSpPr>
          <p:cNvPr id="42" name="Straight Connector 41"/>
          <p:cNvCxnSpPr/>
          <p:nvPr/>
        </p:nvCxnSpPr>
        <p:spPr>
          <a:xfrm flipH="1">
            <a:off x="5029200" y="3009184"/>
            <a:ext cx="792" cy="194183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2699251" y="5489574"/>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lumMod val="50000"/>
                  </a:prstClr>
                </a:solidFill>
                <a:effectLst/>
                <a:uLnTx/>
                <a:uFillTx/>
                <a:latin typeface="Calibri Light"/>
                <a:ea typeface=""/>
                <a:cs typeface="+mn-cs"/>
              </a:rPr>
              <a:t>IO channel</a:t>
            </a:r>
          </a:p>
        </p:txBody>
      </p:sp>
      <p:sp>
        <p:nvSpPr>
          <p:cNvPr id="55" name="Rectangle 54"/>
          <p:cNvSpPr/>
          <p:nvPr/>
        </p:nvSpPr>
        <p:spPr>
          <a:xfrm>
            <a:off x="2133600" y="6055589"/>
            <a:ext cx="4800600" cy="609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DDMA IO interface</a:t>
            </a:r>
          </a:p>
        </p:txBody>
      </p:sp>
      <p:grpSp>
        <p:nvGrpSpPr>
          <p:cNvPr id="40" name="Group 39"/>
          <p:cNvGrpSpPr/>
          <p:nvPr/>
        </p:nvGrpSpPr>
        <p:grpSpPr>
          <a:xfrm>
            <a:off x="5735652" y="1254989"/>
            <a:ext cx="3076586" cy="4800599"/>
            <a:chOff x="5735652" y="1254989"/>
            <a:chExt cx="3076586" cy="4800599"/>
          </a:xfrm>
        </p:grpSpPr>
        <p:grpSp>
          <p:nvGrpSpPr>
            <p:cNvPr id="17" name="Group 16"/>
            <p:cNvGrpSpPr/>
            <p:nvPr/>
          </p:nvGrpSpPr>
          <p:grpSpPr>
            <a:xfrm>
              <a:off x="5735652" y="1604770"/>
              <a:ext cx="3076586" cy="2443988"/>
              <a:chOff x="5705172" y="832612"/>
              <a:chExt cx="3076586" cy="2443988"/>
            </a:xfrm>
          </p:grpSpPr>
          <p:sp>
            <p:nvSpPr>
              <p:cNvPr id="18" name="Bent-Up Arrow 17"/>
              <p:cNvSpPr/>
              <p:nvPr/>
            </p:nvSpPr>
            <p:spPr>
              <a:xfrm rot="16200000" flipH="1">
                <a:off x="4831805" y="1705979"/>
                <a:ext cx="2443988" cy="697254"/>
              </a:xfrm>
              <a:prstGeom prst="bentUpArrow">
                <a:avLst>
                  <a:gd name="adj1" fmla="val 42054"/>
                  <a:gd name="adj2" fmla="val 34359"/>
                  <a:gd name="adj3" fmla="val 27282"/>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9" name="TextBox 18"/>
              <p:cNvSpPr txBox="1"/>
              <p:nvPr/>
            </p:nvSpPr>
            <p:spPr>
              <a:xfrm>
                <a:off x="6477003" y="914400"/>
                <a:ext cx="230475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control channel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with port select</a:t>
                </a:r>
              </a:p>
            </p:txBody>
          </p:sp>
        </p:grpSp>
        <p:sp>
          <p:nvSpPr>
            <p:cNvPr id="56" name="Up-Down Arrow 55"/>
            <p:cNvSpPr/>
            <p:nvPr/>
          </p:nvSpPr>
          <p:spPr>
            <a:xfrm>
              <a:off x="6069039" y="1254989"/>
              <a:ext cx="447376" cy="4800599"/>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cxnSp>
        <p:nvCxnSpPr>
          <p:cNvPr id="37" name="Straight Connector 36"/>
          <p:cNvCxnSpPr/>
          <p:nvPr/>
        </p:nvCxnSpPr>
        <p:spPr>
          <a:xfrm flipH="1">
            <a:off x="4872239" y="3120436"/>
            <a:ext cx="4561" cy="1411153"/>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4724400" y="4386166"/>
            <a:ext cx="457200" cy="462692"/>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mux</a:t>
            </a:r>
          </a:p>
        </p:txBody>
      </p:sp>
      <p:cxnSp>
        <p:nvCxnSpPr>
          <p:cNvPr id="94" name="Straight Connector 93"/>
          <p:cNvCxnSpPr/>
          <p:nvPr/>
        </p:nvCxnSpPr>
        <p:spPr>
          <a:xfrm flipH="1">
            <a:off x="4872239" y="2626589"/>
            <a:ext cx="4562" cy="382595"/>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021141" y="3010223"/>
            <a:ext cx="850932" cy="635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24400" y="2788204"/>
            <a:ext cx="457200" cy="462692"/>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mux</a:t>
            </a:r>
          </a:p>
        </p:txBody>
      </p:sp>
      <p:grpSp>
        <p:nvGrpSpPr>
          <p:cNvPr id="36" name="Group 35"/>
          <p:cNvGrpSpPr/>
          <p:nvPr/>
        </p:nvGrpSpPr>
        <p:grpSpPr>
          <a:xfrm flipV="1">
            <a:off x="4023696" y="3016573"/>
            <a:ext cx="1031469" cy="1929277"/>
            <a:chOff x="4023697" y="2577072"/>
            <a:chExt cx="855661" cy="390289"/>
          </a:xfrm>
        </p:grpSpPr>
        <p:cxnSp>
          <p:nvCxnSpPr>
            <p:cNvPr id="66" name="Straight Connector 65"/>
            <p:cNvCxnSpPr/>
            <p:nvPr/>
          </p:nvCxnSpPr>
          <p:spPr>
            <a:xfrm flipH="1">
              <a:off x="4872403" y="2577072"/>
              <a:ext cx="6955" cy="390289"/>
            </a:xfrm>
            <a:prstGeom prst="line">
              <a:avLst/>
            </a:prstGeom>
            <a:ln w="76200" cap="rnd">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023697" y="2967056"/>
              <a:ext cx="848706" cy="305"/>
            </a:xfrm>
            <a:prstGeom prst="line">
              <a:avLst/>
            </a:prstGeom>
            <a:ln w="76200" cap="rnd">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2" name="Rounded Rectangle 21"/>
          <p:cNvSpPr/>
          <p:nvPr/>
        </p:nvSpPr>
        <p:spPr>
          <a:xfrm>
            <a:off x="4575070" y="2223609"/>
            <a:ext cx="685800" cy="453549"/>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 1</a:t>
            </a:r>
          </a:p>
        </p:txBody>
      </p:sp>
      <p:grpSp>
        <p:nvGrpSpPr>
          <p:cNvPr id="69" name="Group 68"/>
          <p:cNvGrpSpPr/>
          <p:nvPr/>
        </p:nvGrpSpPr>
        <p:grpSpPr>
          <a:xfrm>
            <a:off x="5735652" y="1256538"/>
            <a:ext cx="3076586" cy="4800599"/>
            <a:chOff x="5735652" y="1258799"/>
            <a:chExt cx="3076586" cy="4800599"/>
          </a:xfrm>
        </p:grpSpPr>
        <p:grpSp>
          <p:nvGrpSpPr>
            <p:cNvPr id="70" name="Group 69"/>
            <p:cNvGrpSpPr/>
            <p:nvPr/>
          </p:nvGrpSpPr>
          <p:grpSpPr>
            <a:xfrm>
              <a:off x="5735652" y="1608580"/>
              <a:ext cx="3076586" cy="2443988"/>
              <a:chOff x="5705172" y="836422"/>
              <a:chExt cx="3076586" cy="2443988"/>
            </a:xfrm>
          </p:grpSpPr>
          <p:sp>
            <p:nvSpPr>
              <p:cNvPr id="72" name="Bent-Up Arrow 71"/>
              <p:cNvSpPr/>
              <p:nvPr/>
            </p:nvSpPr>
            <p:spPr>
              <a:xfrm rot="16200000" flipH="1">
                <a:off x="4831805" y="1709789"/>
                <a:ext cx="2443988" cy="697254"/>
              </a:xfrm>
              <a:prstGeom prst="bentUpArrow">
                <a:avLst>
                  <a:gd name="adj1" fmla="val 42054"/>
                  <a:gd name="adj2" fmla="val 34359"/>
                  <a:gd name="adj3" fmla="val 27282"/>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73" name="TextBox 72"/>
              <p:cNvSpPr txBox="1"/>
              <p:nvPr/>
            </p:nvSpPr>
            <p:spPr>
              <a:xfrm>
                <a:off x="6477003" y="914400"/>
                <a:ext cx="230475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control channel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with</a:t>
                </a:r>
                <a:r>
                  <a:rPr kumimoji="0" lang="en-US" sz="2400" b="1" i="1" u="none" strike="noStrike" kern="1200" cap="none" spc="0" normalizeH="0" baseline="0" noProof="0" dirty="0">
                    <a:ln>
                      <a:noFill/>
                    </a:ln>
                    <a:solidFill>
                      <a:srgbClr val="ED7D31">
                        <a:lumMod val="50000"/>
                      </a:srgbClr>
                    </a:solidFill>
                    <a:effectLst/>
                    <a:uLnTx/>
                    <a:uFillTx/>
                    <a:latin typeface="Calibri Light"/>
                    <a:ea typeface=""/>
                    <a:cs typeface="+mn-cs"/>
                  </a:rPr>
                  <a:t> IO channel</a:t>
                </a:r>
              </a:p>
            </p:txBody>
          </p:sp>
        </p:grpSp>
        <p:sp>
          <p:nvSpPr>
            <p:cNvPr id="71" name="Up-Down Arrow 70"/>
            <p:cNvSpPr/>
            <p:nvPr/>
          </p:nvSpPr>
          <p:spPr>
            <a:xfrm>
              <a:off x="6069039" y="1258799"/>
              <a:ext cx="447376" cy="4800599"/>
            </a:xfrm>
            <a:prstGeom prst="upDownArrow">
              <a:avLst>
                <a:gd name="adj1" fmla="val 62000"/>
                <a:gd name="adj2" fmla="val 50000"/>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sp>
        <p:nvSpPr>
          <p:cNvPr id="5" name="Rectangle 4"/>
          <p:cNvSpPr/>
          <p:nvPr/>
        </p:nvSpPr>
        <p:spPr>
          <a:xfrm>
            <a:off x="2133600" y="990600"/>
            <a:ext cx="4800600" cy="609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memory controller at CPU</a:t>
            </a:r>
          </a:p>
        </p:txBody>
      </p:sp>
      <p:sp>
        <p:nvSpPr>
          <p:cNvPr id="77" name="TextBox 76"/>
          <p:cNvSpPr txBox="1"/>
          <p:nvPr/>
        </p:nvSpPr>
        <p:spPr>
          <a:xfrm>
            <a:off x="2697480" y="5486400"/>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ED7D31">
                    <a:lumMod val="50000"/>
                  </a:srgbClr>
                </a:solidFill>
                <a:effectLst/>
                <a:uLnTx/>
                <a:uFillTx/>
                <a:latin typeface="Calibri Light"/>
                <a:ea typeface=""/>
                <a:cs typeface="+mn-cs"/>
              </a:rPr>
              <a:t>IO channel</a:t>
            </a:r>
          </a:p>
        </p:txBody>
      </p:sp>
      <p:sp>
        <p:nvSpPr>
          <p:cNvPr id="38" name="Rounded Rectangle 37"/>
          <p:cNvSpPr/>
          <p:nvPr/>
        </p:nvSpPr>
        <p:spPr>
          <a:xfrm>
            <a:off x="4565820" y="4961175"/>
            <a:ext cx="685800" cy="453549"/>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a:t>
            </a:r>
          </a:p>
        </p:txBody>
      </p:sp>
      <p:sp>
        <p:nvSpPr>
          <p:cNvPr id="57" name="Left Arrow 56"/>
          <p:cNvSpPr/>
          <p:nvPr/>
        </p:nvSpPr>
        <p:spPr>
          <a:xfrm rot="16200000">
            <a:off x="4586134" y="5526955"/>
            <a:ext cx="619757" cy="408189"/>
          </a:xfrm>
          <a:prstGeom prst="leftArrow">
            <a:avLst>
              <a:gd name="adj1" fmla="val 58401"/>
              <a:gd name="adj2" fmla="val 50000"/>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62" name="Bent-Up Arrow 61"/>
          <p:cNvSpPr/>
          <p:nvPr/>
        </p:nvSpPr>
        <p:spPr>
          <a:xfrm flipV="1">
            <a:off x="4025045" y="2916850"/>
            <a:ext cx="1171795" cy="2041074"/>
          </a:xfrm>
          <a:prstGeom prst="bentUpArrow">
            <a:avLst>
              <a:gd name="adj1" fmla="val 13855"/>
              <a:gd name="adj2" fmla="val 12237"/>
              <a:gd name="adj3" fmla="val 12843"/>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63" name="Rounded Rectangle 62"/>
          <p:cNvSpPr/>
          <p:nvPr/>
        </p:nvSpPr>
        <p:spPr>
          <a:xfrm>
            <a:off x="4568190" y="4961098"/>
            <a:ext cx="685800" cy="453549"/>
          </a:xfrm>
          <a:prstGeom prst="roundRect">
            <a:avLst>
              <a:gd name="adj" fmla="val 15823"/>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 2</a:t>
            </a:r>
          </a:p>
        </p:txBody>
      </p:sp>
      <p:sp>
        <p:nvSpPr>
          <p:cNvPr id="48" name="Rounded Rectangle 47"/>
          <p:cNvSpPr/>
          <p:nvPr/>
        </p:nvSpPr>
        <p:spPr>
          <a:xfrm>
            <a:off x="2590799" y="2297429"/>
            <a:ext cx="1447801" cy="1447800"/>
          </a:xfrm>
          <a:prstGeom prst="roundRect">
            <a:avLst>
              <a:gd name="adj" fmla="val 3656"/>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1" i="1" u="none" strike="noStrike" kern="1200" cap="none" spc="-80" normalizeH="0" baseline="0" noProof="0" dirty="0">
                <a:ln>
                  <a:noFill/>
                </a:ln>
                <a:solidFill>
                  <a:prstClr val="white"/>
                </a:solidFill>
                <a:effectLst/>
                <a:uLnTx/>
                <a:uFillTx/>
                <a:latin typeface="Calibri Light"/>
                <a:ea typeface="+mn-ea"/>
                <a:cs typeface="+mn-cs"/>
              </a:rPr>
              <a:t>READY</a:t>
            </a:r>
          </a:p>
        </p:txBody>
      </p:sp>
      <p:grpSp>
        <p:nvGrpSpPr>
          <p:cNvPr id="41" name="Group 40"/>
          <p:cNvGrpSpPr/>
          <p:nvPr/>
        </p:nvGrpSpPr>
        <p:grpSpPr>
          <a:xfrm>
            <a:off x="4031963" y="3364622"/>
            <a:ext cx="1677321" cy="914400"/>
            <a:chOff x="4028153" y="3360812"/>
            <a:chExt cx="1677321" cy="914400"/>
          </a:xfrm>
        </p:grpSpPr>
        <p:sp>
          <p:nvSpPr>
            <p:cNvPr id="74" name="Left Arrow 73"/>
            <p:cNvSpPr/>
            <p:nvPr/>
          </p:nvSpPr>
          <p:spPr>
            <a:xfrm>
              <a:off x="4028153" y="3428998"/>
              <a:ext cx="1213024" cy="304800"/>
            </a:xfrm>
            <a:prstGeom prst="lef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80" normalizeH="0" baseline="0" noProof="0" dirty="0">
                  <a:ln>
                    <a:noFill/>
                  </a:ln>
                  <a:solidFill>
                    <a:prstClr val="white"/>
                  </a:solidFill>
                  <a:effectLst/>
                  <a:uLnTx/>
                  <a:uFillTx/>
                  <a:latin typeface="Calibri Light"/>
                  <a:ea typeface="+mn-ea"/>
                  <a:cs typeface="+mn-cs"/>
                </a:rPr>
                <a:t>read</a:t>
              </a:r>
            </a:p>
          </p:txBody>
        </p:sp>
        <p:sp>
          <p:nvSpPr>
            <p:cNvPr id="75" name="Rounded Rectangle 74"/>
            <p:cNvSpPr/>
            <p:nvPr/>
          </p:nvSpPr>
          <p:spPr>
            <a:xfrm rot="16200000">
              <a:off x="5021500" y="3591237"/>
              <a:ext cx="914400" cy="453549"/>
            </a:xfrm>
            <a:prstGeom prst="roundRect">
              <a:avLst>
                <a:gd name="adj" fmla="val 9523"/>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control port</a:t>
              </a:r>
            </a:p>
          </p:txBody>
        </p:sp>
      </p:grpSp>
    </p:spTree>
    <p:extLst>
      <p:ext uri="{BB962C8B-B14F-4D97-AF65-F5344CB8AC3E}">
        <p14:creationId xmlns:p14="http://schemas.microsoft.com/office/powerpoint/2010/main" val="48533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right)">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wipe(up)">
                                      <p:cBhvr>
                                        <p:cTn id="28" dur="500"/>
                                        <p:tgtEl>
                                          <p:spTgt spid="63"/>
                                        </p:tgtEl>
                                      </p:cBhvr>
                                    </p:animEffect>
                                  </p:childTnLst>
                                </p:cTn>
                              </p:par>
                            </p:childTnLst>
                          </p:cTn>
                        </p:par>
                        <p:par>
                          <p:cTn id="29" fill="hold">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wipe(up)">
                                      <p:cBhvr>
                                        <p:cTn id="32" dur="500"/>
                                        <p:tgtEl>
                                          <p:spTgt spid="57"/>
                                        </p:tgtEl>
                                      </p:cBhvr>
                                    </p:animEffect>
                                  </p:childTnLst>
                                </p:cTn>
                              </p:par>
                            </p:childTnLst>
                          </p:cTn>
                        </p:par>
                        <p:par>
                          <p:cTn id="33" fill="hold">
                            <p:stCondLst>
                              <p:cond delay="1500"/>
                            </p:stCondLst>
                            <p:childTnLst>
                              <p:par>
                                <p:cTn id="34" presetID="1" presetClass="exit" presetSubtype="0" fill="hold" grpId="0" nodeType="afterEffect">
                                  <p:stCondLst>
                                    <p:cond delay="0"/>
                                  </p:stCondLst>
                                  <p:childTnLst>
                                    <p:set>
                                      <p:cBhvr>
                                        <p:cTn id="35"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7" grpId="0"/>
      <p:bldP spid="57" grpId="0" animBg="1"/>
      <p:bldP spid="62" grpId="0" animBg="1"/>
      <p:bldP spid="63"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3. Port Bypass Mode</a:t>
            </a:r>
          </a:p>
        </p:txBody>
      </p:sp>
      <p:sp>
        <p:nvSpPr>
          <p:cNvPr id="91" name="Rounded Rectangle 90"/>
          <p:cNvSpPr/>
          <p:nvPr/>
        </p:nvSpPr>
        <p:spPr>
          <a:xfrm>
            <a:off x="2590800" y="2296158"/>
            <a:ext cx="1447801" cy="1447800"/>
          </a:xfrm>
          <a:prstGeom prst="roundRect">
            <a:avLst>
              <a:gd name="adj" fmla="val 3656"/>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60" name="Rounded Rectangle 59"/>
          <p:cNvSpPr/>
          <p:nvPr/>
        </p:nvSpPr>
        <p:spPr>
          <a:xfrm>
            <a:off x="2514600" y="2225514"/>
            <a:ext cx="3200400" cy="3200400"/>
          </a:xfrm>
          <a:prstGeom prst="roundRect">
            <a:avLst>
              <a:gd name="adj" fmla="val 172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59" name="Rounded Rectangle 58"/>
          <p:cNvSpPr/>
          <p:nvPr/>
        </p:nvSpPr>
        <p:spPr>
          <a:xfrm>
            <a:off x="4195561" y="2292506"/>
            <a:ext cx="1443235" cy="3051653"/>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periphery</a:t>
            </a:r>
          </a:p>
        </p:txBody>
      </p:sp>
      <p:sp>
        <p:nvSpPr>
          <p:cNvPr id="21" name="Rounded Rectangle 20"/>
          <p:cNvSpPr/>
          <p:nvPr/>
        </p:nvSpPr>
        <p:spPr>
          <a:xfrm>
            <a:off x="4195561" y="2292506"/>
            <a:ext cx="1443235" cy="3051653"/>
          </a:xfrm>
          <a:prstGeom prst="roundRect">
            <a:avLst>
              <a:gd name="adj" fmla="val 3656"/>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800" b="0" i="0" u="none" strike="noStrike" kern="1200" cap="none" spc="-80" normalizeH="0" baseline="0" noProof="0" dirty="0">
              <a:ln>
                <a:noFill/>
              </a:ln>
              <a:solidFill>
                <a:prstClr val="white"/>
              </a:solidFill>
              <a:effectLst/>
              <a:uLnTx/>
              <a:uFillTx/>
              <a:latin typeface="Calibri Light"/>
              <a:ea typeface="+mn-ea"/>
              <a:cs typeface="+mn-cs"/>
            </a:endParaRPr>
          </a:p>
        </p:txBody>
      </p:sp>
      <p:sp>
        <p:nvSpPr>
          <p:cNvPr id="15" name="Up-Down Arrow 14"/>
          <p:cNvSpPr/>
          <p:nvPr/>
        </p:nvSpPr>
        <p:spPr>
          <a:xfrm>
            <a:off x="4730537" y="1628927"/>
            <a:ext cx="381000" cy="569522"/>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6" name="TextBox 15"/>
          <p:cNvSpPr txBox="1"/>
          <p:nvPr/>
        </p:nvSpPr>
        <p:spPr>
          <a:xfrm>
            <a:off x="2743200" y="1687585"/>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lumMod val="50000"/>
                  </a:prstClr>
                </a:solidFill>
                <a:effectLst/>
                <a:uLnTx/>
                <a:uFillTx/>
                <a:latin typeface="Calibri Light"/>
                <a:ea typeface=""/>
                <a:cs typeface="+mn-cs"/>
              </a:rPr>
              <a:t>CPU channel</a:t>
            </a:r>
          </a:p>
        </p:txBody>
      </p:sp>
      <p:cxnSp>
        <p:nvCxnSpPr>
          <p:cNvPr id="4" name="Straight Connector 3"/>
          <p:cNvCxnSpPr/>
          <p:nvPr/>
        </p:nvCxnSpPr>
        <p:spPr>
          <a:xfrm>
            <a:off x="4038599" y="3591558"/>
            <a:ext cx="533401"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4038600" y="4048758"/>
            <a:ext cx="533400" cy="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571342" y="3591558"/>
            <a:ext cx="659" cy="453392"/>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8" idx="3"/>
          </p:cNvCxnSpPr>
          <p:nvPr/>
        </p:nvCxnSpPr>
        <p:spPr>
          <a:xfrm flipV="1">
            <a:off x="4038599" y="4614543"/>
            <a:ext cx="836296" cy="571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2590798" y="3896359"/>
            <a:ext cx="1447801" cy="14478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sp>
        <p:nvSpPr>
          <p:cNvPr id="51" name="Freeform 50"/>
          <p:cNvSpPr/>
          <p:nvPr/>
        </p:nvSpPr>
        <p:spPr>
          <a:xfrm>
            <a:off x="4786009" y="3693157"/>
            <a:ext cx="345360" cy="129544"/>
          </a:xfrm>
          <a:custGeom>
            <a:avLst/>
            <a:gdLst>
              <a:gd name="connsiteX0" fmla="*/ 0 w 314325"/>
              <a:gd name="connsiteY0" fmla="*/ 129544 h 129544"/>
              <a:gd name="connsiteX1" fmla="*/ 154305 w 314325"/>
              <a:gd name="connsiteY1" fmla="*/ 4 h 129544"/>
              <a:gd name="connsiteX2" fmla="*/ 314325 w 314325"/>
              <a:gd name="connsiteY2" fmla="*/ 125734 h 129544"/>
            </a:gdLst>
            <a:ahLst/>
            <a:cxnLst>
              <a:cxn ang="0">
                <a:pos x="connsiteX0" y="connsiteY0"/>
              </a:cxn>
              <a:cxn ang="0">
                <a:pos x="connsiteX1" y="connsiteY1"/>
              </a:cxn>
              <a:cxn ang="0">
                <a:pos x="connsiteX2" y="connsiteY2"/>
              </a:cxn>
            </a:cxnLst>
            <a:rect l="l" t="t" r="r" b="b"/>
            <a:pathLst>
              <a:path w="314325" h="129544">
                <a:moveTo>
                  <a:pt x="0" y="129544"/>
                </a:moveTo>
                <a:cubicBezTo>
                  <a:pt x="50959" y="65091"/>
                  <a:pt x="101918" y="639"/>
                  <a:pt x="154305" y="4"/>
                </a:cubicBezTo>
                <a:cubicBezTo>
                  <a:pt x="206692" y="-631"/>
                  <a:pt x="260508" y="62551"/>
                  <a:pt x="314325" y="125734"/>
                </a:cubicBezTo>
              </a:path>
            </a:pathLst>
          </a:custGeom>
          <a:noFill/>
          <a:ln w="38100" cap="rnd">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0" name="Straight Connector 109"/>
          <p:cNvCxnSpPr>
            <a:stCxn id="51" idx="0"/>
          </p:cNvCxnSpPr>
          <p:nvPr/>
        </p:nvCxnSpPr>
        <p:spPr>
          <a:xfrm flipH="1" flipV="1">
            <a:off x="4571208" y="3820158"/>
            <a:ext cx="214801" cy="2543"/>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3" idx="0"/>
            <a:endCxn id="51" idx="2"/>
          </p:cNvCxnSpPr>
          <p:nvPr/>
        </p:nvCxnSpPr>
        <p:spPr>
          <a:xfrm flipH="1" flipV="1">
            <a:off x="5131369" y="3818891"/>
            <a:ext cx="120254" cy="1266"/>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rot="16200000">
            <a:off x="5021197" y="3593382"/>
            <a:ext cx="914400" cy="453549"/>
          </a:xfrm>
          <a:prstGeom prst="roundRect">
            <a:avLst>
              <a:gd name="adj" fmla="val 9523"/>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control port</a:t>
            </a:r>
          </a:p>
        </p:txBody>
      </p:sp>
      <p:sp>
        <p:nvSpPr>
          <p:cNvPr id="39" name="Up-Down Arrow 38"/>
          <p:cNvSpPr/>
          <p:nvPr/>
        </p:nvSpPr>
        <p:spPr>
          <a:xfrm>
            <a:off x="4703064" y="5441235"/>
            <a:ext cx="381000" cy="599354"/>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cxnSp>
        <p:nvCxnSpPr>
          <p:cNvPr id="42" name="Straight Connector 41"/>
          <p:cNvCxnSpPr/>
          <p:nvPr/>
        </p:nvCxnSpPr>
        <p:spPr>
          <a:xfrm flipH="1">
            <a:off x="5029200" y="3009184"/>
            <a:ext cx="792" cy="1941831"/>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2699251" y="5489574"/>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lumMod val="50000"/>
                  </a:prstClr>
                </a:solidFill>
                <a:effectLst/>
                <a:uLnTx/>
                <a:uFillTx/>
                <a:latin typeface="Calibri Light"/>
                <a:ea typeface=""/>
                <a:cs typeface="+mn-cs"/>
              </a:rPr>
              <a:t>IO channel</a:t>
            </a:r>
          </a:p>
        </p:txBody>
      </p:sp>
      <p:grpSp>
        <p:nvGrpSpPr>
          <p:cNvPr id="40" name="Group 39"/>
          <p:cNvGrpSpPr/>
          <p:nvPr/>
        </p:nvGrpSpPr>
        <p:grpSpPr>
          <a:xfrm>
            <a:off x="5735652" y="1254989"/>
            <a:ext cx="3076586" cy="4800599"/>
            <a:chOff x="5735652" y="1254989"/>
            <a:chExt cx="3076586" cy="4800599"/>
          </a:xfrm>
        </p:grpSpPr>
        <p:grpSp>
          <p:nvGrpSpPr>
            <p:cNvPr id="17" name="Group 16"/>
            <p:cNvGrpSpPr/>
            <p:nvPr/>
          </p:nvGrpSpPr>
          <p:grpSpPr>
            <a:xfrm>
              <a:off x="5735652" y="1604770"/>
              <a:ext cx="3076586" cy="2443988"/>
              <a:chOff x="5705172" y="832612"/>
              <a:chExt cx="3076586" cy="2443988"/>
            </a:xfrm>
          </p:grpSpPr>
          <p:sp>
            <p:nvSpPr>
              <p:cNvPr id="18" name="Bent-Up Arrow 17"/>
              <p:cNvSpPr/>
              <p:nvPr/>
            </p:nvSpPr>
            <p:spPr>
              <a:xfrm rot="16200000" flipH="1">
                <a:off x="4831805" y="1705979"/>
                <a:ext cx="2443988" cy="697254"/>
              </a:xfrm>
              <a:prstGeom prst="bentUpArrow">
                <a:avLst>
                  <a:gd name="adj1" fmla="val 42054"/>
                  <a:gd name="adj2" fmla="val 34359"/>
                  <a:gd name="adj3" fmla="val 27282"/>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9" name="TextBox 18"/>
              <p:cNvSpPr txBox="1"/>
              <p:nvPr/>
            </p:nvSpPr>
            <p:spPr>
              <a:xfrm>
                <a:off x="6477003" y="914400"/>
                <a:ext cx="230475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control channel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with port select</a:t>
                </a:r>
              </a:p>
            </p:txBody>
          </p:sp>
        </p:grpSp>
        <p:sp>
          <p:nvSpPr>
            <p:cNvPr id="56" name="Up-Down Arrow 55"/>
            <p:cNvSpPr/>
            <p:nvPr/>
          </p:nvSpPr>
          <p:spPr>
            <a:xfrm>
              <a:off x="6069039" y="1254989"/>
              <a:ext cx="447376" cy="4800599"/>
            </a:xfrm>
            <a:prstGeom prst="upDownArrow">
              <a:avLst>
                <a:gd name="adj1" fmla="val 62000"/>
                <a:gd name="adj2" fmla="val 50000"/>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cxnSp>
        <p:nvCxnSpPr>
          <p:cNvPr id="37" name="Straight Connector 36"/>
          <p:cNvCxnSpPr/>
          <p:nvPr/>
        </p:nvCxnSpPr>
        <p:spPr>
          <a:xfrm flipH="1">
            <a:off x="4872239" y="3120436"/>
            <a:ext cx="4561" cy="1411153"/>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4724400" y="4386166"/>
            <a:ext cx="457200" cy="462692"/>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mux</a:t>
            </a:r>
          </a:p>
        </p:txBody>
      </p:sp>
      <p:cxnSp>
        <p:nvCxnSpPr>
          <p:cNvPr id="94" name="Straight Connector 93"/>
          <p:cNvCxnSpPr/>
          <p:nvPr/>
        </p:nvCxnSpPr>
        <p:spPr>
          <a:xfrm flipH="1">
            <a:off x="4872239" y="2626589"/>
            <a:ext cx="4562" cy="382595"/>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021141" y="3010223"/>
            <a:ext cx="850932" cy="635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4724400" y="2788204"/>
            <a:ext cx="457200" cy="462692"/>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mux</a:t>
            </a:r>
          </a:p>
        </p:txBody>
      </p:sp>
      <p:grpSp>
        <p:nvGrpSpPr>
          <p:cNvPr id="69" name="Group 68"/>
          <p:cNvGrpSpPr/>
          <p:nvPr/>
        </p:nvGrpSpPr>
        <p:grpSpPr>
          <a:xfrm>
            <a:off x="5735652" y="1256538"/>
            <a:ext cx="3076586" cy="4800599"/>
            <a:chOff x="5735652" y="1258799"/>
            <a:chExt cx="3076586" cy="4800599"/>
          </a:xfrm>
        </p:grpSpPr>
        <p:grpSp>
          <p:nvGrpSpPr>
            <p:cNvPr id="70" name="Group 69"/>
            <p:cNvGrpSpPr/>
            <p:nvPr/>
          </p:nvGrpSpPr>
          <p:grpSpPr>
            <a:xfrm>
              <a:off x="5735652" y="1608580"/>
              <a:ext cx="3076586" cy="2443988"/>
              <a:chOff x="5705172" y="836422"/>
              <a:chExt cx="3076586" cy="2443988"/>
            </a:xfrm>
          </p:grpSpPr>
          <p:sp>
            <p:nvSpPr>
              <p:cNvPr id="72" name="Bent-Up Arrow 71"/>
              <p:cNvSpPr/>
              <p:nvPr/>
            </p:nvSpPr>
            <p:spPr>
              <a:xfrm rot="16200000" flipH="1">
                <a:off x="4831805" y="1709789"/>
                <a:ext cx="2443988" cy="697254"/>
              </a:xfrm>
              <a:prstGeom prst="bentUpArrow">
                <a:avLst>
                  <a:gd name="adj1" fmla="val 42054"/>
                  <a:gd name="adj2" fmla="val 34359"/>
                  <a:gd name="adj3" fmla="val 27282"/>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73" name="TextBox 72"/>
              <p:cNvSpPr txBox="1"/>
              <p:nvPr/>
            </p:nvSpPr>
            <p:spPr>
              <a:xfrm>
                <a:off x="6477003" y="914400"/>
                <a:ext cx="230475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control channel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a:ea typeface=""/>
                    <a:cs typeface="+mn-cs"/>
                  </a:rPr>
                  <a:t>with</a:t>
                </a:r>
                <a:r>
                  <a:rPr kumimoji="0" lang="en-US" sz="2400" b="1" i="1" u="none" strike="noStrike" kern="1200" cap="none" spc="0" normalizeH="0" baseline="0" noProof="0" dirty="0">
                    <a:ln>
                      <a:noFill/>
                    </a:ln>
                    <a:solidFill>
                      <a:srgbClr val="ED7D31">
                        <a:lumMod val="50000"/>
                      </a:srgbClr>
                    </a:solidFill>
                    <a:effectLst/>
                    <a:uLnTx/>
                    <a:uFillTx/>
                    <a:latin typeface="Calibri Light"/>
                    <a:ea typeface=""/>
                    <a:cs typeface="+mn-cs"/>
                  </a:rPr>
                  <a:t> </a:t>
                </a:r>
                <a:r>
                  <a:rPr kumimoji="0" lang="en-US" sz="2400" b="1" i="1" u="none" strike="noStrike" kern="1200" cap="none" spc="0" normalizeH="0" baseline="0" noProof="0" dirty="0">
                    <a:ln>
                      <a:noFill/>
                    </a:ln>
                    <a:solidFill>
                      <a:srgbClr val="70AD47">
                        <a:lumMod val="50000"/>
                      </a:srgbClr>
                    </a:solidFill>
                    <a:effectLst/>
                    <a:uLnTx/>
                    <a:uFillTx/>
                    <a:latin typeface="Calibri Light"/>
                    <a:ea typeface=""/>
                    <a:cs typeface="+mn-cs"/>
                  </a:rPr>
                  <a:t>port bypass</a:t>
                </a:r>
              </a:p>
            </p:txBody>
          </p:sp>
        </p:grpSp>
        <p:sp>
          <p:nvSpPr>
            <p:cNvPr id="71" name="Up-Down Arrow 70"/>
            <p:cNvSpPr/>
            <p:nvPr/>
          </p:nvSpPr>
          <p:spPr>
            <a:xfrm>
              <a:off x="6069039" y="1258799"/>
              <a:ext cx="447376" cy="4800599"/>
            </a:xfrm>
            <a:prstGeom prst="upDownArrow">
              <a:avLst>
                <a:gd name="adj1" fmla="val 62000"/>
                <a:gd name="adj2" fmla="val 50000"/>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sp>
        <p:nvSpPr>
          <p:cNvPr id="77" name="TextBox 76"/>
          <p:cNvSpPr txBox="1"/>
          <p:nvPr/>
        </p:nvSpPr>
        <p:spPr>
          <a:xfrm>
            <a:off x="2697480" y="5486400"/>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70AD47">
                    <a:lumMod val="50000"/>
                  </a:srgbClr>
                </a:solidFill>
                <a:effectLst/>
                <a:uLnTx/>
                <a:uFillTx/>
                <a:latin typeface="Calibri Light"/>
                <a:ea typeface=""/>
                <a:cs typeface="+mn-cs"/>
              </a:rPr>
              <a:t>IO channel</a:t>
            </a:r>
          </a:p>
        </p:txBody>
      </p:sp>
      <p:sp>
        <p:nvSpPr>
          <p:cNvPr id="48" name="Rounded Rectangle 47"/>
          <p:cNvSpPr/>
          <p:nvPr/>
        </p:nvSpPr>
        <p:spPr>
          <a:xfrm>
            <a:off x="2590799" y="2297429"/>
            <a:ext cx="1447801" cy="1447800"/>
          </a:xfrm>
          <a:prstGeom prst="roundRect">
            <a:avLst>
              <a:gd name="adj" fmla="val 3656"/>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80" normalizeH="0" baseline="0" noProof="0" dirty="0">
                <a:ln>
                  <a:noFill/>
                </a:ln>
                <a:solidFill>
                  <a:prstClr val="white"/>
                </a:solidFill>
                <a:effectLst/>
                <a:uLnTx/>
                <a:uFillTx/>
                <a:latin typeface="Calibri Light"/>
                <a:ea typeface="+mn-ea"/>
                <a:cs typeface="+mn-cs"/>
              </a:rPr>
              <a:t>bank</a:t>
            </a:r>
          </a:p>
        </p:txBody>
      </p:sp>
      <p:grpSp>
        <p:nvGrpSpPr>
          <p:cNvPr id="20" name="Group 19"/>
          <p:cNvGrpSpPr/>
          <p:nvPr/>
        </p:nvGrpSpPr>
        <p:grpSpPr>
          <a:xfrm>
            <a:off x="4872239" y="2658600"/>
            <a:ext cx="178958" cy="2287251"/>
            <a:chOff x="4872239" y="2658600"/>
            <a:chExt cx="178958" cy="2287251"/>
          </a:xfrm>
        </p:grpSpPr>
        <p:cxnSp>
          <p:nvCxnSpPr>
            <p:cNvPr id="66" name="Straight Connector 65"/>
            <p:cNvCxnSpPr/>
            <p:nvPr/>
          </p:nvCxnSpPr>
          <p:spPr>
            <a:xfrm flipV="1">
              <a:off x="5049450" y="3127795"/>
              <a:ext cx="1747" cy="1818056"/>
            </a:xfrm>
            <a:prstGeom prst="line">
              <a:avLst/>
            </a:prstGeom>
            <a:ln w="76200" cap="rnd">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872239" y="2905535"/>
              <a:ext cx="177211" cy="218288"/>
            </a:xfrm>
            <a:prstGeom prst="line">
              <a:avLst/>
            </a:prstGeom>
            <a:ln w="76200" cap="rnd">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4873086" y="2658600"/>
              <a:ext cx="1079" cy="246935"/>
            </a:xfrm>
            <a:prstGeom prst="line">
              <a:avLst/>
            </a:prstGeom>
            <a:ln w="76200" cap="rnd">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8" name="Rounded Rectangle 37"/>
          <p:cNvSpPr/>
          <p:nvPr/>
        </p:nvSpPr>
        <p:spPr>
          <a:xfrm>
            <a:off x="4565820" y="4961175"/>
            <a:ext cx="685800" cy="453549"/>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a:t>
            </a:r>
          </a:p>
        </p:txBody>
      </p:sp>
      <p:sp>
        <p:nvSpPr>
          <p:cNvPr id="22" name="Rounded Rectangle 21"/>
          <p:cNvSpPr/>
          <p:nvPr/>
        </p:nvSpPr>
        <p:spPr>
          <a:xfrm>
            <a:off x="4575070" y="2223609"/>
            <a:ext cx="685800" cy="453549"/>
          </a:xfrm>
          <a:prstGeom prst="roundRect">
            <a:avLst>
              <a:gd name="adj" fmla="val 15823"/>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a:t>
            </a:r>
          </a:p>
        </p:txBody>
      </p:sp>
      <p:grpSp>
        <p:nvGrpSpPr>
          <p:cNvPr id="14" name="Group 13"/>
          <p:cNvGrpSpPr/>
          <p:nvPr/>
        </p:nvGrpSpPr>
        <p:grpSpPr>
          <a:xfrm>
            <a:off x="4562750" y="1606318"/>
            <a:ext cx="695050" cy="4455878"/>
            <a:chOff x="4562750" y="1602346"/>
            <a:chExt cx="695050" cy="4455878"/>
          </a:xfrm>
        </p:grpSpPr>
        <p:sp>
          <p:nvSpPr>
            <p:cNvPr id="65" name="Rounded Rectangle 64"/>
            <p:cNvSpPr/>
            <p:nvPr/>
          </p:nvSpPr>
          <p:spPr>
            <a:xfrm>
              <a:off x="4562750" y="4961175"/>
              <a:ext cx="685800" cy="453549"/>
            </a:xfrm>
            <a:prstGeom prst="roundRect">
              <a:avLst>
                <a:gd name="adj" fmla="val 15823"/>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 2</a:t>
              </a:r>
            </a:p>
          </p:txBody>
        </p:sp>
        <p:sp>
          <p:nvSpPr>
            <p:cNvPr id="68" name="Rounded Rectangle 67"/>
            <p:cNvSpPr/>
            <p:nvPr/>
          </p:nvSpPr>
          <p:spPr>
            <a:xfrm>
              <a:off x="4572000" y="2223609"/>
              <a:ext cx="685800" cy="453549"/>
            </a:xfrm>
            <a:prstGeom prst="roundRect">
              <a:avLst>
                <a:gd name="adj" fmla="val 15823"/>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sz="2000" b="0" i="0" u="none" strike="noStrike" kern="1200" cap="none" spc="-80" normalizeH="0" baseline="0" noProof="0" dirty="0">
                  <a:ln>
                    <a:noFill/>
                  </a:ln>
                  <a:solidFill>
                    <a:prstClr val="white"/>
                  </a:solidFill>
                  <a:effectLst/>
                  <a:uLnTx/>
                  <a:uFillTx/>
                  <a:latin typeface="Calibri Light"/>
                  <a:ea typeface="+mn-ea"/>
                  <a:cs typeface="+mn-cs"/>
                </a:rPr>
                <a:t>data port 1</a:t>
              </a:r>
            </a:p>
          </p:txBody>
        </p:sp>
        <p:sp>
          <p:nvSpPr>
            <p:cNvPr id="76" name="Left Arrow 75"/>
            <p:cNvSpPr/>
            <p:nvPr/>
          </p:nvSpPr>
          <p:spPr>
            <a:xfrm rot="5400000">
              <a:off x="4610850" y="1708130"/>
              <a:ext cx="619757" cy="408189"/>
            </a:xfrm>
            <a:prstGeom prst="leftArrow">
              <a:avLst>
                <a:gd name="adj1" fmla="val 58401"/>
                <a:gd name="adj2" fmla="val 50000"/>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79" name="Bent-Up Arrow 78"/>
            <p:cNvSpPr/>
            <p:nvPr/>
          </p:nvSpPr>
          <p:spPr>
            <a:xfrm flipH="1">
              <a:off x="4727379" y="2663028"/>
              <a:ext cx="323916" cy="454853"/>
            </a:xfrm>
            <a:prstGeom prst="bentUpArrow">
              <a:avLst>
                <a:gd name="adj1" fmla="val 50000"/>
                <a:gd name="adj2" fmla="val 45589"/>
                <a:gd name="adj3" fmla="val 45883"/>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3" name="Rectangle 12"/>
            <p:cNvSpPr/>
            <p:nvPr/>
          </p:nvSpPr>
          <p:spPr>
            <a:xfrm rot="5400000">
              <a:off x="4052985" y="3869750"/>
              <a:ext cx="2004616" cy="170294"/>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80" name="Left Arrow 79"/>
            <p:cNvSpPr/>
            <p:nvPr/>
          </p:nvSpPr>
          <p:spPr>
            <a:xfrm rot="5400000">
              <a:off x="4579458" y="5544251"/>
              <a:ext cx="619757" cy="408189"/>
            </a:xfrm>
            <a:prstGeom prst="leftArrow">
              <a:avLst>
                <a:gd name="adj1" fmla="val 58401"/>
                <a:gd name="adj2" fmla="val 50000"/>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sp>
        <p:nvSpPr>
          <p:cNvPr id="81" name="TextBox 80"/>
          <p:cNvSpPr txBox="1"/>
          <p:nvPr/>
        </p:nvSpPr>
        <p:spPr>
          <a:xfrm>
            <a:off x="2743200" y="1687225"/>
            <a:ext cx="1978174"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70AD47">
                    <a:lumMod val="50000"/>
                  </a:srgbClr>
                </a:solidFill>
                <a:effectLst/>
                <a:uLnTx/>
                <a:uFillTx/>
                <a:latin typeface="Calibri Light"/>
                <a:ea typeface=""/>
                <a:cs typeface="+mn-cs"/>
              </a:rPr>
              <a:t>CPU channel</a:t>
            </a:r>
          </a:p>
        </p:txBody>
      </p:sp>
      <p:sp>
        <p:nvSpPr>
          <p:cNvPr id="55" name="Rectangle 54"/>
          <p:cNvSpPr/>
          <p:nvPr/>
        </p:nvSpPr>
        <p:spPr>
          <a:xfrm>
            <a:off x="2133600" y="6055589"/>
            <a:ext cx="4800600" cy="609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DDMA IO interface</a:t>
            </a:r>
          </a:p>
        </p:txBody>
      </p:sp>
      <p:sp>
        <p:nvSpPr>
          <p:cNvPr id="5" name="Rectangle 4"/>
          <p:cNvSpPr/>
          <p:nvPr/>
        </p:nvSpPr>
        <p:spPr>
          <a:xfrm>
            <a:off x="2133600" y="990600"/>
            <a:ext cx="4800600" cy="6096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400" b="0" i="0" u="none" strike="noStrike" kern="1200" cap="none" spc="-80" normalizeH="0" baseline="0" noProof="0" dirty="0">
                <a:ln>
                  <a:noFill/>
                </a:ln>
                <a:solidFill>
                  <a:prstClr val="white"/>
                </a:solidFill>
                <a:effectLst/>
                <a:uLnTx/>
                <a:uFillTx/>
                <a:latin typeface="Calibri"/>
                <a:ea typeface="+mn-ea"/>
                <a:cs typeface="+mn-cs"/>
              </a:rPr>
              <a:t>memory controller at CPU</a:t>
            </a:r>
          </a:p>
        </p:txBody>
      </p:sp>
    </p:spTree>
    <p:extLst>
      <p:ext uri="{BB962C8B-B14F-4D97-AF65-F5344CB8AC3E}">
        <p14:creationId xmlns:p14="http://schemas.microsoft.com/office/powerpoint/2010/main" val="216318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1" presetClass="exit"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9" grpId="0" animBg="1"/>
      <p:bldP spid="77" grpId="0"/>
      <p:bldP spid="81"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Outline</a:t>
            </a:r>
          </a:p>
        </p:txBody>
      </p:sp>
      <p:sp>
        <p:nvSpPr>
          <p:cNvPr id="3" name="Rounded Rectangle 2"/>
          <p:cNvSpPr/>
          <p:nvPr/>
        </p:nvSpPr>
        <p:spPr>
          <a:xfrm>
            <a:off x="762000" y="12192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1. Problem</a:t>
            </a:r>
          </a:p>
        </p:txBody>
      </p:sp>
      <p:sp>
        <p:nvSpPr>
          <p:cNvPr id="4" name="Rounded Rectangle 3"/>
          <p:cNvSpPr/>
          <p:nvPr/>
        </p:nvSpPr>
        <p:spPr>
          <a:xfrm>
            <a:off x="762000" y="33528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3</a:t>
            </a:r>
            <a:r>
              <a:rPr kumimoji="0" lang="en-US" sz="4000" b="0" i="0" u="none" strike="noStrike" kern="1200" cap="none" spc="0" normalizeH="0" baseline="0" noProof="0" dirty="0">
                <a:ln>
                  <a:noFill/>
                </a:ln>
                <a:solidFill>
                  <a:prstClr val="white"/>
                </a:solidFill>
                <a:effectLst/>
                <a:uLnTx/>
                <a:uFillTx/>
                <a:latin typeface="Calibri Light"/>
                <a:ea typeface="+mn-ea"/>
                <a:cs typeface="+mn-cs"/>
              </a:rPr>
              <a:t>. </a:t>
            </a:r>
            <a:r>
              <a:rPr kumimoji="0" lang="en-US" sz="4000" b="0" i="0" u="none" strike="noStrike" kern="1200" cap="none" spc="0" normalizeH="0" baseline="0" noProof="0" dirty="0">
                <a:ln>
                  <a:noFill/>
                </a:ln>
                <a:solidFill>
                  <a:prstClr val="white"/>
                </a:solidFill>
                <a:effectLst/>
                <a:uLnTx/>
                <a:uFillTx/>
                <a:latin typeface="Calibri"/>
                <a:ea typeface="+mn-ea"/>
                <a:cs typeface="+mn-cs"/>
              </a:rPr>
              <a:t>Dual-Data-Port DRAM</a:t>
            </a:r>
          </a:p>
        </p:txBody>
      </p:sp>
      <p:sp>
        <p:nvSpPr>
          <p:cNvPr id="5" name="Rounded Rectangle 4"/>
          <p:cNvSpPr/>
          <p:nvPr/>
        </p:nvSpPr>
        <p:spPr>
          <a:xfrm>
            <a:off x="762000" y="54864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5. Evaluation</a:t>
            </a:r>
          </a:p>
        </p:txBody>
      </p:sp>
      <p:sp>
        <p:nvSpPr>
          <p:cNvPr id="8" name="Rounded Rectangle 7"/>
          <p:cNvSpPr/>
          <p:nvPr/>
        </p:nvSpPr>
        <p:spPr>
          <a:xfrm>
            <a:off x="762000" y="4419600"/>
            <a:ext cx="7620000" cy="6858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4</a:t>
            </a:r>
            <a:r>
              <a:rPr kumimoji="0" lang="en-US" sz="4000" b="0" i="0" u="none" strike="noStrike" kern="1200" cap="none" spc="0" normalizeH="0" baseline="0" noProof="0" dirty="0">
                <a:ln>
                  <a:noFill/>
                </a:ln>
                <a:solidFill>
                  <a:prstClr val="white"/>
                </a:solidFill>
                <a:effectLst/>
                <a:uLnTx/>
                <a:uFillTx/>
                <a:latin typeface="Calibri Light"/>
                <a:ea typeface="+mn-ea"/>
                <a:cs typeface="+mn-cs"/>
              </a:rPr>
              <a:t>. </a:t>
            </a:r>
            <a:r>
              <a:rPr kumimoji="0" lang="en-US" sz="4000" b="0" i="0" u="none" strike="noStrike" kern="1200" cap="none" spc="0" normalizeH="0" baseline="0" noProof="0" dirty="0">
                <a:ln>
                  <a:noFill/>
                </a:ln>
                <a:solidFill>
                  <a:prstClr val="white"/>
                </a:solidFill>
                <a:effectLst/>
                <a:uLnTx/>
                <a:uFillTx/>
                <a:latin typeface="Calibri"/>
                <a:ea typeface="+mn-ea"/>
                <a:cs typeface="+mn-cs"/>
              </a:rPr>
              <a:t>Applications for DDMA</a:t>
            </a:r>
          </a:p>
        </p:txBody>
      </p:sp>
      <p:sp>
        <p:nvSpPr>
          <p:cNvPr id="12" name="Rounded Rectangle 11"/>
          <p:cNvSpPr/>
          <p:nvPr/>
        </p:nvSpPr>
        <p:spPr>
          <a:xfrm>
            <a:off x="762000" y="22860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2. Our Approach</a:t>
            </a:r>
          </a:p>
        </p:txBody>
      </p:sp>
    </p:spTree>
    <p:extLst>
      <p:ext uri="{BB962C8B-B14F-4D97-AF65-F5344CB8AC3E}">
        <p14:creationId xmlns:p14="http://schemas.microsoft.com/office/powerpoint/2010/main" val="22571969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dirty="0">
                <a:ln>
                  <a:noFill/>
                </a:ln>
                <a:solidFill>
                  <a:prstClr val="black"/>
                </a:solidFill>
                <a:effectLst/>
                <a:uLnTx/>
                <a:uFillTx/>
                <a:latin typeface="Calibri Light"/>
                <a:ea typeface="+mj-ea"/>
                <a:cs typeface="+mj-cs"/>
              </a:rPr>
              <a:t>Three Applications for DDMA</a:t>
            </a:r>
          </a:p>
        </p:txBody>
      </p:sp>
      <p:sp>
        <p:nvSpPr>
          <p:cNvPr id="5" name="Content Placeholder 2"/>
          <p:cNvSpPr txBox="1">
            <a:spLocks/>
          </p:cNvSpPr>
          <p:nvPr/>
        </p:nvSpPr>
        <p:spPr>
          <a:xfrm>
            <a:off x="381000" y="1447800"/>
            <a:ext cx="8382000" cy="472440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0000"/>
                </a:solidFill>
                <a:effectLst/>
                <a:uLnTx/>
                <a:uFillTx/>
                <a:latin typeface="Calibri Light"/>
                <a:ea typeface="+mn-ea"/>
                <a:cs typeface="+mn-cs"/>
              </a:rPr>
              <a:t>Communication b/w Compute Units</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CPU-GPU communication</a:t>
            </a:r>
          </a:p>
          <a:p>
            <a:pPr marL="457200" marR="0" lvl="1" indent="0" algn="l" defTabSz="914400" rtl="0" eaLnBrk="1" fontAlgn="auto" latinLnBrk="0" hangingPunct="1">
              <a:lnSpc>
                <a:spcPct val="90000"/>
              </a:lnSpc>
              <a:spcBef>
                <a:spcPts val="500"/>
              </a:spcBef>
              <a:spcAft>
                <a:spcPts val="0"/>
              </a:spcAft>
              <a:buClrTx/>
              <a:buSzTx/>
              <a:buFont typeface="Calibri Light" panose="020F030202020403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Calibri Ligh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0000"/>
                </a:solidFill>
                <a:effectLst/>
                <a:uLnTx/>
                <a:uFillTx/>
                <a:latin typeface="Calibri Light"/>
                <a:ea typeface="+mn-ea"/>
                <a:cs typeface="+mn-cs"/>
              </a:rPr>
              <a:t>In-Memory Communication and Initialization</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Bulk page copy/initialization</a:t>
            </a:r>
          </a:p>
          <a:p>
            <a:pPr marL="457200" marR="0" lvl="1" indent="0" algn="l" defTabSz="914400" rtl="0" eaLnBrk="1" fontAlgn="auto" latinLnBrk="0" hangingPunct="1">
              <a:lnSpc>
                <a:spcPct val="90000"/>
              </a:lnSpc>
              <a:spcBef>
                <a:spcPts val="500"/>
              </a:spcBef>
              <a:spcAft>
                <a:spcPts val="0"/>
              </a:spcAft>
              <a:buClrTx/>
              <a:buSzTx/>
              <a:buFont typeface="Calibri Light" panose="020F030202020403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Calibri Ligh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0000"/>
                </a:solidFill>
                <a:effectLst/>
                <a:uLnTx/>
                <a:uFillTx/>
                <a:latin typeface="Calibri Light"/>
                <a:ea typeface="+mn-ea"/>
                <a:cs typeface="+mn-cs"/>
              </a:rPr>
              <a:t>Communication b/w Memory and Storage</a:t>
            </a:r>
            <a:endParaRPr kumimoji="0" lang="en-US" sz="3200" b="0" i="0" u="none" strike="noStrike" kern="1200" cap="none" spc="0" normalizeH="0" baseline="0" noProof="0" dirty="0">
              <a:ln>
                <a:noFill/>
              </a:ln>
              <a:solidFill>
                <a:srgbClr val="000000"/>
              </a:solidFill>
              <a:effectLst/>
              <a:uLnTx/>
              <a:uFillTx/>
              <a:latin typeface="Calibri Light"/>
              <a:ea typeface="+mn-ea"/>
              <a:cs typeface="+mn-cs"/>
            </a:endParaRP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Serving page fault/file read &amp; write</a:t>
            </a:r>
          </a:p>
        </p:txBody>
      </p:sp>
    </p:spTree>
    <p:extLst>
      <p:ext uri="{BB962C8B-B14F-4D97-AF65-F5344CB8AC3E}">
        <p14:creationId xmlns:p14="http://schemas.microsoft.com/office/powerpoint/2010/main" val="54873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dirty="0" err="1"/>
              <a:t>QoS</a:t>
            </a:r>
            <a:r>
              <a:rPr lang="en-US" dirty="0"/>
              <a:t>-Aware Memory Scheduling: Evolution</a:t>
            </a:r>
          </a:p>
        </p:txBody>
      </p:sp>
      <p:sp>
        <p:nvSpPr>
          <p:cNvPr id="3" name="Content Placeholder 2"/>
          <p:cNvSpPr>
            <a:spLocks noGrp="1"/>
          </p:cNvSpPr>
          <p:nvPr>
            <p:ph idx="1"/>
          </p:nvPr>
        </p:nvSpPr>
        <p:spPr>
          <a:xfrm>
            <a:off x="228600" y="980728"/>
            <a:ext cx="8610600" cy="5051648"/>
          </a:xfrm>
        </p:spPr>
        <p:txBody>
          <a:bodyPr/>
          <a:lstStyle/>
          <a:p>
            <a:r>
              <a:rPr lang="en-US" dirty="0">
                <a:solidFill>
                  <a:srgbClr val="0000FF"/>
                </a:solidFill>
              </a:rPr>
              <a:t>Stall-time fair memory scheduling </a:t>
            </a:r>
            <a:r>
              <a:rPr lang="en-US" sz="1800" dirty="0">
                <a:solidFill>
                  <a:srgbClr val="008000"/>
                </a:solidFill>
              </a:rPr>
              <a:t>[Mutlu+ MICRO’07]</a:t>
            </a:r>
          </a:p>
          <a:p>
            <a:pPr lvl="1"/>
            <a:r>
              <a:rPr lang="en-US" sz="2000" dirty="0"/>
              <a:t>Idea: Estimate and balance thread slowdowns</a:t>
            </a:r>
          </a:p>
          <a:p>
            <a:pPr lvl="1"/>
            <a:r>
              <a:rPr lang="en-US" sz="2000" dirty="0"/>
              <a:t>Takeaway: </a:t>
            </a:r>
            <a:r>
              <a:rPr lang="en-US" sz="2000" dirty="0">
                <a:solidFill>
                  <a:srgbClr val="FF0000"/>
                </a:solidFill>
              </a:rPr>
              <a:t>Proportional thread progress improves performa</a:t>
            </a:r>
            <a:r>
              <a:rPr lang="en-US" dirty="0">
                <a:solidFill>
                  <a:srgbClr val="FF0000"/>
                </a:solidFill>
              </a:rPr>
              <a:t>nce, </a:t>
            </a:r>
            <a:r>
              <a:rPr lang="en-US" sz="2000" dirty="0">
                <a:solidFill>
                  <a:srgbClr val="FF0000"/>
                </a:solidFill>
              </a:rPr>
              <a:t>especially when threads are “heavy” </a:t>
            </a:r>
            <a:r>
              <a:rPr lang="en-US" sz="2000" dirty="0"/>
              <a:t>(memory intensive)</a:t>
            </a:r>
          </a:p>
          <a:p>
            <a:pPr lvl="1"/>
            <a:endParaRPr lang="en-US" sz="1500" dirty="0"/>
          </a:p>
          <a:p>
            <a:r>
              <a:rPr lang="en-US" dirty="0">
                <a:solidFill>
                  <a:srgbClr val="0000FF"/>
                </a:solidFill>
              </a:rPr>
              <a:t>Parallelism-aware batch scheduling </a:t>
            </a:r>
            <a:r>
              <a:rPr lang="en-US" sz="1800" dirty="0">
                <a:solidFill>
                  <a:srgbClr val="008000"/>
                </a:solidFill>
              </a:rPr>
              <a:t>[Mutlu+ ISCA’08, Top Picks’09]</a:t>
            </a:r>
          </a:p>
          <a:p>
            <a:pPr lvl="1"/>
            <a:r>
              <a:rPr lang="en-US" sz="2000" dirty="0"/>
              <a:t>Idea: Rank threads and service in rank order (to preserve bank parallelism); batch requests to prevent starvation</a:t>
            </a:r>
          </a:p>
          <a:p>
            <a:pPr lvl="1"/>
            <a:r>
              <a:rPr lang="en-US" sz="2000" dirty="0"/>
              <a:t>Takeaway: </a:t>
            </a:r>
            <a:r>
              <a:rPr lang="en-US" sz="2000" dirty="0">
                <a:solidFill>
                  <a:srgbClr val="FF0000"/>
                </a:solidFill>
              </a:rPr>
              <a:t>Preserving within-thread bank-parallelism improves performance</a:t>
            </a:r>
            <a:r>
              <a:rPr lang="en-US" sz="2000" dirty="0"/>
              <a:t>; request batching improves fairness</a:t>
            </a:r>
          </a:p>
          <a:p>
            <a:pPr lvl="1"/>
            <a:endParaRPr lang="en-US" sz="1500" dirty="0"/>
          </a:p>
          <a:p>
            <a:r>
              <a:rPr lang="en-US" dirty="0">
                <a:solidFill>
                  <a:srgbClr val="0000FF"/>
                </a:solidFill>
              </a:rPr>
              <a:t>ATLAS memory scheduler </a:t>
            </a:r>
            <a:r>
              <a:rPr lang="en-US" sz="1800" dirty="0">
                <a:solidFill>
                  <a:srgbClr val="008000"/>
                </a:solidFill>
              </a:rPr>
              <a:t>[Kim+ HPCA’10]</a:t>
            </a:r>
          </a:p>
          <a:p>
            <a:pPr lvl="1"/>
            <a:r>
              <a:rPr lang="en-US" sz="2000" dirty="0"/>
              <a:t>Idea: Prioritize threads that have attained the least service from the memory scheduler </a:t>
            </a:r>
          </a:p>
          <a:p>
            <a:pPr lvl="1"/>
            <a:r>
              <a:rPr lang="en-US" sz="2000" dirty="0"/>
              <a:t>Takeaway: </a:t>
            </a:r>
            <a:r>
              <a:rPr lang="en-US" sz="2000" dirty="0">
                <a:solidFill>
                  <a:srgbClr val="FF0000"/>
                </a:solidFill>
              </a:rPr>
              <a:t>Prioritizing “light” threads improves performance</a:t>
            </a:r>
          </a:p>
          <a:p>
            <a:pPr lvl="1"/>
            <a:endParaRPr lang="en-US" sz="1800" dirty="0"/>
          </a:p>
          <a:p>
            <a:pPr lvl="1"/>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3954067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05400" y="1295400"/>
            <a:ext cx="1981200" cy="19812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2" name="Rectangle 1"/>
          <p:cNvSpPr/>
          <p:nvPr/>
        </p:nvSpPr>
        <p:spPr>
          <a:xfrm>
            <a:off x="838200" y="1295400"/>
            <a:ext cx="1981200" cy="19812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nvGrpSpPr>
          <p:cNvPr id="129" name="Group 128"/>
          <p:cNvGrpSpPr/>
          <p:nvPr/>
        </p:nvGrpSpPr>
        <p:grpSpPr>
          <a:xfrm>
            <a:off x="2420884" y="2661023"/>
            <a:ext cx="542472" cy="1448697"/>
            <a:chOff x="2420884" y="2508623"/>
            <a:chExt cx="542472" cy="1448697"/>
          </a:xfrm>
        </p:grpSpPr>
        <p:cxnSp>
          <p:nvCxnSpPr>
            <p:cNvPr id="126" name="Straight Connector 125"/>
            <p:cNvCxnSpPr/>
            <p:nvPr/>
          </p:nvCxnSpPr>
          <p:spPr>
            <a:xfrm>
              <a:off x="2643053" y="2510506"/>
              <a:ext cx="0" cy="1446814"/>
            </a:xfrm>
            <a:prstGeom prst="line">
              <a:avLst/>
            </a:prstGeom>
            <a:ln w="19050" cap="rnd">
              <a:solidFill>
                <a:schemeClr val="bg1">
                  <a:lumMod val="65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2420884" y="3239362"/>
              <a:ext cx="222169" cy="2234"/>
            </a:xfrm>
            <a:prstGeom prst="line">
              <a:avLst/>
            </a:prstGeom>
            <a:ln w="19050" cap="rnd">
              <a:solidFill>
                <a:schemeClr val="bg1">
                  <a:lumMod val="65000"/>
                </a:schemeClr>
              </a:solidFill>
              <a:prstDash val="sysDash"/>
              <a:headEnd type="arrow" w="lg" len="sm"/>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rot="16200000">
              <a:off x="2068350" y="3054816"/>
              <a:ext cx="1441199" cy="348813"/>
            </a:xfrm>
            <a:prstGeom prst="rect">
              <a:avLst/>
            </a:prstGeom>
            <a:noFill/>
          </p:spPr>
          <p:txBody>
            <a:bodyPr wrap="square" rtlCol="0" anchor="ctr" anchorCtr="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ctrl. channel</a:t>
              </a:r>
            </a:p>
          </p:txBody>
        </p:sp>
      </p:grpSp>
      <p:grpSp>
        <p:nvGrpSpPr>
          <p:cNvPr id="136" name="Group 135"/>
          <p:cNvGrpSpPr/>
          <p:nvPr/>
        </p:nvGrpSpPr>
        <p:grpSpPr>
          <a:xfrm>
            <a:off x="3505200" y="2675606"/>
            <a:ext cx="400110" cy="1434237"/>
            <a:chOff x="3505201" y="2523206"/>
            <a:chExt cx="400110" cy="1434237"/>
          </a:xfrm>
        </p:grpSpPr>
        <p:cxnSp>
          <p:nvCxnSpPr>
            <p:cNvPr id="134" name="Straight Connector 133"/>
            <p:cNvCxnSpPr/>
            <p:nvPr/>
          </p:nvCxnSpPr>
          <p:spPr>
            <a:xfrm>
              <a:off x="3543301" y="2523206"/>
              <a:ext cx="4810" cy="1434237"/>
            </a:xfrm>
            <a:prstGeom prst="line">
              <a:avLst/>
            </a:prstGeom>
            <a:ln w="19050" cap="rnd">
              <a:solidFill>
                <a:schemeClr val="bg1">
                  <a:lumMod val="65000"/>
                </a:schemeClr>
              </a:solidFill>
              <a:prstDash val="sysDash"/>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rot="16200000">
              <a:off x="3054153" y="3035042"/>
              <a:ext cx="1302205"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DDMA ctrl.</a:t>
              </a:r>
            </a:p>
          </p:txBody>
        </p:sp>
      </p:grpSp>
      <p:grpSp>
        <p:nvGrpSpPr>
          <p:cNvPr id="140" name="Group 139"/>
          <p:cNvGrpSpPr/>
          <p:nvPr/>
        </p:nvGrpSpPr>
        <p:grpSpPr>
          <a:xfrm>
            <a:off x="2423160" y="2662158"/>
            <a:ext cx="802072" cy="1448832"/>
            <a:chOff x="1827989" y="6095999"/>
            <a:chExt cx="802072" cy="1448832"/>
          </a:xfrm>
        </p:grpSpPr>
        <p:sp>
          <p:nvSpPr>
            <p:cNvPr id="122" name="TextBox 121"/>
            <p:cNvSpPr txBox="1"/>
            <p:nvPr/>
          </p:nvSpPr>
          <p:spPr>
            <a:xfrm rot="16200000">
              <a:off x="1601203" y="6515972"/>
              <a:ext cx="1448832" cy="608885"/>
            </a:xfrm>
            <a:prstGeom prst="rect">
              <a:avLst/>
            </a:prstGeom>
            <a:noFill/>
          </p:spPr>
          <p:txBody>
            <a:bodyPr wrap="square" rtlCol="0" anchor="ctr" anchorCtr="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70AD47">
                      <a:lumMod val="50000"/>
                    </a:srgbClr>
                  </a:solidFill>
                  <a:effectLst/>
                  <a:uLnTx/>
                  <a:uFillTx/>
                  <a:latin typeface="Calibri Light"/>
                  <a:ea typeface=""/>
                  <a:cs typeface="+mn-cs"/>
                </a:rPr>
                <a:t>read</a:t>
              </a: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Light"/>
                  <a:ea typeface=""/>
                  <a:cs typeface="+mn-cs"/>
                </a:rPr>
                <a:t>with</a:t>
              </a: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 </a:t>
              </a:r>
              <a:r>
                <a:rPr kumimoji="0" lang="en-US" sz="2000" b="1" i="1" u="none" strike="noStrike" kern="1200" cap="none" spc="0" normalizeH="0" baseline="0" noProof="0" dirty="0">
                  <a:ln>
                    <a:noFill/>
                  </a:ln>
                  <a:solidFill>
                    <a:srgbClr val="ED7D31">
                      <a:lumMod val="50000"/>
                    </a:srgbClr>
                  </a:solidFill>
                  <a:effectLst/>
                  <a:uLnTx/>
                  <a:uFillTx/>
                  <a:latin typeface="Calibri Light"/>
                  <a:ea typeface=""/>
                  <a:cs typeface="+mn-cs"/>
                </a:rPr>
                <a:t>IO sel.</a:t>
              </a:r>
            </a:p>
          </p:txBody>
        </p:sp>
        <p:cxnSp>
          <p:nvCxnSpPr>
            <p:cNvPr id="120" name="Straight Connector 119"/>
            <p:cNvCxnSpPr/>
            <p:nvPr/>
          </p:nvCxnSpPr>
          <p:spPr>
            <a:xfrm>
              <a:off x="2050158" y="6098017"/>
              <a:ext cx="0" cy="1446814"/>
            </a:xfrm>
            <a:prstGeom prst="line">
              <a:avLst/>
            </a:prstGeom>
            <a:ln w="19050" cap="rnd">
              <a:solidFill>
                <a:schemeClr val="accent6">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1827989" y="6826873"/>
              <a:ext cx="222169" cy="2234"/>
            </a:xfrm>
            <a:prstGeom prst="line">
              <a:avLst/>
            </a:prstGeom>
            <a:ln w="19050" cap="rnd">
              <a:solidFill>
                <a:schemeClr val="accent6">
                  <a:lumMod val="50000"/>
                </a:schemeClr>
              </a:solidFill>
              <a:prstDash val="sysDash"/>
              <a:headEnd type="arrow" w="lg" len="sm"/>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3505200" y="2674619"/>
            <a:ext cx="400110" cy="1436143"/>
            <a:chOff x="3762347" y="4525626"/>
            <a:chExt cx="400110" cy="1436143"/>
          </a:xfrm>
        </p:grpSpPr>
        <p:sp>
          <p:nvSpPr>
            <p:cNvPr id="118" name="TextBox 117"/>
            <p:cNvSpPr txBox="1"/>
            <p:nvPr/>
          </p:nvSpPr>
          <p:spPr>
            <a:xfrm rot="16200000">
              <a:off x="3248601" y="5039372"/>
              <a:ext cx="1427602"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ED7D31">
                      <a:lumMod val="50000"/>
                    </a:srgbClr>
                  </a:solidFill>
                  <a:effectLst/>
                  <a:uLnTx/>
                  <a:uFillTx/>
                  <a:latin typeface="Calibri Light"/>
                  <a:ea typeface=""/>
                  <a:cs typeface="+mn-cs"/>
                </a:rPr>
                <a:t>CPU → GPU</a:t>
              </a:r>
            </a:p>
          </p:txBody>
        </p:sp>
        <p:cxnSp>
          <p:nvCxnSpPr>
            <p:cNvPr id="117" name="Straight Connector 116"/>
            <p:cNvCxnSpPr/>
            <p:nvPr/>
          </p:nvCxnSpPr>
          <p:spPr>
            <a:xfrm>
              <a:off x="3800447" y="4527532"/>
              <a:ext cx="4810" cy="1434237"/>
            </a:xfrm>
            <a:prstGeom prst="line">
              <a:avLst/>
            </a:prstGeom>
            <a:ln w="19050" cap="rnd">
              <a:solidFill>
                <a:schemeClr val="accent2">
                  <a:lumMod val="50000"/>
                </a:schemeClr>
              </a:solidFill>
              <a:prstDash val="sysDash"/>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3" name="Title 1"/>
          <p:cNvSpPr txBox="1">
            <a:spLocks/>
          </p:cNvSpPr>
          <p:nvPr/>
        </p:nvSpPr>
        <p:spPr>
          <a:xfrm>
            <a:off x="-304800" y="152401"/>
            <a:ext cx="97536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200" normalizeH="0" baseline="0" noProof="0" dirty="0">
                <a:ln>
                  <a:noFill/>
                </a:ln>
                <a:solidFill>
                  <a:prstClr val="black"/>
                </a:solidFill>
                <a:effectLst/>
                <a:uLnTx/>
                <a:uFillTx/>
                <a:latin typeface="Calibri Light"/>
                <a:ea typeface="+mj-ea"/>
                <a:cs typeface="+mj-cs"/>
              </a:rPr>
              <a:t>1. Compute Unit ↔ Compute Unit</a:t>
            </a:r>
          </a:p>
        </p:txBody>
      </p:sp>
      <p:grpSp>
        <p:nvGrpSpPr>
          <p:cNvPr id="93" name="Group 92"/>
          <p:cNvGrpSpPr/>
          <p:nvPr/>
        </p:nvGrpSpPr>
        <p:grpSpPr>
          <a:xfrm>
            <a:off x="914400" y="1378563"/>
            <a:ext cx="3048811" cy="3117340"/>
            <a:chOff x="914400" y="1226163"/>
            <a:chExt cx="3048811" cy="3117340"/>
          </a:xfrm>
        </p:grpSpPr>
        <p:sp>
          <p:nvSpPr>
            <p:cNvPr id="4" name="Rounded Rectangle 3"/>
            <p:cNvSpPr/>
            <p:nvPr/>
          </p:nvSpPr>
          <p:spPr>
            <a:xfrm>
              <a:off x="916022" y="1226163"/>
              <a:ext cx="1827178" cy="374037"/>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CPU</a:t>
              </a:r>
            </a:p>
          </p:txBody>
        </p:sp>
        <p:cxnSp>
          <p:nvCxnSpPr>
            <p:cNvPr id="7" name="Straight Connector 6"/>
            <p:cNvCxnSpPr>
              <a:stCxn id="25" idx="0"/>
              <a:endCxn id="4" idx="2"/>
            </p:cNvCxnSpPr>
            <p:nvPr/>
          </p:nvCxnSpPr>
          <p:spPr>
            <a:xfrm flipV="1">
              <a:off x="1827989" y="1600200"/>
              <a:ext cx="1622" cy="23195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582211" y="2061364"/>
              <a:ext cx="0" cy="15240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3124201" y="1832157"/>
              <a:ext cx="838200" cy="68342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27432"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300" normalizeH="0" baseline="0" noProof="0" dirty="0">
                  <a:ln>
                    <a:noFill/>
                  </a:ln>
                  <a:solidFill>
                    <a:prstClr val="white"/>
                  </a:solidFill>
                  <a:effectLst/>
                  <a:uLnTx/>
                  <a:uFillTx/>
                  <a:latin typeface="Calibri Light"/>
                  <a:ea typeface="+mn-ea"/>
                  <a:cs typeface="+mn-cs"/>
                </a:rPr>
                <a:t>DDMA</a:t>
              </a: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ctrl.</a:t>
              </a:r>
            </a:p>
          </p:txBody>
        </p:sp>
        <p:cxnSp>
          <p:nvCxnSpPr>
            <p:cNvPr id="23" name="Straight Connector 22"/>
            <p:cNvCxnSpPr>
              <a:stCxn id="20" idx="1"/>
              <a:endCxn id="25" idx="3"/>
            </p:cNvCxnSpPr>
            <p:nvPr/>
          </p:nvCxnSpPr>
          <p:spPr>
            <a:xfrm flipH="1">
              <a:off x="2741578" y="2173872"/>
              <a:ext cx="382623" cy="0"/>
            </a:xfrm>
            <a:prstGeom prst="line">
              <a:avLst/>
            </a:prstGeom>
            <a:ln w="19050" cap="rnd">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914400" y="1832157"/>
              <a:ext cx="1827178" cy="68342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memory controller</a:t>
              </a:r>
            </a:p>
          </p:txBody>
        </p:sp>
        <p:sp>
          <p:nvSpPr>
            <p:cNvPr id="27" name="Rounded Rectangle 26"/>
            <p:cNvSpPr/>
            <p:nvPr/>
          </p:nvSpPr>
          <p:spPr>
            <a:xfrm>
              <a:off x="914400" y="3048000"/>
              <a:ext cx="1513382" cy="381000"/>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DDP-DRAM</a:t>
              </a:r>
            </a:p>
          </p:txBody>
        </p:sp>
        <p:sp>
          <p:nvSpPr>
            <p:cNvPr id="33" name="Rounded Rectangle 32"/>
            <p:cNvSpPr/>
            <p:nvPr/>
          </p:nvSpPr>
          <p:spPr>
            <a:xfrm>
              <a:off x="923529" y="3961414"/>
              <a:ext cx="3039682" cy="38208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DDMA IO interface</a:t>
              </a:r>
            </a:p>
          </p:txBody>
        </p:sp>
        <p:cxnSp>
          <p:nvCxnSpPr>
            <p:cNvPr id="34" name="Straight Connector 33"/>
            <p:cNvCxnSpPr>
              <a:stCxn id="27" idx="0"/>
            </p:cNvCxnSpPr>
            <p:nvPr/>
          </p:nvCxnSpPr>
          <p:spPr>
            <a:xfrm flipV="1">
              <a:off x="1671091" y="2527177"/>
              <a:ext cx="0" cy="520823"/>
            </a:xfrm>
            <a:prstGeom prst="line">
              <a:avLst/>
            </a:prstGeom>
            <a:ln w="38100" cap="rnd">
              <a:solidFill>
                <a:schemeClr val="bg1">
                  <a:lumMod val="6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7" idx="2"/>
            </p:cNvCxnSpPr>
            <p:nvPr/>
          </p:nvCxnSpPr>
          <p:spPr>
            <a:xfrm>
              <a:off x="1671091" y="3429000"/>
              <a:ext cx="0" cy="520823"/>
            </a:xfrm>
            <a:prstGeom prst="line">
              <a:avLst/>
            </a:prstGeom>
            <a:ln w="38100">
              <a:solidFill>
                <a:schemeClr val="bg1">
                  <a:lumMod val="6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5181600" y="1378563"/>
            <a:ext cx="3048811" cy="3117340"/>
            <a:chOff x="914400" y="1226163"/>
            <a:chExt cx="3048811" cy="3117340"/>
          </a:xfrm>
        </p:grpSpPr>
        <p:cxnSp>
          <p:nvCxnSpPr>
            <p:cNvPr id="96" name="Straight Connector 95"/>
            <p:cNvCxnSpPr>
              <a:stCxn id="100" idx="0"/>
              <a:endCxn id="95" idx="2"/>
            </p:cNvCxnSpPr>
            <p:nvPr/>
          </p:nvCxnSpPr>
          <p:spPr>
            <a:xfrm flipV="1">
              <a:off x="1827989" y="1600200"/>
              <a:ext cx="1622" cy="23195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5" name="Rounded Rectangle 94"/>
            <p:cNvSpPr/>
            <p:nvPr/>
          </p:nvSpPr>
          <p:spPr>
            <a:xfrm>
              <a:off x="916022" y="1226163"/>
              <a:ext cx="1827178" cy="374037"/>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GPU</a:t>
              </a:r>
            </a:p>
          </p:txBody>
        </p:sp>
        <p:cxnSp>
          <p:nvCxnSpPr>
            <p:cNvPr id="97" name="Straight Connector 96"/>
            <p:cNvCxnSpPr/>
            <p:nvPr/>
          </p:nvCxnSpPr>
          <p:spPr>
            <a:xfrm>
              <a:off x="3582211" y="2061364"/>
              <a:ext cx="0" cy="15240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3124201" y="1832157"/>
              <a:ext cx="838200" cy="68342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27432"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300" normalizeH="0" baseline="0" noProof="0" dirty="0">
                  <a:ln>
                    <a:noFill/>
                  </a:ln>
                  <a:solidFill>
                    <a:prstClr val="white"/>
                  </a:solidFill>
                  <a:effectLst/>
                  <a:uLnTx/>
                  <a:uFillTx/>
                  <a:latin typeface="Calibri Light"/>
                  <a:ea typeface="+mn-ea"/>
                  <a:cs typeface="+mn-cs"/>
                </a:rPr>
                <a:t>DDMA</a:t>
              </a: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ctrl.</a:t>
              </a:r>
            </a:p>
          </p:txBody>
        </p:sp>
        <p:cxnSp>
          <p:nvCxnSpPr>
            <p:cNvPr id="99" name="Straight Connector 98"/>
            <p:cNvCxnSpPr>
              <a:stCxn id="98" idx="1"/>
              <a:endCxn id="100" idx="3"/>
            </p:cNvCxnSpPr>
            <p:nvPr/>
          </p:nvCxnSpPr>
          <p:spPr>
            <a:xfrm flipH="1">
              <a:off x="2741578" y="2173872"/>
              <a:ext cx="382623" cy="0"/>
            </a:xfrm>
            <a:prstGeom prst="line">
              <a:avLst/>
            </a:prstGeom>
            <a:ln w="19050" cap="rnd">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14400" y="1832157"/>
              <a:ext cx="1827178" cy="68342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memory controller</a:t>
              </a:r>
            </a:p>
          </p:txBody>
        </p:sp>
        <p:sp>
          <p:nvSpPr>
            <p:cNvPr id="101" name="Rounded Rectangle 100"/>
            <p:cNvSpPr/>
            <p:nvPr/>
          </p:nvSpPr>
          <p:spPr>
            <a:xfrm>
              <a:off x="914400" y="3048000"/>
              <a:ext cx="1513382" cy="381000"/>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DDP-DRAM</a:t>
              </a:r>
            </a:p>
          </p:txBody>
        </p:sp>
        <p:sp>
          <p:nvSpPr>
            <p:cNvPr id="102" name="Rounded Rectangle 101"/>
            <p:cNvSpPr/>
            <p:nvPr/>
          </p:nvSpPr>
          <p:spPr>
            <a:xfrm>
              <a:off x="923529" y="3961414"/>
              <a:ext cx="3039682" cy="38208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DDMA IO interface</a:t>
              </a:r>
            </a:p>
          </p:txBody>
        </p:sp>
        <p:cxnSp>
          <p:nvCxnSpPr>
            <p:cNvPr id="103" name="Straight Connector 102"/>
            <p:cNvCxnSpPr>
              <a:stCxn id="101" idx="0"/>
            </p:cNvCxnSpPr>
            <p:nvPr/>
          </p:nvCxnSpPr>
          <p:spPr>
            <a:xfrm flipH="1" flipV="1">
              <a:off x="1670752" y="2527177"/>
              <a:ext cx="339" cy="520823"/>
            </a:xfrm>
            <a:prstGeom prst="line">
              <a:avLst/>
            </a:prstGeom>
            <a:ln w="38100" cap="rnd">
              <a:solidFill>
                <a:schemeClr val="bg1">
                  <a:lumMod val="6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01" idx="2"/>
            </p:cNvCxnSpPr>
            <p:nvPr/>
          </p:nvCxnSpPr>
          <p:spPr>
            <a:xfrm>
              <a:off x="1671091" y="3429000"/>
              <a:ext cx="0" cy="520823"/>
            </a:xfrm>
            <a:prstGeom prst="line">
              <a:avLst/>
            </a:prstGeom>
            <a:ln w="38100">
              <a:solidFill>
                <a:schemeClr val="bg1">
                  <a:lumMod val="6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110" name="Straight Connector 109"/>
          <p:cNvCxnSpPr>
            <a:stCxn id="33" idx="3"/>
            <a:endCxn id="102" idx="1"/>
          </p:cNvCxnSpPr>
          <p:nvPr/>
        </p:nvCxnSpPr>
        <p:spPr>
          <a:xfrm>
            <a:off x="3963211" y="4304859"/>
            <a:ext cx="1227518" cy="0"/>
          </a:xfrm>
          <a:prstGeom prst="line">
            <a:avLst/>
          </a:prstGeom>
          <a:ln w="38100">
            <a:solidFill>
              <a:schemeClr val="bg1">
                <a:lumMod val="6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133" name="Group 132"/>
          <p:cNvGrpSpPr/>
          <p:nvPr/>
        </p:nvGrpSpPr>
        <p:grpSpPr>
          <a:xfrm>
            <a:off x="6688084" y="2662906"/>
            <a:ext cx="544787" cy="1459622"/>
            <a:chOff x="6688084" y="2510506"/>
            <a:chExt cx="544787" cy="1459622"/>
          </a:xfrm>
        </p:grpSpPr>
        <p:cxnSp>
          <p:nvCxnSpPr>
            <p:cNvPr id="130" name="Straight Connector 129"/>
            <p:cNvCxnSpPr/>
            <p:nvPr/>
          </p:nvCxnSpPr>
          <p:spPr>
            <a:xfrm>
              <a:off x="6910253" y="2510506"/>
              <a:ext cx="0" cy="1446814"/>
            </a:xfrm>
            <a:prstGeom prst="line">
              <a:avLst/>
            </a:prstGeom>
            <a:ln w="19050" cap="rnd">
              <a:solidFill>
                <a:schemeClr val="bg1">
                  <a:lumMod val="65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688084" y="3239362"/>
              <a:ext cx="222169" cy="2234"/>
            </a:xfrm>
            <a:prstGeom prst="line">
              <a:avLst/>
            </a:prstGeom>
            <a:ln w="19050" cap="rnd">
              <a:solidFill>
                <a:schemeClr val="bg1">
                  <a:lumMod val="65000"/>
                </a:schemeClr>
              </a:solidFill>
              <a:prstDash val="sysDash"/>
              <a:headEnd type="arrow" w="lg" len="sm"/>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rot="16200000">
              <a:off x="6334510" y="3071766"/>
              <a:ext cx="1447910" cy="348813"/>
            </a:xfrm>
            <a:prstGeom prst="rect">
              <a:avLst/>
            </a:prstGeom>
            <a:noFill/>
          </p:spPr>
          <p:txBody>
            <a:bodyPr wrap="square" rtlCol="0" anchor="ctr" anchorCtr="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ctrl. channel</a:t>
              </a:r>
            </a:p>
          </p:txBody>
        </p:sp>
      </p:grpSp>
      <p:grpSp>
        <p:nvGrpSpPr>
          <p:cNvPr id="139" name="Group 138"/>
          <p:cNvGrpSpPr/>
          <p:nvPr/>
        </p:nvGrpSpPr>
        <p:grpSpPr>
          <a:xfrm>
            <a:off x="7772401" y="2675606"/>
            <a:ext cx="400110" cy="1434237"/>
            <a:chOff x="7772401" y="2523206"/>
            <a:chExt cx="400110" cy="1434237"/>
          </a:xfrm>
        </p:grpSpPr>
        <p:cxnSp>
          <p:nvCxnSpPr>
            <p:cNvPr id="137" name="Straight Connector 136"/>
            <p:cNvCxnSpPr/>
            <p:nvPr/>
          </p:nvCxnSpPr>
          <p:spPr>
            <a:xfrm>
              <a:off x="7810501" y="2523206"/>
              <a:ext cx="4810" cy="1434237"/>
            </a:xfrm>
            <a:prstGeom prst="line">
              <a:avLst/>
            </a:prstGeom>
            <a:ln w="19050" cap="rnd">
              <a:solidFill>
                <a:schemeClr val="bg1">
                  <a:lumMod val="65000"/>
                </a:schemeClr>
              </a:solidFill>
              <a:prstDash val="sysDash"/>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rot="16200000">
              <a:off x="7321353" y="3035042"/>
              <a:ext cx="1302206"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DDMA ctrl.</a:t>
              </a:r>
            </a:p>
          </p:txBody>
        </p:sp>
      </p:grpSp>
      <p:sp>
        <p:nvSpPr>
          <p:cNvPr id="57" name="Rounded Rectangle 56"/>
          <p:cNvSpPr/>
          <p:nvPr/>
        </p:nvSpPr>
        <p:spPr>
          <a:xfrm>
            <a:off x="5181600" y="3200400"/>
            <a:ext cx="1513382" cy="381000"/>
          </a:xfrm>
          <a:prstGeom prst="roundRect">
            <a:avLst>
              <a:gd name="adj" fmla="val 3656"/>
            </a:avLst>
          </a:prstGeom>
          <a:solidFill>
            <a:schemeClr val="bg1">
              <a:lumMod val="5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destination</a:t>
            </a:r>
          </a:p>
        </p:txBody>
      </p:sp>
      <p:sp>
        <p:nvSpPr>
          <p:cNvPr id="58" name="Left Arrow 57"/>
          <p:cNvSpPr/>
          <p:nvPr/>
        </p:nvSpPr>
        <p:spPr>
          <a:xfrm rot="16200000">
            <a:off x="1410305" y="3665228"/>
            <a:ext cx="519452" cy="364451"/>
          </a:xfrm>
          <a:prstGeom prst="leftArrow">
            <a:avLst>
              <a:gd name="adj1" fmla="val 58401"/>
              <a:gd name="adj2" fmla="val 40591"/>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60" name="Left Arrow 59"/>
          <p:cNvSpPr/>
          <p:nvPr/>
        </p:nvSpPr>
        <p:spPr>
          <a:xfrm rot="10800000">
            <a:off x="3961702" y="4122528"/>
            <a:ext cx="1219898" cy="364451"/>
          </a:xfrm>
          <a:prstGeom prst="leftArrow">
            <a:avLst>
              <a:gd name="adj1" fmla="val 58401"/>
              <a:gd name="adj2" fmla="val 40591"/>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61" name="Rounded Rectangle 60"/>
          <p:cNvSpPr/>
          <p:nvPr/>
        </p:nvSpPr>
        <p:spPr>
          <a:xfrm>
            <a:off x="5189918" y="4114800"/>
            <a:ext cx="3039682" cy="382089"/>
          </a:xfrm>
          <a:prstGeom prst="roundRect">
            <a:avLst>
              <a:gd name="adj" fmla="val 3656"/>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DDMA IO interface</a:t>
            </a:r>
          </a:p>
        </p:txBody>
      </p:sp>
      <p:sp>
        <p:nvSpPr>
          <p:cNvPr id="62" name="Left Arrow 61"/>
          <p:cNvSpPr/>
          <p:nvPr/>
        </p:nvSpPr>
        <p:spPr>
          <a:xfrm rot="5400000">
            <a:off x="5678835" y="3664889"/>
            <a:ext cx="519452" cy="364451"/>
          </a:xfrm>
          <a:prstGeom prst="leftArrow">
            <a:avLst>
              <a:gd name="adj1" fmla="val 58401"/>
              <a:gd name="adj2" fmla="val 40591"/>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54" name="Rounded Rectangle 53"/>
          <p:cNvSpPr/>
          <p:nvPr/>
        </p:nvSpPr>
        <p:spPr>
          <a:xfrm>
            <a:off x="914400" y="3200400"/>
            <a:ext cx="1513382" cy="381000"/>
          </a:xfrm>
          <a:prstGeom prst="roundRect">
            <a:avLst>
              <a:gd name="adj" fmla="val 3656"/>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source</a:t>
            </a:r>
          </a:p>
        </p:txBody>
      </p:sp>
      <p:grpSp>
        <p:nvGrpSpPr>
          <p:cNvPr id="63" name="Group 62"/>
          <p:cNvGrpSpPr/>
          <p:nvPr/>
        </p:nvGrpSpPr>
        <p:grpSpPr>
          <a:xfrm>
            <a:off x="7772400" y="2674620"/>
            <a:ext cx="400110" cy="1434237"/>
            <a:chOff x="3762347" y="4527532"/>
            <a:chExt cx="400110" cy="1434237"/>
          </a:xfrm>
        </p:grpSpPr>
        <p:sp>
          <p:nvSpPr>
            <p:cNvPr id="64" name="TextBox 63"/>
            <p:cNvSpPr txBox="1"/>
            <p:nvPr/>
          </p:nvSpPr>
          <p:spPr>
            <a:xfrm rot="16200000">
              <a:off x="3311299" y="5039368"/>
              <a:ext cx="1302205"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ED7D31">
                      <a:lumMod val="50000"/>
                    </a:srgbClr>
                  </a:solidFill>
                  <a:effectLst/>
                  <a:uLnTx/>
                  <a:uFillTx/>
                  <a:latin typeface="Calibri Light"/>
                  <a:ea typeface=""/>
                  <a:cs typeface="+mn-cs"/>
                </a:rPr>
                <a:t>Ack.</a:t>
              </a:r>
            </a:p>
          </p:txBody>
        </p:sp>
        <p:cxnSp>
          <p:nvCxnSpPr>
            <p:cNvPr id="65" name="Straight Connector 64"/>
            <p:cNvCxnSpPr/>
            <p:nvPr/>
          </p:nvCxnSpPr>
          <p:spPr>
            <a:xfrm>
              <a:off x="3800447" y="4527532"/>
              <a:ext cx="4810" cy="1434237"/>
            </a:xfrm>
            <a:prstGeom prst="line">
              <a:avLst/>
            </a:prstGeom>
            <a:ln w="19050" cap="rnd">
              <a:solidFill>
                <a:schemeClr val="accent2">
                  <a:lumMod val="50000"/>
                </a:schemeClr>
              </a:solidFill>
              <a:prstDash val="sysDash"/>
              <a:headEnd type="arrow" w="lg" len="sm"/>
              <a:tailEnd type="none" w="lg" len="sm"/>
            </a:ln>
          </p:spPr>
          <p:style>
            <a:lnRef idx="1">
              <a:schemeClr val="accent1"/>
            </a:lnRef>
            <a:fillRef idx="0">
              <a:schemeClr val="accent1"/>
            </a:fillRef>
            <a:effectRef idx="0">
              <a:schemeClr val="accent1"/>
            </a:effectRef>
            <a:fontRef idx="minor">
              <a:schemeClr val="tx1"/>
            </a:fontRef>
          </p:style>
        </p:cxnSp>
      </p:grpSp>
      <p:sp>
        <p:nvSpPr>
          <p:cNvPr id="70" name="Rounded Rectangle 69"/>
          <p:cNvSpPr/>
          <p:nvPr/>
        </p:nvSpPr>
        <p:spPr>
          <a:xfrm>
            <a:off x="5181600" y="3200400"/>
            <a:ext cx="1513382" cy="381000"/>
          </a:xfrm>
          <a:prstGeom prst="roundRect">
            <a:avLst>
              <a:gd name="adj" fmla="val 3656"/>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destination</a:t>
            </a:r>
          </a:p>
        </p:txBody>
      </p:sp>
      <p:sp>
        <p:nvSpPr>
          <p:cNvPr id="59" name="Rounded Rectangle 58"/>
          <p:cNvSpPr/>
          <p:nvPr/>
        </p:nvSpPr>
        <p:spPr>
          <a:xfrm>
            <a:off x="922020" y="4113711"/>
            <a:ext cx="3039682" cy="382089"/>
          </a:xfrm>
          <a:prstGeom prst="roundRect">
            <a:avLst>
              <a:gd name="adj" fmla="val 3656"/>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DDMA IO interface</a:t>
            </a:r>
          </a:p>
        </p:txBody>
      </p:sp>
      <p:grpSp>
        <p:nvGrpSpPr>
          <p:cNvPr id="66" name="Group 65"/>
          <p:cNvGrpSpPr/>
          <p:nvPr/>
        </p:nvGrpSpPr>
        <p:grpSpPr>
          <a:xfrm>
            <a:off x="6694170" y="2662158"/>
            <a:ext cx="802072" cy="1448832"/>
            <a:chOff x="1827989" y="6095999"/>
            <a:chExt cx="802072" cy="1448832"/>
          </a:xfrm>
        </p:grpSpPr>
        <p:sp>
          <p:nvSpPr>
            <p:cNvPr id="67" name="TextBox 66"/>
            <p:cNvSpPr txBox="1"/>
            <p:nvPr/>
          </p:nvSpPr>
          <p:spPr>
            <a:xfrm rot="16200000">
              <a:off x="1601203" y="6515972"/>
              <a:ext cx="1448832" cy="608885"/>
            </a:xfrm>
            <a:prstGeom prst="rect">
              <a:avLst/>
            </a:prstGeom>
            <a:noFill/>
          </p:spPr>
          <p:txBody>
            <a:bodyPr wrap="square" rtlCol="0" anchor="ctr" anchorCtr="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70AD47">
                      <a:lumMod val="50000"/>
                    </a:srgbClr>
                  </a:solidFill>
                  <a:effectLst/>
                  <a:uLnTx/>
                  <a:uFillTx/>
                  <a:latin typeface="Calibri Light"/>
                  <a:ea typeface=""/>
                  <a:cs typeface="+mn-cs"/>
                </a:rPr>
                <a:t>write</a:t>
              </a: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Light"/>
                  <a:ea typeface=""/>
                  <a:cs typeface="+mn-cs"/>
                </a:rPr>
                <a:t>with</a:t>
              </a: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 </a:t>
              </a:r>
              <a:r>
                <a:rPr kumimoji="0" lang="en-US" sz="2000" b="1" i="1" u="none" strike="noStrike" kern="1200" cap="none" spc="0" normalizeH="0" baseline="0" noProof="0" dirty="0">
                  <a:ln>
                    <a:noFill/>
                  </a:ln>
                  <a:solidFill>
                    <a:srgbClr val="ED7D31">
                      <a:lumMod val="50000"/>
                    </a:srgbClr>
                  </a:solidFill>
                  <a:effectLst/>
                  <a:uLnTx/>
                  <a:uFillTx/>
                  <a:latin typeface="Calibri Light"/>
                  <a:ea typeface=""/>
                  <a:cs typeface="+mn-cs"/>
                </a:rPr>
                <a:t>IO sel.</a:t>
              </a:r>
            </a:p>
          </p:txBody>
        </p:sp>
        <p:cxnSp>
          <p:nvCxnSpPr>
            <p:cNvPr id="68" name="Straight Connector 67"/>
            <p:cNvCxnSpPr/>
            <p:nvPr/>
          </p:nvCxnSpPr>
          <p:spPr>
            <a:xfrm>
              <a:off x="2050158" y="6098017"/>
              <a:ext cx="0" cy="1446814"/>
            </a:xfrm>
            <a:prstGeom prst="line">
              <a:avLst/>
            </a:prstGeom>
            <a:ln w="19050" cap="rnd">
              <a:solidFill>
                <a:schemeClr val="accent6">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827989" y="6826873"/>
              <a:ext cx="222169" cy="2234"/>
            </a:xfrm>
            <a:prstGeom prst="line">
              <a:avLst/>
            </a:prstGeom>
            <a:ln w="19050" cap="rnd">
              <a:solidFill>
                <a:schemeClr val="accent6">
                  <a:lumMod val="50000"/>
                </a:schemeClr>
              </a:solidFill>
              <a:prstDash val="sysDash"/>
              <a:headEnd type="arrow" w="lg" len="sm"/>
            </a:ln>
          </p:spPr>
          <p:style>
            <a:lnRef idx="1">
              <a:schemeClr val="accent1"/>
            </a:lnRef>
            <a:fillRef idx="0">
              <a:schemeClr val="accent1"/>
            </a:fillRef>
            <a:effectRef idx="0">
              <a:schemeClr val="accent1"/>
            </a:effectRef>
            <a:fontRef idx="minor">
              <a:schemeClr val="tx1"/>
            </a:fontRef>
          </p:style>
        </p:cxnSp>
      </p:grpSp>
      <p:sp>
        <p:nvSpPr>
          <p:cNvPr id="74" name="Content Placeholder 2"/>
          <p:cNvSpPr>
            <a:spLocks noGrp="1"/>
          </p:cNvSpPr>
          <p:nvPr/>
        </p:nvSpPr>
        <p:spPr>
          <a:xfrm>
            <a:off x="-152400" y="5257800"/>
            <a:ext cx="9448800" cy="1041570"/>
          </a:xfrm>
          <a:prstGeom prst="rect">
            <a:avLst/>
          </a:prstGeom>
        </p:spPr>
        <p:txBody>
          <a:bodyPr vert="horz" lIns="0" tIns="45720" rIns="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100" normalizeH="0" baseline="0" noProof="0" dirty="0">
                <a:ln>
                  <a:noFill/>
                </a:ln>
                <a:solidFill>
                  <a:prstClr val="black"/>
                </a:solidFill>
                <a:effectLst/>
                <a:uLnTx/>
                <a:uFillTx/>
                <a:latin typeface="Calibri Light"/>
                <a:ea typeface="+mn-ea"/>
                <a:cs typeface="+mn-cs"/>
              </a:rPr>
              <a:t>Transfer data through DDMA                                            </a:t>
            </a:r>
            <a:r>
              <a:rPr kumimoji="0" lang="en-US" sz="3600" b="1" i="1" u="none" strike="noStrike" kern="1200" cap="none" spc="-100" normalizeH="0" baseline="0" noProof="0" dirty="0">
                <a:ln>
                  <a:noFill/>
                </a:ln>
                <a:solidFill>
                  <a:srgbClr val="4472C4">
                    <a:lumMod val="75000"/>
                  </a:srgbClr>
                </a:solidFill>
                <a:effectLst/>
                <a:uLnTx/>
                <a:uFillTx/>
                <a:latin typeface="Calibri Light"/>
                <a:ea typeface="+mn-ea"/>
                <a:cs typeface="+mn-cs"/>
              </a:rPr>
              <a:t>without interfering w/ CPU/GPU memory accesses</a:t>
            </a:r>
          </a:p>
        </p:txBody>
      </p:sp>
      <p:grpSp>
        <p:nvGrpSpPr>
          <p:cNvPr id="5" name="Group 4"/>
          <p:cNvGrpSpPr/>
          <p:nvPr/>
        </p:nvGrpSpPr>
        <p:grpSpPr>
          <a:xfrm>
            <a:off x="914400" y="1371600"/>
            <a:ext cx="1828800" cy="1821837"/>
            <a:chOff x="914400" y="1371600"/>
            <a:chExt cx="1828800" cy="1821837"/>
          </a:xfrm>
        </p:grpSpPr>
        <p:sp>
          <p:nvSpPr>
            <p:cNvPr id="72" name="Rounded Rectangle 71"/>
            <p:cNvSpPr/>
            <p:nvPr/>
          </p:nvSpPr>
          <p:spPr>
            <a:xfrm>
              <a:off x="916022" y="1371600"/>
              <a:ext cx="1827178" cy="374037"/>
            </a:xfrm>
            <a:prstGeom prst="roundRect">
              <a:avLst>
                <a:gd name="adj" fmla="val 3656"/>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CPU</a:t>
              </a:r>
            </a:p>
          </p:txBody>
        </p:sp>
        <p:cxnSp>
          <p:nvCxnSpPr>
            <p:cNvPr id="73" name="Straight Connector 72"/>
            <p:cNvCxnSpPr>
              <a:stCxn id="75" idx="0"/>
              <a:endCxn id="72" idx="2"/>
            </p:cNvCxnSpPr>
            <p:nvPr/>
          </p:nvCxnSpPr>
          <p:spPr>
            <a:xfrm flipV="1">
              <a:off x="1827989" y="1745637"/>
              <a:ext cx="1622" cy="231957"/>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5" name="Rounded Rectangle 74"/>
            <p:cNvSpPr/>
            <p:nvPr/>
          </p:nvSpPr>
          <p:spPr>
            <a:xfrm>
              <a:off x="914400" y="1977594"/>
              <a:ext cx="1827178" cy="683429"/>
            </a:xfrm>
            <a:prstGeom prst="roundRect">
              <a:avLst>
                <a:gd name="adj" fmla="val 3656"/>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memory controller</a:t>
              </a:r>
            </a:p>
          </p:txBody>
        </p:sp>
        <p:cxnSp>
          <p:nvCxnSpPr>
            <p:cNvPr id="76" name="Straight Connector 75"/>
            <p:cNvCxnSpPr/>
            <p:nvPr/>
          </p:nvCxnSpPr>
          <p:spPr>
            <a:xfrm flipV="1">
              <a:off x="1671091" y="2672614"/>
              <a:ext cx="0" cy="520823"/>
            </a:xfrm>
            <a:prstGeom prst="line">
              <a:avLst/>
            </a:prstGeom>
            <a:ln w="38100" cap="rnd">
              <a:solidFill>
                <a:schemeClr val="accent5">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5181600" y="1378563"/>
            <a:ext cx="1828800" cy="1821837"/>
            <a:chOff x="5181600" y="1378563"/>
            <a:chExt cx="1828800" cy="1821837"/>
          </a:xfrm>
        </p:grpSpPr>
        <p:cxnSp>
          <p:nvCxnSpPr>
            <p:cNvPr id="77" name="Straight Connector 76"/>
            <p:cNvCxnSpPr>
              <a:stCxn id="79" idx="0"/>
              <a:endCxn id="78" idx="2"/>
            </p:cNvCxnSpPr>
            <p:nvPr/>
          </p:nvCxnSpPr>
          <p:spPr>
            <a:xfrm flipV="1">
              <a:off x="6095189" y="1752600"/>
              <a:ext cx="1622" cy="231957"/>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8" name="Rounded Rectangle 77"/>
            <p:cNvSpPr/>
            <p:nvPr/>
          </p:nvSpPr>
          <p:spPr>
            <a:xfrm>
              <a:off x="5183222" y="1378563"/>
              <a:ext cx="1827178" cy="374037"/>
            </a:xfrm>
            <a:prstGeom prst="roundRect">
              <a:avLst>
                <a:gd name="adj" fmla="val 3656"/>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GPU</a:t>
              </a:r>
            </a:p>
          </p:txBody>
        </p:sp>
        <p:sp>
          <p:nvSpPr>
            <p:cNvPr id="79" name="Rounded Rectangle 78"/>
            <p:cNvSpPr/>
            <p:nvPr/>
          </p:nvSpPr>
          <p:spPr>
            <a:xfrm>
              <a:off x="5181600" y="1984557"/>
              <a:ext cx="1827178" cy="683429"/>
            </a:xfrm>
            <a:prstGeom prst="roundRect">
              <a:avLst>
                <a:gd name="adj" fmla="val 3656"/>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memory controller</a:t>
              </a:r>
            </a:p>
          </p:txBody>
        </p:sp>
        <p:cxnSp>
          <p:nvCxnSpPr>
            <p:cNvPr id="80" name="Straight Connector 79"/>
            <p:cNvCxnSpPr/>
            <p:nvPr/>
          </p:nvCxnSpPr>
          <p:spPr>
            <a:xfrm flipH="1" flipV="1">
              <a:off x="5937952" y="2679577"/>
              <a:ext cx="339" cy="520823"/>
            </a:xfrm>
            <a:prstGeom prst="line">
              <a:avLst/>
            </a:prstGeom>
            <a:ln w="38100" cap="rnd">
              <a:solidFill>
                <a:schemeClr val="accent5">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80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wipe(up)">
                                      <p:cBhvr>
                                        <p:cTn id="16" dur="500"/>
                                        <p:tgtEl>
                                          <p:spTgt spid="140"/>
                                        </p:tgtEl>
                                      </p:cBhvr>
                                    </p:animEffect>
                                  </p:childTnLst>
                                </p:cTn>
                              </p:par>
                              <p:par>
                                <p:cTn id="17" presetID="10" presetClass="exit" presetSubtype="0" fill="hold" nodeType="withEffect">
                                  <p:stCondLst>
                                    <p:cond delay="0"/>
                                  </p:stCondLst>
                                  <p:childTnLst>
                                    <p:animEffect transition="out" filter="fade">
                                      <p:cBhvr>
                                        <p:cTn id="18" dur="500"/>
                                        <p:tgtEl>
                                          <p:spTgt spid="129"/>
                                        </p:tgtEl>
                                      </p:cBhvr>
                                    </p:animEffect>
                                    <p:set>
                                      <p:cBhvr>
                                        <p:cTn id="19" dur="1" fill="hold">
                                          <p:stCondLst>
                                            <p:cond delay="499"/>
                                          </p:stCondLst>
                                        </p:cTn>
                                        <p:tgtEl>
                                          <p:spTgt spid="129"/>
                                        </p:tgtEl>
                                        <p:attrNameLst>
                                          <p:attrName>style.visibility</p:attrName>
                                        </p:attrNameLst>
                                      </p:cBhvr>
                                      <p:to>
                                        <p:strVal val="hidden"/>
                                      </p:to>
                                    </p:se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500"/>
                                        <p:tgtEl>
                                          <p:spTgt spid="58"/>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up)">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up)">
                                      <p:cBhvr>
                                        <p:cTn id="32" dur="500"/>
                                        <p:tgtEl>
                                          <p:spTgt spid="119"/>
                                        </p:tgtEl>
                                      </p:cBhvr>
                                    </p:animEffect>
                                  </p:childTnLst>
                                </p:cTn>
                              </p:par>
                              <p:par>
                                <p:cTn id="33" presetID="10" presetClass="exit" presetSubtype="0" fill="hold" nodeType="withEffect">
                                  <p:stCondLst>
                                    <p:cond delay="0"/>
                                  </p:stCondLst>
                                  <p:childTnLst>
                                    <p:animEffect transition="out" filter="fade">
                                      <p:cBhvr>
                                        <p:cTn id="34" dur="500"/>
                                        <p:tgtEl>
                                          <p:spTgt spid="136"/>
                                        </p:tgtEl>
                                      </p:cBhvr>
                                    </p:animEffect>
                                    <p:set>
                                      <p:cBhvr>
                                        <p:cTn id="35" dur="1" fill="hold">
                                          <p:stCondLst>
                                            <p:cond delay="499"/>
                                          </p:stCondLst>
                                        </p:cTn>
                                        <p:tgtEl>
                                          <p:spTgt spid="136"/>
                                        </p:tgtEl>
                                        <p:attrNameLst>
                                          <p:attrName>style.visibility</p:attrName>
                                        </p:attrNameLst>
                                      </p:cBhvr>
                                      <p:to>
                                        <p:strVal val="hidden"/>
                                      </p:to>
                                    </p:se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63"/>
                                        </p:tgtEl>
                                        <p:attrNameLst>
                                          <p:attrName>style.visibility</p:attrName>
                                        </p:attrNameLst>
                                      </p:cBhvr>
                                      <p:to>
                                        <p:strVal val="visible"/>
                                      </p:to>
                                    </p:set>
                                    <p:animEffect transition="in" filter="wipe(down)">
                                      <p:cBhvr>
                                        <p:cTn id="48" dur="500"/>
                                        <p:tgtEl>
                                          <p:spTgt spid="63"/>
                                        </p:tgtEl>
                                      </p:cBhvr>
                                    </p:animEffect>
                                  </p:childTnLst>
                                </p:cTn>
                              </p:par>
                              <p:par>
                                <p:cTn id="49" presetID="10" presetClass="exit" presetSubtype="0" fill="hold" nodeType="withEffect">
                                  <p:stCondLst>
                                    <p:cond delay="0"/>
                                  </p:stCondLst>
                                  <p:childTnLst>
                                    <p:animEffect transition="out" filter="fade">
                                      <p:cBhvr>
                                        <p:cTn id="50" dur="500"/>
                                        <p:tgtEl>
                                          <p:spTgt spid="139"/>
                                        </p:tgtEl>
                                      </p:cBhvr>
                                    </p:animEffect>
                                    <p:set>
                                      <p:cBhvr>
                                        <p:cTn id="51" dur="1" fill="hold">
                                          <p:stCondLst>
                                            <p:cond delay="499"/>
                                          </p:stCondLst>
                                        </p:cTn>
                                        <p:tgtEl>
                                          <p:spTgt spid="13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wipe(up)">
                                      <p:cBhvr>
                                        <p:cTn id="56" dur="500"/>
                                        <p:tgtEl>
                                          <p:spTgt spid="66"/>
                                        </p:tgtEl>
                                      </p:cBhvr>
                                    </p:animEffect>
                                  </p:childTnLst>
                                </p:cTn>
                              </p:par>
                              <p:par>
                                <p:cTn id="57" presetID="10" presetClass="exit" presetSubtype="0" fill="hold" nodeType="withEffect">
                                  <p:stCondLst>
                                    <p:cond delay="0"/>
                                  </p:stCondLst>
                                  <p:childTnLst>
                                    <p:animEffect transition="out" filter="fade">
                                      <p:cBhvr>
                                        <p:cTn id="58" dur="500"/>
                                        <p:tgtEl>
                                          <p:spTgt spid="133"/>
                                        </p:tgtEl>
                                      </p:cBhvr>
                                    </p:animEffect>
                                    <p:set>
                                      <p:cBhvr>
                                        <p:cTn id="59" dur="1" fill="hold">
                                          <p:stCondLst>
                                            <p:cond delay="499"/>
                                          </p:stCondLst>
                                        </p:cTn>
                                        <p:tgtEl>
                                          <p:spTgt spid="133"/>
                                        </p:tgtEl>
                                        <p:attrNameLst>
                                          <p:attrName>style.visibility</p:attrName>
                                        </p:attrNameLst>
                                      </p:cBhvr>
                                      <p:to>
                                        <p:strVal val="hidden"/>
                                      </p:to>
                                    </p:set>
                                  </p:childTnLst>
                                </p:cTn>
                              </p:par>
                            </p:childTnLst>
                          </p:cTn>
                        </p:par>
                        <p:par>
                          <p:cTn id="60" fill="hold">
                            <p:stCondLst>
                              <p:cond delay="500"/>
                            </p:stCondLst>
                            <p:childTnLst>
                              <p:par>
                                <p:cTn id="61" presetID="22" presetClass="entr" presetSubtype="4" fill="hold" grpId="0"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down)">
                                      <p:cBhvr>
                                        <p:cTn id="63" dur="500"/>
                                        <p:tgtEl>
                                          <p:spTgt spid="62"/>
                                        </p:tgtEl>
                                      </p:cBhvr>
                                    </p:animEffect>
                                  </p:childTnLst>
                                </p:cTn>
                              </p:par>
                            </p:childTnLst>
                          </p:cTn>
                        </p:par>
                        <p:par>
                          <p:cTn id="64" fill="hold">
                            <p:stCondLst>
                              <p:cond delay="1000"/>
                            </p:stCondLst>
                            <p:childTnLst>
                              <p:par>
                                <p:cTn id="65" presetID="22" presetClass="exit" presetSubtype="4" fill="hold" grpId="1" nodeType="afterEffect">
                                  <p:stCondLst>
                                    <p:cond delay="0"/>
                                  </p:stCondLst>
                                  <p:childTnLst>
                                    <p:animEffect transition="out" filter="wipe(down)">
                                      <p:cBhvr>
                                        <p:cTn id="66" dur="500"/>
                                        <p:tgtEl>
                                          <p:spTgt spid="57"/>
                                        </p:tgtEl>
                                      </p:cBhvr>
                                    </p:animEffect>
                                    <p:set>
                                      <p:cBhvr>
                                        <p:cTn id="67" dur="1" fill="hold">
                                          <p:stCondLst>
                                            <p:cond delay="499"/>
                                          </p:stCondLst>
                                        </p:cTn>
                                        <p:tgtEl>
                                          <p:spTgt spid="57"/>
                                        </p:tgtEl>
                                        <p:attrNameLst>
                                          <p:attrName>style.visibility</p:attrName>
                                        </p:attrNameLst>
                                      </p:cBhvr>
                                      <p:to>
                                        <p:strVal val="hidden"/>
                                      </p:to>
                                    </p:set>
                                  </p:childTnLst>
                                </p:cTn>
                              </p:par>
                              <p:par>
                                <p:cTn id="68" presetID="22" presetClass="entr" presetSubtype="4"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wipe(down)">
                                      <p:cBhvr>
                                        <p:cTn id="70" dur="500"/>
                                        <p:tgtEl>
                                          <p:spTgt spid="7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500"/>
                                        <p:tgtEl>
                                          <p:spTgt spid="2"/>
                                        </p:tgtEl>
                                      </p:cBhvr>
                                    </p:animEffect>
                                  </p:childTnLst>
                                </p:cTn>
                              </p:par>
                              <p:par>
                                <p:cTn id="76" presetID="10" presetClass="entr" presetSubtype="0" fill="hold" nodeType="with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500"/>
                                        <p:tgtEl>
                                          <p:spTgt spid="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500"/>
                                        <p:tgtEl>
                                          <p:spTgt spid="71"/>
                                        </p:tgtEl>
                                      </p:cBhvr>
                                    </p:animEffect>
                                  </p:childTnLst>
                                </p:cTn>
                              </p:par>
                              <p:par>
                                <p:cTn id="82" presetID="10" presetClass="entr" presetSubtype="0" fill="hold" nodeType="with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childTnLst>
                          </p:cTn>
                        </p:par>
                        <p:par>
                          <p:cTn id="85" fill="hold">
                            <p:stCondLst>
                              <p:cond delay="500"/>
                            </p:stCondLst>
                            <p:childTnLst>
                              <p:par>
                                <p:cTn id="86" presetID="1" presetClass="entr" presetSubtype="0" fill="hold" grpId="0" nodeType="afterEffect">
                                  <p:stCondLst>
                                    <p:cond delay="0"/>
                                  </p:stCondLst>
                                  <p:childTnLst>
                                    <p:set>
                                      <p:cBhvr>
                                        <p:cTn id="87"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2" grpId="0" animBg="1"/>
      <p:bldP spid="57" grpId="0" animBg="1"/>
      <p:bldP spid="57" grpId="1" animBg="1"/>
      <p:bldP spid="58" grpId="0" animBg="1"/>
      <p:bldP spid="60" grpId="0" animBg="1"/>
      <p:bldP spid="61" grpId="0" animBg="1"/>
      <p:bldP spid="62" grpId="0" animBg="1"/>
      <p:bldP spid="54" grpId="0" animBg="1"/>
      <p:bldP spid="70" grpId="0" animBg="1"/>
      <p:bldP spid="59" grpId="0" animBg="1"/>
      <p:bldP spid="74"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2971800" y="1295400"/>
            <a:ext cx="1981200" cy="19812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nvGrpSpPr>
          <p:cNvPr id="25" name="Group 24"/>
          <p:cNvGrpSpPr/>
          <p:nvPr/>
        </p:nvGrpSpPr>
        <p:grpSpPr>
          <a:xfrm>
            <a:off x="4569724" y="2662906"/>
            <a:ext cx="544268" cy="1446814"/>
            <a:chOff x="2420884" y="2510506"/>
            <a:chExt cx="544268" cy="1446814"/>
          </a:xfrm>
        </p:grpSpPr>
        <p:cxnSp>
          <p:nvCxnSpPr>
            <p:cNvPr id="26" name="Straight Connector 25"/>
            <p:cNvCxnSpPr/>
            <p:nvPr/>
          </p:nvCxnSpPr>
          <p:spPr>
            <a:xfrm>
              <a:off x="2643053" y="2510506"/>
              <a:ext cx="0" cy="1446814"/>
            </a:xfrm>
            <a:prstGeom prst="line">
              <a:avLst/>
            </a:prstGeom>
            <a:ln w="19050" cap="rnd">
              <a:solidFill>
                <a:schemeClr val="bg1">
                  <a:lumMod val="65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420884" y="3239362"/>
              <a:ext cx="222169" cy="2234"/>
            </a:xfrm>
            <a:prstGeom prst="line">
              <a:avLst/>
            </a:prstGeom>
            <a:ln w="19050" cap="rnd">
              <a:solidFill>
                <a:schemeClr val="bg1">
                  <a:lumMod val="65000"/>
                </a:schemeClr>
              </a:solidFill>
              <a:prstDash val="sysDash"/>
              <a:headEnd type="arrow" w="lg" len="sm"/>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6200000">
              <a:off x="2137848" y="3058896"/>
              <a:ext cx="1302204" cy="352404"/>
            </a:xfrm>
            <a:prstGeom prst="rect">
              <a:avLst/>
            </a:prstGeom>
            <a:noFill/>
          </p:spPr>
          <p:txBody>
            <a:bodyPr wrap="square" rtlCol="0" anchor="ctr" anchorCtr="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ctrl. chan.</a:t>
              </a:r>
            </a:p>
          </p:txBody>
        </p:sp>
      </p:grpSp>
      <p:grpSp>
        <p:nvGrpSpPr>
          <p:cNvPr id="54" name="Group 53"/>
          <p:cNvGrpSpPr/>
          <p:nvPr/>
        </p:nvGrpSpPr>
        <p:grpSpPr>
          <a:xfrm>
            <a:off x="4568190" y="2662158"/>
            <a:ext cx="802072" cy="1448832"/>
            <a:chOff x="1827989" y="6095999"/>
            <a:chExt cx="802072" cy="1448832"/>
          </a:xfrm>
        </p:grpSpPr>
        <p:sp>
          <p:nvSpPr>
            <p:cNvPr id="55" name="TextBox 54"/>
            <p:cNvSpPr txBox="1"/>
            <p:nvPr/>
          </p:nvSpPr>
          <p:spPr>
            <a:xfrm rot="16200000">
              <a:off x="1601203" y="6515972"/>
              <a:ext cx="1448832" cy="608885"/>
            </a:xfrm>
            <a:prstGeom prst="rect">
              <a:avLst/>
            </a:prstGeom>
            <a:noFill/>
          </p:spPr>
          <p:txBody>
            <a:bodyPr wrap="square" rtlCol="0" anchor="ctr" anchorCtr="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70AD47">
                      <a:lumMod val="50000"/>
                    </a:srgbClr>
                  </a:solidFill>
                  <a:effectLst/>
                  <a:uLnTx/>
                  <a:uFillTx/>
                  <a:latin typeface="Calibri Light"/>
                  <a:ea typeface=""/>
                  <a:cs typeface="+mn-cs"/>
                </a:rPr>
                <a:t>read</a:t>
              </a: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Light"/>
                  <a:ea typeface=""/>
                  <a:cs typeface="+mn-cs"/>
                </a:rPr>
                <a:t>with</a:t>
              </a: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 </a:t>
              </a:r>
              <a:r>
                <a:rPr kumimoji="0" lang="en-US" sz="2000" b="1" i="1" u="none" strike="noStrike" kern="1200" cap="none" spc="0" normalizeH="0" baseline="0" noProof="0" dirty="0">
                  <a:ln>
                    <a:noFill/>
                  </a:ln>
                  <a:solidFill>
                    <a:srgbClr val="ED7D31">
                      <a:lumMod val="50000"/>
                    </a:srgbClr>
                  </a:solidFill>
                  <a:effectLst/>
                  <a:uLnTx/>
                  <a:uFillTx/>
                  <a:latin typeface="Calibri Light"/>
                  <a:ea typeface=""/>
                  <a:cs typeface="+mn-cs"/>
                </a:rPr>
                <a:t>IO sel.</a:t>
              </a:r>
            </a:p>
          </p:txBody>
        </p:sp>
        <p:cxnSp>
          <p:nvCxnSpPr>
            <p:cNvPr id="56" name="Straight Connector 55"/>
            <p:cNvCxnSpPr/>
            <p:nvPr/>
          </p:nvCxnSpPr>
          <p:spPr>
            <a:xfrm>
              <a:off x="2050158" y="6098017"/>
              <a:ext cx="0" cy="1446814"/>
            </a:xfrm>
            <a:prstGeom prst="line">
              <a:avLst/>
            </a:prstGeom>
            <a:ln w="19050" cap="rnd">
              <a:solidFill>
                <a:schemeClr val="accent6">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827989" y="6826873"/>
              <a:ext cx="222169" cy="2234"/>
            </a:xfrm>
            <a:prstGeom prst="line">
              <a:avLst/>
            </a:prstGeom>
            <a:ln w="19050" cap="rnd">
              <a:solidFill>
                <a:schemeClr val="accent6">
                  <a:lumMod val="50000"/>
                </a:schemeClr>
              </a:solidFill>
              <a:prstDash val="sysDash"/>
              <a:headEnd type="arrow" w="lg" len="sm"/>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4572000" y="2661388"/>
            <a:ext cx="802072" cy="1448832"/>
            <a:chOff x="1827989" y="6095999"/>
            <a:chExt cx="802072" cy="1448832"/>
          </a:xfrm>
        </p:grpSpPr>
        <p:sp>
          <p:nvSpPr>
            <p:cNvPr id="63" name="TextBox 62"/>
            <p:cNvSpPr txBox="1"/>
            <p:nvPr/>
          </p:nvSpPr>
          <p:spPr>
            <a:xfrm rot="16200000">
              <a:off x="1601203" y="6515972"/>
              <a:ext cx="1448832" cy="608885"/>
            </a:xfrm>
            <a:prstGeom prst="rect">
              <a:avLst/>
            </a:prstGeom>
            <a:noFill/>
          </p:spPr>
          <p:txBody>
            <a:bodyPr wrap="square" rtlCol="0" anchor="ctr" anchorCtr="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70AD47">
                      <a:lumMod val="50000"/>
                    </a:srgbClr>
                  </a:solidFill>
                  <a:effectLst/>
                  <a:uLnTx/>
                  <a:uFillTx/>
                  <a:latin typeface="Calibri Light"/>
                  <a:ea typeface=""/>
                  <a:cs typeface="+mn-cs"/>
                </a:rPr>
                <a:t>write</a:t>
              </a: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Light"/>
                  <a:ea typeface=""/>
                  <a:cs typeface="+mn-cs"/>
                </a:rPr>
                <a:t>with</a:t>
              </a: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 </a:t>
              </a:r>
              <a:r>
                <a:rPr kumimoji="0" lang="en-US" sz="2000" b="1" i="1" u="none" strike="noStrike" kern="1200" cap="none" spc="0" normalizeH="0" baseline="0" noProof="0" dirty="0">
                  <a:ln>
                    <a:noFill/>
                  </a:ln>
                  <a:solidFill>
                    <a:srgbClr val="ED7D31">
                      <a:lumMod val="50000"/>
                    </a:srgbClr>
                  </a:solidFill>
                  <a:effectLst/>
                  <a:uLnTx/>
                  <a:uFillTx/>
                  <a:latin typeface="Calibri Light"/>
                  <a:ea typeface=""/>
                  <a:cs typeface="+mn-cs"/>
                </a:rPr>
                <a:t>IO sel.</a:t>
              </a:r>
            </a:p>
          </p:txBody>
        </p:sp>
        <p:cxnSp>
          <p:nvCxnSpPr>
            <p:cNvPr id="64" name="Straight Connector 63"/>
            <p:cNvCxnSpPr/>
            <p:nvPr/>
          </p:nvCxnSpPr>
          <p:spPr>
            <a:xfrm>
              <a:off x="2050158" y="6098017"/>
              <a:ext cx="0" cy="1446814"/>
            </a:xfrm>
            <a:prstGeom prst="line">
              <a:avLst/>
            </a:prstGeom>
            <a:ln w="19050" cap="rnd">
              <a:solidFill>
                <a:schemeClr val="accent6">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827989" y="6826873"/>
              <a:ext cx="222169" cy="2234"/>
            </a:xfrm>
            <a:prstGeom prst="line">
              <a:avLst/>
            </a:prstGeom>
            <a:ln w="19050" cap="rnd">
              <a:solidFill>
                <a:schemeClr val="accent6">
                  <a:lumMod val="50000"/>
                </a:schemeClr>
              </a:solidFill>
              <a:prstDash val="sysDash"/>
              <a:headEnd type="arrow" w="lg" len="sm"/>
            </a:ln>
          </p:spPr>
          <p:style>
            <a:lnRef idx="1">
              <a:schemeClr val="accent1"/>
            </a:lnRef>
            <a:fillRef idx="0">
              <a:schemeClr val="accent1"/>
            </a:fillRef>
            <a:effectRef idx="0">
              <a:schemeClr val="accent1"/>
            </a:effectRef>
            <a:fontRef idx="minor">
              <a:schemeClr val="tx1"/>
            </a:fontRef>
          </p:style>
        </p:cxnSp>
      </p:grpSp>
      <p:sp>
        <p:nvSpPr>
          <p:cNvPr id="3"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2. In-Memory Communication</a:t>
            </a:r>
          </a:p>
        </p:txBody>
      </p:sp>
      <p:grpSp>
        <p:nvGrpSpPr>
          <p:cNvPr id="29" name="Group 28"/>
          <p:cNvGrpSpPr/>
          <p:nvPr/>
        </p:nvGrpSpPr>
        <p:grpSpPr>
          <a:xfrm>
            <a:off x="5638800" y="2675606"/>
            <a:ext cx="400110" cy="1434237"/>
            <a:chOff x="3505201" y="2523206"/>
            <a:chExt cx="400110" cy="1434237"/>
          </a:xfrm>
        </p:grpSpPr>
        <p:cxnSp>
          <p:nvCxnSpPr>
            <p:cNvPr id="30" name="Straight Connector 29"/>
            <p:cNvCxnSpPr/>
            <p:nvPr/>
          </p:nvCxnSpPr>
          <p:spPr>
            <a:xfrm>
              <a:off x="3543301" y="2523206"/>
              <a:ext cx="4810" cy="1434237"/>
            </a:xfrm>
            <a:prstGeom prst="line">
              <a:avLst/>
            </a:prstGeom>
            <a:ln w="19050" cap="rnd">
              <a:solidFill>
                <a:schemeClr val="bg1">
                  <a:lumMod val="65000"/>
                </a:schemeClr>
              </a:solidFill>
              <a:prstDash val="sysDash"/>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6200000">
              <a:off x="3054153" y="3035042"/>
              <a:ext cx="1302205"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DDMA ctrl.</a:t>
              </a:r>
            </a:p>
          </p:txBody>
        </p:sp>
      </p:grpSp>
      <p:grpSp>
        <p:nvGrpSpPr>
          <p:cNvPr id="39" name="Group 38"/>
          <p:cNvGrpSpPr/>
          <p:nvPr/>
        </p:nvGrpSpPr>
        <p:grpSpPr>
          <a:xfrm>
            <a:off x="3048000" y="1378563"/>
            <a:ext cx="3048811" cy="3117340"/>
            <a:chOff x="914400" y="1226163"/>
            <a:chExt cx="3048811" cy="3117340"/>
          </a:xfrm>
        </p:grpSpPr>
        <p:sp>
          <p:nvSpPr>
            <p:cNvPr id="40" name="Rounded Rectangle 39"/>
            <p:cNvSpPr/>
            <p:nvPr/>
          </p:nvSpPr>
          <p:spPr>
            <a:xfrm>
              <a:off x="916022" y="1226163"/>
              <a:ext cx="1827178" cy="374037"/>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CPU</a:t>
              </a:r>
            </a:p>
          </p:txBody>
        </p:sp>
        <p:cxnSp>
          <p:nvCxnSpPr>
            <p:cNvPr id="41" name="Straight Connector 40"/>
            <p:cNvCxnSpPr>
              <a:stCxn id="45" idx="0"/>
              <a:endCxn id="40" idx="2"/>
            </p:cNvCxnSpPr>
            <p:nvPr/>
          </p:nvCxnSpPr>
          <p:spPr>
            <a:xfrm flipV="1">
              <a:off x="1827989" y="1600200"/>
              <a:ext cx="1622" cy="23195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582211" y="2061364"/>
              <a:ext cx="0" cy="15240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3124201" y="1832157"/>
              <a:ext cx="838200" cy="68342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27432"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300" normalizeH="0" baseline="0" noProof="0" dirty="0">
                  <a:ln>
                    <a:noFill/>
                  </a:ln>
                  <a:solidFill>
                    <a:prstClr val="white"/>
                  </a:solidFill>
                  <a:effectLst/>
                  <a:uLnTx/>
                  <a:uFillTx/>
                  <a:latin typeface="Calibri Light"/>
                  <a:ea typeface="+mn-ea"/>
                  <a:cs typeface="+mn-cs"/>
                </a:rPr>
                <a:t>DDMA</a:t>
              </a: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ctrl.</a:t>
              </a:r>
            </a:p>
          </p:txBody>
        </p:sp>
        <p:cxnSp>
          <p:nvCxnSpPr>
            <p:cNvPr id="44" name="Straight Connector 43"/>
            <p:cNvCxnSpPr>
              <a:stCxn id="43" idx="1"/>
              <a:endCxn id="45" idx="3"/>
            </p:cNvCxnSpPr>
            <p:nvPr/>
          </p:nvCxnSpPr>
          <p:spPr>
            <a:xfrm flipH="1">
              <a:off x="2741578" y="2173872"/>
              <a:ext cx="382623" cy="0"/>
            </a:xfrm>
            <a:prstGeom prst="line">
              <a:avLst/>
            </a:prstGeom>
            <a:ln w="19050" cap="rnd">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914400" y="1832157"/>
              <a:ext cx="1827178" cy="68342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memory controller</a:t>
              </a:r>
            </a:p>
          </p:txBody>
        </p:sp>
        <p:sp>
          <p:nvSpPr>
            <p:cNvPr id="46" name="Rounded Rectangle 45"/>
            <p:cNvSpPr/>
            <p:nvPr/>
          </p:nvSpPr>
          <p:spPr>
            <a:xfrm>
              <a:off x="914400" y="3048000"/>
              <a:ext cx="1513382" cy="381000"/>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DDP-DRAM</a:t>
              </a:r>
            </a:p>
          </p:txBody>
        </p:sp>
        <p:sp>
          <p:nvSpPr>
            <p:cNvPr id="47" name="Rounded Rectangle 46"/>
            <p:cNvSpPr/>
            <p:nvPr/>
          </p:nvSpPr>
          <p:spPr>
            <a:xfrm>
              <a:off x="923529" y="3961414"/>
              <a:ext cx="3039682" cy="38208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DDMA IO interface</a:t>
              </a:r>
            </a:p>
          </p:txBody>
        </p:sp>
        <p:cxnSp>
          <p:nvCxnSpPr>
            <p:cNvPr id="48" name="Straight Connector 47"/>
            <p:cNvCxnSpPr>
              <a:stCxn id="46" idx="0"/>
            </p:cNvCxnSpPr>
            <p:nvPr/>
          </p:nvCxnSpPr>
          <p:spPr>
            <a:xfrm flipV="1">
              <a:off x="1671091" y="2527177"/>
              <a:ext cx="0" cy="520823"/>
            </a:xfrm>
            <a:prstGeom prst="line">
              <a:avLst/>
            </a:prstGeom>
            <a:ln w="38100" cap="rnd">
              <a:solidFill>
                <a:schemeClr val="bg1">
                  <a:lumMod val="6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6" idx="2"/>
            </p:cNvCxnSpPr>
            <p:nvPr/>
          </p:nvCxnSpPr>
          <p:spPr>
            <a:xfrm>
              <a:off x="1671091" y="3429000"/>
              <a:ext cx="0" cy="520823"/>
            </a:xfrm>
            <a:prstGeom prst="line">
              <a:avLst/>
            </a:prstGeom>
            <a:ln w="38100">
              <a:solidFill>
                <a:schemeClr val="bg1">
                  <a:lumMod val="6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sp>
        <p:nvSpPr>
          <p:cNvPr id="50" name="Left Arrow 49"/>
          <p:cNvSpPr/>
          <p:nvPr/>
        </p:nvSpPr>
        <p:spPr>
          <a:xfrm rot="16200000">
            <a:off x="3543905" y="3665228"/>
            <a:ext cx="519452" cy="364451"/>
          </a:xfrm>
          <a:prstGeom prst="leftArrow">
            <a:avLst>
              <a:gd name="adj1" fmla="val 58401"/>
              <a:gd name="adj2" fmla="val 40591"/>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51" name="Rounded Rectangle 50"/>
          <p:cNvSpPr/>
          <p:nvPr/>
        </p:nvSpPr>
        <p:spPr>
          <a:xfrm>
            <a:off x="3429000" y="3200400"/>
            <a:ext cx="223574" cy="381000"/>
          </a:xfrm>
          <a:prstGeom prst="roundRect">
            <a:avLst>
              <a:gd name="adj" fmla="val 3656"/>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endParaRPr kumimoji="0" lang="en-US" sz="2800" b="0" i="0" u="none" strike="noStrike" kern="1200" cap="none" spc="-200" normalizeH="0" baseline="0" noProof="0" dirty="0">
              <a:ln>
                <a:noFill/>
              </a:ln>
              <a:solidFill>
                <a:prstClr val="white"/>
              </a:solidFill>
              <a:effectLst/>
              <a:uLnTx/>
              <a:uFillTx/>
              <a:latin typeface="Calibri Light"/>
              <a:ea typeface="+mn-ea"/>
              <a:cs typeface="+mn-cs"/>
            </a:endParaRPr>
          </a:p>
        </p:txBody>
      </p:sp>
      <p:sp>
        <p:nvSpPr>
          <p:cNvPr id="53" name="Rounded Rectangle 52"/>
          <p:cNvSpPr/>
          <p:nvPr/>
        </p:nvSpPr>
        <p:spPr>
          <a:xfrm>
            <a:off x="4119826" y="3200503"/>
            <a:ext cx="223574" cy="381000"/>
          </a:xfrm>
          <a:prstGeom prst="roundRect">
            <a:avLst>
              <a:gd name="adj" fmla="val 3656"/>
            </a:avLst>
          </a:prstGeom>
          <a:no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endParaRPr kumimoji="0" lang="en-US" sz="2800" b="0" i="0" u="none" strike="noStrike" kern="1200" cap="none" spc="-200" normalizeH="0" baseline="0" noProof="0" dirty="0">
              <a:ln>
                <a:noFill/>
              </a:ln>
              <a:solidFill>
                <a:prstClr val="white"/>
              </a:solidFill>
              <a:effectLst/>
              <a:uLnTx/>
              <a:uFillTx/>
              <a:latin typeface="Calibri Light"/>
              <a:ea typeface="+mn-ea"/>
              <a:cs typeface="+mn-cs"/>
            </a:endParaRPr>
          </a:p>
        </p:txBody>
      </p:sp>
      <p:sp>
        <p:nvSpPr>
          <p:cNvPr id="66" name="Rounded Rectangle 65"/>
          <p:cNvSpPr/>
          <p:nvPr/>
        </p:nvSpPr>
        <p:spPr>
          <a:xfrm>
            <a:off x="3429000" y="3200136"/>
            <a:ext cx="223574" cy="381000"/>
          </a:xfrm>
          <a:prstGeom prst="roundRect">
            <a:avLst>
              <a:gd name="adj" fmla="val 3656"/>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endParaRPr kumimoji="0" lang="en-US" sz="2800" b="0" i="0" u="none" strike="noStrike" kern="1200" cap="none" spc="-200" normalizeH="0" baseline="0" noProof="0" dirty="0">
              <a:ln>
                <a:noFill/>
              </a:ln>
              <a:solidFill>
                <a:prstClr val="white"/>
              </a:solidFill>
              <a:effectLst/>
              <a:uLnTx/>
              <a:uFillTx/>
              <a:latin typeface="Calibri Light"/>
              <a:ea typeface="+mn-ea"/>
              <a:cs typeface="+mn-cs"/>
            </a:endParaRPr>
          </a:p>
        </p:txBody>
      </p:sp>
      <p:sp>
        <p:nvSpPr>
          <p:cNvPr id="67" name="Left Arrow 66"/>
          <p:cNvSpPr/>
          <p:nvPr/>
        </p:nvSpPr>
        <p:spPr>
          <a:xfrm rot="5400000">
            <a:off x="3543308" y="3665331"/>
            <a:ext cx="519452" cy="364451"/>
          </a:xfrm>
          <a:prstGeom prst="leftArrow">
            <a:avLst>
              <a:gd name="adj1" fmla="val 58401"/>
              <a:gd name="adj2" fmla="val 40591"/>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68" name="Rounded Rectangle 67"/>
          <p:cNvSpPr/>
          <p:nvPr/>
        </p:nvSpPr>
        <p:spPr>
          <a:xfrm>
            <a:off x="4119826" y="3200503"/>
            <a:ext cx="223574" cy="381000"/>
          </a:xfrm>
          <a:prstGeom prst="roundRect">
            <a:avLst>
              <a:gd name="adj" fmla="val 3656"/>
            </a:avLst>
          </a:prstGeom>
          <a:solidFill>
            <a:schemeClr val="accent2">
              <a:lumMod val="50000"/>
            </a:schemeClr>
          </a:solid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endParaRPr kumimoji="0" lang="en-US" sz="2800" b="0" i="0" u="none" strike="noStrike" kern="1200" cap="none" spc="-200" normalizeH="0" baseline="0" noProof="0" dirty="0">
              <a:ln>
                <a:noFill/>
              </a:ln>
              <a:solidFill>
                <a:prstClr val="white"/>
              </a:solidFill>
              <a:effectLst/>
              <a:uLnTx/>
              <a:uFillTx/>
              <a:latin typeface="Calibri Light"/>
              <a:ea typeface="+mn-ea"/>
              <a:cs typeface="+mn-cs"/>
            </a:endParaRPr>
          </a:p>
        </p:txBody>
      </p:sp>
      <p:grpSp>
        <p:nvGrpSpPr>
          <p:cNvPr id="77" name="Group 76"/>
          <p:cNvGrpSpPr/>
          <p:nvPr/>
        </p:nvGrpSpPr>
        <p:grpSpPr>
          <a:xfrm>
            <a:off x="1066800" y="2773783"/>
            <a:ext cx="2362200" cy="397037"/>
            <a:chOff x="1066800" y="3002280"/>
            <a:chExt cx="2362200" cy="397037"/>
          </a:xfrm>
        </p:grpSpPr>
        <p:sp>
          <p:nvSpPr>
            <p:cNvPr id="69" name="TextBox 68"/>
            <p:cNvSpPr txBox="1"/>
            <p:nvPr/>
          </p:nvSpPr>
          <p:spPr>
            <a:xfrm>
              <a:off x="1066800" y="3002280"/>
              <a:ext cx="1607284" cy="274932"/>
            </a:xfrm>
            <a:prstGeom prst="rect">
              <a:avLst/>
            </a:prstGeom>
            <a:noFill/>
          </p:spPr>
          <p:txBody>
            <a:bodyPr wrap="square" rtlCol="0">
              <a:spAutoFit/>
            </a:bodyPr>
            <a:lstStyle/>
            <a:p>
              <a:pPr marL="0" marR="0" lvl="0" indent="0" algn="r" defTabSz="914400" rtl="0" eaLnBrk="1" fontAlgn="auto" latinLnBrk="0" hangingPunct="1">
                <a:lnSpc>
                  <a:spcPts val="2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70AD47">
                      <a:lumMod val="50000"/>
                    </a:srgbClr>
                  </a:solidFill>
                  <a:effectLst/>
                  <a:uLnTx/>
                  <a:uFillTx/>
                  <a:latin typeface="Calibri Light"/>
                  <a:ea typeface=""/>
                  <a:cs typeface="+mn-cs"/>
                </a:rPr>
                <a:t>source</a:t>
              </a:r>
            </a:p>
          </p:txBody>
        </p:sp>
        <p:cxnSp>
          <p:nvCxnSpPr>
            <p:cNvPr id="72" name="Straight Connector 71"/>
            <p:cNvCxnSpPr>
              <a:stCxn id="69" idx="3"/>
            </p:cNvCxnSpPr>
            <p:nvPr/>
          </p:nvCxnSpPr>
          <p:spPr>
            <a:xfrm>
              <a:off x="2674084" y="3139746"/>
              <a:ext cx="754916" cy="259571"/>
            </a:xfrm>
            <a:prstGeom prst="line">
              <a:avLst/>
            </a:prstGeom>
            <a:ln w="12700" cap="rnd">
              <a:solidFill>
                <a:schemeClr val="accent6">
                  <a:lumMod val="75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1066800" y="2274729"/>
            <a:ext cx="3048000" cy="896091"/>
            <a:chOff x="1066800" y="2503226"/>
            <a:chExt cx="3048000" cy="896091"/>
          </a:xfrm>
        </p:grpSpPr>
        <p:sp>
          <p:nvSpPr>
            <p:cNvPr id="70" name="TextBox 69"/>
            <p:cNvSpPr txBox="1"/>
            <p:nvPr/>
          </p:nvSpPr>
          <p:spPr>
            <a:xfrm>
              <a:off x="1066800" y="2503226"/>
              <a:ext cx="1605447"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ED7D31">
                      <a:lumMod val="50000"/>
                    </a:srgbClr>
                  </a:solidFill>
                  <a:effectLst/>
                  <a:uLnTx/>
                  <a:uFillTx/>
                  <a:latin typeface="Calibri Light"/>
                  <a:ea typeface=""/>
                  <a:cs typeface="+mn-cs"/>
                </a:rPr>
                <a:t>destination</a:t>
              </a:r>
            </a:p>
          </p:txBody>
        </p:sp>
        <p:cxnSp>
          <p:nvCxnSpPr>
            <p:cNvPr id="79" name="Straight Connector 78"/>
            <p:cNvCxnSpPr/>
            <p:nvPr/>
          </p:nvCxnSpPr>
          <p:spPr>
            <a:xfrm>
              <a:off x="2603587" y="2819400"/>
              <a:ext cx="1511213" cy="579917"/>
            </a:xfrm>
            <a:prstGeom prst="line">
              <a:avLst/>
            </a:prstGeom>
            <a:ln w="12700" cap="rnd">
              <a:solidFill>
                <a:schemeClr val="accent2">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grpSp>
      <p:sp>
        <p:nvSpPr>
          <p:cNvPr id="52" name="Content Placeholder 2"/>
          <p:cNvSpPr>
            <a:spLocks noGrp="1"/>
          </p:cNvSpPr>
          <p:nvPr/>
        </p:nvSpPr>
        <p:spPr>
          <a:xfrm>
            <a:off x="152400" y="5257800"/>
            <a:ext cx="8839200" cy="104157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Transfer data in DRAM through DDAM    </a:t>
            </a:r>
            <a:r>
              <a:rPr kumimoji="0" lang="en-US" sz="3600" b="1" i="1" u="none" strike="noStrike" kern="1200" cap="none" spc="0" normalizeH="0" baseline="0" noProof="0" dirty="0">
                <a:ln>
                  <a:noFill/>
                </a:ln>
                <a:solidFill>
                  <a:srgbClr val="4472C4">
                    <a:lumMod val="75000"/>
                  </a:srgbClr>
                </a:solidFill>
                <a:effectLst/>
                <a:uLnTx/>
                <a:uFillTx/>
                <a:latin typeface="Calibri Light"/>
                <a:ea typeface="+mn-ea"/>
                <a:cs typeface="+mn-cs"/>
              </a:rPr>
              <a:t>without interfering with CPU memory accesses</a:t>
            </a:r>
          </a:p>
        </p:txBody>
      </p:sp>
      <p:grpSp>
        <p:nvGrpSpPr>
          <p:cNvPr id="59" name="Group 58"/>
          <p:cNvGrpSpPr/>
          <p:nvPr/>
        </p:nvGrpSpPr>
        <p:grpSpPr>
          <a:xfrm>
            <a:off x="3048000" y="1371600"/>
            <a:ext cx="1828800" cy="1821837"/>
            <a:chOff x="914400" y="1371600"/>
            <a:chExt cx="1828800" cy="1821837"/>
          </a:xfrm>
        </p:grpSpPr>
        <p:sp>
          <p:nvSpPr>
            <p:cNvPr id="60" name="Rounded Rectangle 59"/>
            <p:cNvSpPr/>
            <p:nvPr/>
          </p:nvSpPr>
          <p:spPr>
            <a:xfrm>
              <a:off x="916022" y="1371600"/>
              <a:ext cx="1827178" cy="374037"/>
            </a:xfrm>
            <a:prstGeom prst="roundRect">
              <a:avLst>
                <a:gd name="adj" fmla="val 3656"/>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CPU</a:t>
              </a:r>
            </a:p>
          </p:txBody>
        </p:sp>
        <p:cxnSp>
          <p:nvCxnSpPr>
            <p:cNvPr id="61" name="Straight Connector 60"/>
            <p:cNvCxnSpPr>
              <a:stCxn id="71" idx="0"/>
              <a:endCxn id="60" idx="2"/>
            </p:cNvCxnSpPr>
            <p:nvPr/>
          </p:nvCxnSpPr>
          <p:spPr>
            <a:xfrm flipV="1">
              <a:off x="1827989" y="1745637"/>
              <a:ext cx="1622" cy="231957"/>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a:xfrm>
              <a:off x="914400" y="1977594"/>
              <a:ext cx="1827178" cy="683429"/>
            </a:xfrm>
            <a:prstGeom prst="roundRect">
              <a:avLst>
                <a:gd name="adj" fmla="val 3656"/>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memory controller</a:t>
              </a:r>
            </a:p>
          </p:txBody>
        </p:sp>
        <p:cxnSp>
          <p:nvCxnSpPr>
            <p:cNvPr id="73" name="Straight Connector 72"/>
            <p:cNvCxnSpPr/>
            <p:nvPr/>
          </p:nvCxnSpPr>
          <p:spPr>
            <a:xfrm flipV="1">
              <a:off x="1671091" y="2672614"/>
              <a:ext cx="0" cy="520823"/>
            </a:xfrm>
            <a:prstGeom prst="line">
              <a:avLst/>
            </a:prstGeom>
            <a:ln w="38100" cap="rnd">
              <a:solidFill>
                <a:schemeClr val="accent5">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988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 presetClass="entr" presetSubtype="0" fill="hold" grpId="2"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1" fill="hold" nodeType="clickEffect">
                                  <p:stCondLst>
                                    <p:cond delay="0"/>
                                  </p:stCondLst>
                                  <p:childTnLst>
                                    <p:animEffect transition="out" filter="wipe(up)">
                                      <p:cBhvr>
                                        <p:cTn id="24" dur="500"/>
                                        <p:tgtEl>
                                          <p:spTgt spid="25"/>
                                        </p:tgtEl>
                                      </p:cBhvr>
                                    </p:animEffect>
                                    <p:set>
                                      <p:cBhvr>
                                        <p:cTn id="25" dur="1" fill="hold">
                                          <p:stCondLst>
                                            <p:cond delay="499"/>
                                          </p:stCondLst>
                                        </p:cTn>
                                        <p:tgtEl>
                                          <p:spTgt spid="25"/>
                                        </p:tgtEl>
                                        <p:attrNameLst>
                                          <p:attrName>style.visibility</p:attrName>
                                        </p:attrNameLst>
                                      </p:cBhvr>
                                      <p:to>
                                        <p:strVal val="hidden"/>
                                      </p:to>
                                    </p:set>
                                  </p:childTnLst>
                                </p:cTn>
                              </p:par>
                              <p:par>
                                <p:cTn id="26" presetID="22" presetClass="entr" presetSubtype="1"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up)">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up)">
                                      <p:cBhvr>
                                        <p:cTn id="33" dur="500"/>
                                        <p:tgtEl>
                                          <p:spTgt spid="50"/>
                                        </p:tgtEl>
                                      </p:cBhvr>
                                    </p:animEffect>
                                  </p:childTnLst>
                                </p:cTn>
                              </p:par>
                              <p:par>
                                <p:cTn id="34" presetID="50" presetClass="path" presetSubtype="0" accel="50000" decel="50000" fill="hold" grpId="0" nodeType="withEffect">
                                  <p:stCondLst>
                                    <p:cond delay="0"/>
                                  </p:stCondLst>
                                  <p:childTnLst>
                                    <p:animMotion origin="layout" path="M -2.77778E-6 -4.44444E-6 L 0.01407 -4.44444E-6 C 0.02032 -4.44444E-6 0.02813 0.03681 0.02813 0.0669 L 0.02813 0.1338 " pathEditMode="relative" rAng="0" ptsTypes="AAAA">
                                      <p:cBhvr>
                                        <p:cTn id="35" dur="1000" fill="hold"/>
                                        <p:tgtEl>
                                          <p:spTgt spid="51"/>
                                        </p:tgtEl>
                                        <p:attrNameLst>
                                          <p:attrName>ppt_x</p:attrName>
                                          <p:attrName>ppt_y</p:attrName>
                                        </p:attrNameLst>
                                      </p:cBhvr>
                                      <p:rCtr x="1406" y="6690"/>
                                    </p:animMotion>
                                  </p:childTnLst>
                                </p:cTn>
                              </p:par>
                            </p:childTnLst>
                          </p:cTn>
                        </p:par>
                        <p:par>
                          <p:cTn id="36" fill="hold">
                            <p:stCondLst>
                              <p:cond delay="1000"/>
                            </p:stCondLst>
                            <p:childTnLst>
                              <p:par>
                                <p:cTn id="37" presetID="22" presetClass="exit" presetSubtype="1" fill="hold" grpId="1" nodeType="afterEffect">
                                  <p:stCondLst>
                                    <p:cond delay="0"/>
                                  </p:stCondLst>
                                  <p:childTnLst>
                                    <p:animEffect transition="out" filter="wipe(up)">
                                      <p:cBhvr>
                                        <p:cTn id="38" dur="500"/>
                                        <p:tgtEl>
                                          <p:spTgt spid="50"/>
                                        </p:tgtEl>
                                      </p:cBhvr>
                                    </p:animEffect>
                                    <p:set>
                                      <p:cBhvr>
                                        <p:cTn id="39" dur="1" fill="hold">
                                          <p:stCondLst>
                                            <p:cond delay="499"/>
                                          </p:stCondLst>
                                        </p:cTn>
                                        <p:tgtEl>
                                          <p:spTgt spid="5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xit" presetSubtype="1" fill="hold" nodeType="clickEffect">
                                  <p:stCondLst>
                                    <p:cond delay="0"/>
                                  </p:stCondLst>
                                  <p:childTnLst>
                                    <p:animEffect transition="out" filter="wipe(up)">
                                      <p:cBhvr>
                                        <p:cTn id="43" dur="500"/>
                                        <p:tgtEl>
                                          <p:spTgt spid="54"/>
                                        </p:tgtEl>
                                      </p:cBhvr>
                                    </p:animEffect>
                                    <p:set>
                                      <p:cBhvr>
                                        <p:cTn id="44" dur="1" fill="hold">
                                          <p:stCondLst>
                                            <p:cond delay="499"/>
                                          </p:stCondLst>
                                        </p:cTn>
                                        <p:tgtEl>
                                          <p:spTgt spid="54"/>
                                        </p:tgtEl>
                                        <p:attrNameLst>
                                          <p:attrName>style.visibility</p:attrName>
                                        </p:attrNameLst>
                                      </p:cBhvr>
                                      <p:to>
                                        <p:strVal val="hidden"/>
                                      </p:to>
                                    </p:set>
                                  </p:childTnLst>
                                </p:cTn>
                              </p:par>
                              <p:par>
                                <p:cTn id="45" presetID="22" presetClass="entr" presetSubtype="1"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up)">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down)">
                                      <p:cBhvr>
                                        <p:cTn id="52" dur="500"/>
                                        <p:tgtEl>
                                          <p:spTgt spid="67"/>
                                        </p:tgtEl>
                                      </p:cBhvr>
                                    </p:animEffect>
                                  </p:childTnLst>
                                </p:cTn>
                              </p:par>
                              <p:par>
                                <p:cTn id="53" presetID="57" presetClass="path" presetSubtype="0" accel="50000" decel="50000" fill="hold" grpId="1" nodeType="withEffect">
                                  <p:stCondLst>
                                    <p:cond delay="0"/>
                                  </p:stCondLst>
                                  <p:childTnLst>
                                    <p:animMotion origin="layout" path="M 0.02813 0.1338 L 0.02813 0.06644 C 0.02813 0.03635 0.04098 -0.00069 0.05139 -0.00069 L 0.075 -0.00069 " pathEditMode="relative" rAng="0" ptsTypes="AAAA">
                                      <p:cBhvr>
                                        <p:cTn id="54" dur="1000" fill="hold"/>
                                        <p:tgtEl>
                                          <p:spTgt spid="51"/>
                                        </p:tgtEl>
                                        <p:attrNameLst>
                                          <p:attrName>ppt_x</p:attrName>
                                          <p:attrName>ppt_y</p:attrName>
                                        </p:attrNameLst>
                                      </p:cBhvr>
                                      <p:rCtr x="2344" y="-6736"/>
                                    </p:animMotion>
                                  </p:childTnLst>
                                </p:cTn>
                              </p:par>
                              <p:par>
                                <p:cTn id="55" presetID="22" presetClass="exit" presetSubtype="8" fill="hold" grpId="1" nodeType="withEffect">
                                  <p:stCondLst>
                                    <p:cond delay="600"/>
                                  </p:stCondLst>
                                  <p:childTnLst>
                                    <p:animEffect transition="out" filter="wipe(left)">
                                      <p:cBhvr>
                                        <p:cTn id="56" dur="500"/>
                                        <p:tgtEl>
                                          <p:spTgt spid="53"/>
                                        </p:tgtEl>
                                      </p:cBhvr>
                                    </p:animEffect>
                                    <p:set>
                                      <p:cBhvr>
                                        <p:cTn id="57" dur="1" fill="hold">
                                          <p:stCondLst>
                                            <p:cond delay="499"/>
                                          </p:stCondLst>
                                        </p:cTn>
                                        <p:tgtEl>
                                          <p:spTgt spid="53"/>
                                        </p:tgtEl>
                                        <p:attrNameLst>
                                          <p:attrName>style.visibility</p:attrName>
                                        </p:attrNameLst>
                                      </p:cBhvr>
                                      <p:to>
                                        <p:strVal val="hidden"/>
                                      </p:to>
                                    </p:set>
                                  </p:childTnLst>
                                </p:cTn>
                              </p:par>
                              <p:par>
                                <p:cTn id="58" presetID="22" presetClass="entr" presetSubtype="8" fill="hold" grpId="0" nodeType="withEffect">
                                  <p:stCondLst>
                                    <p:cond delay="600"/>
                                  </p:stCondLst>
                                  <p:childTnLst>
                                    <p:set>
                                      <p:cBhvr>
                                        <p:cTn id="59" dur="1" fill="hold">
                                          <p:stCondLst>
                                            <p:cond delay="0"/>
                                          </p:stCondLst>
                                        </p:cTn>
                                        <p:tgtEl>
                                          <p:spTgt spid="68"/>
                                        </p:tgtEl>
                                        <p:attrNameLst>
                                          <p:attrName>style.visibility</p:attrName>
                                        </p:attrNameLst>
                                      </p:cBhvr>
                                      <p:to>
                                        <p:strVal val="visible"/>
                                      </p:to>
                                    </p:set>
                                    <p:animEffect transition="in" filter="wipe(left)">
                                      <p:cBhvr>
                                        <p:cTn id="60" dur="500"/>
                                        <p:tgtEl>
                                          <p:spTgt spid="68"/>
                                        </p:tgtEl>
                                      </p:cBhvr>
                                    </p:animEffect>
                                  </p:childTnLst>
                                </p:cTn>
                              </p:par>
                            </p:childTnLst>
                          </p:cTn>
                        </p:par>
                        <p:par>
                          <p:cTn id="61" fill="hold">
                            <p:stCondLst>
                              <p:cond delay="1100"/>
                            </p:stCondLst>
                            <p:childTnLst>
                              <p:par>
                                <p:cTn id="62" presetID="22" presetClass="exit" presetSubtype="4" fill="hold" grpId="1" nodeType="afterEffect">
                                  <p:stCondLst>
                                    <p:cond delay="0"/>
                                  </p:stCondLst>
                                  <p:childTnLst>
                                    <p:animEffect transition="out" filter="wipe(down)">
                                      <p:cBhvr>
                                        <p:cTn id="63" dur="500"/>
                                        <p:tgtEl>
                                          <p:spTgt spid="67"/>
                                        </p:tgtEl>
                                      </p:cBhvr>
                                    </p:animEffect>
                                    <p:set>
                                      <p:cBhvr>
                                        <p:cTn id="64" dur="1" fill="hold">
                                          <p:stCondLst>
                                            <p:cond delay="499"/>
                                          </p:stCondLst>
                                        </p:cTn>
                                        <p:tgtEl>
                                          <p:spTgt spid="6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fade">
                                      <p:cBhvr>
                                        <p:cTn id="69" dur="500"/>
                                        <p:tgtEl>
                                          <p:spTgt spid="58"/>
                                        </p:tgtEl>
                                      </p:cBhvr>
                                    </p:animEffect>
                                  </p:childTnLst>
                                </p:cTn>
                              </p:par>
                              <p:par>
                                <p:cTn id="70" presetID="10" presetClass="entr" presetSubtype="0" fill="hold"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0" grpId="0" animBg="1"/>
      <p:bldP spid="50" grpId="1" animBg="1"/>
      <p:bldP spid="51" grpId="0" animBg="1"/>
      <p:bldP spid="51" grpId="1" animBg="1"/>
      <p:bldP spid="51" grpId="2" animBg="1"/>
      <p:bldP spid="53" grpId="0" animBg="1"/>
      <p:bldP spid="53" grpId="1" animBg="1"/>
      <p:bldP spid="66" grpId="0" animBg="1"/>
      <p:bldP spid="67" grpId="0" animBg="1"/>
      <p:bldP spid="67" grpId="1" animBg="1"/>
      <p:bldP spid="68" grpId="0" animBg="1"/>
      <p:bldP spid="52"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838200" y="1295400"/>
            <a:ext cx="1981200" cy="19812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grpSp>
        <p:nvGrpSpPr>
          <p:cNvPr id="33" name="Group 32"/>
          <p:cNvGrpSpPr/>
          <p:nvPr/>
        </p:nvGrpSpPr>
        <p:grpSpPr>
          <a:xfrm>
            <a:off x="3505200" y="2674620"/>
            <a:ext cx="400110" cy="1434237"/>
            <a:chOff x="3505201" y="2523206"/>
            <a:chExt cx="400110" cy="1434237"/>
          </a:xfrm>
        </p:grpSpPr>
        <p:cxnSp>
          <p:nvCxnSpPr>
            <p:cNvPr id="34" name="Straight Connector 33"/>
            <p:cNvCxnSpPr/>
            <p:nvPr/>
          </p:nvCxnSpPr>
          <p:spPr>
            <a:xfrm>
              <a:off x="3543301" y="2523206"/>
              <a:ext cx="4810" cy="1434237"/>
            </a:xfrm>
            <a:prstGeom prst="line">
              <a:avLst/>
            </a:prstGeom>
            <a:ln w="19050" cap="rnd">
              <a:solidFill>
                <a:schemeClr val="bg1">
                  <a:lumMod val="65000"/>
                </a:schemeClr>
              </a:solidFill>
              <a:prstDash val="sysDash"/>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6200000">
              <a:off x="3054153" y="3035042"/>
              <a:ext cx="1302205"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DDMA ctrl.</a:t>
              </a:r>
            </a:p>
          </p:txBody>
        </p:sp>
      </p:grpSp>
      <p:grpSp>
        <p:nvGrpSpPr>
          <p:cNvPr id="40" name="Group 39"/>
          <p:cNvGrpSpPr/>
          <p:nvPr/>
        </p:nvGrpSpPr>
        <p:grpSpPr>
          <a:xfrm>
            <a:off x="3505200" y="2659266"/>
            <a:ext cx="400110" cy="1462273"/>
            <a:chOff x="3762347" y="4511259"/>
            <a:chExt cx="400110" cy="1462273"/>
          </a:xfrm>
        </p:grpSpPr>
        <p:sp>
          <p:nvSpPr>
            <p:cNvPr id="41" name="TextBox 40"/>
            <p:cNvSpPr txBox="1"/>
            <p:nvPr/>
          </p:nvSpPr>
          <p:spPr>
            <a:xfrm rot="16200000">
              <a:off x="3231265" y="5042341"/>
              <a:ext cx="1462273"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ED7D31">
                      <a:lumMod val="50000"/>
                    </a:srgbClr>
                  </a:solidFill>
                  <a:effectLst/>
                  <a:uLnTx/>
                  <a:uFillTx/>
                  <a:latin typeface="Calibri Light"/>
                  <a:ea typeface=""/>
                  <a:cs typeface="+mn-cs"/>
                </a:rPr>
                <a:t>Acc. Storage</a:t>
              </a:r>
            </a:p>
          </p:txBody>
        </p:sp>
        <p:cxnSp>
          <p:nvCxnSpPr>
            <p:cNvPr id="44" name="Straight Connector 43"/>
            <p:cNvCxnSpPr/>
            <p:nvPr/>
          </p:nvCxnSpPr>
          <p:spPr>
            <a:xfrm>
              <a:off x="3800447" y="4527532"/>
              <a:ext cx="4810" cy="1434237"/>
            </a:xfrm>
            <a:prstGeom prst="line">
              <a:avLst/>
            </a:prstGeom>
            <a:ln w="19050" cap="rnd">
              <a:solidFill>
                <a:schemeClr val="accent2">
                  <a:lumMod val="50000"/>
                </a:schemeClr>
              </a:solidFill>
              <a:prstDash val="sysDash"/>
              <a:headEnd type="none"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3505200" y="2674620"/>
            <a:ext cx="400110" cy="1440283"/>
            <a:chOff x="3762347" y="4521486"/>
            <a:chExt cx="400110" cy="1440283"/>
          </a:xfrm>
        </p:grpSpPr>
        <p:sp>
          <p:nvSpPr>
            <p:cNvPr id="93" name="TextBox 92"/>
            <p:cNvSpPr txBox="1"/>
            <p:nvPr/>
          </p:nvSpPr>
          <p:spPr>
            <a:xfrm rot="16200000">
              <a:off x="3249094" y="5034739"/>
              <a:ext cx="1426616" cy="40011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ED7D31">
                      <a:lumMod val="50000"/>
                    </a:srgbClr>
                  </a:solidFill>
                  <a:effectLst/>
                  <a:uLnTx/>
                  <a:uFillTx/>
                  <a:latin typeface="Calibri Light"/>
                  <a:ea typeface=""/>
                  <a:cs typeface="+mn-cs"/>
                </a:rPr>
                <a:t>Ack.</a:t>
              </a:r>
            </a:p>
          </p:txBody>
        </p:sp>
        <p:cxnSp>
          <p:nvCxnSpPr>
            <p:cNvPr id="94" name="Straight Connector 93"/>
            <p:cNvCxnSpPr/>
            <p:nvPr/>
          </p:nvCxnSpPr>
          <p:spPr>
            <a:xfrm>
              <a:off x="3800447" y="4527532"/>
              <a:ext cx="4810" cy="1434237"/>
            </a:xfrm>
            <a:prstGeom prst="line">
              <a:avLst/>
            </a:prstGeom>
            <a:ln w="19050" cap="rnd">
              <a:solidFill>
                <a:schemeClr val="accent2">
                  <a:lumMod val="50000"/>
                </a:schemeClr>
              </a:solidFill>
              <a:prstDash val="sysDash"/>
              <a:headEnd type="arrow" w="lg" len="sm"/>
              <a:tailEnd type="none" w="lg" len="sm"/>
            </a:ln>
          </p:spPr>
          <p:style>
            <a:lnRef idx="1">
              <a:schemeClr val="accent1"/>
            </a:lnRef>
            <a:fillRef idx="0">
              <a:schemeClr val="accent1"/>
            </a:fillRef>
            <a:effectRef idx="0">
              <a:schemeClr val="accent1"/>
            </a:effectRef>
            <a:fontRef idx="minor">
              <a:schemeClr val="tx1"/>
            </a:fontRef>
          </p:style>
        </p:cxnSp>
      </p:grpSp>
      <p:sp>
        <p:nvSpPr>
          <p:cNvPr id="3"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3. Memory ↔ Storage </a:t>
            </a:r>
          </a:p>
        </p:txBody>
      </p:sp>
      <p:grpSp>
        <p:nvGrpSpPr>
          <p:cNvPr id="29" name="Group 28"/>
          <p:cNvGrpSpPr/>
          <p:nvPr/>
        </p:nvGrpSpPr>
        <p:grpSpPr>
          <a:xfrm>
            <a:off x="2439934" y="2661920"/>
            <a:ext cx="544268" cy="1446814"/>
            <a:chOff x="2420884" y="2510506"/>
            <a:chExt cx="544268" cy="1446814"/>
          </a:xfrm>
        </p:grpSpPr>
        <p:cxnSp>
          <p:nvCxnSpPr>
            <p:cNvPr id="30" name="Straight Connector 29"/>
            <p:cNvCxnSpPr/>
            <p:nvPr/>
          </p:nvCxnSpPr>
          <p:spPr>
            <a:xfrm>
              <a:off x="2643053" y="2510506"/>
              <a:ext cx="0" cy="1446814"/>
            </a:xfrm>
            <a:prstGeom prst="line">
              <a:avLst/>
            </a:prstGeom>
            <a:ln w="19050" cap="rnd">
              <a:solidFill>
                <a:schemeClr val="bg1">
                  <a:lumMod val="65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420884" y="3239362"/>
              <a:ext cx="222169" cy="2234"/>
            </a:xfrm>
            <a:prstGeom prst="line">
              <a:avLst/>
            </a:prstGeom>
            <a:ln w="19050" cap="rnd">
              <a:solidFill>
                <a:schemeClr val="bg1">
                  <a:lumMod val="65000"/>
                </a:schemeClr>
              </a:solidFill>
              <a:prstDash val="sysDash"/>
              <a:headEnd type="arrow" w="lg" len="sm"/>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6200000">
              <a:off x="2137848" y="3058896"/>
              <a:ext cx="1302204" cy="352404"/>
            </a:xfrm>
            <a:prstGeom prst="rect">
              <a:avLst/>
            </a:prstGeom>
            <a:noFill/>
          </p:spPr>
          <p:txBody>
            <a:bodyPr wrap="square" rtlCol="0" anchor="ctr" anchorCtr="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ctrl. chan.</a:t>
              </a:r>
            </a:p>
          </p:txBody>
        </p:sp>
      </p:grpSp>
      <p:grpSp>
        <p:nvGrpSpPr>
          <p:cNvPr id="36" name="Group 35"/>
          <p:cNvGrpSpPr/>
          <p:nvPr/>
        </p:nvGrpSpPr>
        <p:grpSpPr>
          <a:xfrm>
            <a:off x="2440305" y="2659267"/>
            <a:ext cx="802072" cy="1448832"/>
            <a:chOff x="1827989" y="6095999"/>
            <a:chExt cx="802072" cy="1448832"/>
          </a:xfrm>
        </p:grpSpPr>
        <p:sp>
          <p:nvSpPr>
            <p:cNvPr id="37" name="TextBox 36"/>
            <p:cNvSpPr txBox="1"/>
            <p:nvPr/>
          </p:nvSpPr>
          <p:spPr>
            <a:xfrm rot="16200000">
              <a:off x="1601203" y="6515972"/>
              <a:ext cx="1448832" cy="608885"/>
            </a:xfrm>
            <a:prstGeom prst="rect">
              <a:avLst/>
            </a:prstGeom>
            <a:noFill/>
          </p:spPr>
          <p:txBody>
            <a:bodyPr wrap="square" rtlCol="0" anchor="ctr" anchorCtr="0">
              <a:spAutoFit/>
            </a:body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70AD47">
                      <a:lumMod val="50000"/>
                    </a:srgbClr>
                  </a:solidFill>
                  <a:effectLst/>
                  <a:uLnTx/>
                  <a:uFillTx/>
                  <a:latin typeface="Calibri Light"/>
                  <a:ea typeface=""/>
                  <a:cs typeface="+mn-cs"/>
                </a:rPr>
                <a:t>write</a:t>
              </a:r>
            </a:p>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Light"/>
                  <a:ea typeface=""/>
                  <a:cs typeface="+mn-cs"/>
                </a:rPr>
                <a:t>with</a:t>
              </a:r>
              <a:r>
                <a:rPr kumimoji="0" lang="en-US" sz="2000" b="1" i="1" u="none" strike="noStrike" kern="1200" cap="none" spc="0" normalizeH="0" baseline="0" noProof="0" dirty="0">
                  <a:ln>
                    <a:noFill/>
                  </a:ln>
                  <a:solidFill>
                    <a:prstClr val="white">
                      <a:lumMod val="65000"/>
                    </a:prstClr>
                  </a:solidFill>
                  <a:effectLst/>
                  <a:uLnTx/>
                  <a:uFillTx/>
                  <a:latin typeface="Calibri Light"/>
                  <a:ea typeface=""/>
                  <a:cs typeface="+mn-cs"/>
                </a:rPr>
                <a:t> </a:t>
              </a:r>
              <a:r>
                <a:rPr kumimoji="0" lang="en-US" sz="2000" b="1" i="1" u="none" strike="noStrike" kern="1200" cap="none" spc="0" normalizeH="0" baseline="0" noProof="0" dirty="0">
                  <a:ln>
                    <a:noFill/>
                  </a:ln>
                  <a:solidFill>
                    <a:srgbClr val="ED7D31">
                      <a:lumMod val="50000"/>
                    </a:srgbClr>
                  </a:solidFill>
                  <a:effectLst/>
                  <a:uLnTx/>
                  <a:uFillTx/>
                  <a:latin typeface="Calibri Light"/>
                  <a:ea typeface=""/>
                  <a:cs typeface="+mn-cs"/>
                </a:rPr>
                <a:t>IO sel.</a:t>
              </a:r>
            </a:p>
          </p:txBody>
        </p:sp>
        <p:cxnSp>
          <p:nvCxnSpPr>
            <p:cNvPr id="38" name="Straight Connector 37"/>
            <p:cNvCxnSpPr/>
            <p:nvPr/>
          </p:nvCxnSpPr>
          <p:spPr>
            <a:xfrm>
              <a:off x="2050158" y="6098017"/>
              <a:ext cx="0" cy="1446814"/>
            </a:xfrm>
            <a:prstGeom prst="line">
              <a:avLst/>
            </a:prstGeom>
            <a:ln w="19050" cap="rnd">
              <a:solidFill>
                <a:schemeClr val="accent6">
                  <a:lumMod val="50000"/>
                </a:schemeClr>
              </a:solidFill>
              <a:prstDash val="sysDash"/>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27989" y="6826873"/>
              <a:ext cx="222169" cy="2234"/>
            </a:xfrm>
            <a:prstGeom prst="line">
              <a:avLst/>
            </a:prstGeom>
            <a:ln w="19050" cap="rnd">
              <a:solidFill>
                <a:schemeClr val="accent6">
                  <a:lumMod val="50000"/>
                </a:schemeClr>
              </a:solidFill>
              <a:prstDash val="sysDash"/>
              <a:headEnd type="arrow" w="lg" len="sm"/>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914400" y="1377577"/>
            <a:ext cx="3048811" cy="3117340"/>
            <a:chOff x="914400" y="1226163"/>
            <a:chExt cx="3048811" cy="3117340"/>
          </a:xfrm>
        </p:grpSpPr>
        <p:sp>
          <p:nvSpPr>
            <p:cNvPr id="47" name="Rounded Rectangle 46"/>
            <p:cNvSpPr/>
            <p:nvPr/>
          </p:nvSpPr>
          <p:spPr>
            <a:xfrm>
              <a:off x="916022" y="1226163"/>
              <a:ext cx="1827178" cy="374037"/>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CPU</a:t>
              </a:r>
            </a:p>
          </p:txBody>
        </p:sp>
        <p:cxnSp>
          <p:nvCxnSpPr>
            <p:cNvPr id="48" name="Straight Connector 47"/>
            <p:cNvCxnSpPr>
              <a:stCxn id="52" idx="0"/>
              <a:endCxn id="47" idx="2"/>
            </p:cNvCxnSpPr>
            <p:nvPr/>
          </p:nvCxnSpPr>
          <p:spPr>
            <a:xfrm flipV="1">
              <a:off x="1827989" y="1600200"/>
              <a:ext cx="1622" cy="23195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582211" y="2061364"/>
              <a:ext cx="0" cy="15240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3124201" y="1832157"/>
              <a:ext cx="838200" cy="68342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27432"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300" normalizeH="0" baseline="0" noProof="0" dirty="0">
                  <a:ln>
                    <a:noFill/>
                  </a:ln>
                  <a:solidFill>
                    <a:prstClr val="white"/>
                  </a:solidFill>
                  <a:effectLst/>
                  <a:uLnTx/>
                  <a:uFillTx/>
                  <a:latin typeface="Calibri Light"/>
                  <a:ea typeface="+mn-ea"/>
                  <a:cs typeface="+mn-cs"/>
                </a:rPr>
                <a:t>DDMA</a:t>
              </a: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ctrl.</a:t>
              </a:r>
            </a:p>
          </p:txBody>
        </p:sp>
        <p:cxnSp>
          <p:nvCxnSpPr>
            <p:cNvPr id="51" name="Straight Connector 50"/>
            <p:cNvCxnSpPr>
              <a:stCxn id="50" idx="1"/>
              <a:endCxn id="52" idx="3"/>
            </p:cNvCxnSpPr>
            <p:nvPr/>
          </p:nvCxnSpPr>
          <p:spPr>
            <a:xfrm flipH="1">
              <a:off x="2741578" y="2173872"/>
              <a:ext cx="382623" cy="0"/>
            </a:xfrm>
            <a:prstGeom prst="line">
              <a:avLst/>
            </a:prstGeom>
            <a:ln w="19050" cap="rnd">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914400" y="1832157"/>
              <a:ext cx="1827178" cy="68342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memory controller</a:t>
              </a:r>
            </a:p>
          </p:txBody>
        </p:sp>
        <p:sp>
          <p:nvSpPr>
            <p:cNvPr id="53" name="Rounded Rectangle 52"/>
            <p:cNvSpPr/>
            <p:nvPr/>
          </p:nvSpPr>
          <p:spPr>
            <a:xfrm>
              <a:off x="914400" y="3048000"/>
              <a:ext cx="1513382" cy="381000"/>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DDP-DRAM</a:t>
              </a:r>
            </a:p>
          </p:txBody>
        </p:sp>
        <p:sp>
          <p:nvSpPr>
            <p:cNvPr id="54" name="Rounded Rectangle 53"/>
            <p:cNvSpPr/>
            <p:nvPr/>
          </p:nvSpPr>
          <p:spPr>
            <a:xfrm>
              <a:off x="923529" y="3961414"/>
              <a:ext cx="3039682" cy="38208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DDMA IO interface</a:t>
              </a:r>
            </a:p>
          </p:txBody>
        </p:sp>
        <p:cxnSp>
          <p:nvCxnSpPr>
            <p:cNvPr id="55" name="Straight Connector 54"/>
            <p:cNvCxnSpPr>
              <a:stCxn id="53" idx="0"/>
            </p:cNvCxnSpPr>
            <p:nvPr/>
          </p:nvCxnSpPr>
          <p:spPr>
            <a:xfrm flipV="1">
              <a:off x="1671091" y="2527177"/>
              <a:ext cx="0" cy="520823"/>
            </a:xfrm>
            <a:prstGeom prst="line">
              <a:avLst/>
            </a:prstGeom>
            <a:ln w="38100" cap="rnd">
              <a:solidFill>
                <a:schemeClr val="bg1">
                  <a:lumMod val="6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53" idx="2"/>
            </p:cNvCxnSpPr>
            <p:nvPr/>
          </p:nvCxnSpPr>
          <p:spPr>
            <a:xfrm>
              <a:off x="1671091" y="3429000"/>
              <a:ext cx="0" cy="520823"/>
            </a:xfrm>
            <a:prstGeom prst="line">
              <a:avLst/>
            </a:prstGeom>
            <a:ln w="38100">
              <a:solidFill>
                <a:schemeClr val="bg1">
                  <a:lumMod val="6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sp>
        <p:nvSpPr>
          <p:cNvPr id="65" name="Rounded Rectangle 64"/>
          <p:cNvSpPr/>
          <p:nvPr/>
        </p:nvSpPr>
        <p:spPr>
          <a:xfrm>
            <a:off x="5190729" y="4112828"/>
            <a:ext cx="3039682" cy="382089"/>
          </a:xfrm>
          <a:prstGeom prst="roundRect">
            <a:avLst>
              <a:gd name="adj" fmla="val 3656"/>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Storage</a:t>
            </a:r>
          </a:p>
        </p:txBody>
      </p:sp>
      <p:cxnSp>
        <p:nvCxnSpPr>
          <p:cNvPr id="68" name="Straight Connector 67"/>
          <p:cNvCxnSpPr>
            <a:stCxn id="54" idx="3"/>
            <a:endCxn id="65" idx="1"/>
          </p:cNvCxnSpPr>
          <p:nvPr/>
        </p:nvCxnSpPr>
        <p:spPr>
          <a:xfrm>
            <a:off x="3963211" y="4303873"/>
            <a:ext cx="1227518" cy="0"/>
          </a:xfrm>
          <a:prstGeom prst="line">
            <a:avLst/>
          </a:prstGeom>
          <a:ln w="38100">
            <a:solidFill>
              <a:schemeClr val="bg1">
                <a:lumMod val="6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77" name="Left Arrow 76"/>
          <p:cNvSpPr/>
          <p:nvPr/>
        </p:nvSpPr>
        <p:spPr>
          <a:xfrm rot="5400000">
            <a:off x="1410305" y="3664242"/>
            <a:ext cx="519452" cy="364451"/>
          </a:xfrm>
          <a:prstGeom prst="leftArrow">
            <a:avLst>
              <a:gd name="adj1" fmla="val 58401"/>
              <a:gd name="adj2" fmla="val 40591"/>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78" name="Left Arrow 77"/>
          <p:cNvSpPr/>
          <p:nvPr/>
        </p:nvSpPr>
        <p:spPr>
          <a:xfrm rot="10800000" flipH="1">
            <a:off x="3961702" y="4121540"/>
            <a:ext cx="1230058" cy="364451"/>
          </a:xfrm>
          <a:prstGeom prst="leftArrow">
            <a:avLst>
              <a:gd name="adj1" fmla="val 58401"/>
              <a:gd name="adj2" fmla="val 40591"/>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79" name="Rounded Rectangle 78"/>
          <p:cNvSpPr/>
          <p:nvPr/>
        </p:nvSpPr>
        <p:spPr>
          <a:xfrm>
            <a:off x="5189918" y="4113814"/>
            <a:ext cx="3039682" cy="382089"/>
          </a:xfrm>
          <a:prstGeom prst="roundRect">
            <a:avLst>
              <a:gd name="adj" fmla="val 3656"/>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Storage (source)</a:t>
            </a:r>
          </a:p>
        </p:txBody>
      </p:sp>
      <p:sp>
        <p:nvSpPr>
          <p:cNvPr id="81" name="Rounded Rectangle 80"/>
          <p:cNvSpPr/>
          <p:nvPr/>
        </p:nvSpPr>
        <p:spPr>
          <a:xfrm>
            <a:off x="914400" y="3199414"/>
            <a:ext cx="1513382" cy="381000"/>
          </a:xfrm>
          <a:prstGeom prst="roundRect">
            <a:avLst>
              <a:gd name="adj" fmla="val 3656"/>
            </a:avLst>
          </a:prstGeom>
          <a:solidFill>
            <a:schemeClr val="bg1">
              <a:lumMod val="65000"/>
            </a:schemeClr>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destination</a:t>
            </a:r>
          </a:p>
        </p:txBody>
      </p:sp>
      <p:sp>
        <p:nvSpPr>
          <p:cNvPr id="86" name="Rounded Rectangle 85"/>
          <p:cNvSpPr/>
          <p:nvPr/>
        </p:nvSpPr>
        <p:spPr>
          <a:xfrm>
            <a:off x="922020" y="4112725"/>
            <a:ext cx="3039682" cy="382089"/>
          </a:xfrm>
          <a:prstGeom prst="roundRect">
            <a:avLst>
              <a:gd name="adj" fmla="val 3656"/>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DDMA IO interface</a:t>
            </a:r>
          </a:p>
        </p:txBody>
      </p:sp>
      <p:sp>
        <p:nvSpPr>
          <p:cNvPr id="91" name="Content Placeholder 2"/>
          <p:cNvSpPr>
            <a:spLocks noGrp="1"/>
          </p:cNvSpPr>
          <p:nvPr/>
        </p:nvSpPr>
        <p:spPr>
          <a:xfrm>
            <a:off x="152400" y="5277276"/>
            <a:ext cx="8839200" cy="1123524"/>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Transfer data from storage through DDMA      </a:t>
            </a:r>
            <a:r>
              <a:rPr kumimoji="0" lang="en-US" sz="3600" b="1" i="1" u="none" strike="noStrike" kern="1200" cap="none" spc="0" normalizeH="0" baseline="0" noProof="0" dirty="0">
                <a:ln>
                  <a:noFill/>
                </a:ln>
                <a:solidFill>
                  <a:srgbClr val="4472C4">
                    <a:lumMod val="75000"/>
                  </a:srgbClr>
                </a:solidFill>
                <a:effectLst/>
                <a:uLnTx/>
                <a:uFillTx/>
                <a:latin typeface="Calibri Light"/>
                <a:ea typeface="+mn-ea"/>
                <a:cs typeface="+mn-cs"/>
                <a:sym typeface="Wingdings" panose="05000000000000000000" pitchFamily="2" charset="2"/>
              </a:rPr>
              <a:t>without interfering with CPU memory accesses</a:t>
            </a:r>
            <a:endParaRPr kumimoji="0" lang="en-US" sz="3600" b="1" i="1" u="none" strike="noStrike" kern="1200" cap="none" spc="0" normalizeH="0" baseline="0" noProof="0" dirty="0">
              <a:ln>
                <a:noFill/>
              </a:ln>
              <a:solidFill>
                <a:srgbClr val="4472C4">
                  <a:lumMod val="75000"/>
                </a:srgbClr>
              </a:solidFill>
              <a:effectLst/>
              <a:uLnTx/>
              <a:uFillTx/>
              <a:latin typeface="Calibri Light"/>
              <a:ea typeface="+mn-ea"/>
              <a:cs typeface="+mn-cs"/>
            </a:endParaRPr>
          </a:p>
        </p:txBody>
      </p:sp>
      <p:sp>
        <p:nvSpPr>
          <p:cNvPr id="95" name="Rounded Rectangle 94"/>
          <p:cNvSpPr/>
          <p:nvPr/>
        </p:nvSpPr>
        <p:spPr>
          <a:xfrm>
            <a:off x="914400" y="3200503"/>
            <a:ext cx="1513382" cy="381000"/>
          </a:xfrm>
          <a:prstGeom prst="roundRect">
            <a:avLst>
              <a:gd name="adj" fmla="val 3656"/>
            </a:avLst>
          </a:prstGeom>
          <a:solidFill>
            <a:schemeClr val="accent6">
              <a:lumMod val="50000"/>
            </a:schemeClr>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800" b="0" i="0" u="none" strike="noStrike" kern="1200" cap="none" spc="-200" normalizeH="0" baseline="0" noProof="0" dirty="0">
                <a:ln>
                  <a:noFill/>
                </a:ln>
                <a:solidFill>
                  <a:prstClr val="white"/>
                </a:solidFill>
                <a:effectLst/>
                <a:uLnTx/>
                <a:uFillTx/>
                <a:latin typeface="Calibri Light"/>
                <a:ea typeface="+mn-ea"/>
                <a:cs typeface="+mn-cs"/>
              </a:rPr>
              <a:t>destination</a:t>
            </a:r>
          </a:p>
        </p:txBody>
      </p:sp>
      <p:grpSp>
        <p:nvGrpSpPr>
          <p:cNvPr id="43" name="Group 42"/>
          <p:cNvGrpSpPr/>
          <p:nvPr/>
        </p:nvGrpSpPr>
        <p:grpSpPr>
          <a:xfrm>
            <a:off x="914400" y="1371600"/>
            <a:ext cx="1828800" cy="1821837"/>
            <a:chOff x="914400" y="1371600"/>
            <a:chExt cx="1828800" cy="1821837"/>
          </a:xfrm>
        </p:grpSpPr>
        <p:sp>
          <p:nvSpPr>
            <p:cNvPr id="46" name="Rounded Rectangle 45"/>
            <p:cNvSpPr/>
            <p:nvPr/>
          </p:nvSpPr>
          <p:spPr>
            <a:xfrm>
              <a:off x="916022" y="1371600"/>
              <a:ext cx="1827178" cy="374037"/>
            </a:xfrm>
            <a:prstGeom prst="roundRect">
              <a:avLst>
                <a:gd name="adj" fmla="val 3656"/>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CPU</a:t>
              </a:r>
            </a:p>
          </p:txBody>
        </p:sp>
        <p:cxnSp>
          <p:nvCxnSpPr>
            <p:cNvPr id="57" name="Straight Connector 56"/>
            <p:cNvCxnSpPr>
              <a:stCxn id="58" idx="0"/>
              <a:endCxn id="46" idx="2"/>
            </p:cNvCxnSpPr>
            <p:nvPr/>
          </p:nvCxnSpPr>
          <p:spPr>
            <a:xfrm flipV="1">
              <a:off x="1827989" y="1745637"/>
              <a:ext cx="1622" cy="231957"/>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914400" y="1977594"/>
              <a:ext cx="1827178" cy="683429"/>
            </a:xfrm>
            <a:prstGeom prst="roundRect">
              <a:avLst>
                <a:gd name="adj" fmla="val 3656"/>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Light"/>
                  <a:ea typeface="+mn-ea"/>
                  <a:cs typeface="+mn-cs"/>
                </a:rPr>
                <a:t>memory controller</a:t>
              </a:r>
            </a:p>
          </p:txBody>
        </p:sp>
        <p:cxnSp>
          <p:nvCxnSpPr>
            <p:cNvPr id="59" name="Straight Connector 58"/>
            <p:cNvCxnSpPr/>
            <p:nvPr/>
          </p:nvCxnSpPr>
          <p:spPr>
            <a:xfrm flipV="1">
              <a:off x="1671091" y="2672614"/>
              <a:ext cx="0" cy="520823"/>
            </a:xfrm>
            <a:prstGeom prst="line">
              <a:avLst/>
            </a:prstGeom>
            <a:ln w="38100" cap="rnd">
              <a:solidFill>
                <a:schemeClr val="accent5">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49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fade">
                                      <p:cBhvr>
                                        <p:cTn id="11" dur="500"/>
                                        <p:tgtEl>
                                          <p:spTgt spid="8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par>
                                <p:cTn id="17" presetID="22" presetClass="entr" presetSubtype="1"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up)">
                                      <p:cBhvr>
                                        <p:cTn id="19" dur="500"/>
                                        <p:tgtEl>
                                          <p:spTgt spid="40"/>
                                        </p:tgtEl>
                                      </p:cBhvr>
                                    </p:animEffect>
                                  </p:childTnLst>
                                </p:cTn>
                              </p:par>
                            </p:childTnLst>
                          </p:cTn>
                        </p:par>
                        <p:par>
                          <p:cTn id="20" fill="hold">
                            <p:stCondLst>
                              <p:cond delay="500"/>
                            </p:stCondLst>
                            <p:childTnLst>
                              <p:par>
                                <p:cTn id="21" presetID="22" presetClass="entr" presetSubtype="2"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wipe(right)">
                                      <p:cBhvr>
                                        <p:cTn id="23" dur="500"/>
                                        <p:tgtEl>
                                          <p:spTgt spid="78"/>
                                        </p:tgtEl>
                                      </p:cBhvr>
                                    </p:animEffect>
                                  </p:childTnLst>
                                </p:cTn>
                              </p:par>
                            </p:childTnLst>
                          </p:cTn>
                        </p:par>
                        <p:par>
                          <p:cTn id="24" fill="hold">
                            <p:stCondLst>
                              <p:cond delay="1000"/>
                            </p:stCondLst>
                            <p:childTnLst>
                              <p:par>
                                <p:cTn id="25" presetID="22" presetClass="entr" presetSubtype="2" fill="hold" grpId="0" nodeType="after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right)">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40"/>
                                        </p:tgtEl>
                                      </p:cBhvr>
                                    </p:animEffect>
                                    <p:set>
                                      <p:cBhvr>
                                        <p:cTn id="32" dur="1" fill="hold">
                                          <p:stCondLst>
                                            <p:cond delay="499"/>
                                          </p:stCondLst>
                                        </p:cTn>
                                        <p:tgtEl>
                                          <p:spTgt spid="40"/>
                                        </p:tgtEl>
                                        <p:attrNameLst>
                                          <p:attrName>style.visibility</p:attrName>
                                        </p:attrNameLst>
                                      </p:cBhvr>
                                      <p:to>
                                        <p:strVal val="hidden"/>
                                      </p:to>
                                    </p:set>
                                  </p:childTnLst>
                                </p:cTn>
                              </p:par>
                              <p:par>
                                <p:cTn id="33" presetID="22" presetClass="entr" presetSubtype="4"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down)">
                                      <p:cBhvr>
                                        <p:cTn id="35" dur="500"/>
                                        <p:tgtEl>
                                          <p:spTgt spid="9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29"/>
                                        </p:tgtEl>
                                        <p:attrNameLst>
                                          <p:attrName>style.visibility</p:attrName>
                                        </p:attrNameLst>
                                      </p:cBhvr>
                                      <p:to>
                                        <p:strVal val="hidden"/>
                                      </p:to>
                                    </p:set>
                                  </p:childTnLst>
                                </p:cTn>
                              </p:par>
                            </p:childTnLst>
                          </p:cTn>
                        </p:par>
                        <p:par>
                          <p:cTn id="40" fill="hold">
                            <p:stCondLst>
                              <p:cond delay="0"/>
                            </p:stCondLst>
                            <p:childTnLst>
                              <p:par>
                                <p:cTn id="41" presetID="22" presetClass="entr" presetSubtype="1"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up)">
                                      <p:cBhvr>
                                        <p:cTn id="43" dur="500"/>
                                        <p:tgtEl>
                                          <p:spTgt spid="36"/>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wipe(down)">
                                      <p:cBhvr>
                                        <p:cTn id="47" dur="500"/>
                                        <p:tgtEl>
                                          <p:spTgt spid="77"/>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wipe(down)">
                                      <p:cBhvr>
                                        <p:cTn id="51" dur="500"/>
                                        <p:tgtEl>
                                          <p:spTgt spid="9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par>
                                <p:cTn id="57" presetID="10"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77" grpId="0" animBg="1"/>
      <p:bldP spid="78" grpId="0" animBg="1"/>
      <p:bldP spid="79" grpId="0" animBg="1"/>
      <p:bldP spid="81" grpId="0" animBg="1"/>
      <p:bldP spid="86" grpId="0" animBg="1"/>
      <p:bldP spid="91" grpId="0"/>
      <p:bldP spid="95"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Outline</a:t>
            </a:r>
          </a:p>
        </p:txBody>
      </p:sp>
      <p:sp>
        <p:nvSpPr>
          <p:cNvPr id="3" name="Rounded Rectangle 2"/>
          <p:cNvSpPr/>
          <p:nvPr/>
        </p:nvSpPr>
        <p:spPr>
          <a:xfrm>
            <a:off x="762000" y="12192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1. Problem</a:t>
            </a:r>
          </a:p>
        </p:txBody>
      </p:sp>
      <p:sp>
        <p:nvSpPr>
          <p:cNvPr id="4" name="Rounded Rectangle 3"/>
          <p:cNvSpPr/>
          <p:nvPr/>
        </p:nvSpPr>
        <p:spPr>
          <a:xfrm>
            <a:off x="762000" y="33528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3</a:t>
            </a:r>
            <a:r>
              <a:rPr kumimoji="0" lang="en-US" sz="4000" b="0" i="0" u="none" strike="noStrike" kern="1200" cap="none" spc="0" normalizeH="0" baseline="0" noProof="0" dirty="0">
                <a:ln>
                  <a:noFill/>
                </a:ln>
                <a:solidFill>
                  <a:prstClr val="white"/>
                </a:solidFill>
                <a:effectLst/>
                <a:uLnTx/>
                <a:uFillTx/>
                <a:latin typeface="Calibri Light"/>
                <a:ea typeface="+mn-ea"/>
                <a:cs typeface="+mn-cs"/>
              </a:rPr>
              <a:t>. </a:t>
            </a:r>
            <a:r>
              <a:rPr kumimoji="0" lang="en-US" sz="4000" b="0" i="0" u="none" strike="noStrike" kern="1200" cap="none" spc="0" normalizeH="0" baseline="0" noProof="0" dirty="0">
                <a:ln>
                  <a:noFill/>
                </a:ln>
                <a:solidFill>
                  <a:prstClr val="white"/>
                </a:solidFill>
                <a:effectLst/>
                <a:uLnTx/>
                <a:uFillTx/>
                <a:latin typeface="Calibri"/>
                <a:ea typeface="+mn-ea"/>
                <a:cs typeface="+mn-cs"/>
              </a:rPr>
              <a:t>Dual-Data-Port DRAM</a:t>
            </a:r>
          </a:p>
        </p:txBody>
      </p:sp>
      <p:sp>
        <p:nvSpPr>
          <p:cNvPr id="5" name="Rounded Rectangle 4"/>
          <p:cNvSpPr/>
          <p:nvPr/>
        </p:nvSpPr>
        <p:spPr>
          <a:xfrm>
            <a:off x="762000" y="5486400"/>
            <a:ext cx="7620000" cy="6858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5. Evaluation</a:t>
            </a:r>
          </a:p>
        </p:txBody>
      </p:sp>
      <p:sp>
        <p:nvSpPr>
          <p:cNvPr id="8" name="Rounded Rectangle 7"/>
          <p:cNvSpPr/>
          <p:nvPr/>
        </p:nvSpPr>
        <p:spPr>
          <a:xfrm>
            <a:off x="762000" y="44196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4</a:t>
            </a:r>
            <a:r>
              <a:rPr kumimoji="0" lang="en-US" sz="4000" b="0" i="0" u="none" strike="noStrike" kern="1200" cap="none" spc="0" normalizeH="0" baseline="0" noProof="0" dirty="0">
                <a:ln>
                  <a:noFill/>
                </a:ln>
                <a:solidFill>
                  <a:prstClr val="white"/>
                </a:solidFill>
                <a:effectLst/>
                <a:uLnTx/>
                <a:uFillTx/>
                <a:latin typeface="Calibri Light"/>
                <a:ea typeface="+mn-ea"/>
                <a:cs typeface="+mn-cs"/>
              </a:rPr>
              <a:t>. </a:t>
            </a:r>
            <a:r>
              <a:rPr kumimoji="0" lang="en-US" sz="4000" b="0" i="0" u="none" strike="noStrike" kern="1200" cap="none" spc="0" normalizeH="0" baseline="0" noProof="0" dirty="0">
                <a:ln>
                  <a:noFill/>
                </a:ln>
                <a:solidFill>
                  <a:prstClr val="white"/>
                </a:solidFill>
                <a:effectLst/>
                <a:uLnTx/>
                <a:uFillTx/>
                <a:latin typeface="Calibri"/>
                <a:ea typeface="+mn-ea"/>
                <a:cs typeface="+mn-cs"/>
              </a:rPr>
              <a:t>Applications for DDMA</a:t>
            </a:r>
          </a:p>
        </p:txBody>
      </p:sp>
      <p:sp>
        <p:nvSpPr>
          <p:cNvPr id="12" name="Rounded Rectangle 11"/>
          <p:cNvSpPr/>
          <p:nvPr/>
        </p:nvSpPr>
        <p:spPr>
          <a:xfrm>
            <a:off x="762000" y="2286000"/>
            <a:ext cx="7620000" cy="6858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Light"/>
                <a:ea typeface="+mn-ea"/>
                <a:cs typeface="+mn-cs"/>
              </a:rPr>
              <a:t> 2. Our Approach</a:t>
            </a:r>
          </a:p>
        </p:txBody>
      </p:sp>
    </p:spTree>
    <p:extLst>
      <p:ext uri="{BB962C8B-B14F-4D97-AF65-F5344CB8AC3E}">
        <p14:creationId xmlns:p14="http://schemas.microsoft.com/office/powerpoint/2010/main" val="244289281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Evaluation Methods</a:t>
            </a:r>
          </a:p>
        </p:txBody>
      </p:sp>
      <p:sp>
        <p:nvSpPr>
          <p:cNvPr id="4" name="Content Placeholder 2"/>
          <p:cNvSpPr txBox="1">
            <a:spLocks/>
          </p:cNvSpPr>
          <p:nvPr/>
        </p:nvSpPr>
        <p:spPr>
          <a:xfrm>
            <a:off x="381000" y="1066800"/>
            <a:ext cx="8382000" cy="541020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0000"/>
                </a:solidFill>
                <a:effectLst/>
                <a:uLnTx/>
                <a:uFillTx/>
                <a:latin typeface="Calibri Light"/>
                <a:ea typeface="+mn-ea"/>
                <a:cs typeface="+mn-cs"/>
              </a:rPr>
              <a:t>System</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Processor: 4 – 16 cores</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0" i="0" u="none" strike="noStrike" kern="1200" cap="none" spc="-100" normalizeH="0" baseline="0" noProof="0" dirty="0">
                <a:ln>
                  <a:noFill/>
                </a:ln>
                <a:solidFill>
                  <a:srgbClr val="000000"/>
                </a:solidFill>
                <a:effectLst/>
                <a:uLnTx/>
                <a:uFillTx/>
                <a:latin typeface="Calibri Light"/>
                <a:ea typeface="+mn-ea"/>
                <a:cs typeface="+mn-cs"/>
              </a:rPr>
              <a:t>LLC: 16-way associative, 512KB private cache-slice/core</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Memory: 1 – 4 ranks and 1 – 4 channels</a:t>
            </a:r>
          </a:p>
          <a:p>
            <a:pPr marL="457200" marR="0" lvl="1" indent="0" algn="l" defTabSz="914400" rtl="0" eaLnBrk="1" fontAlgn="auto" latinLnBrk="0" hangingPunct="1">
              <a:lnSpc>
                <a:spcPct val="90000"/>
              </a:lnSpc>
              <a:spcBef>
                <a:spcPts val="500"/>
              </a:spcBef>
              <a:spcAft>
                <a:spcPts val="0"/>
              </a:spcAft>
              <a:buClrTx/>
              <a:buSzTx/>
              <a:buFont typeface="Calibri Light" panose="020F0302020204030204" pitchFamily="34" charset="0"/>
              <a:buNone/>
              <a:tabLst/>
              <a:defRPr/>
            </a:pPr>
            <a:endParaRPr kumimoji="0" lang="en-US" sz="500" b="0" i="0" u="none" strike="noStrike" kern="1200" cap="none" spc="0" normalizeH="0" baseline="0" noProof="0" dirty="0">
              <a:ln>
                <a:noFill/>
              </a:ln>
              <a:solidFill>
                <a:srgbClr val="000000"/>
              </a:solidFill>
              <a:effectLst/>
              <a:uLnTx/>
              <a:uFillTx/>
              <a:latin typeface="Calibri Light"/>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000000"/>
                </a:solidFill>
                <a:effectLst/>
                <a:uLnTx/>
                <a:uFillTx/>
                <a:latin typeface="Calibri Light"/>
                <a:ea typeface="+mn-ea"/>
                <a:cs typeface="+mn-cs"/>
              </a:rPr>
              <a:t>Workloads</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srgbClr val="000000"/>
                </a:solidFill>
                <a:effectLst/>
                <a:uLnTx/>
                <a:uFillTx/>
                <a:latin typeface="Calibri Light"/>
                <a:ea typeface="+mn-ea"/>
                <a:cs typeface="+mn-cs"/>
              </a:rPr>
              <a:t>Memory intensive</a:t>
            </a:r>
            <a:r>
              <a:rPr kumimoji="0" lang="en-US" sz="2800" b="0" i="0" u="none" strike="noStrike" kern="1200" cap="none" spc="0" normalizeH="0" baseline="0" noProof="0" dirty="0">
                <a:ln>
                  <a:noFill/>
                </a:ln>
                <a:solidFill>
                  <a:srgbClr val="000000"/>
                </a:solidFill>
                <a:effectLst/>
                <a:uLnTx/>
                <a:uFillTx/>
                <a:latin typeface="Calibri Light"/>
                <a:ea typeface="+mn-ea"/>
                <a:cs typeface="+mn-cs"/>
              </a:rPr>
              <a:t>:                                                           SPEC CPU2006, TPC, stream (31 benchmarks)</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srgbClr val="000000"/>
                </a:solidFill>
                <a:effectLst/>
                <a:uLnTx/>
                <a:uFillTx/>
                <a:latin typeface="Calibri Light"/>
                <a:ea typeface="+mn-ea"/>
                <a:cs typeface="+mn-cs"/>
              </a:rPr>
              <a:t>CPU-GPU communication intensive</a:t>
            </a:r>
            <a:r>
              <a:rPr kumimoji="0" lang="en-US" sz="2800" b="0" i="0" u="none" strike="noStrike" kern="1200" cap="none" spc="0" normalizeH="0" baseline="0" noProof="0" dirty="0">
                <a:ln>
                  <a:noFill/>
                </a:ln>
                <a:solidFill>
                  <a:srgbClr val="000000"/>
                </a:solidFill>
                <a:effectLst/>
                <a:uLnTx/>
                <a:uFillTx/>
                <a:latin typeface="Calibri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Calibri Light"/>
                <a:ea typeface="+mn-ea"/>
                <a:cs typeface="+mn-cs"/>
              </a:rPr>
              <a:t>polybench</a:t>
            </a:r>
            <a:r>
              <a:rPr kumimoji="0" lang="en-US" sz="2800" b="0" i="0" u="none" strike="noStrike" kern="1200" cap="none" spc="0" normalizeH="0" baseline="0" noProof="0" dirty="0">
                <a:ln>
                  <a:noFill/>
                </a:ln>
                <a:solidFill>
                  <a:srgbClr val="000000"/>
                </a:solidFill>
                <a:effectLst/>
                <a:uLnTx/>
                <a:uFillTx/>
                <a:latin typeface="Calibri Light"/>
                <a:ea typeface="+mn-ea"/>
                <a:cs typeface="+mn-cs"/>
              </a:rPr>
              <a:t> (8 benchmarks)</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srgbClr val="000000"/>
                </a:solidFill>
                <a:effectLst/>
                <a:uLnTx/>
                <a:uFillTx/>
                <a:latin typeface="Calibri Light"/>
                <a:ea typeface="+mn-ea"/>
                <a:cs typeface="+mn-cs"/>
              </a:rPr>
              <a:t>In-memory communication intensive</a:t>
            </a:r>
            <a:r>
              <a:rPr kumimoji="0" lang="en-US" sz="2800" b="0" i="0" u="none" strike="noStrike" kern="1200" cap="none" spc="0" normalizeH="0" baseline="0" noProof="0" dirty="0">
                <a:ln>
                  <a:noFill/>
                </a:ln>
                <a:solidFill>
                  <a:srgbClr val="000000"/>
                </a:solidFill>
                <a:effectLst/>
                <a:uLnTx/>
                <a:uFillTx/>
                <a:latin typeface="Calibri Light"/>
                <a:ea typeface="+mn-ea"/>
                <a:cs typeface="+mn-cs"/>
              </a:rPr>
              <a:t>:                           apache, </a:t>
            </a:r>
            <a:r>
              <a:rPr kumimoji="0" lang="en-US" sz="2800" b="0" i="0" u="none" strike="noStrike" kern="1200" cap="none" spc="0" normalizeH="0" baseline="0" noProof="0" dirty="0" err="1">
                <a:ln>
                  <a:noFill/>
                </a:ln>
                <a:solidFill>
                  <a:srgbClr val="000000"/>
                </a:solidFill>
                <a:effectLst/>
                <a:uLnTx/>
                <a:uFillTx/>
                <a:latin typeface="Calibri Light"/>
                <a:ea typeface="+mn-ea"/>
                <a:cs typeface="+mn-cs"/>
              </a:rPr>
              <a:t>bootup</a:t>
            </a:r>
            <a:r>
              <a:rPr kumimoji="0" lang="en-US" sz="2800" b="0" i="0" u="none" strike="noStrike" kern="1200" cap="none" spc="0" normalizeH="0" baseline="0" noProof="0" dirty="0">
                <a:ln>
                  <a:noFill/>
                </a:ln>
                <a:solidFill>
                  <a:srgbClr val="000000"/>
                </a:solidFill>
                <a:effectLst/>
                <a:uLnTx/>
                <a:uFillTx/>
                <a:latin typeface="Calibri Light"/>
                <a:ea typeface="+mn-ea"/>
                <a:cs typeface="+mn-cs"/>
              </a:rPr>
              <a:t>, compiler, </a:t>
            </a:r>
            <a:r>
              <a:rPr kumimoji="0" lang="en-US" sz="2800" b="0" i="0" u="none" strike="noStrike" kern="1200" cap="none" spc="0" normalizeH="0" baseline="0" noProof="0" dirty="0" err="1">
                <a:ln>
                  <a:noFill/>
                </a:ln>
                <a:solidFill>
                  <a:srgbClr val="000000"/>
                </a:solidFill>
                <a:effectLst/>
                <a:uLnTx/>
                <a:uFillTx/>
                <a:latin typeface="Calibri Light"/>
                <a:ea typeface="+mn-ea"/>
                <a:cs typeface="+mn-cs"/>
              </a:rPr>
              <a:t>filecopy</a:t>
            </a:r>
            <a:r>
              <a:rPr kumimoji="0" lang="en-US" sz="2800" b="0" i="0" u="none" strike="noStrike" kern="1200" cap="none" spc="0" normalizeH="0" baseline="0" noProof="0" dirty="0">
                <a:ln>
                  <a:noFill/>
                </a:ln>
                <a:solidFill>
                  <a:srgbClr val="000000"/>
                </a:solidFill>
                <a:effectLst/>
                <a:uLnTx/>
                <a:uFillTx/>
                <a:latin typeface="Calibri Light"/>
                <a:ea typeface="+mn-ea"/>
                <a:cs typeface="+mn-cs"/>
              </a:rPr>
              <a:t>, </a:t>
            </a:r>
            <a:r>
              <a:rPr kumimoji="0" lang="en-US" sz="2800" b="0" i="0" u="none" strike="noStrike" kern="1200" cap="none" spc="0" normalizeH="0" baseline="0" noProof="0" dirty="0" err="1">
                <a:ln>
                  <a:noFill/>
                </a:ln>
                <a:solidFill>
                  <a:srgbClr val="000000"/>
                </a:solidFill>
                <a:effectLst/>
                <a:uLnTx/>
                <a:uFillTx/>
                <a:latin typeface="Calibri Light"/>
                <a:ea typeface="+mn-ea"/>
                <a:cs typeface="+mn-cs"/>
              </a:rPr>
              <a:t>mysql</a:t>
            </a:r>
            <a:r>
              <a:rPr kumimoji="0" lang="en-US" sz="2800" b="0" i="0" u="none" strike="noStrike" kern="1200" cap="none" spc="0" normalizeH="0" baseline="0" noProof="0" dirty="0">
                <a:ln>
                  <a:noFill/>
                </a:ln>
                <a:solidFill>
                  <a:srgbClr val="000000"/>
                </a:solidFill>
                <a:effectLst/>
                <a:uLnTx/>
                <a:uFillTx/>
                <a:latin typeface="Calibri Light"/>
                <a:ea typeface="+mn-ea"/>
                <a:cs typeface="+mn-cs"/>
              </a:rPr>
              <a:t>, fork, shell, </a:t>
            </a:r>
            <a:r>
              <a:rPr kumimoji="0" lang="en-US" sz="2800" b="0" i="0" u="none" strike="noStrike" kern="1200" cap="none" spc="0" normalizeH="0" baseline="0" noProof="0" dirty="0" err="1">
                <a:ln>
                  <a:noFill/>
                </a:ln>
                <a:solidFill>
                  <a:srgbClr val="000000"/>
                </a:solidFill>
                <a:effectLst/>
                <a:uLnTx/>
                <a:uFillTx/>
                <a:latin typeface="Calibri Light"/>
                <a:ea typeface="+mn-ea"/>
                <a:cs typeface="+mn-cs"/>
              </a:rPr>
              <a:t>memcached</a:t>
            </a:r>
            <a:r>
              <a:rPr kumimoji="0" lang="en-US" sz="2800" b="0" i="0" u="none" strike="noStrike" kern="1200" cap="none" spc="0" normalizeH="0" baseline="0" noProof="0" dirty="0">
                <a:ln>
                  <a:noFill/>
                </a:ln>
                <a:solidFill>
                  <a:srgbClr val="000000"/>
                </a:solidFill>
                <a:effectLst/>
                <a:uLnTx/>
                <a:uFillTx/>
                <a:latin typeface="Calibri Light"/>
                <a:ea typeface="+mn-ea"/>
                <a:cs typeface="+mn-cs"/>
              </a:rPr>
              <a:t> (8 in total)</a:t>
            </a:r>
          </a:p>
          <a:p>
            <a:pPr marL="742950" marR="0" lvl="1" indent="-285750" algn="l" defTabSz="914400" rtl="0" eaLnBrk="1" fontAlgn="auto" latinLnBrk="0" hangingPunct="1">
              <a:lnSpc>
                <a:spcPct val="90000"/>
              </a:lnSpc>
              <a:spcBef>
                <a:spcPts val="500"/>
              </a:spcBef>
              <a:spcAft>
                <a:spcPts val="0"/>
              </a:spcAft>
              <a:buClrTx/>
              <a:buSzTx/>
              <a:buFont typeface="Calibri Light" panose="020F030202020403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Calibri Light"/>
              <a:ea typeface="+mn-ea"/>
              <a:cs typeface="+mn-cs"/>
            </a:endParaRPr>
          </a:p>
        </p:txBody>
      </p:sp>
    </p:spTree>
    <p:extLst>
      <p:ext uri="{BB962C8B-B14F-4D97-AF65-F5344CB8AC3E}">
        <p14:creationId xmlns:p14="http://schemas.microsoft.com/office/powerpoint/2010/main" val="19193560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nvPr>
        </p:nvGraphicFramePr>
        <p:xfrm>
          <a:off x="-494675" y="391160"/>
          <a:ext cx="5648849" cy="54913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nvPr>
        </p:nvGraphicFramePr>
        <p:xfrm>
          <a:off x="3799951" y="416524"/>
          <a:ext cx="5648849" cy="5495544"/>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p:cNvSpPr txBox="1"/>
          <p:nvPr/>
        </p:nvSpPr>
        <p:spPr>
          <a:xfrm rot="16200000">
            <a:off x="-1663576" y="2593166"/>
            <a:ext cx="4323470"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Performance Improvement</a:t>
            </a:r>
          </a:p>
        </p:txBody>
      </p:sp>
      <p:sp>
        <p:nvSpPr>
          <p:cNvPr id="11" name="TextBox 10"/>
          <p:cNvSpPr txBox="1"/>
          <p:nvPr/>
        </p:nvSpPr>
        <p:spPr>
          <a:xfrm rot="16200000">
            <a:off x="2675358" y="2593166"/>
            <a:ext cx="4323470"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Performance Improvement</a:t>
            </a:r>
          </a:p>
        </p:txBody>
      </p:sp>
      <p:sp>
        <p:nvSpPr>
          <p:cNvPr id="12" name="TextBox 11"/>
          <p:cNvSpPr txBox="1"/>
          <p:nvPr/>
        </p:nvSpPr>
        <p:spPr>
          <a:xfrm>
            <a:off x="267325" y="4734580"/>
            <a:ext cx="4323470" cy="5232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
                <a:cs typeface="+mn-cs"/>
              </a:rPr>
              <a:t>CPU-GPU Comm.-Intensive</a:t>
            </a:r>
          </a:p>
        </p:txBody>
      </p:sp>
      <p:sp>
        <p:nvSpPr>
          <p:cNvPr id="13" name="TextBox 12"/>
          <p:cNvSpPr txBox="1"/>
          <p:nvPr/>
        </p:nvSpPr>
        <p:spPr>
          <a:xfrm>
            <a:off x="4630655" y="4734580"/>
            <a:ext cx="4323470" cy="5232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
                <a:cs typeface="+mn-cs"/>
              </a:rPr>
              <a:t>In-Memory Comm.-Intensive</a:t>
            </a:r>
          </a:p>
        </p:txBody>
      </p:sp>
      <p:sp>
        <p:nvSpPr>
          <p:cNvPr id="29" name="Content Placeholder 2"/>
          <p:cNvSpPr>
            <a:spLocks noGrp="1"/>
          </p:cNvSpPr>
          <p:nvPr/>
        </p:nvSpPr>
        <p:spPr>
          <a:xfrm>
            <a:off x="-76200" y="5867400"/>
            <a:ext cx="9296400" cy="580463"/>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1" u="none" strike="noStrike" kern="1200" cap="none" spc="-150" normalizeH="0" baseline="0" noProof="0" dirty="0">
                <a:ln>
                  <a:noFill/>
                </a:ln>
                <a:solidFill>
                  <a:srgbClr val="4472C4">
                    <a:lumMod val="75000"/>
                  </a:srgbClr>
                </a:solidFill>
                <a:effectLst/>
                <a:uLnTx/>
                <a:uFillTx/>
                <a:latin typeface="Calibri Light"/>
                <a:ea typeface="+mn-ea"/>
                <a:cs typeface="+mn-cs"/>
              </a:rPr>
              <a:t>More</a:t>
            </a:r>
            <a:r>
              <a:rPr kumimoji="0" lang="en-US" sz="3600" b="0" i="0" u="none" strike="noStrike" kern="1200" cap="none" spc="-150" normalizeH="0" baseline="0" noProof="0" dirty="0">
                <a:ln>
                  <a:noFill/>
                </a:ln>
                <a:solidFill>
                  <a:prstClr val="black"/>
                </a:solidFill>
                <a:effectLst/>
                <a:uLnTx/>
                <a:uFillTx/>
                <a:latin typeface="Calibri Light"/>
                <a:ea typeface="+mn-ea"/>
                <a:cs typeface="+mn-cs"/>
              </a:rPr>
              <a:t> performance improvement at </a:t>
            </a:r>
            <a:r>
              <a:rPr kumimoji="0" lang="en-US" sz="3600" b="1" i="1" u="none" strike="noStrike" kern="1200" cap="none" spc="-150" normalizeH="0" baseline="0" noProof="0" dirty="0">
                <a:ln>
                  <a:noFill/>
                </a:ln>
                <a:solidFill>
                  <a:srgbClr val="4472C4">
                    <a:lumMod val="75000"/>
                  </a:srgbClr>
                </a:solidFill>
                <a:effectLst/>
                <a:uLnTx/>
                <a:uFillTx/>
                <a:latin typeface="Calibri Light"/>
                <a:ea typeface="+mn-ea"/>
                <a:cs typeface="+mn-cs"/>
              </a:rPr>
              <a:t>higher core count</a:t>
            </a:r>
          </a:p>
        </p:txBody>
      </p:sp>
      <p:sp>
        <p:nvSpPr>
          <p:cNvPr id="14" name="Content Placeholder 2"/>
          <p:cNvSpPr>
            <a:spLocks noGrp="1"/>
          </p:cNvSpPr>
          <p:nvPr/>
        </p:nvSpPr>
        <p:spPr>
          <a:xfrm>
            <a:off x="-76200" y="5410200"/>
            <a:ext cx="9296400" cy="580463"/>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1" u="none" strike="noStrike" kern="1200" cap="none" spc="-100" normalizeH="0" baseline="0" noProof="0" dirty="0">
                <a:ln>
                  <a:noFill/>
                </a:ln>
                <a:solidFill>
                  <a:srgbClr val="4472C4">
                    <a:lumMod val="75000"/>
                  </a:srgbClr>
                </a:solidFill>
                <a:effectLst/>
                <a:uLnTx/>
                <a:uFillTx/>
                <a:latin typeface="Calibri Light"/>
                <a:ea typeface="+mn-ea"/>
                <a:cs typeface="+mn-cs"/>
              </a:rPr>
              <a:t>High performance improvement</a:t>
            </a:r>
          </a:p>
        </p:txBody>
      </p:sp>
      <p:sp>
        <p:nvSpPr>
          <p:cNvPr id="3"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Performance (2 Channel, 2 Rank)</a:t>
            </a:r>
          </a:p>
        </p:txBody>
      </p:sp>
    </p:spTree>
    <p:extLst>
      <p:ext uri="{BB962C8B-B14F-4D97-AF65-F5344CB8AC3E}">
        <p14:creationId xmlns:p14="http://schemas.microsoft.com/office/powerpoint/2010/main" val="269061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1" grpId="0"/>
      <p:bldP spid="13" grpId="0"/>
      <p:bldP spid="29" grpId="0"/>
      <p:bldP spid="14"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Performance on Various Systems</a:t>
            </a:r>
          </a:p>
        </p:txBody>
      </p:sp>
      <p:graphicFrame>
        <p:nvGraphicFramePr>
          <p:cNvPr id="11" name="Chart 10"/>
          <p:cNvGraphicFramePr>
            <a:graphicFrameLocks/>
          </p:cNvGraphicFramePr>
          <p:nvPr>
            <p:extLst/>
          </p:nvPr>
        </p:nvGraphicFramePr>
        <p:xfrm>
          <a:off x="3797808" y="421640"/>
          <a:ext cx="5650992" cy="54955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nvPr>
        </p:nvGraphicFramePr>
        <p:xfrm>
          <a:off x="-499872" y="391160"/>
          <a:ext cx="5650992" cy="5495544"/>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p:cNvSpPr txBox="1"/>
          <p:nvPr/>
        </p:nvSpPr>
        <p:spPr>
          <a:xfrm>
            <a:off x="1447800" y="4734580"/>
            <a:ext cx="2888084" cy="5232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
                <a:cs typeface="+mn-cs"/>
              </a:rPr>
              <a:t>Channel Count</a:t>
            </a:r>
          </a:p>
        </p:txBody>
      </p:sp>
      <p:sp>
        <p:nvSpPr>
          <p:cNvPr id="22" name="TextBox 21"/>
          <p:cNvSpPr txBox="1"/>
          <p:nvPr/>
        </p:nvSpPr>
        <p:spPr>
          <a:xfrm>
            <a:off x="5798716" y="4734580"/>
            <a:ext cx="2888084" cy="52322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
                <a:cs typeface="+mn-cs"/>
              </a:rPr>
              <a:t>Rank Count</a:t>
            </a:r>
          </a:p>
        </p:txBody>
      </p:sp>
      <p:sp>
        <p:nvSpPr>
          <p:cNvPr id="23" name="TextBox 22"/>
          <p:cNvSpPr txBox="1"/>
          <p:nvPr/>
        </p:nvSpPr>
        <p:spPr>
          <a:xfrm rot="16200000">
            <a:off x="-1665725" y="2593166"/>
            <a:ext cx="4323470"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Performance Improvement</a:t>
            </a:r>
          </a:p>
        </p:txBody>
      </p:sp>
      <p:sp>
        <p:nvSpPr>
          <p:cNvPr id="24" name="TextBox 23"/>
          <p:cNvSpPr txBox="1"/>
          <p:nvPr/>
        </p:nvSpPr>
        <p:spPr>
          <a:xfrm rot="16200000">
            <a:off x="2673209" y="2593166"/>
            <a:ext cx="4323470"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Performance Improvement</a:t>
            </a:r>
          </a:p>
        </p:txBody>
      </p:sp>
      <p:sp>
        <p:nvSpPr>
          <p:cNvPr id="19" name="Content Placeholder 2"/>
          <p:cNvSpPr>
            <a:spLocks noGrp="1"/>
          </p:cNvSpPr>
          <p:nvPr/>
        </p:nvSpPr>
        <p:spPr>
          <a:xfrm>
            <a:off x="0" y="5410200"/>
            <a:ext cx="9144000" cy="104157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1" u="none" strike="noStrike" kern="1200" cap="none" spc="0" normalizeH="0" baseline="0" noProof="0" dirty="0">
                <a:ln>
                  <a:noFill/>
                </a:ln>
                <a:solidFill>
                  <a:srgbClr val="4472C4">
                    <a:lumMod val="75000"/>
                  </a:srgbClr>
                </a:solidFill>
                <a:effectLst/>
                <a:uLnTx/>
                <a:uFillTx/>
                <a:latin typeface="Calibri Light"/>
                <a:ea typeface="+mn-ea"/>
                <a:cs typeface="+mn-cs"/>
              </a:rPr>
              <a:t>Performance increases with rank count</a:t>
            </a:r>
          </a:p>
        </p:txBody>
      </p:sp>
    </p:spTree>
    <p:extLst>
      <p:ext uri="{BB962C8B-B14F-4D97-AF65-F5344CB8AC3E}">
        <p14:creationId xmlns:p14="http://schemas.microsoft.com/office/powerpoint/2010/main" val="417785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22" grpId="0"/>
      <p:bldP spid="24" grpId="0"/>
      <p:bldP spid="19"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p:cNvGraphicFramePr>
            <a:graphicFrameLocks/>
          </p:cNvGraphicFramePr>
          <p:nvPr>
            <p:extLst/>
          </p:nvPr>
        </p:nvGraphicFramePr>
        <p:xfrm>
          <a:off x="3797808" y="411480"/>
          <a:ext cx="5650992" cy="54955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0" name="Chart 29"/>
          <p:cNvGraphicFramePr>
            <a:graphicFrameLocks/>
          </p:cNvGraphicFramePr>
          <p:nvPr>
            <p:extLst/>
          </p:nvPr>
        </p:nvGraphicFramePr>
        <p:xfrm>
          <a:off x="-509016" y="411480"/>
          <a:ext cx="5650992" cy="5495544"/>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p:cNvSpPr txBox="1"/>
          <p:nvPr/>
        </p:nvSpPr>
        <p:spPr>
          <a:xfrm rot="16200000">
            <a:off x="-1741926" y="2593166"/>
            <a:ext cx="4323470"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Performance</a:t>
            </a:r>
          </a:p>
        </p:txBody>
      </p:sp>
      <p:sp>
        <p:nvSpPr>
          <p:cNvPr id="38" name="TextBox 37"/>
          <p:cNvSpPr txBox="1"/>
          <p:nvPr/>
        </p:nvSpPr>
        <p:spPr>
          <a:xfrm rot="16200000">
            <a:off x="2673209" y="2593166"/>
            <a:ext cx="4323470"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Processor Pin Count</a:t>
            </a:r>
          </a:p>
        </p:txBody>
      </p:sp>
      <p:sp>
        <p:nvSpPr>
          <p:cNvPr id="39" name="Content Placeholder 2"/>
          <p:cNvSpPr>
            <a:spLocks noGrp="1"/>
          </p:cNvSpPr>
          <p:nvPr/>
        </p:nvSpPr>
        <p:spPr>
          <a:xfrm>
            <a:off x="152400" y="5410200"/>
            <a:ext cx="8839200" cy="104157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Calibri Light"/>
                <a:ea typeface="+mn-ea"/>
                <a:cs typeface="+mn-cs"/>
              </a:rPr>
              <a:t>DDMA achieves </a:t>
            </a:r>
            <a:r>
              <a:rPr kumimoji="0" lang="en-US" sz="3600" b="1" i="1" u="none" strike="noStrike" kern="1200" cap="none" spc="0" normalizeH="0" baseline="0" noProof="0" dirty="0">
                <a:ln>
                  <a:noFill/>
                </a:ln>
                <a:solidFill>
                  <a:srgbClr val="4472C4">
                    <a:lumMod val="75000"/>
                  </a:srgbClr>
                </a:solidFill>
                <a:effectLst/>
                <a:uLnTx/>
                <a:uFillTx/>
                <a:latin typeface="Calibri Light"/>
                <a:ea typeface="+mn-ea"/>
                <a:cs typeface="+mn-cs"/>
              </a:rPr>
              <a:t>higher performance                                               </a:t>
            </a:r>
            <a:r>
              <a:rPr kumimoji="0" lang="en-US" sz="3600" b="0" i="0" u="none" strike="noStrike" kern="1200" cap="none" spc="0" normalizeH="0" baseline="0" noProof="0" dirty="0">
                <a:ln>
                  <a:noFill/>
                </a:ln>
                <a:solidFill>
                  <a:prstClr val="black"/>
                </a:solidFill>
                <a:effectLst/>
                <a:uLnTx/>
                <a:uFillTx/>
                <a:latin typeface="Calibri Light"/>
                <a:ea typeface="+mn-ea"/>
                <a:cs typeface="+mn-cs"/>
              </a:rPr>
              <a:t>at </a:t>
            </a:r>
            <a:r>
              <a:rPr kumimoji="0" lang="en-US" sz="3600" b="1" i="1" u="none" strike="noStrike" kern="1200" cap="none" spc="0" normalizeH="0" baseline="0" noProof="0" dirty="0">
                <a:ln>
                  <a:noFill/>
                </a:ln>
                <a:solidFill>
                  <a:srgbClr val="4472C4">
                    <a:lumMod val="75000"/>
                  </a:srgbClr>
                </a:solidFill>
                <a:effectLst/>
                <a:uLnTx/>
                <a:uFillTx/>
                <a:latin typeface="Calibri Light"/>
                <a:ea typeface="+mn-ea"/>
                <a:cs typeface="+mn-cs"/>
              </a:rPr>
              <a:t>lower processor pin count</a:t>
            </a:r>
          </a:p>
        </p:txBody>
      </p:sp>
      <p:sp>
        <p:nvSpPr>
          <p:cNvPr id="40" name="TextBox 1"/>
          <p:cNvSpPr txBox="1"/>
          <p:nvPr/>
        </p:nvSpPr>
        <p:spPr>
          <a:xfrm>
            <a:off x="5970716" y="1879944"/>
            <a:ext cx="690095" cy="3693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959</a:t>
            </a:r>
          </a:p>
        </p:txBody>
      </p:sp>
      <p:sp>
        <p:nvSpPr>
          <p:cNvPr id="41" name="TextBox 1"/>
          <p:cNvSpPr txBox="1"/>
          <p:nvPr/>
        </p:nvSpPr>
        <p:spPr>
          <a:xfrm>
            <a:off x="6960503" y="1999807"/>
            <a:ext cx="595626" cy="36239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915</a:t>
            </a:r>
          </a:p>
        </p:txBody>
      </p:sp>
      <p:sp>
        <p:nvSpPr>
          <p:cNvPr id="42" name="TextBox 1"/>
          <p:cNvSpPr txBox="1"/>
          <p:nvPr/>
        </p:nvSpPr>
        <p:spPr>
          <a:xfrm>
            <a:off x="7826671" y="1524000"/>
            <a:ext cx="722969" cy="39599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white"/>
                </a:solidFill>
                <a:effectLst/>
                <a:uLnTx/>
                <a:uFillTx/>
                <a:latin typeface="Calibri Light" panose="020F0302020204030204" pitchFamily="34" charset="0"/>
                <a:ea typeface="+mn-ea"/>
                <a:cs typeface="+mn-cs"/>
              </a:rPr>
              <a:t>1103</a:t>
            </a:r>
          </a:p>
        </p:txBody>
      </p:sp>
      <p:sp>
        <p:nvSpPr>
          <p:cNvPr id="16"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DDMA vs. Dual Channel</a:t>
            </a:r>
          </a:p>
        </p:txBody>
      </p:sp>
    </p:spTree>
    <p:extLst>
      <p:ext uri="{BB962C8B-B14F-4D97-AF65-F5344CB8AC3E}">
        <p14:creationId xmlns:p14="http://schemas.microsoft.com/office/powerpoint/2010/main" val="290253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38" grpId="0"/>
      <p:bldP spid="39"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Decoupled DMA</a:t>
            </a:r>
          </a:p>
        </p:txBody>
      </p:sp>
      <p:sp>
        <p:nvSpPr>
          <p:cNvPr id="3" name="Content Placeholder 2"/>
          <p:cNvSpPr>
            <a:spLocks noGrp="1"/>
          </p:cNvSpPr>
          <p:nvPr>
            <p:ph idx="1"/>
          </p:nvPr>
        </p:nvSpPr>
        <p:spPr>
          <a:xfrm>
            <a:off x="228600" y="908720"/>
            <a:ext cx="8807896" cy="5193723"/>
          </a:xfrm>
        </p:spPr>
        <p:txBody>
          <a:bodyPr/>
          <a:lstStyle/>
          <a:p>
            <a:r>
              <a:rPr lang="en-US" dirty="0" err="1"/>
              <a:t>Donghyuk</a:t>
            </a:r>
            <a:r>
              <a:rPr lang="en-US" dirty="0"/>
              <a:t> Lee, </a:t>
            </a:r>
            <a:r>
              <a:rPr lang="en-US" dirty="0" err="1"/>
              <a:t>Lavanya</a:t>
            </a:r>
            <a:r>
              <a:rPr lang="en-US" dirty="0"/>
              <a:t> Subramanian, </a:t>
            </a:r>
            <a:r>
              <a:rPr lang="en-US" dirty="0" err="1"/>
              <a:t>Rachata</a:t>
            </a:r>
            <a:r>
              <a:rPr lang="en-US" dirty="0"/>
              <a:t> </a:t>
            </a:r>
            <a:r>
              <a:rPr lang="en-US" dirty="0" err="1"/>
              <a:t>Ausavarungnirun</a:t>
            </a:r>
            <a:r>
              <a:rPr lang="en-US" dirty="0"/>
              <a:t>, </a:t>
            </a:r>
            <a:r>
              <a:rPr lang="en-US" dirty="0" err="1"/>
              <a:t>Jongmoo</a:t>
            </a:r>
            <a:r>
              <a:rPr lang="en-US" dirty="0"/>
              <a:t> Choi, and Onur Mutlu,</a:t>
            </a:r>
            <a:br>
              <a:rPr lang="en-US" dirty="0"/>
            </a:br>
            <a:r>
              <a:rPr lang="en-US" b="1" dirty="0">
                <a:hlinkClick r:id="rId2"/>
              </a:rPr>
              <a:t>"Decoupled Direct Memory Access: Isolating CPU and IO Traffic by Leveraging a Dual-Data-Port DRAM"</a:t>
            </a:r>
            <a:br>
              <a:rPr lang="en-US" dirty="0"/>
            </a:br>
            <a:r>
              <a:rPr lang="en-US" i="1" dirty="0"/>
              <a:t>Proceedings of the </a:t>
            </a:r>
            <a:r>
              <a:rPr lang="en-US" i="1" dirty="0">
                <a:hlinkClick r:id="rId3"/>
              </a:rPr>
              <a:t>24th International Conference on Parallel Architectures and Compilation Techniques</a:t>
            </a:r>
            <a:r>
              <a:rPr lang="en-US" i="1" dirty="0"/>
              <a:t> (</a:t>
            </a:r>
            <a:r>
              <a:rPr lang="en-US" b="1" i="1" dirty="0"/>
              <a:t>PACT</a:t>
            </a:r>
            <a:r>
              <a:rPr lang="en-US" i="1" dirty="0"/>
              <a:t>)</a:t>
            </a:r>
            <a:r>
              <a:rPr lang="en-US" dirty="0"/>
              <a:t>, San Francisco, CA, USA, October 2015. </a:t>
            </a:r>
            <a:br>
              <a:rPr lang="en-US" dirty="0"/>
            </a:br>
            <a:r>
              <a:rPr lang="en-US" dirty="0"/>
              <a:t>[</a:t>
            </a:r>
            <a:r>
              <a:rPr lang="en-US" dirty="0">
                <a:hlinkClick r:id="rId4"/>
              </a:rPr>
              <a:t>Slides (pptx)</a:t>
            </a:r>
            <a:r>
              <a:rPr lang="en-US" dirty="0"/>
              <a:t> </a:t>
            </a:r>
            <a:r>
              <a:rPr lang="en-US" dirty="0">
                <a:hlinkClick r:id="rId5"/>
              </a:rPr>
              <a:t>(pdf)</a:t>
            </a:r>
            <a:r>
              <a:rPr lang="en-US"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278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6" name="Picture 5"/>
          <p:cNvPicPr>
            <a:picLocks noChangeAspect="1"/>
          </p:cNvPicPr>
          <p:nvPr/>
        </p:nvPicPr>
        <p:blipFill>
          <a:blip r:embed="rId6"/>
          <a:stretch>
            <a:fillRect/>
          </a:stretch>
        </p:blipFill>
        <p:spPr>
          <a:xfrm>
            <a:off x="0" y="4537794"/>
            <a:ext cx="9144000" cy="1915542"/>
          </a:xfrm>
          <a:prstGeom prst="rect">
            <a:avLst/>
          </a:prstGeom>
        </p:spPr>
      </p:pic>
    </p:spTree>
    <p:extLst>
      <p:ext uri="{BB962C8B-B14F-4D97-AF65-F5344CB8AC3E}">
        <p14:creationId xmlns:p14="http://schemas.microsoft.com/office/powerpoint/2010/main" val="3008772922"/>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10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6: Memory Interference and QoS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463108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dirty="0"/>
              <a:t>QoS-Aware Memory Scheduling: Evolution</a:t>
            </a:r>
          </a:p>
        </p:txBody>
      </p:sp>
      <p:sp>
        <p:nvSpPr>
          <p:cNvPr id="3" name="Content Placeholder 2"/>
          <p:cNvSpPr>
            <a:spLocks noGrp="1"/>
          </p:cNvSpPr>
          <p:nvPr>
            <p:ph idx="1"/>
          </p:nvPr>
        </p:nvSpPr>
        <p:spPr>
          <a:xfrm>
            <a:off x="228600" y="1124744"/>
            <a:ext cx="8610600" cy="5123656"/>
          </a:xfrm>
        </p:spPr>
        <p:txBody>
          <a:bodyPr/>
          <a:lstStyle/>
          <a:p>
            <a:r>
              <a:rPr lang="en-US" dirty="0">
                <a:solidFill>
                  <a:srgbClr val="0000FF"/>
                </a:solidFill>
              </a:rPr>
              <a:t>Thread cluster memory scheduling </a:t>
            </a:r>
            <a:r>
              <a:rPr lang="en-US" sz="1800" dirty="0">
                <a:solidFill>
                  <a:srgbClr val="008000"/>
                </a:solidFill>
              </a:rPr>
              <a:t>[Kim+ MICRO’10, Top Picks’11]</a:t>
            </a:r>
          </a:p>
          <a:p>
            <a:pPr lvl="1"/>
            <a:r>
              <a:rPr lang="en-US" sz="2000" dirty="0"/>
              <a:t>Idea: Cluster threads into two groups (latency vs. bandwidth sensitive); prioritize the latency-sensitive ones; employ a fairness policy in the bandwidth sensitive group</a:t>
            </a:r>
          </a:p>
          <a:p>
            <a:pPr lvl="1"/>
            <a:r>
              <a:rPr lang="en-US" sz="2000" dirty="0"/>
              <a:t>Takeaway: </a:t>
            </a:r>
            <a:r>
              <a:rPr lang="en-US" sz="2000" dirty="0">
                <a:solidFill>
                  <a:srgbClr val="FF0000"/>
                </a:solidFill>
              </a:rPr>
              <a:t>Heterogeneous scheduling policy that is different based on thread behavior maximizes both performance and fairness</a:t>
            </a:r>
          </a:p>
          <a:p>
            <a:pPr lvl="1"/>
            <a:endParaRPr lang="en-US" sz="2000" dirty="0">
              <a:solidFill>
                <a:srgbClr val="FF0000"/>
              </a:solidFill>
            </a:endParaRPr>
          </a:p>
          <a:p>
            <a:r>
              <a:rPr lang="en-US" dirty="0">
                <a:solidFill>
                  <a:srgbClr val="0000FF"/>
                </a:solidFill>
              </a:rPr>
              <a:t>Integrated Memory Channel Partitioning and Scheduling </a:t>
            </a:r>
            <a:r>
              <a:rPr lang="en-US" sz="1800" dirty="0">
                <a:solidFill>
                  <a:srgbClr val="008000"/>
                </a:solidFill>
              </a:rPr>
              <a:t>[</a:t>
            </a:r>
            <a:r>
              <a:rPr lang="en-US" sz="1800" dirty="0" err="1">
                <a:solidFill>
                  <a:srgbClr val="008000"/>
                </a:solidFill>
              </a:rPr>
              <a:t>Muralidhara</a:t>
            </a:r>
            <a:r>
              <a:rPr lang="en-US" sz="1800" dirty="0">
                <a:solidFill>
                  <a:srgbClr val="008000"/>
                </a:solidFill>
              </a:rPr>
              <a:t>+ MICRO’11]</a:t>
            </a:r>
          </a:p>
          <a:p>
            <a:pPr marL="695040" lvl="2" indent="-342761"/>
            <a:r>
              <a:rPr lang="en-US" dirty="0"/>
              <a:t>Idea: Only prioritize very latency-sensitive threads in the scheduler; mitigate all other applications’ interference via channel partitioning</a:t>
            </a:r>
          </a:p>
          <a:p>
            <a:pPr marL="695040" lvl="2" indent="-342761"/>
            <a:r>
              <a:rPr lang="en-US" dirty="0"/>
              <a:t>Takeaway: </a:t>
            </a:r>
            <a:r>
              <a:rPr lang="en-US" dirty="0">
                <a:solidFill>
                  <a:srgbClr val="FF0000"/>
                </a:solidFill>
              </a:rPr>
              <a:t>Intelligently combining application-aware channel partitioning and memory scheduling provides better performance than either</a:t>
            </a:r>
          </a:p>
          <a:p>
            <a:endParaRPr lang="en-US" sz="1600" dirty="0">
              <a:solidFill>
                <a:srgbClr val="008000"/>
              </a:solidFill>
            </a:endParaRPr>
          </a:p>
          <a:p>
            <a:pPr lvl="1"/>
            <a:endParaRPr lang="en-US" dirty="0">
              <a:solidFill>
                <a:srgbClr val="FF0000"/>
              </a:solidFill>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1400322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0416"/>
            <a:ext cx="7924800" cy="1752600"/>
          </a:xfrm>
        </p:spPr>
        <p:txBody>
          <a:bodyPr/>
          <a:lstStyle/>
          <a:p>
            <a:pPr algn="ctr"/>
            <a:r>
              <a:rPr lang="en-US" sz="4000" dirty="0"/>
              <a:t>Interconnect QoS/Performance Ideas</a:t>
            </a:r>
            <a:endParaRPr lang="en-US" sz="3000" b="1"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024"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024"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215327117"/>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dirty="0">
                <a:latin typeface="Garamond" charset="0"/>
                <a:ea typeface="ＭＳ Ｐゴシック" charset="0"/>
                <a:cs typeface="ＭＳ Ｐゴシック" charset="0"/>
              </a:rPr>
              <a:t>Application-Aware Prioritization in </a:t>
            </a:r>
            <a:r>
              <a:rPr lang="en-US" dirty="0" err="1">
                <a:latin typeface="Garamond" charset="0"/>
                <a:ea typeface="ＭＳ Ｐゴシック" charset="0"/>
                <a:cs typeface="ＭＳ Ｐゴシック" charset="0"/>
              </a:rPr>
              <a:t>NoCs</a:t>
            </a:r>
            <a:endParaRPr lang="en-US" dirty="0">
              <a:latin typeface="Garamond" charset="0"/>
              <a:ea typeface="ＭＳ Ｐゴシック" charset="0"/>
              <a:cs typeface="ＭＳ Ｐゴシック" charset="0"/>
            </a:endParaRPr>
          </a:p>
        </p:txBody>
      </p:sp>
      <p:sp>
        <p:nvSpPr>
          <p:cNvPr id="71683" name="Content Placeholder 2"/>
          <p:cNvSpPr>
            <a:spLocks noGrp="1"/>
          </p:cNvSpPr>
          <p:nvPr>
            <p:ph idx="1"/>
          </p:nvPr>
        </p:nvSpPr>
        <p:spPr>
          <a:xfrm>
            <a:off x="228600" y="996950"/>
            <a:ext cx="8915400" cy="5194300"/>
          </a:xfrm>
        </p:spPr>
        <p:txBody>
          <a:bodyPr/>
          <a:lstStyle/>
          <a:p>
            <a:pPr>
              <a:defRPr/>
            </a:pPr>
            <a:r>
              <a:rPr lang="en-US" dirty="0">
                <a:solidFill>
                  <a:srgbClr val="000000"/>
                </a:solidFill>
                <a:latin typeface="Tahoma" charset="0"/>
                <a:ea typeface="ＭＳ Ｐゴシック" charset="0"/>
                <a:cs typeface="ＭＳ Ｐゴシック" charset="0"/>
              </a:rPr>
              <a:t>Das et al., “</a:t>
            </a:r>
            <a:r>
              <a:rPr lang="en-US" dirty="0">
                <a:solidFill>
                  <a:srgbClr val="0000FF"/>
                </a:solidFill>
                <a:latin typeface="Tahoma" charset="0"/>
                <a:ea typeface="ＭＳ Ｐゴシック" charset="0"/>
                <a:cs typeface="ＭＳ Ｐゴシック" charset="0"/>
              </a:rPr>
              <a:t>Application-Aware Prioritization Mechanisms for On-Chip Networks</a:t>
            </a:r>
            <a:r>
              <a:rPr lang="en-US" dirty="0">
                <a:solidFill>
                  <a:srgbClr val="000000"/>
                </a:solidFill>
                <a:latin typeface="Tahoma" charset="0"/>
                <a:ea typeface="ＭＳ Ｐゴシック" charset="0"/>
                <a:cs typeface="ＭＳ Ｐゴシック" charset="0"/>
              </a:rPr>
              <a:t>,” MICRO 2009.</a:t>
            </a:r>
            <a:endParaRPr lang="en-US" dirty="0">
              <a:solidFill>
                <a:srgbClr val="002776"/>
              </a:solidFill>
            </a:endParaRPr>
          </a:p>
          <a:p>
            <a:pPr lvl="1"/>
            <a:r>
              <a:rPr lang="en-US" dirty="0">
                <a:hlinkClick r:id="rId2"/>
              </a:rPr>
              <a:t>https://users.ece.cmu.edu/~omutlu/pub/app-aware-noc_micro09.pdf</a:t>
            </a:r>
            <a:r>
              <a:rPr lang="en-US" dirty="0"/>
              <a:t> </a:t>
            </a:r>
          </a:p>
        </p:txBody>
      </p:sp>
      <p:sp>
        <p:nvSpPr>
          <p:cNvPr id="71684"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73AA18-BA32-B845-AA7D-C3BC3E220FE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3" name="Picture 2"/>
          <p:cNvPicPr>
            <a:picLocks noChangeAspect="1"/>
          </p:cNvPicPr>
          <p:nvPr/>
        </p:nvPicPr>
        <p:blipFill>
          <a:blip r:embed="rId3"/>
          <a:stretch>
            <a:fillRect/>
          </a:stretch>
        </p:blipFill>
        <p:spPr>
          <a:xfrm>
            <a:off x="0" y="3971061"/>
            <a:ext cx="9144000" cy="1978219"/>
          </a:xfrm>
          <a:prstGeom prst="rect">
            <a:avLst/>
          </a:prstGeom>
        </p:spPr>
      </p:pic>
    </p:spTree>
    <p:extLst>
      <p:ext uri="{BB962C8B-B14F-4D97-AF65-F5344CB8AC3E}">
        <p14:creationId xmlns:p14="http://schemas.microsoft.com/office/powerpoint/2010/main" val="1709386034"/>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Slack-Based Packet Scheduling</a:t>
            </a:r>
          </a:p>
        </p:txBody>
      </p:sp>
      <p:sp>
        <p:nvSpPr>
          <p:cNvPr id="3" name="Content Placeholder 2"/>
          <p:cNvSpPr>
            <a:spLocks noGrp="1"/>
          </p:cNvSpPr>
          <p:nvPr>
            <p:ph idx="1"/>
          </p:nvPr>
        </p:nvSpPr>
        <p:spPr/>
        <p:txBody>
          <a:bodyPr/>
          <a:lstStyle/>
          <a:p>
            <a:r>
              <a:rPr lang="en-US" sz="2000" dirty="0" err="1"/>
              <a:t>Reetuparna</a:t>
            </a:r>
            <a:r>
              <a:rPr lang="en-US" sz="2000" dirty="0"/>
              <a:t> Das, Onur Mutlu, Thomas </a:t>
            </a:r>
            <a:r>
              <a:rPr lang="en-US" sz="2000" dirty="0" err="1"/>
              <a:t>Moscibroda</a:t>
            </a:r>
            <a:r>
              <a:rPr lang="en-US" sz="2000" dirty="0"/>
              <a:t>, and Chita R. Das,</a:t>
            </a:r>
            <a:br>
              <a:rPr lang="en-US" sz="2000" dirty="0"/>
            </a:br>
            <a:r>
              <a:rPr lang="en-US" sz="2000" b="1" dirty="0">
                <a:hlinkClick r:id="rId2"/>
              </a:rPr>
              <a:t>"Aergia: Exploiting Packet Latency Slack in On-Chip Networks"</a:t>
            </a:r>
            <a:br>
              <a:rPr lang="en-US" sz="2000" dirty="0"/>
            </a:br>
            <a:r>
              <a:rPr lang="en-US" sz="2000" i="1" dirty="0"/>
              <a:t>Proceedings of the </a:t>
            </a:r>
            <a:r>
              <a:rPr lang="en-US" sz="2000" i="1" dirty="0">
                <a:hlinkClick r:id="rId3"/>
              </a:rPr>
              <a:t>37th International Symposium on Computer Architecture</a:t>
            </a:r>
            <a:r>
              <a:rPr lang="en-US" sz="2000" i="1" dirty="0"/>
              <a:t> (</a:t>
            </a:r>
            <a:r>
              <a:rPr lang="en-US" sz="2000" b="1" i="1" dirty="0"/>
              <a:t>ISCA</a:t>
            </a:r>
            <a:r>
              <a:rPr lang="en-US" sz="2000" i="1" dirty="0"/>
              <a:t>)</a:t>
            </a:r>
            <a:r>
              <a:rPr lang="en-US" sz="2000" dirty="0"/>
              <a:t>, pages 106-116, Saint-Malo, France, June 2010. </a:t>
            </a:r>
            <a:r>
              <a:rPr lang="en-US" sz="2000" dirty="0">
                <a:hlinkClick r:id="rId4"/>
              </a:rPr>
              <a:t>Slides (pptx)</a:t>
            </a:r>
            <a:r>
              <a:rPr lang="en-US" sz="2000" dirty="0"/>
              <a:t> </a:t>
            </a:r>
            <a:br>
              <a:rPr lang="en-US" sz="2000" dirty="0"/>
            </a:b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7199-5A47-A049-8D5E-F0A177A45C8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p:cNvPicPr>
            <a:picLocks noChangeAspect="1"/>
          </p:cNvPicPr>
          <p:nvPr/>
        </p:nvPicPr>
        <p:blipFill>
          <a:blip r:embed="rId5"/>
          <a:stretch>
            <a:fillRect/>
          </a:stretch>
        </p:blipFill>
        <p:spPr>
          <a:xfrm>
            <a:off x="0" y="3753592"/>
            <a:ext cx="9144000" cy="2051672"/>
          </a:xfrm>
          <a:prstGeom prst="rect">
            <a:avLst/>
          </a:prstGeom>
        </p:spPr>
      </p:pic>
    </p:spTree>
    <p:extLst>
      <p:ext uri="{BB962C8B-B14F-4D97-AF65-F5344CB8AC3E}">
        <p14:creationId xmlns:p14="http://schemas.microsoft.com/office/powerpoint/2010/main" val="2585695563"/>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Low-Cost QoS in On-Chip Networks (I)</a:t>
            </a:r>
          </a:p>
        </p:txBody>
      </p:sp>
      <p:sp>
        <p:nvSpPr>
          <p:cNvPr id="3" name="Content Placeholder 2"/>
          <p:cNvSpPr>
            <a:spLocks noGrp="1"/>
          </p:cNvSpPr>
          <p:nvPr>
            <p:ph idx="1"/>
          </p:nvPr>
        </p:nvSpPr>
        <p:spPr/>
        <p:txBody>
          <a:bodyPr/>
          <a:lstStyle/>
          <a:p>
            <a:r>
              <a:rPr lang="en-US" sz="2000" dirty="0"/>
              <a:t>Boris Grot, Stephen W. </a:t>
            </a:r>
            <a:r>
              <a:rPr lang="en-US" sz="2000" dirty="0" err="1"/>
              <a:t>Keckler</a:t>
            </a:r>
            <a:r>
              <a:rPr lang="en-US" sz="2000" dirty="0"/>
              <a:t>, and Onur Mutlu,</a:t>
            </a:r>
            <a:br>
              <a:rPr lang="en-US" sz="2000" dirty="0"/>
            </a:br>
            <a:r>
              <a:rPr lang="en-US" sz="2000" b="1" dirty="0">
                <a:hlinkClick r:id="rId2"/>
              </a:rPr>
              <a:t>"Preemptive Virtual Clock: A Flexible, Efficient, and Cost-effective QOS Scheme for Networks-on-Chip"</a:t>
            </a:r>
            <a:r>
              <a:rPr lang="en-US" sz="2000" dirty="0"/>
              <a:t> </a:t>
            </a:r>
            <a:br>
              <a:rPr lang="en-US" sz="2000" dirty="0"/>
            </a:br>
            <a:r>
              <a:rPr lang="en-US" sz="2000" i="1" dirty="0"/>
              <a:t>Proceedings of the </a:t>
            </a:r>
            <a:r>
              <a:rPr lang="en-US" sz="2000" i="1" dirty="0">
                <a:hlinkClick r:id="rId3"/>
              </a:rPr>
              <a:t>42nd International Symposium on Microarchitecture</a:t>
            </a:r>
            <a:r>
              <a:rPr lang="en-US" sz="2000" i="1" dirty="0"/>
              <a:t> (</a:t>
            </a:r>
            <a:r>
              <a:rPr lang="en-US" sz="2000" b="1" i="1" dirty="0"/>
              <a:t>MICRO</a:t>
            </a:r>
            <a:r>
              <a:rPr lang="en-US" sz="2000" i="1" dirty="0"/>
              <a:t>)</a:t>
            </a:r>
            <a:r>
              <a:rPr lang="en-US" sz="2000" dirty="0"/>
              <a:t>, pages 268-279, New York, NY, December 2009. </a:t>
            </a:r>
            <a:r>
              <a:rPr lang="en-US" sz="2000" dirty="0">
                <a:hlinkClick r:id="rId4"/>
              </a:rPr>
              <a:t>Slides (pdf)</a:t>
            </a:r>
            <a:r>
              <a:rPr lang="en-US" sz="2000" dirty="0"/>
              <a:t> </a:t>
            </a:r>
            <a:br>
              <a:rPr lang="en-US" sz="2000" dirty="0"/>
            </a:br>
            <a:endParaRPr lang="en-US" sz="2000" dirty="0"/>
          </a:p>
          <a:p>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7199-5A47-A049-8D5E-F0A177A45C8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5"/>
          <a:stretch>
            <a:fillRect/>
          </a:stretch>
        </p:blipFill>
        <p:spPr>
          <a:xfrm>
            <a:off x="0" y="3542127"/>
            <a:ext cx="9144000" cy="2623177"/>
          </a:xfrm>
          <a:prstGeom prst="rect">
            <a:avLst/>
          </a:prstGeom>
        </p:spPr>
      </p:pic>
    </p:spTree>
    <p:extLst>
      <p:ext uri="{BB962C8B-B14F-4D97-AF65-F5344CB8AC3E}">
        <p14:creationId xmlns:p14="http://schemas.microsoft.com/office/powerpoint/2010/main" val="1997584594"/>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Low-Cost QoS in On-Chip Networks (II)</a:t>
            </a:r>
          </a:p>
        </p:txBody>
      </p:sp>
      <p:sp>
        <p:nvSpPr>
          <p:cNvPr id="3" name="Content Placeholder 2"/>
          <p:cNvSpPr>
            <a:spLocks noGrp="1"/>
          </p:cNvSpPr>
          <p:nvPr>
            <p:ph idx="1"/>
          </p:nvPr>
        </p:nvSpPr>
        <p:spPr/>
        <p:txBody>
          <a:bodyPr/>
          <a:lstStyle/>
          <a:p>
            <a:r>
              <a:rPr lang="en-US" sz="2000" dirty="0"/>
              <a:t>Boris Grot, Joel </a:t>
            </a:r>
            <a:r>
              <a:rPr lang="en-US" sz="2000" dirty="0" err="1"/>
              <a:t>Hestness</a:t>
            </a:r>
            <a:r>
              <a:rPr lang="en-US" sz="2000" dirty="0"/>
              <a:t>, Stephen W. </a:t>
            </a:r>
            <a:r>
              <a:rPr lang="en-US" sz="2000" dirty="0" err="1"/>
              <a:t>Keckler</a:t>
            </a:r>
            <a:r>
              <a:rPr lang="en-US" sz="2000" dirty="0"/>
              <a:t>, and Onur Mutlu,</a:t>
            </a:r>
            <a:br>
              <a:rPr lang="en-US" sz="2000" dirty="0"/>
            </a:br>
            <a:r>
              <a:rPr lang="en-US" sz="2000" b="1" dirty="0">
                <a:hlinkClick r:id="rId2"/>
              </a:rPr>
              <a:t>"Kilo-NOC: A Heterogeneous Network-on-Chip Architecture for Scalability and Service Guarantees"</a:t>
            </a:r>
            <a:br>
              <a:rPr lang="en-US" sz="2000" dirty="0"/>
            </a:br>
            <a:r>
              <a:rPr lang="en-US" sz="2000" i="1" dirty="0"/>
              <a:t>Proceedings of the </a:t>
            </a:r>
            <a:r>
              <a:rPr lang="en-US" sz="2000" i="1" dirty="0">
                <a:hlinkClick r:id="rId3"/>
              </a:rPr>
              <a:t>38th International Symposium on Computer Architecture</a:t>
            </a:r>
            <a:r>
              <a:rPr lang="en-US" sz="2000" i="1" dirty="0"/>
              <a:t> (</a:t>
            </a:r>
            <a:r>
              <a:rPr lang="en-US" sz="2000" b="1" i="1" dirty="0"/>
              <a:t>ISCA</a:t>
            </a:r>
            <a:r>
              <a:rPr lang="en-US" sz="2000" i="1" dirty="0"/>
              <a:t>)</a:t>
            </a:r>
            <a:r>
              <a:rPr lang="en-US" sz="2000" dirty="0"/>
              <a:t>, San Jose, CA, June 2011. </a:t>
            </a:r>
            <a:r>
              <a:rPr lang="en-US" sz="2000" dirty="0">
                <a:hlinkClick r:id="rId4"/>
              </a:rPr>
              <a:t>Slides (pptx)</a:t>
            </a:r>
            <a:r>
              <a:rPr lang="en-US" sz="2000" dirty="0"/>
              <a:t> </a:t>
            </a: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7199-5A47-A049-8D5E-F0A177A45C8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p:cNvPicPr>
            <a:picLocks noChangeAspect="1"/>
          </p:cNvPicPr>
          <p:nvPr/>
        </p:nvPicPr>
        <p:blipFill>
          <a:blip r:embed="rId5"/>
          <a:stretch>
            <a:fillRect/>
          </a:stretch>
        </p:blipFill>
        <p:spPr>
          <a:xfrm>
            <a:off x="0" y="3482023"/>
            <a:ext cx="9144000" cy="2467257"/>
          </a:xfrm>
          <a:prstGeom prst="rect">
            <a:avLst/>
          </a:prstGeom>
        </p:spPr>
      </p:pic>
    </p:spTree>
    <p:extLst>
      <p:ext uri="{BB962C8B-B14F-4D97-AF65-F5344CB8AC3E}">
        <p14:creationId xmlns:p14="http://schemas.microsoft.com/office/powerpoint/2010/main" val="376347114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Throttling Based Fairness in </a:t>
            </a:r>
            <a:r>
              <a:rPr lang="en-US" dirty="0" err="1"/>
              <a:t>NoCs</a:t>
            </a:r>
            <a:endParaRPr lang="en-US" dirty="0"/>
          </a:p>
        </p:txBody>
      </p:sp>
      <p:sp>
        <p:nvSpPr>
          <p:cNvPr id="3" name="Content Placeholder 2"/>
          <p:cNvSpPr>
            <a:spLocks noGrp="1"/>
          </p:cNvSpPr>
          <p:nvPr>
            <p:ph idx="1"/>
          </p:nvPr>
        </p:nvSpPr>
        <p:spPr>
          <a:xfrm>
            <a:off x="228600" y="1124744"/>
            <a:ext cx="8610600" cy="5123656"/>
          </a:xfrm>
        </p:spPr>
        <p:txBody>
          <a:bodyPr/>
          <a:lstStyle/>
          <a:p>
            <a:r>
              <a:rPr lang="en-US" sz="2000" dirty="0"/>
              <a:t>Kevin Chang, </a:t>
            </a:r>
            <a:r>
              <a:rPr lang="en-US" sz="2000" dirty="0" err="1"/>
              <a:t>Rachata</a:t>
            </a:r>
            <a:r>
              <a:rPr lang="en-US" sz="2000" dirty="0"/>
              <a:t> </a:t>
            </a:r>
            <a:r>
              <a:rPr lang="en-US" sz="2000" dirty="0" err="1"/>
              <a:t>Ausavarungnirun</a:t>
            </a:r>
            <a:r>
              <a:rPr lang="en-US" sz="2000" dirty="0"/>
              <a:t>, Chris Fallin, and Onur Mutlu,</a:t>
            </a:r>
            <a:br>
              <a:rPr lang="en-US" sz="2000" dirty="0"/>
            </a:br>
            <a:r>
              <a:rPr lang="en-US" sz="2000" b="1" dirty="0">
                <a:hlinkClick r:id="rId2"/>
              </a:rPr>
              <a:t>"HAT: Heterogeneous Adaptive Throttling for On-Chip Networks"</a:t>
            </a:r>
            <a:br>
              <a:rPr lang="en-US" sz="2000" dirty="0"/>
            </a:br>
            <a:r>
              <a:rPr lang="en-US" sz="2000" i="1" dirty="0"/>
              <a:t>Proceedings of the </a:t>
            </a:r>
            <a:r>
              <a:rPr lang="en-US" sz="2000" i="1" dirty="0">
                <a:hlinkClick r:id="rId3"/>
              </a:rPr>
              <a:t>24th International Symposium on Computer Architecture and High Performance Computing</a:t>
            </a:r>
            <a:r>
              <a:rPr lang="en-US" sz="2000" i="1" dirty="0"/>
              <a:t> (</a:t>
            </a:r>
            <a:r>
              <a:rPr lang="en-US" sz="2000" b="1" i="1" dirty="0"/>
              <a:t>SBAC-PAD</a:t>
            </a:r>
            <a:r>
              <a:rPr lang="en-US" sz="2000" i="1" dirty="0"/>
              <a:t>)</a:t>
            </a:r>
            <a:r>
              <a:rPr lang="en-US" sz="2000" dirty="0"/>
              <a:t>, New York, NY, October 2012. </a:t>
            </a:r>
            <a:r>
              <a:rPr lang="en-US" sz="2000" dirty="0">
                <a:hlinkClick r:id="rId4"/>
              </a:rPr>
              <a:t>Slides (pptx)</a:t>
            </a:r>
            <a:r>
              <a:rPr lang="en-US" sz="2000" dirty="0"/>
              <a:t> </a:t>
            </a:r>
            <a:r>
              <a:rPr lang="en-US" sz="2000" dirty="0">
                <a:hlinkClick r:id="rId5"/>
              </a:rPr>
              <a:t>(pdf)</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285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6" name="Picture 5"/>
          <p:cNvPicPr>
            <a:picLocks noChangeAspect="1"/>
          </p:cNvPicPr>
          <p:nvPr/>
        </p:nvPicPr>
        <p:blipFill>
          <a:blip r:embed="rId6"/>
          <a:stretch>
            <a:fillRect/>
          </a:stretch>
        </p:blipFill>
        <p:spPr>
          <a:xfrm>
            <a:off x="0" y="3963170"/>
            <a:ext cx="9144000" cy="1914102"/>
          </a:xfrm>
          <a:prstGeom prst="rect">
            <a:avLst/>
          </a:prstGeom>
        </p:spPr>
      </p:pic>
    </p:spTree>
    <p:extLst>
      <p:ext uri="{BB962C8B-B14F-4D97-AF65-F5344CB8AC3E}">
        <p14:creationId xmlns:p14="http://schemas.microsoft.com/office/powerpoint/2010/main" val="4107094033"/>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5296-FB8F-0E48-A18E-D708D821FD4E}"/>
              </a:ext>
            </a:extLst>
          </p:cNvPr>
          <p:cNvSpPr>
            <a:spLocks noGrp="1"/>
          </p:cNvSpPr>
          <p:nvPr>
            <p:ph type="title"/>
          </p:nvPr>
        </p:nvSpPr>
        <p:spPr/>
        <p:txBody>
          <a:bodyPr/>
          <a:lstStyle/>
          <a:p>
            <a:r>
              <a:rPr lang="en-US" dirty="0"/>
              <a:t>Scalability: Express Cube Topologies</a:t>
            </a:r>
          </a:p>
        </p:txBody>
      </p:sp>
      <p:sp>
        <p:nvSpPr>
          <p:cNvPr id="3" name="Content Placeholder 2">
            <a:extLst>
              <a:ext uri="{FF2B5EF4-FFF2-40B4-BE49-F238E27FC236}">
                <a16:creationId xmlns:a16="http://schemas.microsoft.com/office/drawing/2014/main" id="{E58B4853-74EA-1F4B-BD3D-47DF76E96BDA}"/>
              </a:ext>
            </a:extLst>
          </p:cNvPr>
          <p:cNvSpPr>
            <a:spLocks noGrp="1"/>
          </p:cNvSpPr>
          <p:nvPr>
            <p:ph idx="1"/>
          </p:nvPr>
        </p:nvSpPr>
        <p:spPr/>
        <p:txBody>
          <a:bodyPr/>
          <a:lstStyle/>
          <a:p>
            <a:r>
              <a:rPr lang="en-US" sz="2200" dirty="0"/>
              <a:t>Boris Grot, Joel </a:t>
            </a:r>
            <a:r>
              <a:rPr lang="en-US" sz="2200" dirty="0" err="1"/>
              <a:t>Hestness</a:t>
            </a:r>
            <a:r>
              <a:rPr lang="en-US" sz="2200" dirty="0"/>
              <a:t>, Stephen W. Keckler, and Onur Mutlu,</a:t>
            </a:r>
            <a:br>
              <a:rPr lang="en-US" sz="2200" dirty="0"/>
            </a:br>
            <a:r>
              <a:rPr lang="en-US" sz="2200" b="1" dirty="0">
                <a:hlinkClick r:id="rId2"/>
              </a:rPr>
              <a:t>"Express Cube Topologies for On-Chip Interconnects"</a:t>
            </a:r>
            <a:r>
              <a:rPr lang="en-US" sz="2200" dirty="0"/>
              <a:t> </a:t>
            </a:r>
            <a:br>
              <a:rPr lang="en-US" sz="2200" dirty="0"/>
            </a:br>
            <a:r>
              <a:rPr lang="en-US" sz="2200" i="1" dirty="0"/>
              <a:t>Proceedings of the </a:t>
            </a:r>
            <a:r>
              <a:rPr lang="en-US" sz="2200" i="1" dirty="0">
                <a:hlinkClick r:id="rId3"/>
              </a:rPr>
              <a:t>15th International Symposium on High-Performance Computer Architecture</a:t>
            </a:r>
            <a:r>
              <a:rPr lang="en-US" sz="2200" i="1" dirty="0"/>
              <a:t> (</a:t>
            </a:r>
            <a:r>
              <a:rPr lang="en-US" sz="2200" b="1" i="1" dirty="0"/>
              <a:t>HPCA</a:t>
            </a:r>
            <a:r>
              <a:rPr lang="en-US" sz="2200" i="1" dirty="0"/>
              <a:t>)</a:t>
            </a:r>
            <a:r>
              <a:rPr lang="en-US" sz="2200" dirty="0"/>
              <a:t>, pages 163-174, Raleigh, NC, February 2009. </a:t>
            </a:r>
            <a:r>
              <a:rPr lang="en-US" sz="2200" dirty="0">
                <a:hlinkClick r:id="rId4"/>
              </a:rPr>
              <a:t>Slides (ppt)</a:t>
            </a:r>
            <a:r>
              <a:rPr lang="en-US" sz="2200" dirty="0"/>
              <a:t> </a:t>
            </a:r>
            <a:br>
              <a:rPr lang="en-US" sz="2200" dirty="0"/>
            </a:br>
            <a:endParaRPr lang="en-US" sz="2200" dirty="0"/>
          </a:p>
          <a:p>
            <a:pPr marL="0" indent="0">
              <a:buNone/>
            </a:pPr>
            <a:br>
              <a:rPr lang="en-US" sz="2200" dirty="0"/>
            </a:br>
            <a:endParaRPr lang="en-US" sz="2200" dirty="0"/>
          </a:p>
        </p:txBody>
      </p:sp>
      <p:sp>
        <p:nvSpPr>
          <p:cNvPr id="4" name="Slide Number Placeholder 3">
            <a:extLst>
              <a:ext uri="{FF2B5EF4-FFF2-40B4-BE49-F238E27FC236}">
                <a16:creationId xmlns:a16="http://schemas.microsoft.com/office/drawing/2014/main" id="{41310214-F9BD-1947-8289-84306763D82E}"/>
              </a:ext>
            </a:extLst>
          </p:cNvPr>
          <p:cNvSpPr>
            <a:spLocks noGrp="1"/>
          </p:cNvSpPr>
          <p:nvPr>
            <p:ph type="sldNum" sz="quarter" idx="11"/>
          </p:nvPr>
        </p:nvSpPr>
        <p:spPr/>
        <p:txBody>
          <a:bodyPr/>
          <a:lstStyle/>
          <a:p>
            <a:fld id="{EF707199-5A47-A049-8D5E-F0A177A45C88}" type="slidenum">
              <a:rPr lang="en-US" smtClean="0"/>
              <a:pPr/>
              <a:t>286</a:t>
            </a:fld>
            <a:endParaRPr lang="en-US"/>
          </a:p>
        </p:txBody>
      </p:sp>
      <p:pic>
        <p:nvPicPr>
          <p:cNvPr id="5" name="Picture 4">
            <a:extLst>
              <a:ext uri="{FF2B5EF4-FFF2-40B4-BE49-F238E27FC236}">
                <a16:creationId xmlns:a16="http://schemas.microsoft.com/office/drawing/2014/main" id="{F029E03D-E771-0B49-9DDF-CC2129CE0906}"/>
              </a:ext>
            </a:extLst>
          </p:cNvPr>
          <p:cNvPicPr>
            <a:picLocks noChangeAspect="1"/>
          </p:cNvPicPr>
          <p:nvPr/>
        </p:nvPicPr>
        <p:blipFill>
          <a:blip r:embed="rId5"/>
          <a:stretch>
            <a:fillRect/>
          </a:stretch>
        </p:blipFill>
        <p:spPr>
          <a:xfrm>
            <a:off x="0" y="3741711"/>
            <a:ext cx="9144000" cy="2063553"/>
          </a:xfrm>
          <a:prstGeom prst="rect">
            <a:avLst/>
          </a:prstGeom>
        </p:spPr>
      </p:pic>
    </p:spTree>
    <p:extLst>
      <p:ext uri="{BB962C8B-B14F-4D97-AF65-F5344CB8AC3E}">
        <p14:creationId xmlns:p14="http://schemas.microsoft.com/office/powerpoint/2010/main" val="1634890701"/>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5296-FB8F-0E48-A18E-D708D821FD4E}"/>
              </a:ext>
            </a:extLst>
          </p:cNvPr>
          <p:cNvSpPr>
            <a:spLocks noGrp="1"/>
          </p:cNvSpPr>
          <p:nvPr>
            <p:ph type="title"/>
          </p:nvPr>
        </p:nvSpPr>
        <p:spPr/>
        <p:txBody>
          <a:bodyPr/>
          <a:lstStyle/>
          <a:p>
            <a:r>
              <a:rPr lang="en-US" dirty="0"/>
              <a:t>Scalability: Slim </a:t>
            </a:r>
            <a:r>
              <a:rPr lang="en-US" dirty="0" err="1"/>
              <a:t>NoC</a:t>
            </a:r>
            <a:endParaRPr lang="en-US" dirty="0"/>
          </a:p>
        </p:txBody>
      </p:sp>
      <p:sp>
        <p:nvSpPr>
          <p:cNvPr id="3" name="Content Placeholder 2">
            <a:extLst>
              <a:ext uri="{FF2B5EF4-FFF2-40B4-BE49-F238E27FC236}">
                <a16:creationId xmlns:a16="http://schemas.microsoft.com/office/drawing/2014/main" id="{E58B4853-74EA-1F4B-BD3D-47DF76E96BDA}"/>
              </a:ext>
            </a:extLst>
          </p:cNvPr>
          <p:cNvSpPr>
            <a:spLocks noGrp="1"/>
          </p:cNvSpPr>
          <p:nvPr>
            <p:ph idx="1"/>
          </p:nvPr>
        </p:nvSpPr>
        <p:spPr/>
        <p:txBody>
          <a:bodyPr/>
          <a:lstStyle/>
          <a:p>
            <a:r>
              <a:rPr lang="en-US" sz="2200" dirty="0" err="1"/>
              <a:t>Maciej</a:t>
            </a:r>
            <a:r>
              <a:rPr lang="en-US" sz="2200" dirty="0"/>
              <a:t> </a:t>
            </a:r>
            <a:r>
              <a:rPr lang="en-US" sz="2200" dirty="0" err="1"/>
              <a:t>Besta</a:t>
            </a:r>
            <a:r>
              <a:rPr lang="en-US" sz="2200" dirty="0"/>
              <a:t>, Syed Minhaj Hassan, Sudhakar </a:t>
            </a:r>
            <a:r>
              <a:rPr lang="en-US" sz="2200" dirty="0" err="1"/>
              <a:t>Yalamanchili</a:t>
            </a:r>
            <a:r>
              <a:rPr lang="en-US" sz="2200" dirty="0"/>
              <a:t>, </a:t>
            </a:r>
            <a:r>
              <a:rPr lang="en-US" sz="2200" dirty="0" err="1"/>
              <a:t>Rachata</a:t>
            </a:r>
            <a:r>
              <a:rPr lang="en-US" sz="2200" dirty="0"/>
              <a:t> </a:t>
            </a:r>
            <a:r>
              <a:rPr lang="en-US" sz="2200" dirty="0" err="1"/>
              <a:t>Ausavarungnirun</a:t>
            </a:r>
            <a:r>
              <a:rPr lang="en-US" sz="2200" dirty="0"/>
              <a:t>, Onur Mutlu, </a:t>
            </a:r>
            <a:r>
              <a:rPr lang="en-US" sz="2200" dirty="0" err="1"/>
              <a:t>Torsten</a:t>
            </a:r>
            <a:r>
              <a:rPr lang="en-US" sz="2200" dirty="0"/>
              <a:t> </a:t>
            </a:r>
            <a:r>
              <a:rPr lang="en-US" sz="2200" dirty="0" err="1"/>
              <a:t>Hoefler</a:t>
            </a:r>
            <a:r>
              <a:rPr lang="en-US" sz="2200" dirty="0"/>
              <a:t>,</a:t>
            </a:r>
            <a:br>
              <a:rPr lang="en-US" sz="2200" dirty="0"/>
            </a:br>
            <a:r>
              <a:rPr lang="en-US" sz="2200" b="1" dirty="0">
                <a:hlinkClick r:id="rId2"/>
              </a:rPr>
              <a:t>"Slim NoC: A Low-Diameter On-Chip Network Topology for High Energy Efficiency and Scalability"</a:t>
            </a:r>
            <a:r>
              <a:rPr lang="en-US" sz="2200" dirty="0"/>
              <a:t> </a:t>
            </a:r>
            <a:br>
              <a:rPr lang="en-US" sz="2200" dirty="0"/>
            </a:br>
            <a:r>
              <a:rPr lang="en-US" sz="2200" i="1" dirty="0"/>
              <a:t>Proceedings of the </a:t>
            </a:r>
            <a:r>
              <a:rPr lang="en-US" sz="2200" i="1" dirty="0">
                <a:hlinkClick r:id="rId3"/>
              </a:rPr>
              <a:t>23rd International Conference on Architectural Support for Programming Languages and Operating Systems</a:t>
            </a:r>
            <a:r>
              <a:rPr lang="en-US" sz="2200" i="1" dirty="0"/>
              <a:t> (</a:t>
            </a:r>
            <a:r>
              <a:rPr lang="en-US" sz="2200" b="1" i="1" dirty="0"/>
              <a:t>ASPLOS</a:t>
            </a:r>
            <a:r>
              <a:rPr lang="en-US" sz="2200" i="1" dirty="0"/>
              <a:t>)</a:t>
            </a:r>
            <a:r>
              <a:rPr lang="en-US" sz="2200" dirty="0"/>
              <a:t>, Williamsburg, VA, USA, March 2018.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r>
              <a:rPr lang="en-US" sz="2200" dirty="0">
                <a:hlinkClick r:id="rId6"/>
              </a:rPr>
              <a:t>Lightning Session Slides (pptx)</a:t>
            </a:r>
            <a:r>
              <a:rPr lang="en-US" sz="2200" dirty="0"/>
              <a:t> </a:t>
            </a:r>
            <a:r>
              <a:rPr lang="en-US" sz="2200" dirty="0">
                <a:hlinkClick r:id="rId7"/>
              </a:rPr>
              <a:t>(pdf)</a:t>
            </a:r>
            <a:r>
              <a:rPr lang="en-US" sz="2200" dirty="0"/>
              <a:t>] [</a:t>
            </a:r>
            <a:r>
              <a:rPr lang="en-US" sz="2200" dirty="0">
                <a:hlinkClick r:id="rId8"/>
              </a:rPr>
              <a:t>Poster (pdf)</a:t>
            </a:r>
            <a:r>
              <a:rPr lang="en-US" sz="2200" dirty="0"/>
              <a:t>]</a:t>
            </a:r>
          </a:p>
          <a:p>
            <a:pPr marL="0" indent="0">
              <a:buNone/>
            </a:pPr>
            <a:br>
              <a:rPr lang="en-US" sz="2200" dirty="0"/>
            </a:br>
            <a:br>
              <a:rPr lang="en-US" sz="2200" dirty="0"/>
            </a:br>
            <a:endParaRPr lang="en-US" sz="2200" dirty="0"/>
          </a:p>
        </p:txBody>
      </p:sp>
      <p:sp>
        <p:nvSpPr>
          <p:cNvPr id="4" name="Slide Number Placeholder 3">
            <a:extLst>
              <a:ext uri="{FF2B5EF4-FFF2-40B4-BE49-F238E27FC236}">
                <a16:creationId xmlns:a16="http://schemas.microsoft.com/office/drawing/2014/main" id="{41310214-F9BD-1947-8289-84306763D82E}"/>
              </a:ext>
            </a:extLst>
          </p:cNvPr>
          <p:cNvSpPr>
            <a:spLocks noGrp="1"/>
          </p:cNvSpPr>
          <p:nvPr>
            <p:ph type="sldNum" sz="quarter" idx="11"/>
          </p:nvPr>
        </p:nvSpPr>
        <p:spPr/>
        <p:txBody>
          <a:bodyPr/>
          <a:lstStyle/>
          <a:p>
            <a:fld id="{EF707199-5A47-A049-8D5E-F0A177A45C88}" type="slidenum">
              <a:rPr lang="en-US" smtClean="0"/>
              <a:pPr/>
              <a:t>287</a:t>
            </a:fld>
            <a:endParaRPr lang="en-US"/>
          </a:p>
        </p:txBody>
      </p:sp>
      <p:pic>
        <p:nvPicPr>
          <p:cNvPr id="6" name="Picture 5">
            <a:extLst>
              <a:ext uri="{FF2B5EF4-FFF2-40B4-BE49-F238E27FC236}">
                <a16:creationId xmlns:a16="http://schemas.microsoft.com/office/drawing/2014/main" id="{951089F7-999F-8F4A-9B83-49384E464AC7}"/>
              </a:ext>
            </a:extLst>
          </p:cNvPr>
          <p:cNvPicPr>
            <a:picLocks noChangeAspect="1"/>
          </p:cNvPicPr>
          <p:nvPr/>
        </p:nvPicPr>
        <p:blipFill>
          <a:blip r:embed="rId9"/>
          <a:stretch>
            <a:fillRect/>
          </a:stretch>
        </p:blipFill>
        <p:spPr>
          <a:xfrm>
            <a:off x="0" y="4240404"/>
            <a:ext cx="9144000" cy="2212932"/>
          </a:xfrm>
          <a:prstGeom prst="rect">
            <a:avLst/>
          </a:prstGeom>
        </p:spPr>
      </p:pic>
    </p:spTree>
    <p:extLst>
      <p:ext uri="{BB962C8B-B14F-4D97-AF65-F5344CB8AC3E}">
        <p14:creationId xmlns:p14="http://schemas.microsoft.com/office/powerpoint/2010/main" val="1983043296"/>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dirty="0" err="1">
                <a:latin typeface="Garamond" charset="0"/>
                <a:ea typeface="ＭＳ Ｐゴシック" charset="0"/>
                <a:cs typeface="ＭＳ Ｐゴシック" charset="0"/>
              </a:rPr>
              <a:t>Bufferless</a:t>
            </a:r>
            <a:r>
              <a:rPr lang="en-US" dirty="0">
                <a:latin typeface="Garamond" charset="0"/>
                <a:ea typeface="ＭＳ Ｐゴシック" charset="0"/>
                <a:cs typeface="ＭＳ Ｐゴシック" charset="0"/>
              </a:rPr>
              <a:t> Routing in </a:t>
            </a:r>
            <a:r>
              <a:rPr lang="en-US" dirty="0" err="1">
                <a:latin typeface="Garamond" charset="0"/>
                <a:ea typeface="ＭＳ Ｐゴシック" charset="0"/>
                <a:cs typeface="ＭＳ Ｐゴシック" charset="0"/>
              </a:rPr>
              <a:t>NoCs</a:t>
            </a:r>
            <a:endParaRPr lang="en-US" dirty="0">
              <a:latin typeface="Garamond" charset="0"/>
              <a:ea typeface="ＭＳ Ｐゴシック" charset="0"/>
              <a:cs typeface="ＭＳ Ｐゴシック" charset="0"/>
            </a:endParaRPr>
          </a:p>
        </p:txBody>
      </p:sp>
      <p:sp>
        <p:nvSpPr>
          <p:cNvPr id="71683" name="Content Placeholder 2"/>
          <p:cNvSpPr>
            <a:spLocks noGrp="1"/>
          </p:cNvSpPr>
          <p:nvPr>
            <p:ph idx="1"/>
          </p:nvPr>
        </p:nvSpPr>
        <p:spPr>
          <a:xfrm>
            <a:off x="228600" y="996950"/>
            <a:ext cx="8915400" cy="5194300"/>
          </a:xfrm>
        </p:spPr>
        <p:txBody>
          <a:bodyPr/>
          <a:lstStyle/>
          <a:p>
            <a:r>
              <a:rPr lang="en-US" dirty="0" err="1"/>
              <a:t>Moscibroda</a:t>
            </a:r>
            <a:r>
              <a:rPr lang="en-US" dirty="0"/>
              <a:t> and </a:t>
            </a:r>
            <a:r>
              <a:rPr lang="en-US" dirty="0" err="1"/>
              <a:t>Mutlu</a:t>
            </a:r>
            <a:r>
              <a:rPr lang="en-US" dirty="0"/>
              <a:t>, “</a:t>
            </a:r>
            <a:r>
              <a:rPr lang="en-US" dirty="0">
                <a:solidFill>
                  <a:srgbClr val="0000FF"/>
                </a:solidFill>
              </a:rPr>
              <a:t>A Case for </a:t>
            </a:r>
            <a:r>
              <a:rPr lang="en-US" dirty="0" err="1">
                <a:solidFill>
                  <a:srgbClr val="0000FF"/>
                </a:solidFill>
              </a:rPr>
              <a:t>Bufferless</a:t>
            </a:r>
            <a:r>
              <a:rPr lang="en-US" dirty="0">
                <a:solidFill>
                  <a:srgbClr val="0000FF"/>
                </a:solidFill>
              </a:rPr>
              <a:t> Routing in On-Chip Networks</a:t>
            </a:r>
            <a:r>
              <a:rPr lang="en-US" dirty="0"/>
              <a:t>,” ISCA 2009.</a:t>
            </a:r>
          </a:p>
          <a:p>
            <a:pPr lvl="1"/>
            <a:r>
              <a:rPr lang="en-US" dirty="0">
                <a:hlinkClick r:id="rId2"/>
              </a:rPr>
              <a:t>https://users.ece.cmu.edu/~omutlu/pub/bless_isca09.pdf</a:t>
            </a:r>
            <a:r>
              <a:rPr lang="en-US" dirty="0"/>
              <a:t> </a:t>
            </a:r>
          </a:p>
        </p:txBody>
      </p:sp>
      <p:sp>
        <p:nvSpPr>
          <p:cNvPr id="71684"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373AA18-BA32-B845-AA7D-C3BC3E220FE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 name="Picture 1"/>
          <p:cNvPicPr>
            <a:picLocks noChangeAspect="1"/>
          </p:cNvPicPr>
          <p:nvPr/>
        </p:nvPicPr>
        <p:blipFill>
          <a:blip r:embed="rId3"/>
          <a:stretch>
            <a:fillRect/>
          </a:stretch>
        </p:blipFill>
        <p:spPr>
          <a:xfrm>
            <a:off x="0" y="3480487"/>
            <a:ext cx="9144000" cy="1532689"/>
          </a:xfrm>
          <a:prstGeom prst="rect">
            <a:avLst/>
          </a:prstGeom>
        </p:spPr>
      </p:pic>
    </p:spTree>
    <p:extLst>
      <p:ext uri="{BB962C8B-B14F-4D97-AF65-F5344CB8AC3E}">
        <p14:creationId xmlns:p14="http://schemas.microsoft.com/office/powerpoint/2010/main" val="3372084753"/>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CHIPPER: Low-Complexity </a:t>
            </a:r>
            <a:r>
              <a:rPr lang="en-US" dirty="0" err="1"/>
              <a:t>Bufferless</a:t>
            </a:r>
            <a:r>
              <a:rPr lang="en-US" dirty="0"/>
              <a:t> </a:t>
            </a:r>
          </a:p>
        </p:txBody>
      </p:sp>
      <p:sp>
        <p:nvSpPr>
          <p:cNvPr id="3" name="Content Placeholder 2"/>
          <p:cNvSpPr>
            <a:spLocks noGrp="1"/>
          </p:cNvSpPr>
          <p:nvPr>
            <p:ph idx="1"/>
          </p:nvPr>
        </p:nvSpPr>
        <p:spPr/>
        <p:txBody>
          <a:bodyPr/>
          <a:lstStyle/>
          <a:p>
            <a:r>
              <a:rPr lang="en-US" sz="2200" dirty="0"/>
              <a:t>Chris </a:t>
            </a:r>
            <a:r>
              <a:rPr lang="en-US" sz="2200" dirty="0" err="1"/>
              <a:t>Fallin</a:t>
            </a:r>
            <a:r>
              <a:rPr lang="en-US" sz="2200" dirty="0"/>
              <a:t>, Chris Craik, and Onur Mutlu,</a:t>
            </a:r>
            <a:br>
              <a:rPr lang="en-US" sz="2200" dirty="0"/>
            </a:br>
            <a:r>
              <a:rPr lang="en-US" sz="2200" b="1" dirty="0">
                <a:hlinkClick r:id="rId2"/>
              </a:rPr>
              <a:t>"CHIPPER: A Low-Complexity Bufferless Deflection Router"</a:t>
            </a:r>
            <a:r>
              <a:rPr lang="en-US" sz="2200" dirty="0"/>
              <a:t> </a:t>
            </a:r>
            <a:br>
              <a:rPr lang="en-US" sz="2200" dirty="0"/>
            </a:br>
            <a:r>
              <a:rPr lang="en-US" sz="2200" i="1" dirty="0"/>
              <a:t>Proceedings of the </a:t>
            </a:r>
            <a:r>
              <a:rPr lang="en-US" sz="2200" i="1" dirty="0">
                <a:hlinkClick r:id="rId3"/>
              </a:rPr>
              <a:t>17th International Symposium on High-Performance Computer Architecture</a:t>
            </a:r>
            <a:r>
              <a:rPr lang="en-US" sz="2200" i="1" dirty="0"/>
              <a:t> (</a:t>
            </a:r>
            <a:r>
              <a:rPr lang="en-US" sz="2200" b="1" i="1" dirty="0"/>
              <a:t>HPCA</a:t>
            </a:r>
            <a:r>
              <a:rPr lang="en-US" sz="2200" i="1" dirty="0"/>
              <a:t>)</a:t>
            </a:r>
            <a:r>
              <a:rPr lang="en-US" sz="2200" dirty="0"/>
              <a:t>, pages 144-155, San Antonio, TX, February 2011. </a:t>
            </a:r>
            <a:r>
              <a:rPr lang="en-US" sz="2200" dirty="0">
                <a:hlinkClick r:id="rId4"/>
              </a:rPr>
              <a:t>Slides (pptx)</a:t>
            </a:r>
            <a:r>
              <a:rPr lang="en-US" sz="2200" dirty="0"/>
              <a:t> </a:t>
            </a:r>
            <a:br>
              <a:rPr lang="en-US" sz="2200" dirty="0"/>
            </a:br>
            <a:r>
              <a:rPr lang="en-US" sz="2200" dirty="0">
                <a:hlinkClick r:id="rId5"/>
              </a:rPr>
              <a:t>An extended version</a:t>
            </a:r>
            <a:r>
              <a:rPr lang="en-US" sz="2200" dirty="0"/>
              <a:t> as </a:t>
            </a:r>
            <a:r>
              <a:rPr lang="en-US" sz="2200" i="1" dirty="0">
                <a:hlinkClick r:id="rId6"/>
              </a:rPr>
              <a:t>SAFARI Technical Report</a:t>
            </a:r>
            <a:r>
              <a:rPr lang="en-US" sz="2200" dirty="0"/>
              <a:t>, TR-SAFARI-2010-001, Carnegie Mellon University, December 2010.</a:t>
            </a:r>
          </a:p>
          <a:p>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7199-5A47-A049-8D5E-F0A177A45C8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7"/>
          <a:stretch>
            <a:fillRect/>
          </a:stretch>
        </p:blipFill>
        <p:spPr>
          <a:xfrm>
            <a:off x="0" y="4202899"/>
            <a:ext cx="9144000" cy="1890397"/>
          </a:xfrm>
          <a:prstGeom prst="rect">
            <a:avLst/>
          </a:prstGeom>
        </p:spPr>
      </p:pic>
    </p:spTree>
    <p:extLst>
      <p:ext uri="{BB962C8B-B14F-4D97-AF65-F5344CB8AC3E}">
        <p14:creationId xmlns:p14="http://schemas.microsoft.com/office/powerpoint/2010/main" val="20188644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dirty="0"/>
              <a:t>QoS-Aware Memory Scheduling: Evolution</a:t>
            </a:r>
          </a:p>
        </p:txBody>
      </p:sp>
      <p:sp>
        <p:nvSpPr>
          <p:cNvPr id="3" name="Content Placeholder 2"/>
          <p:cNvSpPr>
            <a:spLocks noGrp="1"/>
          </p:cNvSpPr>
          <p:nvPr>
            <p:ph idx="1"/>
          </p:nvPr>
        </p:nvSpPr>
        <p:spPr>
          <a:xfrm>
            <a:off x="228600" y="1124744"/>
            <a:ext cx="8610600" cy="5123656"/>
          </a:xfrm>
        </p:spPr>
        <p:txBody>
          <a:bodyPr/>
          <a:lstStyle/>
          <a:p>
            <a:r>
              <a:rPr lang="en-US" dirty="0">
                <a:solidFill>
                  <a:srgbClr val="0000FF"/>
                </a:solidFill>
              </a:rPr>
              <a:t>Parallel application memory scheduling </a:t>
            </a:r>
            <a:r>
              <a:rPr lang="en-US" sz="1800" dirty="0">
                <a:solidFill>
                  <a:srgbClr val="008000"/>
                </a:solidFill>
              </a:rPr>
              <a:t>[Ebrahimi+ MICRO’11]</a:t>
            </a:r>
          </a:p>
          <a:p>
            <a:pPr lvl="1"/>
            <a:r>
              <a:rPr lang="en-US" sz="2000" dirty="0"/>
              <a:t>Idea: Identify and prioritize limiter threads of a multithreaded application in the memory scheduler; provide fast and fair progress to non-limiter threads</a:t>
            </a:r>
          </a:p>
          <a:p>
            <a:pPr lvl="1"/>
            <a:r>
              <a:rPr lang="en-US" sz="2000" dirty="0"/>
              <a:t>Takeaway: </a:t>
            </a:r>
            <a:r>
              <a:rPr lang="en-US" sz="2000" dirty="0">
                <a:solidFill>
                  <a:srgbClr val="FF0000"/>
                </a:solidFill>
              </a:rPr>
              <a:t>Carefully prioritizing between limiter and non-limiter threads of a parallel application improves performance</a:t>
            </a:r>
          </a:p>
          <a:p>
            <a:pPr lvl="1"/>
            <a:endParaRPr lang="en-US" sz="2000" dirty="0">
              <a:solidFill>
                <a:srgbClr val="FF0000"/>
              </a:solidFill>
            </a:endParaRPr>
          </a:p>
          <a:p>
            <a:r>
              <a:rPr lang="en-US" dirty="0">
                <a:solidFill>
                  <a:srgbClr val="0000FF"/>
                </a:solidFill>
              </a:rPr>
              <a:t>Staged memory scheduling </a:t>
            </a:r>
            <a:r>
              <a:rPr lang="en-US" sz="1800" dirty="0">
                <a:solidFill>
                  <a:srgbClr val="008000"/>
                </a:solidFill>
              </a:rPr>
              <a:t>[</a:t>
            </a:r>
            <a:r>
              <a:rPr lang="en-US" sz="1800" dirty="0" err="1">
                <a:solidFill>
                  <a:srgbClr val="008000"/>
                </a:solidFill>
              </a:rPr>
              <a:t>Ausavarungnirun</a:t>
            </a:r>
            <a:r>
              <a:rPr lang="en-US" sz="1800" dirty="0">
                <a:solidFill>
                  <a:srgbClr val="008000"/>
                </a:solidFill>
              </a:rPr>
              <a:t>+ ISCA’12]</a:t>
            </a:r>
          </a:p>
          <a:p>
            <a:pPr marL="695040" lvl="2" indent="-342761"/>
            <a:r>
              <a:rPr lang="en-US" dirty="0"/>
              <a:t>Idea: Divide the functional tasks of an application-aware memory scheduler into multiple distinct stages, where each stage is significantly simpler than a monolithic scheduler</a:t>
            </a:r>
          </a:p>
          <a:p>
            <a:pPr marL="695040" lvl="2" indent="-342761"/>
            <a:r>
              <a:rPr lang="en-US" dirty="0"/>
              <a:t>Takeaway: </a:t>
            </a:r>
            <a:r>
              <a:rPr lang="en-US" dirty="0">
                <a:solidFill>
                  <a:srgbClr val="FF0000"/>
                </a:solidFill>
              </a:rPr>
              <a:t>Staging enables the design of a scalable and relatively simpler application-aware memory scheduler that works on very large request buffers</a:t>
            </a:r>
          </a:p>
          <a:p>
            <a:endParaRPr lang="en-US" sz="1600" dirty="0">
              <a:solidFill>
                <a:srgbClr val="008000"/>
              </a:solidFill>
            </a:endParaRPr>
          </a:p>
          <a:p>
            <a:pPr lvl="1"/>
            <a:endParaRPr lang="en-US" dirty="0">
              <a:solidFill>
                <a:srgbClr val="FF0000"/>
              </a:solidFill>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39403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Minimally-Buffered Deflection Routing</a:t>
            </a:r>
          </a:p>
        </p:txBody>
      </p:sp>
      <p:sp>
        <p:nvSpPr>
          <p:cNvPr id="3" name="Content Placeholder 2"/>
          <p:cNvSpPr>
            <a:spLocks noGrp="1"/>
          </p:cNvSpPr>
          <p:nvPr>
            <p:ph idx="1"/>
          </p:nvPr>
        </p:nvSpPr>
        <p:spPr/>
        <p:txBody>
          <a:bodyPr/>
          <a:lstStyle/>
          <a:p>
            <a:r>
              <a:rPr lang="en-US" sz="2000" dirty="0"/>
              <a:t>Chris </a:t>
            </a:r>
            <a:r>
              <a:rPr lang="en-US" sz="2000" dirty="0" err="1"/>
              <a:t>Fallin</a:t>
            </a:r>
            <a:r>
              <a:rPr lang="en-US" sz="2000" dirty="0"/>
              <a:t>, Greg </a:t>
            </a:r>
            <a:r>
              <a:rPr lang="en-US" sz="2000" dirty="0" err="1"/>
              <a:t>Nazario</a:t>
            </a:r>
            <a:r>
              <a:rPr lang="en-US" sz="2000" dirty="0"/>
              <a:t>, </a:t>
            </a:r>
            <a:r>
              <a:rPr lang="en-US" sz="2000" dirty="0" err="1"/>
              <a:t>Xiangyao</a:t>
            </a:r>
            <a:r>
              <a:rPr lang="en-US" sz="2000" dirty="0"/>
              <a:t> Yu, Kevin Chang, </a:t>
            </a:r>
            <a:r>
              <a:rPr lang="en-US" sz="2000" dirty="0" err="1"/>
              <a:t>Rachata</a:t>
            </a:r>
            <a:r>
              <a:rPr lang="en-US" sz="2000" dirty="0"/>
              <a:t> </a:t>
            </a:r>
            <a:r>
              <a:rPr lang="en-US" sz="2000" dirty="0" err="1"/>
              <a:t>Ausavarungnirun</a:t>
            </a:r>
            <a:r>
              <a:rPr lang="en-US" sz="2000" dirty="0"/>
              <a:t>, and Onur Mutlu,</a:t>
            </a:r>
            <a:br>
              <a:rPr lang="en-US" sz="2000" dirty="0"/>
            </a:br>
            <a:r>
              <a:rPr lang="en-US" sz="2000" b="1" dirty="0">
                <a:hlinkClick r:id="rId2"/>
              </a:rPr>
              <a:t>"MinBD: Minimally-Buffered Deflection Routing for Energy-Efficient Interconnect"</a:t>
            </a:r>
            <a:br>
              <a:rPr lang="en-US" sz="2000" dirty="0"/>
            </a:br>
            <a:r>
              <a:rPr lang="en-US" sz="2000" i="1" dirty="0"/>
              <a:t>Proceedings of the </a:t>
            </a:r>
            <a:r>
              <a:rPr lang="en-US" sz="2000" i="1" dirty="0">
                <a:hlinkClick r:id="rId3"/>
              </a:rPr>
              <a:t>6th ACM/IEEE International Symposium on Networks on Chip</a:t>
            </a:r>
            <a:r>
              <a:rPr lang="en-US" sz="2000" i="1" dirty="0"/>
              <a:t> (</a:t>
            </a:r>
            <a:r>
              <a:rPr lang="en-US" sz="2000" b="1" i="1" dirty="0"/>
              <a:t>NOCS</a:t>
            </a:r>
            <a:r>
              <a:rPr lang="en-US" sz="2000" i="1" dirty="0"/>
              <a:t>)</a:t>
            </a:r>
            <a:r>
              <a:rPr lang="en-US" sz="2000" dirty="0"/>
              <a:t>, </a:t>
            </a:r>
            <a:r>
              <a:rPr lang="en-US" sz="2000" dirty="0" err="1"/>
              <a:t>Lyngby</a:t>
            </a:r>
            <a:r>
              <a:rPr lang="en-US" sz="2000" dirty="0"/>
              <a:t>, Denmark, May 2012. </a:t>
            </a:r>
            <a:r>
              <a:rPr lang="en-US" sz="2000" dirty="0">
                <a:hlinkClick r:id="rId4"/>
              </a:rPr>
              <a:t>Slides (pptx)</a:t>
            </a:r>
            <a:r>
              <a:rPr lang="en-US" sz="2000" dirty="0"/>
              <a:t> </a:t>
            </a:r>
            <a:r>
              <a:rPr lang="en-US" sz="2000" dirty="0">
                <a:hlinkClick r:id="rId5"/>
              </a:rPr>
              <a:t>(pdf)</a:t>
            </a:r>
            <a:r>
              <a:rPr lang="en-US" sz="2000" dirty="0"/>
              <a:t> </a:t>
            </a: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7199-5A47-A049-8D5E-F0A177A45C8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p:cNvPicPr>
            <a:picLocks noChangeAspect="1"/>
          </p:cNvPicPr>
          <p:nvPr/>
        </p:nvPicPr>
        <p:blipFill>
          <a:blip r:embed="rId6"/>
          <a:stretch>
            <a:fillRect/>
          </a:stretch>
        </p:blipFill>
        <p:spPr>
          <a:xfrm>
            <a:off x="35496" y="4005064"/>
            <a:ext cx="9051449" cy="2304256"/>
          </a:xfrm>
          <a:prstGeom prst="rect">
            <a:avLst/>
          </a:prstGeom>
        </p:spPr>
      </p:pic>
    </p:spTree>
    <p:extLst>
      <p:ext uri="{BB962C8B-B14F-4D97-AF65-F5344CB8AC3E}">
        <p14:creationId xmlns:p14="http://schemas.microsoft.com/office/powerpoint/2010/main" val="3643558189"/>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t>
            </a:r>
            <a:r>
              <a:rPr lang="en-US" dirty="0" err="1"/>
              <a:t>Bufferless</a:t>
            </a:r>
            <a:r>
              <a:rPr lang="en-US" dirty="0"/>
              <a:t>” Hierarchical Rings</a:t>
            </a:r>
          </a:p>
        </p:txBody>
      </p:sp>
      <p:sp>
        <p:nvSpPr>
          <p:cNvPr id="6" name="Content Placeholder 5"/>
          <p:cNvSpPr>
            <a:spLocks noGrp="1"/>
          </p:cNvSpPr>
          <p:nvPr>
            <p:ph idx="1"/>
          </p:nvPr>
        </p:nvSpPr>
        <p:spPr>
          <a:xfrm>
            <a:off x="228600" y="997527"/>
            <a:ext cx="8915400" cy="5193723"/>
          </a:xfrm>
        </p:spPr>
        <p:txBody>
          <a:bodyPr/>
          <a:lstStyle/>
          <a:p>
            <a:r>
              <a:rPr lang="en-US" dirty="0" err="1"/>
              <a:t>Ausavarungnirun</a:t>
            </a:r>
            <a:r>
              <a:rPr lang="en-US" dirty="0"/>
              <a:t> et al., </a:t>
            </a:r>
            <a:r>
              <a:rPr lang="en-US" dirty="0">
                <a:solidFill>
                  <a:srgbClr val="0000FF"/>
                </a:solidFill>
              </a:rPr>
              <a:t>“Design and Evaluation of Hierarchical Rings with Deflection Routing,” </a:t>
            </a:r>
            <a:r>
              <a:rPr lang="en-US" dirty="0">
                <a:solidFill>
                  <a:srgbClr val="000000"/>
                </a:solidFill>
              </a:rPr>
              <a:t>SBAC-PAD 2014.</a:t>
            </a:r>
          </a:p>
          <a:p>
            <a:pPr lvl="1"/>
            <a:r>
              <a:rPr lang="en-US" dirty="0">
                <a:hlinkClick r:id="rId2"/>
              </a:rPr>
              <a:t>http://users.ece.cmu.edu/~omutlu/pub/hierarchical-rings-with-deflection_sbacpad14.pdf</a:t>
            </a:r>
            <a:r>
              <a:rPr lang="en-US" dirty="0"/>
              <a:t> </a:t>
            </a:r>
          </a:p>
          <a:p>
            <a:endParaRPr lang="en-US" dirty="0"/>
          </a:p>
          <a:p>
            <a:r>
              <a:rPr lang="en-US" dirty="0"/>
              <a:t>Discusses the design and implementation of a mostly-bufferless hierarchical ring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D6B90F-421D-D84E-A35C-F08F8B6ACECB}"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2" name="Picture 1"/>
          <p:cNvPicPr>
            <a:picLocks noChangeAspect="1"/>
          </p:cNvPicPr>
          <p:nvPr/>
        </p:nvPicPr>
        <p:blipFill>
          <a:blip r:embed="rId3"/>
          <a:stretch>
            <a:fillRect/>
          </a:stretch>
        </p:blipFill>
        <p:spPr>
          <a:xfrm>
            <a:off x="0" y="4437112"/>
            <a:ext cx="9144000" cy="1852635"/>
          </a:xfrm>
          <a:prstGeom prst="rect">
            <a:avLst/>
          </a:prstGeom>
        </p:spPr>
      </p:pic>
    </p:spTree>
    <p:extLst>
      <p:ext uri="{BB962C8B-B14F-4D97-AF65-F5344CB8AC3E}">
        <p14:creationId xmlns:p14="http://schemas.microsoft.com/office/powerpoint/2010/main" val="3790705943"/>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t>
            </a:r>
            <a:r>
              <a:rPr lang="en-US" dirty="0" err="1"/>
              <a:t>Bufferless</a:t>
            </a:r>
            <a:r>
              <a:rPr lang="en-US" dirty="0"/>
              <a:t>” Hierarchical Rings (II)</a:t>
            </a:r>
          </a:p>
        </p:txBody>
      </p:sp>
      <p:sp>
        <p:nvSpPr>
          <p:cNvPr id="6" name="Content Placeholder 5"/>
          <p:cNvSpPr>
            <a:spLocks noGrp="1"/>
          </p:cNvSpPr>
          <p:nvPr>
            <p:ph idx="1"/>
          </p:nvPr>
        </p:nvSpPr>
        <p:spPr>
          <a:xfrm>
            <a:off x="228600" y="997527"/>
            <a:ext cx="8915400" cy="5193723"/>
          </a:xfrm>
        </p:spPr>
        <p:txBody>
          <a:bodyPr/>
          <a:lstStyle/>
          <a:p>
            <a:r>
              <a:rPr lang="en-US" sz="2200" dirty="0" err="1"/>
              <a:t>Rachata</a:t>
            </a:r>
            <a:r>
              <a:rPr lang="en-US" sz="2200" dirty="0"/>
              <a:t> </a:t>
            </a:r>
            <a:r>
              <a:rPr lang="en-US" sz="2200" dirty="0" err="1"/>
              <a:t>Ausavarungnirun</a:t>
            </a:r>
            <a:r>
              <a:rPr lang="en-US" sz="2200" dirty="0"/>
              <a:t>, Chris </a:t>
            </a:r>
            <a:r>
              <a:rPr lang="en-US" sz="2200" dirty="0" err="1"/>
              <a:t>Fallin</a:t>
            </a:r>
            <a:r>
              <a:rPr lang="en-US" sz="2200" dirty="0"/>
              <a:t>, </a:t>
            </a:r>
            <a:r>
              <a:rPr lang="en-US" sz="2200" dirty="0" err="1"/>
              <a:t>Xiangyao</a:t>
            </a:r>
            <a:r>
              <a:rPr lang="en-US" sz="2200" dirty="0"/>
              <a:t> Yu, Kevin Chang, Greg </a:t>
            </a:r>
            <a:r>
              <a:rPr lang="en-US" sz="2200" dirty="0" err="1"/>
              <a:t>Nazario</a:t>
            </a:r>
            <a:r>
              <a:rPr lang="en-US" sz="2200" dirty="0"/>
              <a:t>, </a:t>
            </a:r>
            <a:r>
              <a:rPr lang="en-US" sz="2200" dirty="0" err="1"/>
              <a:t>Reetuparna</a:t>
            </a:r>
            <a:r>
              <a:rPr lang="en-US" sz="2200" dirty="0"/>
              <a:t> Das, Gabriel </a:t>
            </a:r>
            <a:r>
              <a:rPr lang="en-US" sz="2200" dirty="0" err="1"/>
              <a:t>Loh</a:t>
            </a:r>
            <a:r>
              <a:rPr lang="en-US" sz="2200" dirty="0"/>
              <a:t>, and </a:t>
            </a:r>
            <a:r>
              <a:rPr lang="en-US" sz="2200" u="sng" dirty="0"/>
              <a:t>Onur Mutlu</a:t>
            </a:r>
            <a:r>
              <a:rPr lang="en-US" sz="2200" dirty="0"/>
              <a:t>, </a:t>
            </a:r>
            <a:br>
              <a:rPr lang="en-US" sz="2200" dirty="0"/>
            </a:br>
            <a:r>
              <a:rPr lang="en-US" sz="2200" b="1" dirty="0"/>
              <a:t>"A Case for Hierarchical Rings with Deflection Routing: An Energy-Efficient On-Chip Communication Substrate"</a:t>
            </a:r>
            <a:br>
              <a:rPr lang="en-US" sz="2200" dirty="0"/>
            </a:br>
            <a:r>
              <a:rPr lang="en-US" sz="2200" b="1" i="1" dirty="0">
                <a:hlinkClick r:id="rId2"/>
              </a:rPr>
              <a:t>Parallel Computing</a:t>
            </a:r>
            <a:r>
              <a:rPr lang="en-US" sz="2200" i="1" dirty="0"/>
              <a:t> (</a:t>
            </a:r>
            <a:r>
              <a:rPr lang="en-US" sz="2200" b="1" i="1" dirty="0"/>
              <a:t>PARCO</a:t>
            </a:r>
            <a:r>
              <a:rPr lang="en-US" sz="2200" i="1" dirty="0"/>
              <a:t>)</a:t>
            </a:r>
            <a:r>
              <a:rPr lang="en-US" sz="2200" dirty="0"/>
              <a:t>, to appear in 2016.</a:t>
            </a:r>
          </a:p>
          <a:p>
            <a:pPr lvl="1"/>
            <a:r>
              <a:rPr lang="en-US" dirty="0">
                <a:hlinkClick r:id="rId3"/>
              </a:rPr>
              <a:t>arXiv.org version</a:t>
            </a:r>
            <a:r>
              <a:rPr lang="en-US" dirty="0"/>
              <a:t>, February 2016.</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D6B90F-421D-D84E-A35C-F08F8B6ACECB}"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3" name="Picture 2"/>
          <p:cNvPicPr>
            <a:picLocks noChangeAspect="1"/>
          </p:cNvPicPr>
          <p:nvPr/>
        </p:nvPicPr>
        <p:blipFill>
          <a:blip r:embed="rId4"/>
          <a:stretch>
            <a:fillRect/>
          </a:stretch>
        </p:blipFill>
        <p:spPr>
          <a:xfrm>
            <a:off x="869950" y="3429000"/>
            <a:ext cx="7404100" cy="2946400"/>
          </a:xfrm>
          <a:prstGeom prst="rect">
            <a:avLst/>
          </a:prstGeom>
        </p:spPr>
      </p:pic>
    </p:spTree>
    <p:extLst>
      <p:ext uri="{BB962C8B-B14F-4D97-AF65-F5344CB8AC3E}">
        <p14:creationId xmlns:p14="http://schemas.microsoft.com/office/powerpoint/2010/main" val="4246103930"/>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Six Years of Research</a:t>
            </a:r>
          </a:p>
        </p:txBody>
      </p:sp>
      <p:sp>
        <p:nvSpPr>
          <p:cNvPr id="3" name="Content Placeholder 2"/>
          <p:cNvSpPr>
            <a:spLocks noGrp="1"/>
          </p:cNvSpPr>
          <p:nvPr>
            <p:ph idx="1"/>
          </p:nvPr>
        </p:nvSpPr>
        <p:spPr/>
        <p:txBody>
          <a:bodyPr/>
          <a:lstStyle/>
          <a:p>
            <a:r>
              <a:rPr lang="en-US" sz="2000" dirty="0"/>
              <a:t>Chris </a:t>
            </a:r>
            <a:r>
              <a:rPr lang="en-US" sz="2000" dirty="0" err="1"/>
              <a:t>Fallin</a:t>
            </a:r>
            <a:r>
              <a:rPr lang="en-US" sz="2000" dirty="0"/>
              <a:t>, Greg </a:t>
            </a:r>
            <a:r>
              <a:rPr lang="en-US" sz="2000" dirty="0" err="1"/>
              <a:t>Nazario</a:t>
            </a:r>
            <a:r>
              <a:rPr lang="en-US" sz="2000" dirty="0"/>
              <a:t>, </a:t>
            </a:r>
            <a:r>
              <a:rPr lang="en-US" sz="2000" dirty="0" err="1"/>
              <a:t>Xiangyao</a:t>
            </a:r>
            <a:r>
              <a:rPr lang="en-US" sz="2000" dirty="0"/>
              <a:t> Yu, Kevin Chang, </a:t>
            </a:r>
            <a:r>
              <a:rPr lang="en-US" sz="2000" dirty="0" err="1"/>
              <a:t>Rachata</a:t>
            </a:r>
            <a:r>
              <a:rPr lang="en-US" sz="2000" dirty="0"/>
              <a:t> </a:t>
            </a:r>
            <a:r>
              <a:rPr lang="en-US" sz="2000" dirty="0" err="1"/>
              <a:t>Ausavarungnirun</a:t>
            </a:r>
            <a:r>
              <a:rPr lang="en-US" sz="2000" dirty="0"/>
              <a:t>, and Onur Mutlu,</a:t>
            </a:r>
            <a:br>
              <a:rPr lang="en-US" sz="2000" dirty="0"/>
            </a:br>
            <a:r>
              <a:rPr lang="en-US" sz="2000" b="1" dirty="0">
                <a:hlinkClick r:id="rId2"/>
              </a:rPr>
              <a:t>"Bufferless and Minimally-Buffered Deflection Routing"</a:t>
            </a:r>
            <a:br>
              <a:rPr lang="en-US" sz="2000" dirty="0"/>
            </a:br>
            <a:r>
              <a:rPr lang="en-US" sz="2000" i="1" dirty="0"/>
              <a:t>Invited Book Chapter in </a:t>
            </a:r>
            <a:r>
              <a:rPr lang="en-US" sz="2000" i="1" dirty="0">
                <a:hlinkClick r:id="rId3"/>
              </a:rPr>
              <a:t>Routing Algorithms in Networks-on-Chip</a:t>
            </a:r>
            <a:r>
              <a:rPr lang="en-US" sz="2000" i="1" dirty="0"/>
              <a:t>, pp. 241-275, Springer</a:t>
            </a:r>
            <a:r>
              <a:rPr lang="en-US" sz="2000" dirty="0"/>
              <a:t>, 2014.</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7199-5A47-A049-8D5E-F0A177A45C8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4"/>
          <a:stretch>
            <a:fillRect/>
          </a:stretch>
        </p:blipFill>
        <p:spPr>
          <a:xfrm>
            <a:off x="140106" y="3060030"/>
            <a:ext cx="8896390" cy="3177282"/>
          </a:xfrm>
          <a:prstGeom prst="rect">
            <a:avLst/>
          </a:prstGeom>
        </p:spPr>
      </p:pic>
    </p:spTree>
    <p:extLst>
      <p:ext uri="{BB962C8B-B14F-4D97-AF65-F5344CB8AC3E}">
        <p14:creationId xmlns:p14="http://schemas.microsoft.com/office/powerpoint/2010/main" val="1193921829"/>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On-Chip vs. Off-Chip Tradeoffs</a:t>
            </a:r>
          </a:p>
        </p:txBody>
      </p:sp>
      <p:sp>
        <p:nvSpPr>
          <p:cNvPr id="3" name="Content Placeholder 2"/>
          <p:cNvSpPr>
            <a:spLocks noGrp="1"/>
          </p:cNvSpPr>
          <p:nvPr>
            <p:ph idx="1"/>
          </p:nvPr>
        </p:nvSpPr>
        <p:spPr/>
        <p:txBody>
          <a:bodyPr/>
          <a:lstStyle/>
          <a:p>
            <a:r>
              <a:rPr lang="en-US" sz="2200" dirty="0"/>
              <a:t>George </a:t>
            </a:r>
            <a:r>
              <a:rPr lang="en-US" sz="2200" dirty="0" err="1"/>
              <a:t>Nychis</a:t>
            </a:r>
            <a:r>
              <a:rPr lang="en-US" sz="2200" dirty="0"/>
              <a:t>, Chris </a:t>
            </a:r>
            <a:r>
              <a:rPr lang="en-US" sz="2200" dirty="0" err="1"/>
              <a:t>Fallin</a:t>
            </a:r>
            <a:r>
              <a:rPr lang="en-US" sz="2200" dirty="0"/>
              <a:t>, Thomas </a:t>
            </a:r>
            <a:r>
              <a:rPr lang="en-US" sz="2200" dirty="0" err="1"/>
              <a:t>Moscibroda</a:t>
            </a:r>
            <a:r>
              <a:rPr lang="en-US" sz="2200" dirty="0"/>
              <a:t>, Onur Mutlu, and Srinivasan </a:t>
            </a:r>
            <a:r>
              <a:rPr lang="en-US" sz="2200" dirty="0" err="1"/>
              <a:t>Seshan</a:t>
            </a:r>
            <a:r>
              <a:rPr lang="en-US" sz="2200" dirty="0"/>
              <a:t>,</a:t>
            </a:r>
            <a:br>
              <a:rPr lang="en-US" sz="2200" dirty="0"/>
            </a:br>
            <a:r>
              <a:rPr lang="en-US" sz="2200" b="1" dirty="0">
                <a:hlinkClick r:id="rId2"/>
              </a:rPr>
              <a:t>"On-Chip Networks from a Networking Perspective: Congestion and Scalability in Many-core Interconnects"</a:t>
            </a:r>
            <a:br>
              <a:rPr lang="en-US" sz="2200" dirty="0"/>
            </a:br>
            <a:r>
              <a:rPr lang="en-US" sz="2200" i="1" dirty="0"/>
              <a:t>Proceedings of the </a:t>
            </a:r>
            <a:r>
              <a:rPr lang="en-US" sz="2200" i="1" dirty="0">
                <a:hlinkClick r:id="rId3"/>
              </a:rPr>
              <a:t>2012 ACM SIGCOMM Conference</a:t>
            </a:r>
            <a:r>
              <a:rPr lang="en-US" sz="2200" i="1" dirty="0"/>
              <a:t> (</a:t>
            </a:r>
            <a:r>
              <a:rPr lang="en-US" sz="2200" b="1" i="1" dirty="0"/>
              <a:t>SIGCOMM</a:t>
            </a:r>
            <a:r>
              <a:rPr lang="en-US" sz="2200" i="1" dirty="0"/>
              <a:t>)</a:t>
            </a:r>
            <a:r>
              <a:rPr lang="en-US" sz="2200" dirty="0"/>
              <a:t>, Helsinki, Finland, August 2012. </a:t>
            </a:r>
            <a:r>
              <a:rPr lang="en-US" sz="2200" dirty="0">
                <a:hlinkClick r:id="rId4"/>
              </a:rPr>
              <a:t>Slides (pptx)</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7199-5A47-A049-8D5E-F0A177A45C8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5"/>
          <a:stretch>
            <a:fillRect/>
          </a:stretch>
        </p:blipFill>
        <p:spPr>
          <a:xfrm>
            <a:off x="0" y="3904092"/>
            <a:ext cx="9144000" cy="2117196"/>
          </a:xfrm>
          <a:prstGeom prst="rect">
            <a:avLst/>
          </a:prstGeom>
        </p:spPr>
      </p:pic>
    </p:spTree>
    <p:extLst>
      <p:ext uri="{BB962C8B-B14F-4D97-AF65-F5344CB8AC3E}">
        <p14:creationId xmlns:p14="http://schemas.microsoft.com/office/powerpoint/2010/main" val="3819026627"/>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C7379-94E2-464B-84B6-EF31861F9729}"/>
              </a:ext>
            </a:extLst>
          </p:cNvPr>
          <p:cNvSpPr>
            <a:spLocks noGrp="1"/>
          </p:cNvSpPr>
          <p:nvPr>
            <p:ph type="title"/>
          </p:nvPr>
        </p:nvSpPr>
        <p:spPr/>
        <p:txBody>
          <a:bodyPr/>
          <a:lstStyle/>
          <a:p>
            <a:r>
              <a:rPr lang="en-US" dirty="0"/>
              <a:t>Slowdown Estimation in </a:t>
            </a:r>
            <a:r>
              <a:rPr lang="en-US" dirty="0" err="1"/>
              <a:t>NoCs</a:t>
            </a:r>
            <a:endParaRPr lang="en-US" dirty="0"/>
          </a:p>
        </p:txBody>
      </p:sp>
      <p:sp>
        <p:nvSpPr>
          <p:cNvPr id="3" name="Content Placeholder 2">
            <a:extLst>
              <a:ext uri="{FF2B5EF4-FFF2-40B4-BE49-F238E27FC236}">
                <a16:creationId xmlns:a16="http://schemas.microsoft.com/office/drawing/2014/main" id="{7705BDE8-1EB9-EE4B-A2AE-CE181D7AFD93}"/>
              </a:ext>
            </a:extLst>
          </p:cNvPr>
          <p:cNvSpPr>
            <a:spLocks noGrp="1"/>
          </p:cNvSpPr>
          <p:nvPr>
            <p:ph idx="1"/>
          </p:nvPr>
        </p:nvSpPr>
        <p:spPr/>
        <p:txBody>
          <a:bodyPr/>
          <a:lstStyle/>
          <a:p>
            <a:r>
              <a:rPr lang="en-US" sz="2200" dirty="0" err="1"/>
              <a:t>Xiyue</a:t>
            </a:r>
            <a:r>
              <a:rPr lang="en-US" sz="2200" dirty="0"/>
              <a:t> Xiang, Saugata Ghose, Onur Mutlu, and </a:t>
            </a:r>
            <a:r>
              <a:rPr lang="en-US" sz="2200" dirty="0" err="1"/>
              <a:t>Nian</a:t>
            </a:r>
            <a:r>
              <a:rPr lang="en-US" sz="2200" dirty="0"/>
              <a:t>-Feng </a:t>
            </a:r>
            <a:r>
              <a:rPr lang="en-US" sz="2200" dirty="0" err="1"/>
              <a:t>Tzeng</a:t>
            </a:r>
            <a:r>
              <a:rPr lang="en-US" sz="2200" dirty="0"/>
              <a:t>,</a:t>
            </a:r>
            <a:br>
              <a:rPr lang="en-US" sz="2200" dirty="0"/>
            </a:br>
            <a:r>
              <a:rPr lang="en-US" sz="2200" b="1" dirty="0">
                <a:hlinkClick r:id="rId2"/>
              </a:rPr>
              <a:t>"A Model for Application Slowdown Estimation in On-Chip Networks and Its Use for Improving System Fairness and Performance"</a:t>
            </a:r>
            <a:br>
              <a:rPr lang="en-US" sz="2200" dirty="0"/>
            </a:br>
            <a:r>
              <a:rPr lang="en-US" sz="2200" i="1" dirty="0"/>
              <a:t>Proceedings of the </a:t>
            </a:r>
            <a:r>
              <a:rPr lang="en-US" sz="2200" i="1" dirty="0">
                <a:hlinkClick r:id="rId3"/>
              </a:rPr>
              <a:t>34th IEEE International Conference on Computer Design</a:t>
            </a:r>
            <a:r>
              <a:rPr lang="en-US" sz="2200" i="1" dirty="0"/>
              <a:t> (</a:t>
            </a:r>
            <a:r>
              <a:rPr lang="en-US" sz="2200" b="1" i="1" dirty="0"/>
              <a:t>ICCD</a:t>
            </a:r>
            <a:r>
              <a:rPr lang="en-US" sz="2200" i="1" dirty="0"/>
              <a:t>)</a:t>
            </a:r>
            <a:r>
              <a:rPr lang="en-US" sz="2200" dirty="0"/>
              <a:t>, Phoenix, AZ, USA, October 2016.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br>
              <a:rPr lang="en-US" dirty="0"/>
            </a:br>
            <a:endParaRPr lang="en-US" dirty="0"/>
          </a:p>
          <a:p>
            <a:pPr marL="0" indent="0">
              <a:buNone/>
            </a:pPr>
            <a:br>
              <a:rPr lang="en-US" sz="2000" dirty="0"/>
            </a:br>
            <a:endParaRPr lang="en-US" sz="2200" dirty="0"/>
          </a:p>
        </p:txBody>
      </p:sp>
      <p:sp>
        <p:nvSpPr>
          <p:cNvPr id="4" name="Slide Number Placeholder 3">
            <a:extLst>
              <a:ext uri="{FF2B5EF4-FFF2-40B4-BE49-F238E27FC236}">
                <a16:creationId xmlns:a16="http://schemas.microsoft.com/office/drawing/2014/main" id="{9DF4D821-304C-AA45-A2CE-0680BA310726}"/>
              </a:ext>
            </a:extLst>
          </p:cNvPr>
          <p:cNvSpPr>
            <a:spLocks noGrp="1"/>
          </p:cNvSpPr>
          <p:nvPr>
            <p:ph type="sldNum" sz="quarter" idx="11"/>
          </p:nvPr>
        </p:nvSpPr>
        <p:spPr/>
        <p:txBody>
          <a:bodyPr/>
          <a:lstStyle/>
          <a:p>
            <a:fld id="{EF707199-5A47-A049-8D5E-F0A177A45C88}" type="slidenum">
              <a:rPr lang="en-US" smtClean="0"/>
              <a:pPr/>
              <a:t>295</a:t>
            </a:fld>
            <a:endParaRPr lang="en-US"/>
          </a:p>
        </p:txBody>
      </p:sp>
      <p:pic>
        <p:nvPicPr>
          <p:cNvPr id="6" name="Picture 5">
            <a:extLst>
              <a:ext uri="{FF2B5EF4-FFF2-40B4-BE49-F238E27FC236}">
                <a16:creationId xmlns:a16="http://schemas.microsoft.com/office/drawing/2014/main" id="{DCD3751F-83F5-294A-A708-DB47DB518556}"/>
              </a:ext>
            </a:extLst>
          </p:cNvPr>
          <p:cNvPicPr>
            <a:picLocks noChangeAspect="1"/>
          </p:cNvPicPr>
          <p:nvPr/>
        </p:nvPicPr>
        <p:blipFill>
          <a:blip r:embed="rId6"/>
          <a:stretch>
            <a:fillRect/>
          </a:stretch>
        </p:blipFill>
        <p:spPr>
          <a:xfrm>
            <a:off x="0" y="4112815"/>
            <a:ext cx="9144000" cy="1548433"/>
          </a:xfrm>
          <a:prstGeom prst="rect">
            <a:avLst/>
          </a:prstGeom>
        </p:spPr>
      </p:pic>
    </p:spTree>
    <p:extLst>
      <p:ext uri="{BB962C8B-B14F-4D97-AF65-F5344CB8AC3E}">
        <p14:creationId xmlns:p14="http://schemas.microsoft.com/office/powerpoint/2010/main" val="3389359297"/>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C7379-94E2-464B-84B6-EF31861F9729}"/>
              </a:ext>
            </a:extLst>
          </p:cNvPr>
          <p:cNvSpPr>
            <a:spLocks noGrp="1"/>
          </p:cNvSpPr>
          <p:nvPr>
            <p:ph type="title"/>
          </p:nvPr>
        </p:nvSpPr>
        <p:spPr/>
        <p:txBody>
          <a:bodyPr/>
          <a:lstStyle/>
          <a:p>
            <a:r>
              <a:rPr lang="en-US" dirty="0"/>
              <a:t>Handling Multicast and Hotspot Issues</a:t>
            </a:r>
          </a:p>
        </p:txBody>
      </p:sp>
      <p:sp>
        <p:nvSpPr>
          <p:cNvPr id="3" name="Content Placeholder 2">
            <a:extLst>
              <a:ext uri="{FF2B5EF4-FFF2-40B4-BE49-F238E27FC236}">
                <a16:creationId xmlns:a16="http://schemas.microsoft.com/office/drawing/2014/main" id="{7705BDE8-1EB9-EE4B-A2AE-CE181D7AFD93}"/>
              </a:ext>
            </a:extLst>
          </p:cNvPr>
          <p:cNvSpPr>
            <a:spLocks noGrp="1"/>
          </p:cNvSpPr>
          <p:nvPr>
            <p:ph idx="1"/>
          </p:nvPr>
        </p:nvSpPr>
        <p:spPr/>
        <p:txBody>
          <a:bodyPr/>
          <a:lstStyle/>
          <a:p>
            <a:r>
              <a:rPr lang="en-US" sz="2200" dirty="0" err="1"/>
              <a:t>Xiyue</a:t>
            </a:r>
            <a:r>
              <a:rPr lang="en-US" sz="2200" dirty="0"/>
              <a:t> Xiang, </a:t>
            </a:r>
            <a:r>
              <a:rPr lang="en-US" sz="2200" dirty="0" err="1"/>
              <a:t>Wentao</a:t>
            </a:r>
            <a:r>
              <a:rPr lang="en-US" sz="2200" dirty="0"/>
              <a:t> Shi, Saugata Ghose, Lu Peng, Onur Mutlu, and </a:t>
            </a:r>
            <a:r>
              <a:rPr lang="en-US" sz="2200" dirty="0" err="1"/>
              <a:t>Nian</a:t>
            </a:r>
            <a:r>
              <a:rPr lang="en-US" sz="2200" dirty="0"/>
              <a:t>-Feng </a:t>
            </a:r>
            <a:r>
              <a:rPr lang="en-US" sz="2200" dirty="0" err="1"/>
              <a:t>Tzeng</a:t>
            </a:r>
            <a:r>
              <a:rPr lang="en-US" sz="2200" dirty="0"/>
              <a:t>,</a:t>
            </a:r>
            <a:br>
              <a:rPr lang="en-US" sz="2200" dirty="0"/>
            </a:br>
            <a:r>
              <a:rPr lang="en-US" sz="2200" b="1" dirty="0">
                <a:hlinkClick r:id="rId2"/>
              </a:rPr>
              <a:t>"Carpool: A Bufferless On-Chip Network Supporting Adaptive Multicast and Hotspot Alleviation"</a:t>
            </a:r>
            <a:br>
              <a:rPr lang="en-US" sz="2200" dirty="0"/>
            </a:br>
            <a:r>
              <a:rPr lang="en-US" sz="2200" i="1" dirty="0"/>
              <a:t>Proceedings of the International Conference on Supercomputing (</a:t>
            </a:r>
            <a:r>
              <a:rPr lang="en-US" sz="2200" b="1" i="1" dirty="0"/>
              <a:t>ICS</a:t>
            </a:r>
            <a:r>
              <a:rPr lang="en-US" sz="2200" i="1" dirty="0"/>
              <a:t>)</a:t>
            </a:r>
            <a:r>
              <a:rPr lang="en-US" sz="2200" dirty="0"/>
              <a:t>, Chicago, IL, USA, June 2017. </a:t>
            </a:r>
            <a:br>
              <a:rPr lang="en-US" sz="2200" dirty="0"/>
            </a:br>
            <a:r>
              <a:rPr lang="en-US" sz="2200" dirty="0"/>
              <a:t>[</a:t>
            </a:r>
            <a:r>
              <a:rPr lang="en-US" sz="2200" dirty="0">
                <a:hlinkClick r:id="rId3"/>
              </a:rPr>
              <a:t>Slides (pptx)</a:t>
            </a:r>
            <a:r>
              <a:rPr lang="en-US" sz="2200" dirty="0"/>
              <a:t> </a:t>
            </a:r>
            <a:r>
              <a:rPr lang="en-US" sz="2200" dirty="0">
                <a:hlinkClick r:id="rId4"/>
              </a:rPr>
              <a:t>(pdf)</a:t>
            </a:r>
            <a:r>
              <a:rPr lang="en-US" sz="2200" dirty="0"/>
              <a:t>] </a:t>
            </a:r>
          </a:p>
        </p:txBody>
      </p:sp>
      <p:sp>
        <p:nvSpPr>
          <p:cNvPr id="4" name="Slide Number Placeholder 3">
            <a:extLst>
              <a:ext uri="{FF2B5EF4-FFF2-40B4-BE49-F238E27FC236}">
                <a16:creationId xmlns:a16="http://schemas.microsoft.com/office/drawing/2014/main" id="{9DF4D821-304C-AA45-A2CE-0680BA310726}"/>
              </a:ext>
            </a:extLst>
          </p:cNvPr>
          <p:cNvSpPr>
            <a:spLocks noGrp="1"/>
          </p:cNvSpPr>
          <p:nvPr>
            <p:ph type="sldNum" sz="quarter" idx="11"/>
          </p:nvPr>
        </p:nvSpPr>
        <p:spPr/>
        <p:txBody>
          <a:bodyPr/>
          <a:lstStyle/>
          <a:p>
            <a:fld id="{EF707199-5A47-A049-8D5E-F0A177A45C88}" type="slidenum">
              <a:rPr lang="en-US" smtClean="0"/>
              <a:pPr/>
              <a:t>296</a:t>
            </a:fld>
            <a:endParaRPr lang="en-US"/>
          </a:p>
        </p:txBody>
      </p:sp>
      <p:pic>
        <p:nvPicPr>
          <p:cNvPr id="5" name="Picture 4">
            <a:extLst>
              <a:ext uri="{FF2B5EF4-FFF2-40B4-BE49-F238E27FC236}">
                <a16:creationId xmlns:a16="http://schemas.microsoft.com/office/drawing/2014/main" id="{A6F2E58F-0D76-0F43-8D22-6461548875CF}"/>
              </a:ext>
            </a:extLst>
          </p:cNvPr>
          <p:cNvPicPr>
            <a:picLocks noChangeAspect="1"/>
          </p:cNvPicPr>
          <p:nvPr/>
        </p:nvPicPr>
        <p:blipFill>
          <a:blip r:embed="rId5"/>
          <a:stretch>
            <a:fillRect/>
          </a:stretch>
        </p:blipFill>
        <p:spPr>
          <a:xfrm>
            <a:off x="0" y="4450282"/>
            <a:ext cx="9144000" cy="1426990"/>
          </a:xfrm>
          <a:prstGeom prst="rect">
            <a:avLst/>
          </a:prstGeom>
        </p:spPr>
      </p:pic>
    </p:spTree>
    <p:extLst>
      <p:ext uri="{BB962C8B-B14F-4D97-AF65-F5344CB8AC3E}">
        <p14:creationId xmlns:p14="http://schemas.microsoft.com/office/powerpoint/2010/main" val="154724364"/>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Predictable Performance Again: </a:t>
            </a:r>
            <a:br>
              <a:rPr lang="en-US" sz="4400" dirty="0"/>
            </a:br>
            <a:r>
              <a:rPr lang="en-US" sz="4400" dirty="0"/>
              <a:t>Strong Memory Service Guarantees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341D3D9-3FE8-4025-BF66-8DAB1ABB951F}" type="slidenum">
              <a:rPr kumimoji="0" lang="en-US" altLang="en-US" sz="12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297</a:t>
            </a:fld>
            <a:endParaRPr kumimoji="0" lang="en-US" altLang="en-US" sz="12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3845007804"/>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MISE?</a:t>
            </a:r>
          </a:p>
        </p:txBody>
      </p:sp>
      <p:sp>
        <p:nvSpPr>
          <p:cNvPr id="3" name="Content Placeholder 2"/>
          <p:cNvSpPr>
            <a:spLocks noGrp="1"/>
          </p:cNvSpPr>
          <p:nvPr>
            <p:ph idx="1"/>
          </p:nvPr>
        </p:nvSpPr>
        <p:spPr/>
        <p:txBody>
          <a:bodyPr/>
          <a:lstStyle/>
          <a:p>
            <a:r>
              <a:rPr lang="en-US" sz="2200" dirty="0"/>
              <a:t>Lavanya Subramanian, Vivek Seshadri, Yoongu Kim, Ben </a:t>
            </a:r>
            <a:r>
              <a:rPr lang="en-US" sz="2200" dirty="0" err="1"/>
              <a:t>Jaiyen</a:t>
            </a:r>
            <a:r>
              <a:rPr lang="en-US" sz="2200" dirty="0"/>
              <a:t>, and Onur Mutlu,</a:t>
            </a:r>
            <a:br>
              <a:rPr lang="en-US" sz="2200" dirty="0"/>
            </a:br>
            <a:r>
              <a:rPr lang="en-US" sz="2200" b="1" dirty="0">
                <a:hlinkClick r:id="rId2"/>
              </a:rPr>
              <a:t>"MISE: Providing Performance Predictability and Improving Fairness in Shared Main Memory Systems"</a:t>
            </a:r>
            <a:r>
              <a:rPr lang="en-US" sz="2200" dirty="0"/>
              <a:t> </a:t>
            </a:r>
            <a:br>
              <a:rPr lang="en-US" sz="2200" dirty="0"/>
            </a:br>
            <a:r>
              <a:rPr lang="en-US" sz="2200" i="1" dirty="0"/>
              <a:t>Proceedings of the </a:t>
            </a:r>
            <a:r>
              <a:rPr lang="en-US" sz="2200" i="1" dirty="0">
                <a:hlinkClick r:id="rId3"/>
              </a:rPr>
              <a:t>19th International Symposium on High-Performance Computer Architecture</a:t>
            </a:r>
            <a:r>
              <a:rPr lang="en-US" sz="2200" i="1" dirty="0"/>
              <a:t> (</a:t>
            </a:r>
            <a:r>
              <a:rPr lang="en-US" sz="2200" b="1" i="1" dirty="0"/>
              <a:t>HPCA</a:t>
            </a:r>
            <a:r>
              <a:rPr lang="en-US" sz="2200" i="1" dirty="0"/>
              <a:t>)</a:t>
            </a:r>
            <a:r>
              <a:rPr lang="en-US" sz="2200" dirty="0"/>
              <a:t>, Shenzhen, China, February 2013. </a:t>
            </a:r>
            <a:r>
              <a:rPr lang="en-US" sz="2200" dirty="0">
                <a:hlinkClick r:id="rId4"/>
              </a:rPr>
              <a:t>Slides (pptx)</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298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36512" y="4260908"/>
            <a:ext cx="9144000" cy="1616364"/>
          </a:xfrm>
          <a:prstGeom prst="rect">
            <a:avLst/>
          </a:prstGeom>
        </p:spPr>
      </p:pic>
    </p:spTree>
    <p:extLst>
      <p:ext uri="{BB962C8B-B14F-4D97-AF65-F5344CB8AC3E}">
        <p14:creationId xmlns:p14="http://schemas.microsoft.com/office/powerpoint/2010/main" val="2191427388"/>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dirty="0"/>
              <a:t>Extending Slowdown Estimation to Caches</a:t>
            </a:r>
          </a:p>
        </p:txBody>
      </p:sp>
      <p:sp>
        <p:nvSpPr>
          <p:cNvPr id="3" name="Content Placeholder 2"/>
          <p:cNvSpPr>
            <a:spLocks noGrp="1"/>
          </p:cNvSpPr>
          <p:nvPr>
            <p:ph idx="1"/>
          </p:nvPr>
        </p:nvSpPr>
        <p:spPr/>
        <p:txBody>
          <a:bodyPr/>
          <a:lstStyle/>
          <a:p>
            <a:r>
              <a:rPr lang="en-US" dirty="0"/>
              <a:t>How do we extend the MISE model to include shared cache interference?</a:t>
            </a:r>
          </a:p>
          <a:p>
            <a:endParaRPr lang="en-US" dirty="0"/>
          </a:p>
          <a:p>
            <a:r>
              <a:rPr lang="en-US" dirty="0"/>
              <a:t>Answer: Application Slowdown Model</a:t>
            </a:r>
          </a:p>
          <a:p>
            <a:endParaRPr lang="en-US" dirty="0"/>
          </a:p>
          <a:p>
            <a:r>
              <a:rPr lang="en-US" sz="2000" dirty="0" err="1"/>
              <a:t>Lavanya</a:t>
            </a:r>
            <a:r>
              <a:rPr lang="en-US" sz="2000" dirty="0"/>
              <a:t> Subramanian, </a:t>
            </a:r>
            <a:r>
              <a:rPr lang="en-US" sz="2000" dirty="0" err="1"/>
              <a:t>Vivek</a:t>
            </a:r>
            <a:r>
              <a:rPr lang="en-US" sz="2000" dirty="0"/>
              <a:t> </a:t>
            </a:r>
            <a:r>
              <a:rPr lang="en-US" sz="2000" dirty="0" err="1"/>
              <a:t>Seshadri</a:t>
            </a:r>
            <a:r>
              <a:rPr lang="en-US" sz="2000" dirty="0"/>
              <a:t>, </a:t>
            </a:r>
            <a:r>
              <a:rPr lang="en-US" sz="2000" dirty="0" err="1"/>
              <a:t>Arnab</a:t>
            </a:r>
            <a:r>
              <a:rPr lang="en-US" sz="2000" dirty="0"/>
              <a:t> </a:t>
            </a:r>
            <a:r>
              <a:rPr lang="en-US" sz="2000" dirty="0" err="1"/>
              <a:t>Ghosh</a:t>
            </a:r>
            <a:r>
              <a:rPr lang="en-US" sz="2000" dirty="0"/>
              <a:t>, Samira Khan, and Onur Mutlu,</a:t>
            </a:r>
            <a:br>
              <a:rPr lang="en-US" sz="2000" dirty="0"/>
            </a:br>
            <a:r>
              <a:rPr lang="en-US" sz="2000" b="1" dirty="0">
                <a:hlinkClick r:id="rId2"/>
              </a:rPr>
              <a:t>"The Application Slowdown Model: Quantifying and Controlling the Impact of Inter-Application Interference at Shared Caches and Main Memory"</a:t>
            </a:r>
            <a:br>
              <a:rPr lang="en-US" sz="2000" dirty="0"/>
            </a:br>
            <a:r>
              <a:rPr lang="en-US" sz="2000" i="1" dirty="0"/>
              <a:t>Proceedings of the </a:t>
            </a:r>
            <a:r>
              <a:rPr lang="en-US" sz="2000" i="1" dirty="0">
                <a:hlinkClick r:id="rId3"/>
              </a:rPr>
              <a:t>48th International Symposium on Microarchitecture</a:t>
            </a:r>
            <a:r>
              <a:rPr lang="en-US" sz="2000" i="1" dirty="0"/>
              <a:t> (</a:t>
            </a:r>
            <a:r>
              <a:rPr lang="en-US" sz="2000" b="1" i="1" dirty="0"/>
              <a:t>MICRO</a:t>
            </a:r>
            <a:r>
              <a:rPr lang="en-US" sz="2000" i="1" dirty="0"/>
              <a:t>)</a:t>
            </a:r>
            <a:r>
              <a:rPr lang="en-US" sz="2000" dirty="0"/>
              <a:t>, Waikiki, Hawaii, USA, December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Lightning Session Slides (pptx)</a:t>
            </a:r>
            <a:r>
              <a:rPr lang="en-US" sz="2000" dirty="0"/>
              <a:t> </a:t>
            </a:r>
            <a:r>
              <a:rPr lang="en-US" sz="2000" dirty="0">
                <a:hlinkClick r:id="rId7"/>
              </a:rPr>
              <a:t>(pdf)</a:t>
            </a:r>
            <a:r>
              <a:rPr lang="en-US" sz="2000" dirty="0"/>
              <a:t>] [</a:t>
            </a:r>
            <a:r>
              <a:rPr lang="en-US" sz="2000" dirty="0">
                <a:hlinkClick r:id="rId8"/>
              </a:rPr>
              <a:t>Poster (pptx)</a:t>
            </a:r>
            <a:r>
              <a:rPr lang="en-US" sz="2000" dirty="0"/>
              <a:t> </a:t>
            </a:r>
            <a:r>
              <a:rPr lang="en-US" sz="2000" dirty="0">
                <a:hlinkClick r:id="rId9"/>
              </a:rPr>
              <a:t>(pdf)</a:t>
            </a:r>
            <a:r>
              <a:rPr lang="en-US" sz="2000" dirty="0"/>
              <a:t>] </a:t>
            </a:r>
            <a:br>
              <a:rPr lang="en-US" sz="2000" dirty="0"/>
            </a:br>
            <a:r>
              <a:rPr lang="en-US" sz="2000" dirty="0"/>
              <a:t>[</a:t>
            </a:r>
            <a:r>
              <a:rPr lang="en-US" sz="2000" dirty="0">
                <a:hlinkClick r:id="rId10"/>
              </a:rPr>
              <a:t>Source Code</a:t>
            </a:r>
            <a:r>
              <a:rPr lang="en-US" sz="2000" dirty="0"/>
              <a:t>]</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299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214924712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28600" y="152400"/>
            <a:ext cx="8915400" cy="1066800"/>
          </a:xfrm>
        </p:spPr>
        <p:txBody>
          <a:bodyPr/>
          <a:lstStyle/>
          <a:p>
            <a:r>
              <a:rPr lang="en-US" sz="3800" dirty="0"/>
              <a:t>Memory System: A </a:t>
            </a:r>
            <a:r>
              <a:rPr lang="en-US" sz="3800" b="1" i="1" dirty="0"/>
              <a:t>Shared Resource </a:t>
            </a:r>
            <a:r>
              <a:rPr lang="en-US" sz="3800" dirty="0"/>
              <a:t>View</a:t>
            </a:r>
          </a:p>
        </p:txBody>
      </p:sp>
      <p:sp>
        <p:nvSpPr>
          <p:cNvPr id="20483" name="Content Placeholder 2"/>
          <p:cNvSpPr>
            <a:spLocks noGrp="1"/>
          </p:cNvSpPr>
          <p:nvPr>
            <p:ph idx="1"/>
          </p:nvPr>
        </p:nvSpPr>
        <p:spPr>
          <a:xfrm>
            <a:off x="228600" y="908720"/>
            <a:ext cx="8610600" cy="5193723"/>
          </a:xfrm>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74598C-5A2F-5E46-8E0D-A0FDA29590CD}"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20486" name="TextBox 5"/>
          <p:cNvSpPr txBox="1">
            <a:spLocks noChangeArrowheads="1"/>
          </p:cNvSpPr>
          <p:nvPr/>
        </p:nvSpPr>
        <p:spPr bwMode="auto">
          <a:xfrm>
            <a:off x="964377" y="1019268"/>
            <a:ext cx="2286000" cy="533400"/>
          </a:xfrm>
          <a:prstGeom prst="rect">
            <a:avLst/>
          </a:prstGeom>
          <a:solidFill>
            <a:schemeClr val="bg1"/>
          </a:solidFill>
          <a:ln w="9525">
            <a:noFill/>
            <a:miter lim="800000"/>
            <a:headEnd/>
            <a:tailEnd/>
          </a:ln>
        </p:spPr>
        <p:txBody>
          <a:bodyPr>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pic>
        <p:nvPicPr>
          <p:cNvPr id="7" name="Picture 6" descr="many-core3.eps"/>
          <p:cNvPicPr>
            <a:picLocks noChangeAspect="1"/>
          </p:cNvPicPr>
          <p:nvPr/>
        </p:nvPicPr>
        <p:blipFill>
          <a:blip r:embed="rId2"/>
          <a:srcRect/>
          <a:stretch>
            <a:fillRect/>
          </a:stretch>
        </p:blipFill>
        <p:spPr bwMode="auto">
          <a:xfrm>
            <a:off x="437624" y="977993"/>
            <a:ext cx="6146800" cy="4953000"/>
          </a:xfrm>
          <a:prstGeom prst="rect">
            <a:avLst/>
          </a:prstGeom>
          <a:noFill/>
          <a:ln w="9525">
            <a:noFill/>
            <a:miter lim="800000"/>
            <a:headEnd/>
            <a:tailEnd/>
          </a:ln>
        </p:spPr>
      </p:pic>
      <p:pic>
        <p:nvPicPr>
          <p:cNvPr id="8" name="Picture 23" descr="http://i.ehow.com/images/a04/ac/qb/format-hard-drive-xp-800X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33856">
            <a:off x="7195612" y="2336922"/>
            <a:ext cx="2124075"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Line 21"/>
          <p:cNvSpPr>
            <a:spLocks noChangeShapeType="1"/>
          </p:cNvSpPr>
          <p:nvPr/>
        </p:nvSpPr>
        <p:spPr bwMode="auto">
          <a:xfrm>
            <a:off x="6584424" y="3381497"/>
            <a:ext cx="1044575" cy="0"/>
          </a:xfrm>
          <a:prstGeom prst="line">
            <a:avLst/>
          </a:prstGeom>
          <a:noFill/>
          <a:ln w="38100">
            <a:solidFill>
              <a:srgbClr val="993300"/>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10" name="Text Box 24" descr="90%"/>
          <p:cNvSpPr txBox="1">
            <a:spLocks noChangeArrowheads="1"/>
          </p:cNvSpPr>
          <p:nvPr/>
        </p:nvSpPr>
        <p:spPr bwMode="auto">
          <a:xfrm>
            <a:off x="7628440" y="4100634"/>
            <a:ext cx="937743" cy="341632"/>
          </a:xfrm>
          <a:prstGeom prst="rect">
            <a:avLst/>
          </a:prstGeom>
          <a:noFill/>
          <a:ln w="12700">
            <a:noFill/>
            <a:miter lim="800000"/>
            <a:headEnd/>
            <a:tailEnd/>
          </a:ln>
          <a:effec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Storage</a:t>
            </a:r>
          </a:p>
        </p:txBody>
      </p:sp>
      <p:sp>
        <p:nvSpPr>
          <p:cNvPr id="11" name="TextBox 10"/>
          <p:cNvSpPr txBox="1"/>
          <p:nvPr/>
        </p:nvSpPr>
        <p:spPr>
          <a:xfrm>
            <a:off x="611560" y="6021288"/>
            <a:ext cx="781195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Tahoma"/>
                <a:ea typeface="+mn-ea"/>
                <a:cs typeface="+mn-cs"/>
              </a:rPr>
              <a:t>Most of the system is dedicated to storing and moving data </a:t>
            </a:r>
          </a:p>
        </p:txBody>
      </p:sp>
    </p:spTree>
    <p:extLst>
      <p:ext uri="{BB962C8B-B14F-4D97-AF65-F5344CB8AC3E}">
        <p14:creationId xmlns:p14="http://schemas.microsoft.com/office/powerpoint/2010/main" val="1358164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dirty="0"/>
              <a:t>QoS-Aware Memory Scheduling: Evolution</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MISE: Memory Slowdown Model </a:t>
            </a:r>
            <a:r>
              <a:rPr lang="en-US" sz="1800" dirty="0">
                <a:solidFill>
                  <a:srgbClr val="008000"/>
                </a:solidFill>
              </a:rPr>
              <a:t>[Subramanian+ HPCA’13]</a:t>
            </a:r>
          </a:p>
          <a:p>
            <a:pPr marL="695040" lvl="2" indent="-342761"/>
            <a:r>
              <a:rPr lang="en-US" dirty="0"/>
              <a:t>Idea: Estimate the performance of a thread by estimating its change in memory request service rate when run alone vs. shared </a:t>
            </a:r>
            <a:r>
              <a:rPr lang="en-US" dirty="0">
                <a:sym typeface="Wingdings"/>
              </a:rPr>
              <a:t> use this simple model to estimate slowdown to design a scheduling policy that provides predictable performance or fairness</a:t>
            </a:r>
            <a:endParaRPr lang="en-US" dirty="0"/>
          </a:p>
          <a:p>
            <a:pPr marL="695040" lvl="2" indent="-342761"/>
            <a:r>
              <a:rPr lang="en-US" dirty="0"/>
              <a:t>Takeaway: </a:t>
            </a:r>
            <a:r>
              <a:rPr lang="en-US" dirty="0">
                <a:solidFill>
                  <a:srgbClr val="FF0000"/>
                </a:solidFill>
              </a:rPr>
              <a:t>Request service rate of a thread is a good proxy for its performance; alone request service rate can be estimated by giving high priority to the thread in memory scheduling for a while</a:t>
            </a:r>
          </a:p>
          <a:p>
            <a:pPr marL="0" indent="0">
              <a:buNone/>
            </a:pPr>
            <a:endParaRPr lang="en-US" dirty="0">
              <a:solidFill>
                <a:srgbClr val="0000FF"/>
              </a:solidFill>
            </a:endParaRPr>
          </a:p>
          <a:p>
            <a:r>
              <a:rPr lang="en-US" dirty="0">
                <a:solidFill>
                  <a:srgbClr val="0000FF"/>
                </a:solidFill>
              </a:rPr>
              <a:t>ASM: Application Slowdown Model </a:t>
            </a:r>
            <a:r>
              <a:rPr lang="en-US" sz="2000" dirty="0">
                <a:solidFill>
                  <a:srgbClr val="008000"/>
                </a:solidFill>
              </a:rPr>
              <a:t>[Subramanian+ MICRO’15]</a:t>
            </a:r>
          </a:p>
          <a:p>
            <a:pPr lvl="1"/>
            <a:r>
              <a:rPr lang="en-US" sz="2000" dirty="0"/>
              <a:t>Idea: Extend MISE to take into account </a:t>
            </a:r>
            <a:r>
              <a:rPr lang="en-US" sz="2000" dirty="0" err="1"/>
              <a:t>cache+memory</a:t>
            </a:r>
            <a:r>
              <a:rPr lang="en-US" sz="2000" dirty="0"/>
              <a:t> interference</a:t>
            </a:r>
          </a:p>
          <a:p>
            <a:pPr lvl="1"/>
            <a:r>
              <a:rPr lang="en-US" sz="2000" dirty="0"/>
              <a:t>Takeaway: </a:t>
            </a:r>
            <a:r>
              <a:rPr lang="en-US" sz="2000" dirty="0">
                <a:solidFill>
                  <a:srgbClr val="FF0000"/>
                </a:solidFill>
              </a:rPr>
              <a:t>Cache access rate of an application can be estimated accurately and is a good proxy for application performance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18733741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43000"/>
            <a:ext cx="9144000" cy="2533651"/>
          </a:xfrm>
        </p:spPr>
        <p:txBody>
          <a:bodyPr>
            <a:noAutofit/>
          </a:bodyPr>
          <a:lstStyle/>
          <a:p>
            <a:r>
              <a:rPr lang="en-US" sz="3600" b="1" dirty="0"/>
              <a:t> </a:t>
            </a:r>
            <a:br>
              <a:rPr lang="en-US" sz="3600" b="1" dirty="0"/>
            </a:br>
            <a:br>
              <a:rPr lang="en-US" sz="3600" b="1" dirty="0"/>
            </a:br>
            <a:r>
              <a:rPr lang="en-US" sz="3400" b="1" dirty="0"/>
              <a:t>Quantifying and Controlling Impact of Interference at Shared Caches and Main Memory</a:t>
            </a:r>
          </a:p>
        </p:txBody>
      </p:sp>
      <p:sp>
        <p:nvSpPr>
          <p:cNvPr id="3" name="Subtitle 2"/>
          <p:cNvSpPr>
            <a:spLocks noGrp="1"/>
          </p:cNvSpPr>
          <p:nvPr>
            <p:ph type="subTitle" idx="1"/>
          </p:nvPr>
        </p:nvSpPr>
        <p:spPr>
          <a:xfrm>
            <a:off x="304800" y="3886200"/>
            <a:ext cx="8458199" cy="1676400"/>
          </a:xfrm>
        </p:spPr>
        <p:txBody>
          <a:bodyPr>
            <a:noAutofit/>
          </a:bodyPr>
          <a:lstStyle/>
          <a:p>
            <a:r>
              <a:rPr lang="en-US" sz="3000" b="1" dirty="0">
                <a:solidFill>
                  <a:schemeClr val="tx1"/>
                </a:solidFill>
              </a:rPr>
              <a:t>Lavanya Subramanian</a:t>
            </a:r>
            <a:r>
              <a:rPr lang="en-US" sz="3000" dirty="0">
                <a:solidFill>
                  <a:schemeClr val="tx1"/>
                </a:solidFill>
              </a:rPr>
              <a:t>, </a:t>
            </a:r>
            <a:r>
              <a:rPr lang="en-US" sz="3000" dirty="0" err="1">
                <a:solidFill>
                  <a:schemeClr val="tx1"/>
                </a:solidFill>
              </a:rPr>
              <a:t>Vivek</a:t>
            </a:r>
            <a:r>
              <a:rPr lang="en-US" sz="3000" dirty="0">
                <a:solidFill>
                  <a:schemeClr val="tx1"/>
                </a:solidFill>
              </a:rPr>
              <a:t> </a:t>
            </a:r>
            <a:r>
              <a:rPr lang="en-US" sz="3000" dirty="0" err="1">
                <a:solidFill>
                  <a:schemeClr val="tx1"/>
                </a:solidFill>
              </a:rPr>
              <a:t>Seshadri</a:t>
            </a:r>
            <a:r>
              <a:rPr lang="en-US" sz="3000" dirty="0">
                <a:solidFill>
                  <a:schemeClr val="tx1"/>
                </a:solidFill>
              </a:rPr>
              <a:t>, </a:t>
            </a:r>
          </a:p>
          <a:p>
            <a:r>
              <a:rPr lang="en-US" sz="3000" dirty="0">
                <a:solidFill>
                  <a:schemeClr val="tx1"/>
                </a:solidFill>
              </a:rPr>
              <a:t>Arnab Ghosh, Samira Khan, </a:t>
            </a:r>
            <a:r>
              <a:rPr lang="en-US" sz="3000" dirty="0" err="1">
                <a:solidFill>
                  <a:schemeClr val="tx1"/>
                </a:solidFill>
              </a:rPr>
              <a:t>Onur</a:t>
            </a:r>
            <a:r>
              <a:rPr lang="en-US" sz="3000" dirty="0">
                <a:solidFill>
                  <a:schemeClr val="tx1"/>
                </a:solidFill>
              </a:rPr>
              <a:t> </a:t>
            </a:r>
            <a:r>
              <a:rPr lang="en-US" sz="3000" dirty="0" err="1">
                <a:solidFill>
                  <a:schemeClr val="tx1"/>
                </a:solidFill>
              </a:rPr>
              <a:t>Mutlu</a:t>
            </a:r>
            <a:endParaRPr lang="en-US" sz="3000"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300</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pic>
        <p:nvPicPr>
          <p:cNvPr id="8" name="Picture 7" descr="Burgundy_CMU_JPG_Logo.jpg"/>
          <p:cNvPicPr>
            <a:picLocks noChangeAspect="1"/>
          </p:cNvPicPr>
          <p:nvPr/>
        </p:nvPicPr>
        <p:blipFill>
          <a:blip r:embed="rId3" cstate="print"/>
          <a:stretch>
            <a:fillRect/>
          </a:stretch>
        </p:blipFill>
        <p:spPr>
          <a:xfrm>
            <a:off x="2466975" y="5753100"/>
            <a:ext cx="2667000" cy="963083"/>
          </a:xfrm>
          <a:prstGeom prst="rect">
            <a:avLst/>
          </a:prstGeom>
        </p:spPr>
      </p:pic>
      <p:pic>
        <p:nvPicPr>
          <p:cNvPr id="9" name="Picture 8" descr="safari.png"/>
          <p:cNvPicPr>
            <a:picLocks noChangeAspect="1"/>
          </p:cNvPicPr>
          <p:nvPr/>
        </p:nvPicPr>
        <p:blipFill>
          <a:blip r:embed="rId4" cstate="print"/>
          <a:stretch>
            <a:fillRect/>
          </a:stretch>
        </p:blipFill>
        <p:spPr>
          <a:xfrm>
            <a:off x="609600" y="6009231"/>
            <a:ext cx="1433538" cy="414780"/>
          </a:xfrm>
          <a:prstGeom prst="rect">
            <a:avLst/>
          </a:prstGeom>
        </p:spPr>
      </p:pic>
      <p:sp>
        <p:nvSpPr>
          <p:cNvPr id="7" name="Rectangle 6"/>
          <p:cNvSpPr/>
          <p:nvPr/>
        </p:nvSpPr>
        <p:spPr>
          <a:xfrm>
            <a:off x="0" y="990600"/>
            <a:ext cx="9144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600" b="1" i="0" u="none" strike="noStrike" kern="1200" cap="none" spc="0" normalizeH="0" baseline="0" noProof="0" dirty="0">
                <a:ln>
                  <a:noFill/>
                </a:ln>
                <a:solidFill>
                  <a:prstClr val="white"/>
                </a:solidFill>
                <a:effectLst/>
                <a:uLnTx/>
                <a:uFillTx/>
                <a:latin typeface="Calibri"/>
                <a:ea typeface="+mn-ea"/>
                <a:cs typeface="+mn-cs"/>
              </a:rPr>
              <a:t>Application Slowdown Model</a:t>
            </a:r>
            <a:endParaRPr kumimoji="0" lang="en-US" sz="46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 name="Picture 9" descr="Intel-logo.jpg"/>
          <p:cNvPicPr>
            <a:picLocks noChangeAspect="1"/>
          </p:cNvPicPr>
          <p:nvPr/>
        </p:nvPicPr>
        <p:blipFill>
          <a:blip r:embed="rId5" cstate="print"/>
          <a:srcRect t="8000" b="16000"/>
          <a:stretch>
            <a:fillRect/>
          </a:stretch>
        </p:blipFill>
        <p:spPr>
          <a:xfrm>
            <a:off x="5557812" y="5661660"/>
            <a:ext cx="1230630" cy="868680"/>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7118" y="5556501"/>
            <a:ext cx="1159682" cy="1159682"/>
          </a:xfrm>
          <a:prstGeom prst="rect">
            <a:avLst/>
          </a:prstGeom>
        </p:spPr>
      </p:pic>
    </p:spTree>
    <p:extLst>
      <p:ext uri="{BB962C8B-B14F-4D97-AF65-F5344CB8AC3E}">
        <p14:creationId xmlns:p14="http://schemas.microsoft.com/office/powerpoint/2010/main" val="2945920766"/>
      </p:ext>
    </p:extLst>
  </p:cSld>
  <p:clrMapOvr>
    <a:masterClrMapping/>
  </p:clrMapOvr>
  <p:transition advTm="20984"/>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Shared Cache and Memory Contention</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301</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Rectangle 65"/>
          <p:cNvSpPr>
            <a:spLocks noChangeArrowheads="1"/>
          </p:cNvSpPr>
          <p:nvPr/>
        </p:nvSpPr>
        <p:spPr bwMode="auto">
          <a:xfrm>
            <a:off x="6818532" y="2170113"/>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C00000"/>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C00000"/>
                </a:solidFill>
                <a:effectLst/>
                <a:uLnTx/>
                <a:uFillTx/>
                <a:latin typeface="Tahoma" pitchFamily="34" charset="0"/>
                <a:ea typeface="Tahoma" pitchFamily="34" charset="0"/>
                <a:cs typeface="Tahoma" pitchFamily="34" charset="0"/>
              </a:rPr>
              <a:t>    </a:t>
            </a:r>
          </a:p>
        </p:txBody>
      </p:sp>
      <p:sp>
        <p:nvSpPr>
          <p:cNvPr id="6" name="TextBox 66"/>
          <p:cNvSpPr txBox="1">
            <a:spLocks noChangeArrowheads="1"/>
          </p:cNvSpPr>
          <p:nvPr/>
        </p:nvSpPr>
        <p:spPr bwMode="auto">
          <a:xfrm>
            <a:off x="6847294" y="2873952"/>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7" name="Left-Right Arrow 67"/>
          <p:cNvSpPr>
            <a:spLocks noChangeArrowheads="1"/>
          </p:cNvSpPr>
          <p:nvPr/>
        </p:nvSpPr>
        <p:spPr bwMode="auto">
          <a:xfrm>
            <a:off x="5937469" y="3076575"/>
            <a:ext cx="881063" cy="682625"/>
          </a:xfrm>
          <a:prstGeom prst="leftRightArrow">
            <a:avLst>
              <a:gd name="adj1" fmla="val 50000"/>
              <a:gd name="adj2" fmla="val 50032"/>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C00000"/>
              </a:solidFill>
              <a:effectLst/>
              <a:uLnTx/>
              <a:uFillTx/>
              <a:latin typeface="Tahoma" pitchFamily="34" charset="0"/>
              <a:ea typeface="Tahoma" pitchFamily="34" charset="0"/>
              <a:cs typeface="Tahoma" pitchFamily="34" charset="0"/>
            </a:endParaRPr>
          </a:p>
        </p:txBody>
      </p:sp>
      <p:sp>
        <p:nvSpPr>
          <p:cNvPr id="8" name="Rectangle 65"/>
          <p:cNvSpPr>
            <a:spLocks noChangeArrowheads="1"/>
          </p:cNvSpPr>
          <p:nvPr/>
        </p:nvSpPr>
        <p:spPr bwMode="auto">
          <a:xfrm>
            <a:off x="4375369" y="2562225"/>
            <a:ext cx="1554163" cy="160655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C00000"/>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C00000"/>
                </a:solidFill>
                <a:effectLst/>
                <a:uLnTx/>
                <a:uFillTx/>
                <a:latin typeface="Tahoma" pitchFamily="34" charset="0"/>
                <a:ea typeface="Tahoma" pitchFamily="34" charset="0"/>
                <a:cs typeface="Tahoma" pitchFamily="34" charset="0"/>
              </a:rPr>
              <a:t>    </a:t>
            </a:r>
          </a:p>
        </p:txBody>
      </p:sp>
      <p:sp>
        <p:nvSpPr>
          <p:cNvPr id="9" name="TextBox 66"/>
          <p:cNvSpPr txBox="1">
            <a:spLocks noChangeArrowheads="1"/>
          </p:cNvSpPr>
          <p:nvPr/>
        </p:nvSpPr>
        <p:spPr bwMode="auto">
          <a:xfrm>
            <a:off x="4398972" y="2758966"/>
            <a:ext cx="1508452" cy="1200329"/>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Shared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Cache</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Capacity</a:t>
            </a:r>
          </a:p>
        </p:txBody>
      </p:sp>
      <p:sp>
        <p:nvSpPr>
          <p:cNvPr id="10" name="Left-Right Arrow 67"/>
          <p:cNvSpPr>
            <a:spLocks noChangeArrowheads="1"/>
          </p:cNvSpPr>
          <p:nvPr/>
        </p:nvSpPr>
        <p:spPr bwMode="auto">
          <a:xfrm>
            <a:off x="3491132" y="3071813"/>
            <a:ext cx="871537" cy="682625"/>
          </a:xfrm>
          <a:prstGeom prst="leftRightArrow">
            <a:avLst>
              <a:gd name="adj1" fmla="val 50000"/>
              <a:gd name="adj2" fmla="val 49982"/>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C00000"/>
              </a:solidFill>
              <a:effectLst/>
              <a:uLnTx/>
              <a:uFillTx/>
              <a:latin typeface="Tahoma" pitchFamily="34" charset="0"/>
              <a:ea typeface="Tahoma" pitchFamily="34" charset="0"/>
              <a:cs typeface="Tahoma" pitchFamily="34" charset="0"/>
            </a:endParaRPr>
          </a:p>
        </p:txBody>
      </p:sp>
      <p:sp>
        <p:nvSpPr>
          <p:cNvPr id="11" name="Rectangle 16"/>
          <p:cNvSpPr>
            <a:spLocks noChangeArrowheads="1"/>
          </p:cNvSpPr>
          <p:nvPr/>
        </p:nvSpPr>
        <p:spPr bwMode="auto">
          <a:xfrm>
            <a:off x="2452687" y="2209800"/>
            <a:ext cx="976313" cy="93076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2" name="TextBox 17"/>
          <p:cNvSpPr txBox="1">
            <a:spLocks noChangeArrowheads="1"/>
          </p:cNvSpPr>
          <p:nvPr/>
        </p:nvSpPr>
        <p:spPr bwMode="auto">
          <a:xfrm>
            <a:off x="2452687" y="2485698"/>
            <a:ext cx="976313" cy="400110"/>
          </a:xfrm>
          <a:prstGeom prst="rect">
            <a:avLst/>
          </a:prstGeom>
          <a:noFill/>
          <a:ln w="9525">
            <a:noFill/>
            <a:miter lim="800000"/>
            <a:headEnd/>
            <a:tailEnd/>
          </a:ln>
        </p:spPr>
        <p:txBody>
          <a:bodyPr wrap="square">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13" name="Rectangle 16"/>
          <p:cNvSpPr>
            <a:spLocks noChangeArrowheads="1"/>
          </p:cNvSpPr>
          <p:nvPr/>
        </p:nvSpPr>
        <p:spPr bwMode="auto">
          <a:xfrm>
            <a:off x="990600" y="2209800"/>
            <a:ext cx="976313" cy="93076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4" name="TextBox 17"/>
          <p:cNvSpPr txBox="1">
            <a:spLocks noChangeArrowheads="1"/>
          </p:cNvSpPr>
          <p:nvPr/>
        </p:nvSpPr>
        <p:spPr bwMode="auto">
          <a:xfrm>
            <a:off x="990600" y="2485698"/>
            <a:ext cx="976313" cy="400110"/>
          </a:xfrm>
          <a:prstGeom prst="rect">
            <a:avLst/>
          </a:prstGeom>
          <a:noFill/>
          <a:ln w="9525">
            <a:noFill/>
            <a:miter lim="800000"/>
            <a:headEnd/>
            <a:tailEnd/>
          </a:ln>
        </p:spPr>
        <p:txBody>
          <a:bodyPr wrap="square">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15" name="Rectangle 16"/>
          <p:cNvSpPr>
            <a:spLocks noChangeArrowheads="1"/>
          </p:cNvSpPr>
          <p:nvPr/>
        </p:nvSpPr>
        <p:spPr bwMode="auto">
          <a:xfrm>
            <a:off x="2452687" y="3717433"/>
            <a:ext cx="976313" cy="93076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6" name="TextBox 17"/>
          <p:cNvSpPr txBox="1">
            <a:spLocks noChangeArrowheads="1"/>
          </p:cNvSpPr>
          <p:nvPr/>
        </p:nvSpPr>
        <p:spPr bwMode="auto">
          <a:xfrm>
            <a:off x="2452687" y="3993331"/>
            <a:ext cx="976313" cy="400110"/>
          </a:xfrm>
          <a:prstGeom prst="rect">
            <a:avLst/>
          </a:prstGeom>
          <a:noFill/>
          <a:ln w="9525">
            <a:noFill/>
            <a:miter lim="800000"/>
            <a:headEnd/>
            <a:tailEnd/>
          </a:ln>
        </p:spPr>
        <p:txBody>
          <a:bodyPr wrap="square">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17" name="Rectangle 16"/>
          <p:cNvSpPr>
            <a:spLocks noChangeArrowheads="1"/>
          </p:cNvSpPr>
          <p:nvPr/>
        </p:nvSpPr>
        <p:spPr bwMode="auto">
          <a:xfrm>
            <a:off x="990600" y="3717433"/>
            <a:ext cx="976313" cy="93076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8" name="TextBox 17"/>
          <p:cNvSpPr txBox="1">
            <a:spLocks noChangeArrowheads="1"/>
          </p:cNvSpPr>
          <p:nvPr/>
        </p:nvSpPr>
        <p:spPr bwMode="auto">
          <a:xfrm>
            <a:off x="990600" y="3993331"/>
            <a:ext cx="976313" cy="400110"/>
          </a:xfrm>
          <a:prstGeom prst="rect">
            <a:avLst/>
          </a:prstGeom>
          <a:noFill/>
          <a:ln w="9525">
            <a:noFill/>
            <a:miter lim="800000"/>
            <a:headEnd/>
            <a:tailEnd/>
          </a:ln>
        </p:spPr>
        <p:txBody>
          <a:bodyPr wrap="square">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cxnSp>
        <p:nvCxnSpPr>
          <p:cNvPr id="19" name="Straight Connector 18"/>
          <p:cNvCxnSpPr/>
          <p:nvPr/>
        </p:nvCxnSpPr>
        <p:spPr>
          <a:xfrm>
            <a:off x="2133600" y="2286000"/>
            <a:ext cx="0" cy="2286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286000" y="2283370"/>
            <a:ext cx="0" cy="2286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066800" y="3505200"/>
            <a:ext cx="2286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066800" y="3350170"/>
            <a:ext cx="2286000" cy="26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114800" y="2070536"/>
            <a:ext cx="2057400" cy="265386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p:txBody>
      </p:sp>
      <p:graphicFrame>
        <p:nvGraphicFramePr>
          <p:cNvPr id="23" name="Object 3"/>
          <p:cNvGraphicFramePr>
            <a:graphicFrameLocks noChangeAspect="1"/>
          </p:cNvGraphicFramePr>
          <p:nvPr>
            <p:extLst/>
          </p:nvPr>
        </p:nvGraphicFramePr>
        <p:xfrm>
          <a:off x="3059832" y="5157192"/>
          <a:ext cx="5884862" cy="1039813"/>
        </p:xfrm>
        <a:graphic>
          <a:graphicData uri="http://schemas.openxmlformats.org/presentationml/2006/ole">
            <mc:AlternateContent xmlns:mc="http://schemas.openxmlformats.org/markup-compatibility/2006">
              <mc:Choice xmlns:v="urn:schemas-microsoft-com:vml" Requires="v">
                <p:oleObj spid="_x0000_s43022" name="Equation" r:id="rId3" imgW="2438400" imgH="431800" progId="Equation.3">
                  <p:embed/>
                </p:oleObj>
              </mc:Choice>
              <mc:Fallback>
                <p:oleObj name="Equation" r:id="rId3" imgW="2438400" imgH="431800" progId="Equation.3">
                  <p:embed/>
                  <p:pic>
                    <p:nvPicPr>
                      <p:cNvPr id="23" name="Object 3"/>
                      <p:cNvPicPr>
                        <a:picLocks noChangeAspect="1" noChangeArrowheads="1"/>
                      </p:cNvPicPr>
                      <p:nvPr/>
                    </p:nvPicPr>
                    <p:blipFill>
                      <a:blip r:embed="rId4"/>
                      <a:srcRect/>
                      <a:stretch>
                        <a:fillRect/>
                      </a:stretch>
                    </p:blipFill>
                    <p:spPr bwMode="auto">
                      <a:xfrm>
                        <a:off x="3059832" y="5157192"/>
                        <a:ext cx="5884862" cy="10398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5292080" y="6115362"/>
            <a:ext cx="3046402" cy="553998"/>
          </a:xfrm>
          <a:prstGeom prst="rect">
            <a:avLst/>
          </a:prstGeom>
        </p:spPr>
        <p:txBody>
          <a:bodyPr wrap="none">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006633"/>
                </a:solidFill>
                <a:effectLst/>
                <a:uLnTx/>
                <a:uFillTx/>
                <a:latin typeface="Garamond"/>
                <a:ea typeface="ＭＳ Ｐゴシック" pitchFamily="-105" charset="-128"/>
                <a:cs typeface="ＭＳ Ｐゴシック" pitchFamily="-105" charset="-128"/>
              </a:rPr>
              <a:t>MISE [HPCA’13]</a:t>
            </a:r>
            <a:endParaRPr kumimoji="0" lang="en-US" sz="1800" b="0" i="0" u="none" strike="noStrike" kern="1200" cap="none" spc="0" normalizeH="0" baseline="0" noProof="0" dirty="0">
              <a:ln>
                <a:noFill/>
              </a:ln>
              <a:solidFill>
                <a:prstClr val="black"/>
              </a:solidFill>
              <a:effectLst/>
              <a:uLnTx/>
              <a:uFillTx/>
              <a:latin typeface="Calibri"/>
              <a:ea typeface=""/>
              <a:cs typeface="+mn-cs"/>
            </a:endParaRPr>
          </a:p>
        </p:txBody>
      </p:sp>
      <p:sp>
        <p:nvSpPr>
          <p:cNvPr id="26" name="Oval 25"/>
          <p:cNvSpPr/>
          <p:nvPr/>
        </p:nvSpPr>
        <p:spPr>
          <a:xfrm>
            <a:off x="6444208" y="1628800"/>
            <a:ext cx="2699792" cy="3600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p:txBody>
      </p:sp>
    </p:spTree>
    <p:extLst>
      <p:ext uri="{BB962C8B-B14F-4D97-AF65-F5344CB8AC3E}">
        <p14:creationId xmlns:p14="http://schemas.microsoft.com/office/powerpoint/2010/main" val="2042204961"/>
      </p:ext>
    </p:extLst>
  </p:cSld>
  <p:clrMapOvr>
    <a:masterClrMapping/>
  </p:clrMapOvr>
  <p:transition advTm="1321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p:bldP spid="26"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Capacity Contention</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302</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37" name="Rectangle 65"/>
          <p:cNvSpPr>
            <a:spLocks noChangeArrowheads="1"/>
          </p:cNvSpPr>
          <p:nvPr/>
        </p:nvSpPr>
        <p:spPr bwMode="auto">
          <a:xfrm>
            <a:off x="6183313" y="2006600"/>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38" name="TextBox 66"/>
          <p:cNvSpPr txBox="1">
            <a:spLocks noChangeArrowheads="1"/>
          </p:cNvSpPr>
          <p:nvPr/>
        </p:nvSpPr>
        <p:spPr bwMode="auto">
          <a:xfrm>
            <a:off x="6212075" y="2710439"/>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39" name="Rectangle 65"/>
          <p:cNvSpPr>
            <a:spLocks noChangeArrowheads="1"/>
          </p:cNvSpPr>
          <p:nvPr/>
        </p:nvSpPr>
        <p:spPr bwMode="auto">
          <a:xfrm>
            <a:off x="2622769" y="2398712"/>
            <a:ext cx="1554163" cy="160655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40" name="TextBox 66"/>
          <p:cNvSpPr txBox="1">
            <a:spLocks noChangeArrowheads="1"/>
          </p:cNvSpPr>
          <p:nvPr/>
        </p:nvSpPr>
        <p:spPr bwMode="auto">
          <a:xfrm>
            <a:off x="2646372" y="2675863"/>
            <a:ext cx="1508452"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Shared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Cache</a:t>
            </a:r>
          </a:p>
        </p:txBody>
      </p:sp>
      <p:sp>
        <p:nvSpPr>
          <p:cNvPr id="41" name="Right Arrow 40"/>
          <p:cNvSpPr/>
          <p:nvPr/>
        </p:nvSpPr>
        <p:spPr>
          <a:xfrm>
            <a:off x="4285596" y="2514600"/>
            <a:ext cx="1734204"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Left Arrow 41"/>
          <p:cNvSpPr/>
          <p:nvPr/>
        </p:nvSpPr>
        <p:spPr>
          <a:xfrm>
            <a:off x="4251434" y="3334404"/>
            <a:ext cx="1692166"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ight Arrow 42"/>
          <p:cNvSpPr/>
          <p:nvPr/>
        </p:nvSpPr>
        <p:spPr>
          <a:xfrm>
            <a:off x="1847196" y="2496204"/>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p:cNvSpPr txBox="1"/>
          <p:nvPr/>
        </p:nvSpPr>
        <p:spPr>
          <a:xfrm>
            <a:off x="1752600" y="1600200"/>
            <a:ext cx="1981200" cy="861774"/>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Cache </a:t>
            </a:r>
          </a:p>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Access Rate</a:t>
            </a:r>
          </a:p>
        </p:txBody>
      </p:sp>
      <p:sp>
        <p:nvSpPr>
          <p:cNvPr id="45" name="Left Arrow 44"/>
          <p:cNvSpPr/>
          <p:nvPr/>
        </p:nvSpPr>
        <p:spPr>
          <a:xfrm>
            <a:off x="1784132" y="3352800"/>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TextBox 46"/>
          <p:cNvSpPr txBox="1"/>
          <p:nvPr/>
        </p:nvSpPr>
        <p:spPr>
          <a:xfrm>
            <a:off x="6432332" y="3895463"/>
            <a:ext cx="1524000" cy="523220"/>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Tahoma" pitchFamily="34" charset="0"/>
                <a:ea typeface="Tahoma" pitchFamily="34" charset="0"/>
                <a:cs typeface="Tahoma" pitchFamily="34" charset="0"/>
              </a:rPr>
              <a:t>Priority</a:t>
            </a:r>
          </a:p>
        </p:txBody>
      </p:sp>
      <p:sp>
        <p:nvSpPr>
          <p:cNvPr id="49" name="Rectangle 48"/>
          <p:cNvSpPr/>
          <p:nvPr/>
        </p:nvSpPr>
        <p:spPr>
          <a:xfrm>
            <a:off x="4419600" y="2133600"/>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Rectangle 55"/>
          <p:cNvSpPr/>
          <p:nvPr/>
        </p:nvSpPr>
        <p:spPr>
          <a:xfrm>
            <a:off x="609600" y="2106071"/>
            <a:ext cx="990600" cy="9144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Core</a:t>
            </a:r>
          </a:p>
        </p:txBody>
      </p:sp>
      <p:sp>
        <p:nvSpPr>
          <p:cNvPr id="58" name="Rectangle 57"/>
          <p:cNvSpPr/>
          <p:nvPr/>
        </p:nvSpPr>
        <p:spPr>
          <a:xfrm>
            <a:off x="609600" y="3401471"/>
            <a:ext cx="990600" cy="9144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Core</a:t>
            </a:r>
          </a:p>
        </p:txBody>
      </p:sp>
      <p:sp>
        <p:nvSpPr>
          <p:cNvPr id="61" name="Rectangle 60"/>
          <p:cNvSpPr/>
          <p:nvPr/>
        </p:nvSpPr>
        <p:spPr>
          <a:xfrm>
            <a:off x="5265704" y="2137603"/>
            <a:ext cx="714380" cy="3571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Box 24"/>
          <p:cNvSpPr txBox="1"/>
          <p:nvPr/>
        </p:nvSpPr>
        <p:spPr>
          <a:xfrm>
            <a:off x="98476" y="5105400"/>
            <a:ext cx="8964613" cy="1200329"/>
          </a:xfrm>
          <a:prstGeom prst="rect">
            <a:avLst/>
          </a:prstGeom>
          <a:solidFill>
            <a:schemeClr val="bg1"/>
          </a:solidFill>
          <a:ln w="25400">
            <a:solidFill>
              <a:schemeClr val="tx1"/>
            </a:solidFill>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Calibri"/>
                <a:ea typeface=""/>
                <a:cs typeface="Tahoma" pitchFamily="34" charset="0"/>
              </a:rPr>
              <a:t>Applications evict each other’s blocks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C00000"/>
                </a:solidFill>
                <a:effectLst/>
                <a:uLnTx/>
                <a:uFillTx/>
                <a:latin typeface="Calibri"/>
                <a:ea typeface=""/>
                <a:cs typeface="Tahoma" pitchFamily="34" charset="0"/>
              </a:rPr>
              <a:t>from the shared cache</a:t>
            </a:r>
            <a:endParaRPr kumimoji="0" lang="en-US" sz="3600" b="0" i="1" u="none" strike="noStrike" kern="1200" cap="none" spc="0" normalizeH="0" baseline="0" noProof="0" dirty="0">
              <a:ln>
                <a:noFill/>
              </a:ln>
              <a:solidFill>
                <a:srgbClr val="C00000"/>
              </a:solidFill>
              <a:effectLst/>
              <a:uLnTx/>
              <a:uFillTx/>
              <a:latin typeface="Calibri"/>
              <a:ea typeface="Tahoma" pitchFamily="34" charset="0"/>
              <a:cs typeface="Tahoma" pitchFamily="34" charset="0"/>
            </a:endParaRPr>
          </a:p>
        </p:txBody>
      </p:sp>
    </p:spTree>
    <p:extLst>
      <p:ext uri="{BB962C8B-B14F-4D97-AF65-F5344CB8AC3E}">
        <p14:creationId xmlns:p14="http://schemas.microsoft.com/office/powerpoint/2010/main" val="2923534751"/>
      </p:ext>
    </p:extLst>
  </p:cSld>
  <p:clrMapOvr>
    <a:masterClrMapping/>
  </p:clrMapOvr>
  <p:transition advTm="5886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4.16667E-6 -3.7037E-6 L 0.31093 -0.0037 " pathEditMode="relative" rAng="0" ptsTypes="AA">
                                      <p:cBhvr>
                                        <p:cTn id="18" dur="2000" fill="hold"/>
                                        <p:tgtEl>
                                          <p:spTgt spid="49"/>
                                        </p:tgtEl>
                                        <p:attrNameLst>
                                          <p:attrName>ppt_x</p:attrName>
                                          <p:attrName>ppt_y</p:attrName>
                                        </p:attrNameLst>
                                      </p:cBhvr>
                                      <p:rCtr x="155" y="-2"/>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2" nodeType="clickEffect">
                                  <p:stCondLst>
                                    <p:cond delay="0"/>
                                  </p:stCondLst>
                                  <p:childTnLst>
                                    <p:animMotion origin="layout" path="M 0.31093 0.00695 L 0.31093 0.20695 " pathEditMode="relative" rAng="0" ptsTypes="AA">
                                      <p:cBhvr>
                                        <p:cTn id="22" dur="2000" fill="hold"/>
                                        <p:tgtEl>
                                          <p:spTgt spid="49"/>
                                        </p:tgtEl>
                                        <p:attrNameLst>
                                          <p:attrName>ppt_x</p:attrName>
                                          <p:attrName>ppt_y</p:attrName>
                                        </p:attrNameLst>
                                      </p:cBhvr>
                                      <p:rCtr x="0" y="100"/>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3" nodeType="clickEffect">
                                  <p:stCondLst>
                                    <p:cond delay="0"/>
                                  </p:stCondLst>
                                  <p:childTnLst>
                                    <p:animMotion origin="layout" path="M 0.31267 0.22315 L -0.13733 0.22315 " pathEditMode="relative" rAng="0" ptsTypes="AA">
                                      <p:cBhvr>
                                        <p:cTn id="26" dur="2000" fill="hold"/>
                                        <p:tgtEl>
                                          <p:spTgt spid="49"/>
                                        </p:tgtEl>
                                        <p:attrNameLst>
                                          <p:attrName>ppt_x</p:attrName>
                                          <p:attrName>ppt_y</p:attrName>
                                        </p:attrNameLst>
                                      </p:cBhvr>
                                      <p:rCtr x="-225" y="0"/>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5.55556E-7 -0.00926 L 0.225 0.00185 " pathEditMode="relative" rAng="0" ptsTypes="AA">
                                      <p:cBhvr>
                                        <p:cTn id="30" dur="2000" fill="hold"/>
                                        <p:tgtEl>
                                          <p:spTgt spid="61"/>
                                        </p:tgtEl>
                                        <p:attrNameLst>
                                          <p:attrName>ppt_x</p:attrName>
                                          <p:attrName>ppt_y</p:attrName>
                                        </p:attrNameLst>
                                      </p:cBhvr>
                                      <p:rCtr x="112" y="6"/>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2" nodeType="clickEffect">
                                  <p:stCondLst>
                                    <p:cond delay="0"/>
                                  </p:stCondLst>
                                  <p:childTnLst>
                                    <p:animMotion origin="layout" path="M 0.21945 0.00694 L 0.21945 0.20694 " pathEditMode="relative" rAng="0" ptsTypes="AA">
                                      <p:cBhvr>
                                        <p:cTn id="34" dur="2000" fill="hold"/>
                                        <p:tgtEl>
                                          <p:spTgt spid="61"/>
                                        </p:tgtEl>
                                        <p:attrNameLst>
                                          <p:attrName>ppt_x</p:attrName>
                                          <p:attrName>ppt_y</p:attrName>
                                        </p:attrNameLst>
                                      </p:cBhvr>
                                      <p:rCtr x="0" y="100"/>
                                    </p:animMotion>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3" nodeType="clickEffect">
                                  <p:stCondLst>
                                    <p:cond delay="0"/>
                                  </p:stCondLst>
                                  <p:childTnLst>
                                    <p:animMotion origin="layout" path="M 0.22066 0.22083 L -0.22934 0.22083 " pathEditMode="relative" rAng="0" ptsTypes="AA">
                                      <p:cBhvr>
                                        <p:cTn id="38" dur="2000" fill="hold"/>
                                        <p:tgtEl>
                                          <p:spTgt spid="61"/>
                                        </p:tgtEl>
                                        <p:attrNameLst>
                                          <p:attrName>ppt_x</p:attrName>
                                          <p:attrName>ppt_y</p:attrName>
                                        </p:attrNameLst>
                                      </p:cBhvr>
                                      <p:rCtr x="-225" y="0"/>
                                    </p:animMotion>
                                  </p:childTnLst>
                                </p:cTn>
                              </p:par>
                            </p:childTnLst>
                          </p:cTn>
                        </p:par>
                      </p:childTnLst>
                    </p:cTn>
                  </p:par>
                  <p:par>
                    <p:cTn id="39" fill="hold">
                      <p:stCondLst>
                        <p:cond delay="indefinite"/>
                      </p:stCondLst>
                      <p:childTnLst>
                        <p:par>
                          <p:cTn id="40" fill="hold">
                            <p:stCondLst>
                              <p:cond delay="0"/>
                            </p:stCondLst>
                            <p:childTnLst>
                              <p:par>
                                <p:cTn id="41" presetID="56" presetClass="path" presetSubtype="0" accel="50000" decel="50000" fill="hold" grpId="4" nodeType="clickEffect">
                                  <p:stCondLst>
                                    <p:cond delay="0"/>
                                  </p:stCondLst>
                                  <p:childTnLst>
                                    <p:animMotion origin="layout" path="M -0.13733 0.22315 L 0.28593 0.01852 " pathEditMode="relative" rAng="0" ptsTypes="AA">
                                      <p:cBhvr>
                                        <p:cTn id="42" dur="2000" fill="hold"/>
                                        <p:tgtEl>
                                          <p:spTgt spid="49"/>
                                        </p:tgtEl>
                                        <p:attrNameLst>
                                          <p:attrName>ppt_x</p:attrName>
                                          <p:attrName>ppt_y</p:attrName>
                                        </p:attrNameLst>
                                      </p:cBhvr>
                                      <p:rCtr x="212" y="-102"/>
                                    </p:animMotion>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animBg="1"/>
      <p:bldP spid="49" grpId="1" animBg="1"/>
      <p:bldP spid="49" grpId="2" animBg="1"/>
      <p:bldP spid="49" grpId="3" animBg="1"/>
      <p:bldP spid="49" grpId="4" animBg="1"/>
      <p:bldP spid="61" grpId="0" animBg="1"/>
      <p:bldP spid="61" grpId="1" animBg="1"/>
      <p:bldP spid="61" grpId="2" animBg="1"/>
      <p:bldP spid="61" grpId="3" animBg="1"/>
      <p:bldP spid="25" grpId="0" animBg="1"/>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a:t>Estimating Cache and Memory Slowdowns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303</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7" name="Rectangle 12"/>
          <p:cNvSpPr>
            <a:spLocks noChangeArrowheads="1"/>
          </p:cNvSpPr>
          <p:nvPr/>
        </p:nvSpPr>
        <p:spPr bwMode="auto">
          <a:xfrm>
            <a:off x="212725"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8" name="TextBox 13"/>
          <p:cNvSpPr txBox="1">
            <a:spLocks noChangeArrowheads="1"/>
          </p:cNvSpPr>
          <p:nvPr/>
        </p:nvSpPr>
        <p:spPr bwMode="auto">
          <a:xfrm>
            <a:off x="212725"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9" name="Rectangle 16"/>
          <p:cNvSpPr>
            <a:spLocks noChangeArrowheads="1"/>
          </p:cNvSpPr>
          <p:nvPr/>
        </p:nvSpPr>
        <p:spPr bwMode="auto">
          <a:xfrm>
            <a:off x="1067678"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0" name="TextBox 17"/>
          <p:cNvSpPr txBox="1">
            <a:spLocks noChangeArrowheads="1"/>
          </p:cNvSpPr>
          <p:nvPr/>
        </p:nvSpPr>
        <p:spPr bwMode="auto">
          <a:xfrm>
            <a:off x="1067678"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1" name="Rectangle 19"/>
          <p:cNvSpPr>
            <a:spLocks noChangeArrowheads="1"/>
          </p:cNvSpPr>
          <p:nvPr/>
        </p:nvSpPr>
        <p:spPr bwMode="auto">
          <a:xfrm>
            <a:off x="1922631"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2" name="TextBox 20"/>
          <p:cNvSpPr txBox="1">
            <a:spLocks noChangeArrowheads="1"/>
          </p:cNvSpPr>
          <p:nvPr/>
        </p:nvSpPr>
        <p:spPr bwMode="auto">
          <a:xfrm>
            <a:off x="1922631"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3" name="Rectangle 22"/>
          <p:cNvSpPr>
            <a:spLocks noChangeArrowheads="1"/>
          </p:cNvSpPr>
          <p:nvPr/>
        </p:nvSpPr>
        <p:spPr bwMode="auto">
          <a:xfrm>
            <a:off x="2775997" y="2133600"/>
            <a:ext cx="673100"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4" name="TextBox 23"/>
          <p:cNvSpPr txBox="1">
            <a:spLocks noChangeArrowheads="1"/>
          </p:cNvSpPr>
          <p:nvPr/>
        </p:nvSpPr>
        <p:spPr bwMode="auto">
          <a:xfrm>
            <a:off x="2775997" y="2301825"/>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5" name="Rectangle 25"/>
          <p:cNvSpPr>
            <a:spLocks noChangeArrowheads="1"/>
          </p:cNvSpPr>
          <p:nvPr/>
        </p:nvSpPr>
        <p:spPr bwMode="auto">
          <a:xfrm>
            <a:off x="212725"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6" name="TextBox 26"/>
          <p:cNvSpPr txBox="1">
            <a:spLocks noChangeArrowheads="1"/>
          </p:cNvSpPr>
          <p:nvPr/>
        </p:nvSpPr>
        <p:spPr bwMode="auto">
          <a:xfrm>
            <a:off x="212725"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7" name="Rectangle 28"/>
          <p:cNvSpPr>
            <a:spLocks noChangeArrowheads="1"/>
          </p:cNvSpPr>
          <p:nvPr/>
        </p:nvSpPr>
        <p:spPr bwMode="auto">
          <a:xfrm>
            <a:off x="1067678"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8" name="TextBox 29"/>
          <p:cNvSpPr txBox="1">
            <a:spLocks noChangeArrowheads="1"/>
          </p:cNvSpPr>
          <p:nvPr/>
        </p:nvSpPr>
        <p:spPr bwMode="auto">
          <a:xfrm>
            <a:off x="1067678"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9" name="Rectangle 31"/>
          <p:cNvSpPr>
            <a:spLocks noChangeArrowheads="1"/>
          </p:cNvSpPr>
          <p:nvPr/>
        </p:nvSpPr>
        <p:spPr bwMode="auto">
          <a:xfrm>
            <a:off x="1922631"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0" name="TextBox 32"/>
          <p:cNvSpPr txBox="1">
            <a:spLocks noChangeArrowheads="1"/>
          </p:cNvSpPr>
          <p:nvPr/>
        </p:nvSpPr>
        <p:spPr bwMode="auto">
          <a:xfrm>
            <a:off x="1922631"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21" name="Rectangle 36"/>
          <p:cNvSpPr>
            <a:spLocks noChangeArrowheads="1"/>
          </p:cNvSpPr>
          <p:nvPr/>
        </p:nvSpPr>
        <p:spPr bwMode="auto">
          <a:xfrm>
            <a:off x="2775997" y="2912353"/>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2" name="TextBox 37"/>
          <p:cNvSpPr txBox="1">
            <a:spLocks noChangeArrowheads="1"/>
          </p:cNvSpPr>
          <p:nvPr/>
        </p:nvSpPr>
        <p:spPr bwMode="auto">
          <a:xfrm>
            <a:off x="2775997" y="3080140"/>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3" name="Rectangle 41"/>
          <p:cNvSpPr>
            <a:spLocks noChangeArrowheads="1"/>
          </p:cNvSpPr>
          <p:nvPr/>
        </p:nvSpPr>
        <p:spPr bwMode="auto">
          <a:xfrm>
            <a:off x="212725"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4" name="TextBox 42"/>
          <p:cNvSpPr txBox="1">
            <a:spLocks noChangeArrowheads="1"/>
          </p:cNvSpPr>
          <p:nvPr/>
        </p:nvSpPr>
        <p:spPr bwMode="auto">
          <a:xfrm>
            <a:off x="212725"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5" name="Rectangle 45"/>
          <p:cNvSpPr>
            <a:spLocks noChangeArrowheads="1"/>
          </p:cNvSpPr>
          <p:nvPr/>
        </p:nvSpPr>
        <p:spPr bwMode="auto">
          <a:xfrm>
            <a:off x="1067678"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6" name="TextBox 46"/>
          <p:cNvSpPr txBox="1">
            <a:spLocks noChangeArrowheads="1"/>
          </p:cNvSpPr>
          <p:nvPr/>
        </p:nvSpPr>
        <p:spPr bwMode="auto">
          <a:xfrm>
            <a:off x="1067678"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7" name="Rectangle 48"/>
          <p:cNvSpPr>
            <a:spLocks noChangeArrowheads="1"/>
          </p:cNvSpPr>
          <p:nvPr/>
        </p:nvSpPr>
        <p:spPr bwMode="auto">
          <a:xfrm>
            <a:off x="1922631"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8" name="TextBox 49"/>
          <p:cNvSpPr txBox="1">
            <a:spLocks noChangeArrowheads="1"/>
          </p:cNvSpPr>
          <p:nvPr/>
        </p:nvSpPr>
        <p:spPr bwMode="auto">
          <a:xfrm>
            <a:off x="1922631"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9" name="Rectangle 51"/>
          <p:cNvSpPr>
            <a:spLocks noChangeArrowheads="1"/>
          </p:cNvSpPr>
          <p:nvPr/>
        </p:nvSpPr>
        <p:spPr bwMode="auto">
          <a:xfrm>
            <a:off x="2775997" y="3691106"/>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0" name="TextBox 52"/>
          <p:cNvSpPr txBox="1">
            <a:spLocks noChangeArrowheads="1"/>
          </p:cNvSpPr>
          <p:nvPr/>
        </p:nvSpPr>
        <p:spPr bwMode="auto">
          <a:xfrm>
            <a:off x="2775997" y="3858893"/>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1" name="Rectangle 54"/>
          <p:cNvSpPr>
            <a:spLocks noChangeArrowheads="1"/>
          </p:cNvSpPr>
          <p:nvPr/>
        </p:nvSpPr>
        <p:spPr bwMode="auto">
          <a:xfrm>
            <a:off x="212725"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2" name="TextBox 55"/>
          <p:cNvSpPr txBox="1">
            <a:spLocks noChangeArrowheads="1"/>
          </p:cNvSpPr>
          <p:nvPr/>
        </p:nvSpPr>
        <p:spPr bwMode="auto">
          <a:xfrm>
            <a:off x="212725"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3" name="Rectangle 57"/>
          <p:cNvSpPr>
            <a:spLocks noChangeArrowheads="1"/>
          </p:cNvSpPr>
          <p:nvPr/>
        </p:nvSpPr>
        <p:spPr bwMode="auto">
          <a:xfrm>
            <a:off x="1067678"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4" name="TextBox 58"/>
          <p:cNvSpPr txBox="1">
            <a:spLocks noChangeArrowheads="1"/>
          </p:cNvSpPr>
          <p:nvPr/>
        </p:nvSpPr>
        <p:spPr bwMode="auto">
          <a:xfrm>
            <a:off x="1067678"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5" name="Rectangle 60"/>
          <p:cNvSpPr>
            <a:spLocks noChangeArrowheads="1"/>
          </p:cNvSpPr>
          <p:nvPr/>
        </p:nvSpPr>
        <p:spPr bwMode="auto">
          <a:xfrm>
            <a:off x="1922631"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6" name="TextBox 61"/>
          <p:cNvSpPr txBox="1">
            <a:spLocks noChangeArrowheads="1"/>
          </p:cNvSpPr>
          <p:nvPr/>
        </p:nvSpPr>
        <p:spPr bwMode="auto">
          <a:xfrm>
            <a:off x="1922631"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7" name="Rectangle 63"/>
          <p:cNvSpPr>
            <a:spLocks noChangeArrowheads="1"/>
          </p:cNvSpPr>
          <p:nvPr/>
        </p:nvSpPr>
        <p:spPr bwMode="auto">
          <a:xfrm>
            <a:off x="2775997" y="4469859"/>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8" name="TextBox 64"/>
          <p:cNvSpPr txBox="1">
            <a:spLocks noChangeArrowheads="1"/>
          </p:cNvSpPr>
          <p:nvPr/>
        </p:nvSpPr>
        <p:spPr bwMode="auto">
          <a:xfrm>
            <a:off x="2775997" y="4637646"/>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9" name="Rectangle 65"/>
          <p:cNvSpPr>
            <a:spLocks noChangeArrowheads="1"/>
          </p:cNvSpPr>
          <p:nvPr/>
        </p:nvSpPr>
        <p:spPr bwMode="auto">
          <a:xfrm>
            <a:off x="6818532" y="2387600"/>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40" name="TextBox 66"/>
          <p:cNvSpPr txBox="1">
            <a:spLocks noChangeArrowheads="1"/>
          </p:cNvSpPr>
          <p:nvPr/>
        </p:nvSpPr>
        <p:spPr bwMode="auto">
          <a:xfrm>
            <a:off x="6847294" y="3091439"/>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41" name="Rectangle 65"/>
          <p:cNvSpPr>
            <a:spLocks noChangeArrowheads="1"/>
          </p:cNvSpPr>
          <p:nvPr/>
        </p:nvSpPr>
        <p:spPr bwMode="auto">
          <a:xfrm>
            <a:off x="4375369" y="2779712"/>
            <a:ext cx="1554163" cy="160655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42" name="TextBox 66"/>
          <p:cNvSpPr txBox="1">
            <a:spLocks noChangeArrowheads="1"/>
          </p:cNvSpPr>
          <p:nvPr/>
        </p:nvSpPr>
        <p:spPr bwMode="auto">
          <a:xfrm>
            <a:off x="4398972" y="3056863"/>
            <a:ext cx="1508452"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Shared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Cache</a:t>
            </a:r>
          </a:p>
        </p:txBody>
      </p:sp>
      <p:sp>
        <p:nvSpPr>
          <p:cNvPr id="44" name="Right Arrow 43"/>
          <p:cNvSpPr/>
          <p:nvPr/>
        </p:nvSpPr>
        <p:spPr>
          <a:xfrm>
            <a:off x="6038196" y="2895600"/>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Left Arrow 44"/>
          <p:cNvSpPr/>
          <p:nvPr/>
        </p:nvSpPr>
        <p:spPr>
          <a:xfrm>
            <a:off x="6004034" y="3715404"/>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ight Arrow 47"/>
          <p:cNvSpPr/>
          <p:nvPr/>
        </p:nvSpPr>
        <p:spPr>
          <a:xfrm>
            <a:off x="3599796" y="2877204"/>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TextBox 48"/>
          <p:cNvSpPr txBox="1"/>
          <p:nvPr/>
        </p:nvSpPr>
        <p:spPr>
          <a:xfrm>
            <a:off x="3505200" y="4472226"/>
            <a:ext cx="1981200" cy="861774"/>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1" i="1" u="none" strike="noStrike" kern="1200" cap="none" spc="0" normalizeH="0" baseline="0" noProof="0" dirty="0">
                <a:ln>
                  <a:noFill/>
                </a:ln>
                <a:solidFill>
                  <a:prstClr val="black"/>
                </a:solidFill>
                <a:effectLst/>
                <a:uLnTx/>
                <a:uFillTx/>
                <a:latin typeface="Calibri"/>
                <a:ea typeface=""/>
                <a:cs typeface="+mn-cs"/>
              </a:rPr>
              <a:t>Cache </a:t>
            </a:r>
          </a:p>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1" i="1" u="none" strike="noStrike" kern="1200" cap="none" spc="0" normalizeH="0" baseline="0" noProof="0" dirty="0">
                <a:ln>
                  <a:noFill/>
                </a:ln>
                <a:solidFill>
                  <a:prstClr val="black"/>
                </a:solidFill>
                <a:effectLst/>
                <a:uLnTx/>
                <a:uFillTx/>
                <a:latin typeface="Calibri"/>
                <a:ea typeface=""/>
                <a:cs typeface="+mn-cs"/>
              </a:rPr>
              <a:t>Service Rate</a:t>
            </a:r>
          </a:p>
        </p:txBody>
      </p:sp>
      <p:sp>
        <p:nvSpPr>
          <p:cNvPr id="51" name="Left Arrow 50"/>
          <p:cNvSpPr/>
          <p:nvPr/>
        </p:nvSpPr>
        <p:spPr>
          <a:xfrm>
            <a:off x="3536732" y="3733800"/>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TextBox 45"/>
          <p:cNvSpPr txBox="1"/>
          <p:nvPr/>
        </p:nvSpPr>
        <p:spPr>
          <a:xfrm>
            <a:off x="5486400" y="4472226"/>
            <a:ext cx="1981200" cy="861774"/>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Memory Service Rate</a:t>
            </a:r>
          </a:p>
        </p:txBody>
      </p:sp>
    </p:spTree>
    <p:custDataLst>
      <p:tags r:id="rId1"/>
    </p:custDataLst>
    <p:extLst>
      <p:ext uri="{BB962C8B-B14F-4D97-AF65-F5344CB8AC3E}">
        <p14:creationId xmlns:p14="http://schemas.microsoft.com/office/powerpoint/2010/main" val="1730325850"/>
      </p:ext>
    </p:extLst>
  </p:cSld>
  <p:clrMapOvr>
    <a:masterClrMapping/>
  </p:clrMapOvr>
  <p:transition spd="slow" advTm="3554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6"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Service Rates vs. Access Rates</a:t>
            </a:r>
          </a:p>
        </p:txBody>
      </p:sp>
      <p:sp>
        <p:nvSpPr>
          <p:cNvPr id="4" name="Slide Number Placeholder 3"/>
          <p:cNvSpPr>
            <a:spLocks noGrp="1"/>
          </p:cNvSpPr>
          <p:nvPr>
            <p:ph type="sldNum" sz="quarter" idx="12"/>
          </p:nvPr>
        </p:nvSpPr>
        <p:spPr>
          <a:xfrm>
            <a:off x="6934200" y="6416675"/>
            <a:ext cx="21336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304</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0" name="Rectangle 49"/>
          <p:cNvSpPr/>
          <p:nvPr/>
        </p:nvSpPr>
        <p:spPr>
          <a:xfrm>
            <a:off x="69928" y="5262554"/>
            <a:ext cx="9001188" cy="1214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C00000"/>
              </a:solidFill>
              <a:effectLst/>
              <a:uLnTx/>
              <a:uFillTx/>
              <a:latin typeface="Calibri"/>
              <a:ea typeface="Tahoma" pitchFamily="34" charset="0"/>
              <a:cs typeface="Tahoma" pitchFamily="34" charset="0"/>
            </a:endParaRP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dirty="0">
                <a:ln>
                  <a:noFill/>
                </a:ln>
                <a:solidFill>
                  <a:srgbClr val="C00000"/>
                </a:solidFill>
                <a:effectLst/>
                <a:uLnTx/>
                <a:uFillTx/>
                <a:latin typeface="Calibri"/>
                <a:ea typeface="Tahoma" pitchFamily="34" charset="0"/>
                <a:cs typeface="Tahoma" pitchFamily="34" charset="0"/>
              </a:rPr>
              <a:t>Request service and access rates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dirty="0">
                <a:ln>
                  <a:noFill/>
                </a:ln>
                <a:solidFill>
                  <a:srgbClr val="C00000"/>
                </a:solidFill>
                <a:effectLst/>
                <a:uLnTx/>
                <a:uFillTx/>
                <a:latin typeface="Calibri"/>
                <a:ea typeface="Tahoma" pitchFamily="34" charset="0"/>
                <a:cs typeface="Tahoma" pitchFamily="34" charset="0"/>
              </a:rPr>
              <a:t>are tightly coupled </a:t>
            </a:r>
          </a:p>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Calibri"/>
              <a:ea typeface="Tahoma" pitchFamily="34" charset="0"/>
              <a:cs typeface="Tahoma" pitchFamily="34" charset="0"/>
            </a:endParaRPr>
          </a:p>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9" name="Rectangle 12"/>
          <p:cNvSpPr>
            <a:spLocks noChangeArrowheads="1"/>
          </p:cNvSpPr>
          <p:nvPr/>
        </p:nvSpPr>
        <p:spPr bwMode="auto">
          <a:xfrm>
            <a:off x="212725"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51" name="TextBox 13"/>
          <p:cNvSpPr txBox="1">
            <a:spLocks noChangeArrowheads="1"/>
          </p:cNvSpPr>
          <p:nvPr/>
        </p:nvSpPr>
        <p:spPr bwMode="auto">
          <a:xfrm>
            <a:off x="212725"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52" name="Rectangle 16"/>
          <p:cNvSpPr>
            <a:spLocks noChangeArrowheads="1"/>
          </p:cNvSpPr>
          <p:nvPr/>
        </p:nvSpPr>
        <p:spPr bwMode="auto">
          <a:xfrm>
            <a:off x="1067678"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53" name="TextBox 17"/>
          <p:cNvSpPr txBox="1">
            <a:spLocks noChangeArrowheads="1"/>
          </p:cNvSpPr>
          <p:nvPr/>
        </p:nvSpPr>
        <p:spPr bwMode="auto">
          <a:xfrm>
            <a:off x="1067678"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54" name="Rectangle 19"/>
          <p:cNvSpPr>
            <a:spLocks noChangeArrowheads="1"/>
          </p:cNvSpPr>
          <p:nvPr/>
        </p:nvSpPr>
        <p:spPr bwMode="auto">
          <a:xfrm>
            <a:off x="1922631"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55" name="TextBox 20"/>
          <p:cNvSpPr txBox="1">
            <a:spLocks noChangeArrowheads="1"/>
          </p:cNvSpPr>
          <p:nvPr/>
        </p:nvSpPr>
        <p:spPr bwMode="auto">
          <a:xfrm>
            <a:off x="1922631"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56" name="Rectangle 22"/>
          <p:cNvSpPr>
            <a:spLocks noChangeArrowheads="1"/>
          </p:cNvSpPr>
          <p:nvPr/>
        </p:nvSpPr>
        <p:spPr bwMode="auto">
          <a:xfrm>
            <a:off x="2775997" y="2133600"/>
            <a:ext cx="673100"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57" name="TextBox 23"/>
          <p:cNvSpPr txBox="1">
            <a:spLocks noChangeArrowheads="1"/>
          </p:cNvSpPr>
          <p:nvPr/>
        </p:nvSpPr>
        <p:spPr bwMode="auto">
          <a:xfrm>
            <a:off x="2775997" y="2301825"/>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58" name="Rectangle 25"/>
          <p:cNvSpPr>
            <a:spLocks noChangeArrowheads="1"/>
          </p:cNvSpPr>
          <p:nvPr/>
        </p:nvSpPr>
        <p:spPr bwMode="auto">
          <a:xfrm>
            <a:off x="212725"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59" name="TextBox 26"/>
          <p:cNvSpPr txBox="1">
            <a:spLocks noChangeArrowheads="1"/>
          </p:cNvSpPr>
          <p:nvPr/>
        </p:nvSpPr>
        <p:spPr bwMode="auto">
          <a:xfrm>
            <a:off x="212725"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60" name="Rectangle 28"/>
          <p:cNvSpPr>
            <a:spLocks noChangeArrowheads="1"/>
          </p:cNvSpPr>
          <p:nvPr/>
        </p:nvSpPr>
        <p:spPr bwMode="auto">
          <a:xfrm>
            <a:off x="1067678"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61" name="TextBox 29"/>
          <p:cNvSpPr txBox="1">
            <a:spLocks noChangeArrowheads="1"/>
          </p:cNvSpPr>
          <p:nvPr/>
        </p:nvSpPr>
        <p:spPr bwMode="auto">
          <a:xfrm>
            <a:off x="1067678"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62" name="Rectangle 31"/>
          <p:cNvSpPr>
            <a:spLocks noChangeArrowheads="1"/>
          </p:cNvSpPr>
          <p:nvPr/>
        </p:nvSpPr>
        <p:spPr bwMode="auto">
          <a:xfrm>
            <a:off x="1922631"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63" name="TextBox 32"/>
          <p:cNvSpPr txBox="1">
            <a:spLocks noChangeArrowheads="1"/>
          </p:cNvSpPr>
          <p:nvPr/>
        </p:nvSpPr>
        <p:spPr bwMode="auto">
          <a:xfrm>
            <a:off x="1922631"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64" name="Rectangle 36"/>
          <p:cNvSpPr>
            <a:spLocks noChangeArrowheads="1"/>
          </p:cNvSpPr>
          <p:nvPr/>
        </p:nvSpPr>
        <p:spPr bwMode="auto">
          <a:xfrm>
            <a:off x="2775997" y="2912353"/>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65" name="TextBox 37"/>
          <p:cNvSpPr txBox="1">
            <a:spLocks noChangeArrowheads="1"/>
          </p:cNvSpPr>
          <p:nvPr/>
        </p:nvSpPr>
        <p:spPr bwMode="auto">
          <a:xfrm>
            <a:off x="2775997" y="3080140"/>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66" name="Rectangle 41"/>
          <p:cNvSpPr>
            <a:spLocks noChangeArrowheads="1"/>
          </p:cNvSpPr>
          <p:nvPr/>
        </p:nvSpPr>
        <p:spPr bwMode="auto">
          <a:xfrm>
            <a:off x="212725"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67" name="TextBox 42"/>
          <p:cNvSpPr txBox="1">
            <a:spLocks noChangeArrowheads="1"/>
          </p:cNvSpPr>
          <p:nvPr/>
        </p:nvSpPr>
        <p:spPr bwMode="auto">
          <a:xfrm>
            <a:off x="212725"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68" name="Rectangle 45"/>
          <p:cNvSpPr>
            <a:spLocks noChangeArrowheads="1"/>
          </p:cNvSpPr>
          <p:nvPr/>
        </p:nvSpPr>
        <p:spPr bwMode="auto">
          <a:xfrm>
            <a:off x="1067678"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69" name="TextBox 46"/>
          <p:cNvSpPr txBox="1">
            <a:spLocks noChangeArrowheads="1"/>
          </p:cNvSpPr>
          <p:nvPr/>
        </p:nvSpPr>
        <p:spPr bwMode="auto">
          <a:xfrm>
            <a:off x="1067678"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70" name="Rectangle 48"/>
          <p:cNvSpPr>
            <a:spLocks noChangeArrowheads="1"/>
          </p:cNvSpPr>
          <p:nvPr/>
        </p:nvSpPr>
        <p:spPr bwMode="auto">
          <a:xfrm>
            <a:off x="1922631"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71" name="TextBox 49"/>
          <p:cNvSpPr txBox="1">
            <a:spLocks noChangeArrowheads="1"/>
          </p:cNvSpPr>
          <p:nvPr/>
        </p:nvSpPr>
        <p:spPr bwMode="auto">
          <a:xfrm>
            <a:off x="1922631"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72" name="Rectangle 51"/>
          <p:cNvSpPr>
            <a:spLocks noChangeArrowheads="1"/>
          </p:cNvSpPr>
          <p:nvPr/>
        </p:nvSpPr>
        <p:spPr bwMode="auto">
          <a:xfrm>
            <a:off x="2775997" y="3691106"/>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73" name="TextBox 52"/>
          <p:cNvSpPr txBox="1">
            <a:spLocks noChangeArrowheads="1"/>
          </p:cNvSpPr>
          <p:nvPr/>
        </p:nvSpPr>
        <p:spPr bwMode="auto">
          <a:xfrm>
            <a:off x="2775997" y="3858893"/>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74" name="Rectangle 54"/>
          <p:cNvSpPr>
            <a:spLocks noChangeArrowheads="1"/>
          </p:cNvSpPr>
          <p:nvPr/>
        </p:nvSpPr>
        <p:spPr bwMode="auto">
          <a:xfrm>
            <a:off x="212725"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75" name="TextBox 55"/>
          <p:cNvSpPr txBox="1">
            <a:spLocks noChangeArrowheads="1"/>
          </p:cNvSpPr>
          <p:nvPr/>
        </p:nvSpPr>
        <p:spPr bwMode="auto">
          <a:xfrm>
            <a:off x="212725"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76" name="Rectangle 57"/>
          <p:cNvSpPr>
            <a:spLocks noChangeArrowheads="1"/>
          </p:cNvSpPr>
          <p:nvPr/>
        </p:nvSpPr>
        <p:spPr bwMode="auto">
          <a:xfrm>
            <a:off x="1067678"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77" name="TextBox 58"/>
          <p:cNvSpPr txBox="1">
            <a:spLocks noChangeArrowheads="1"/>
          </p:cNvSpPr>
          <p:nvPr/>
        </p:nvSpPr>
        <p:spPr bwMode="auto">
          <a:xfrm>
            <a:off x="1067678"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78" name="Rectangle 60"/>
          <p:cNvSpPr>
            <a:spLocks noChangeArrowheads="1"/>
          </p:cNvSpPr>
          <p:nvPr/>
        </p:nvSpPr>
        <p:spPr bwMode="auto">
          <a:xfrm>
            <a:off x="1922631"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79" name="TextBox 61"/>
          <p:cNvSpPr txBox="1">
            <a:spLocks noChangeArrowheads="1"/>
          </p:cNvSpPr>
          <p:nvPr/>
        </p:nvSpPr>
        <p:spPr bwMode="auto">
          <a:xfrm>
            <a:off x="1922631"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80" name="Rectangle 63"/>
          <p:cNvSpPr>
            <a:spLocks noChangeArrowheads="1"/>
          </p:cNvSpPr>
          <p:nvPr/>
        </p:nvSpPr>
        <p:spPr bwMode="auto">
          <a:xfrm>
            <a:off x="2775997" y="4469859"/>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81" name="TextBox 64"/>
          <p:cNvSpPr txBox="1">
            <a:spLocks noChangeArrowheads="1"/>
          </p:cNvSpPr>
          <p:nvPr/>
        </p:nvSpPr>
        <p:spPr bwMode="auto">
          <a:xfrm>
            <a:off x="2775997" y="4637646"/>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82" name="Rectangle 65"/>
          <p:cNvSpPr>
            <a:spLocks noChangeArrowheads="1"/>
          </p:cNvSpPr>
          <p:nvPr/>
        </p:nvSpPr>
        <p:spPr bwMode="auto">
          <a:xfrm>
            <a:off x="6818532" y="2387600"/>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83" name="TextBox 66"/>
          <p:cNvSpPr txBox="1">
            <a:spLocks noChangeArrowheads="1"/>
          </p:cNvSpPr>
          <p:nvPr/>
        </p:nvSpPr>
        <p:spPr bwMode="auto">
          <a:xfrm>
            <a:off x="6847294" y="3091439"/>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84" name="Rectangle 65"/>
          <p:cNvSpPr>
            <a:spLocks noChangeArrowheads="1"/>
          </p:cNvSpPr>
          <p:nvPr/>
        </p:nvSpPr>
        <p:spPr bwMode="auto">
          <a:xfrm>
            <a:off x="4375369" y="2779712"/>
            <a:ext cx="1554163" cy="160655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85" name="TextBox 66"/>
          <p:cNvSpPr txBox="1">
            <a:spLocks noChangeArrowheads="1"/>
          </p:cNvSpPr>
          <p:nvPr/>
        </p:nvSpPr>
        <p:spPr bwMode="auto">
          <a:xfrm>
            <a:off x="4398972" y="3056863"/>
            <a:ext cx="1508452"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Shared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Cache</a:t>
            </a:r>
          </a:p>
        </p:txBody>
      </p:sp>
      <p:sp>
        <p:nvSpPr>
          <p:cNvPr id="86" name="Right Arrow 85"/>
          <p:cNvSpPr/>
          <p:nvPr/>
        </p:nvSpPr>
        <p:spPr>
          <a:xfrm>
            <a:off x="6038196" y="2895600"/>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Left Arrow 86"/>
          <p:cNvSpPr/>
          <p:nvPr/>
        </p:nvSpPr>
        <p:spPr>
          <a:xfrm>
            <a:off x="6004034" y="3715404"/>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Right Arrow 87"/>
          <p:cNvSpPr/>
          <p:nvPr/>
        </p:nvSpPr>
        <p:spPr>
          <a:xfrm>
            <a:off x="3599796" y="2877204"/>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TextBox 88"/>
          <p:cNvSpPr txBox="1"/>
          <p:nvPr/>
        </p:nvSpPr>
        <p:spPr>
          <a:xfrm>
            <a:off x="3505200" y="4472226"/>
            <a:ext cx="1981200" cy="861774"/>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Cache </a:t>
            </a:r>
          </a:p>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Service Rate</a:t>
            </a:r>
          </a:p>
        </p:txBody>
      </p:sp>
      <p:sp>
        <p:nvSpPr>
          <p:cNvPr id="90" name="Left Arrow 89"/>
          <p:cNvSpPr/>
          <p:nvPr/>
        </p:nvSpPr>
        <p:spPr>
          <a:xfrm>
            <a:off x="3536732" y="3733800"/>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p:cNvSpPr txBox="1"/>
          <p:nvPr/>
        </p:nvSpPr>
        <p:spPr>
          <a:xfrm>
            <a:off x="3505200" y="1905000"/>
            <a:ext cx="1981200" cy="861774"/>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Cache Access Rate</a:t>
            </a:r>
          </a:p>
        </p:txBody>
      </p:sp>
    </p:spTree>
    <p:custDataLst>
      <p:tags r:id="rId1"/>
    </p:custDataLst>
    <p:extLst>
      <p:ext uri="{BB962C8B-B14F-4D97-AF65-F5344CB8AC3E}">
        <p14:creationId xmlns:p14="http://schemas.microsoft.com/office/powerpoint/2010/main" val="1772599936"/>
      </p:ext>
    </p:extLst>
  </p:cSld>
  <p:clrMapOvr>
    <a:masterClrMapping/>
  </p:clrMapOvr>
  <p:transition spd="slow" advTm="532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9" grpId="0"/>
      <p:bldP spid="91"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a:t>The Application Slowdown Model</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305</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7" name="Rectangle 12"/>
          <p:cNvSpPr>
            <a:spLocks noChangeArrowheads="1"/>
          </p:cNvSpPr>
          <p:nvPr/>
        </p:nvSpPr>
        <p:spPr bwMode="auto">
          <a:xfrm>
            <a:off x="212725"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8" name="TextBox 13"/>
          <p:cNvSpPr txBox="1">
            <a:spLocks noChangeArrowheads="1"/>
          </p:cNvSpPr>
          <p:nvPr/>
        </p:nvSpPr>
        <p:spPr bwMode="auto">
          <a:xfrm>
            <a:off x="212725"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9" name="Rectangle 16"/>
          <p:cNvSpPr>
            <a:spLocks noChangeArrowheads="1"/>
          </p:cNvSpPr>
          <p:nvPr/>
        </p:nvSpPr>
        <p:spPr bwMode="auto">
          <a:xfrm>
            <a:off x="1067678"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0" name="TextBox 17"/>
          <p:cNvSpPr txBox="1">
            <a:spLocks noChangeArrowheads="1"/>
          </p:cNvSpPr>
          <p:nvPr/>
        </p:nvSpPr>
        <p:spPr bwMode="auto">
          <a:xfrm>
            <a:off x="1067678"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1" name="Rectangle 19"/>
          <p:cNvSpPr>
            <a:spLocks noChangeArrowheads="1"/>
          </p:cNvSpPr>
          <p:nvPr/>
        </p:nvSpPr>
        <p:spPr bwMode="auto">
          <a:xfrm>
            <a:off x="1922631"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2" name="TextBox 20"/>
          <p:cNvSpPr txBox="1">
            <a:spLocks noChangeArrowheads="1"/>
          </p:cNvSpPr>
          <p:nvPr/>
        </p:nvSpPr>
        <p:spPr bwMode="auto">
          <a:xfrm>
            <a:off x="1922631"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3" name="Rectangle 22"/>
          <p:cNvSpPr>
            <a:spLocks noChangeArrowheads="1"/>
          </p:cNvSpPr>
          <p:nvPr/>
        </p:nvSpPr>
        <p:spPr bwMode="auto">
          <a:xfrm>
            <a:off x="2775997" y="2133600"/>
            <a:ext cx="673100"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4" name="TextBox 23"/>
          <p:cNvSpPr txBox="1">
            <a:spLocks noChangeArrowheads="1"/>
          </p:cNvSpPr>
          <p:nvPr/>
        </p:nvSpPr>
        <p:spPr bwMode="auto">
          <a:xfrm>
            <a:off x="2775997" y="2301825"/>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5" name="Rectangle 25"/>
          <p:cNvSpPr>
            <a:spLocks noChangeArrowheads="1"/>
          </p:cNvSpPr>
          <p:nvPr/>
        </p:nvSpPr>
        <p:spPr bwMode="auto">
          <a:xfrm>
            <a:off x="212725"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6" name="TextBox 26"/>
          <p:cNvSpPr txBox="1">
            <a:spLocks noChangeArrowheads="1"/>
          </p:cNvSpPr>
          <p:nvPr/>
        </p:nvSpPr>
        <p:spPr bwMode="auto">
          <a:xfrm>
            <a:off x="212725"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7" name="Rectangle 28"/>
          <p:cNvSpPr>
            <a:spLocks noChangeArrowheads="1"/>
          </p:cNvSpPr>
          <p:nvPr/>
        </p:nvSpPr>
        <p:spPr bwMode="auto">
          <a:xfrm>
            <a:off x="1067678"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8" name="TextBox 29"/>
          <p:cNvSpPr txBox="1">
            <a:spLocks noChangeArrowheads="1"/>
          </p:cNvSpPr>
          <p:nvPr/>
        </p:nvSpPr>
        <p:spPr bwMode="auto">
          <a:xfrm>
            <a:off x="1067678"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9" name="Rectangle 31"/>
          <p:cNvSpPr>
            <a:spLocks noChangeArrowheads="1"/>
          </p:cNvSpPr>
          <p:nvPr/>
        </p:nvSpPr>
        <p:spPr bwMode="auto">
          <a:xfrm>
            <a:off x="1922631"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0" name="TextBox 32"/>
          <p:cNvSpPr txBox="1">
            <a:spLocks noChangeArrowheads="1"/>
          </p:cNvSpPr>
          <p:nvPr/>
        </p:nvSpPr>
        <p:spPr bwMode="auto">
          <a:xfrm>
            <a:off x="1922631"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21" name="Rectangle 36"/>
          <p:cNvSpPr>
            <a:spLocks noChangeArrowheads="1"/>
          </p:cNvSpPr>
          <p:nvPr/>
        </p:nvSpPr>
        <p:spPr bwMode="auto">
          <a:xfrm>
            <a:off x="2775997" y="2912353"/>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2" name="TextBox 37"/>
          <p:cNvSpPr txBox="1">
            <a:spLocks noChangeArrowheads="1"/>
          </p:cNvSpPr>
          <p:nvPr/>
        </p:nvSpPr>
        <p:spPr bwMode="auto">
          <a:xfrm>
            <a:off x="2775997" y="3080140"/>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3" name="Rectangle 41"/>
          <p:cNvSpPr>
            <a:spLocks noChangeArrowheads="1"/>
          </p:cNvSpPr>
          <p:nvPr/>
        </p:nvSpPr>
        <p:spPr bwMode="auto">
          <a:xfrm>
            <a:off x="212725"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4" name="TextBox 42"/>
          <p:cNvSpPr txBox="1">
            <a:spLocks noChangeArrowheads="1"/>
          </p:cNvSpPr>
          <p:nvPr/>
        </p:nvSpPr>
        <p:spPr bwMode="auto">
          <a:xfrm>
            <a:off x="212725"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5" name="Rectangle 45"/>
          <p:cNvSpPr>
            <a:spLocks noChangeArrowheads="1"/>
          </p:cNvSpPr>
          <p:nvPr/>
        </p:nvSpPr>
        <p:spPr bwMode="auto">
          <a:xfrm>
            <a:off x="1067678"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6" name="TextBox 46"/>
          <p:cNvSpPr txBox="1">
            <a:spLocks noChangeArrowheads="1"/>
          </p:cNvSpPr>
          <p:nvPr/>
        </p:nvSpPr>
        <p:spPr bwMode="auto">
          <a:xfrm>
            <a:off x="1067678"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7" name="Rectangle 48"/>
          <p:cNvSpPr>
            <a:spLocks noChangeArrowheads="1"/>
          </p:cNvSpPr>
          <p:nvPr/>
        </p:nvSpPr>
        <p:spPr bwMode="auto">
          <a:xfrm>
            <a:off x="1922631"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8" name="TextBox 49"/>
          <p:cNvSpPr txBox="1">
            <a:spLocks noChangeArrowheads="1"/>
          </p:cNvSpPr>
          <p:nvPr/>
        </p:nvSpPr>
        <p:spPr bwMode="auto">
          <a:xfrm>
            <a:off x="1922631"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9" name="Rectangle 51"/>
          <p:cNvSpPr>
            <a:spLocks noChangeArrowheads="1"/>
          </p:cNvSpPr>
          <p:nvPr/>
        </p:nvSpPr>
        <p:spPr bwMode="auto">
          <a:xfrm>
            <a:off x="2775997" y="3691106"/>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0" name="TextBox 52"/>
          <p:cNvSpPr txBox="1">
            <a:spLocks noChangeArrowheads="1"/>
          </p:cNvSpPr>
          <p:nvPr/>
        </p:nvSpPr>
        <p:spPr bwMode="auto">
          <a:xfrm>
            <a:off x="2775997" y="3858893"/>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1" name="Rectangle 54"/>
          <p:cNvSpPr>
            <a:spLocks noChangeArrowheads="1"/>
          </p:cNvSpPr>
          <p:nvPr/>
        </p:nvSpPr>
        <p:spPr bwMode="auto">
          <a:xfrm>
            <a:off x="212725"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2" name="TextBox 55"/>
          <p:cNvSpPr txBox="1">
            <a:spLocks noChangeArrowheads="1"/>
          </p:cNvSpPr>
          <p:nvPr/>
        </p:nvSpPr>
        <p:spPr bwMode="auto">
          <a:xfrm>
            <a:off x="212725"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3" name="Rectangle 57"/>
          <p:cNvSpPr>
            <a:spLocks noChangeArrowheads="1"/>
          </p:cNvSpPr>
          <p:nvPr/>
        </p:nvSpPr>
        <p:spPr bwMode="auto">
          <a:xfrm>
            <a:off x="1067678"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4" name="TextBox 58"/>
          <p:cNvSpPr txBox="1">
            <a:spLocks noChangeArrowheads="1"/>
          </p:cNvSpPr>
          <p:nvPr/>
        </p:nvSpPr>
        <p:spPr bwMode="auto">
          <a:xfrm>
            <a:off x="1067678"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5" name="Rectangle 60"/>
          <p:cNvSpPr>
            <a:spLocks noChangeArrowheads="1"/>
          </p:cNvSpPr>
          <p:nvPr/>
        </p:nvSpPr>
        <p:spPr bwMode="auto">
          <a:xfrm>
            <a:off x="1922631"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6" name="TextBox 61"/>
          <p:cNvSpPr txBox="1">
            <a:spLocks noChangeArrowheads="1"/>
          </p:cNvSpPr>
          <p:nvPr/>
        </p:nvSpPr>
        <p:spPr bwMode="auto">
          <a:xfrm>
            <a:off x="1922631"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7" name="Rectangle 63"/>
          <p:cNvSpPr>
            <a:spLocks noChangeArrowheads="1"/>
          </p:cNvSpPr>
          <p:nvPr/>
        </p:nvSpPr>
        <p:spPr bwMode="auto">
          <a:xfrm>
            <a:off x="2775997" y="4469859"/>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8" name="TextBox 64"/>
          <p:cNvSpPr txBox="1">
            <a:spLocks noChangeArrowheads="1"/>
          </p:cNvSpPr>
          <p:nvPr/>
        </p:nvSpPr>
        <p:spPr bwMode="auto">
          <a:xfrm>
            <a:off x="2775997" y="4637646"/>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9" name="Rectangle 65"/>
          <p:cNvSpPr>
            <a:spLocks noChangeArrowheads="1"/>
          </p:cNvSpPr>
          <p:nvPr/>
        </p:nvSpPr>
        <p:spPr bwMode="auto">
          <a:xfrm>
            <a:off x="6818532" y="2387600"/>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40" name="TextBox 66"/>
          <p:cNvSpPr txBox="1">
            <a:spLocks noChangeArrowheads="1"/>
          </p:cNvSpPr>
          <p:nvPr/>
        </p:nvSpPr>
        <p:spPr bwMode="auto">
          <a:xfrm>
            <a:off x="6847294" y="3091439"/>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41" name="Rectangle 65"/>
          <p:cNvSpPr>
            <a:spLocks noChangeArrowheads="1"/>
          </p:cNvSpPr>
          <p:nvPr/>
        </p:nvSpPr>
        <p:spPr bwMode="auto">
          <a:xfrm>
            <a:off x="4375369" y="2779712"/>
            <a:ext cx="1554163" cy="160655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42" name="TextBox 66"/>
          <p:cNvSpPr txBox="1">
            <a:spLocks noChangeArrowheads="1"/>
          </p:cNvSpPr>
          <p:nvPr/>
        </p:nvSpPr>
        <p:spPr bwMode="auto">
          <a:xfrm>
            <a:off x="4398972" y="3056863"/>
            <a:ext cx="1508452"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Shared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Cache</a:t>
            </a:r>
          </a:p>
        </p:txBody>
      </p:sp>
      <p:sp>
        <p:nvSpPr>
          <p:cNvPr id="44" name="Right Arrow 43"/>
          <p:cNvSpPr/>
          <p:nvPr/>
        </p:nvSpPr>
        <p:spPr>
          <a:xfrm>
            <a:off x="6038196" y="2895600"/>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Left Arrow 44"/>
          <p:cNvSpPr/>
          <p:nvPr/>
        </p:nvSpPr>
        <p:spPr>
          <a:xfrm>
            <a:off x="6004034" y="3715404"/>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ight Arrow 47"/>
          <p:cNvSpPr/>
          <p:nvPr/>
        </p:nvSpPr>
        <p:spPr>
          <a:xfrm>
            <a:off x="3599796" y="2877204"/>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Left Arrow 50"/>
          <p:cNvSpPr/>
          <p:nvPr/>
        </p:nvSpPr>
        <p:spPr>
          <a:xfrm>
            <a:off x="3536732" y="3733800"/>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219137" name="Object 1"/>
          <p:cNvGraphicFramePr>
            <a:graphicFrameLocks noChangeAspect="1"/>
          </p:cNvGraphicFramePr>
          <p:nvPr/>
        </p:nvGraphicFramePr>
        <p:xfrm>
          <a:off x="1338263" y="5211763"/>
          <a:ext cx="6503987" cy="1119187"/>
        </p:xfrm>
        <a:graphic>
          <a:graphicData uri="http://schemas.openxmlformats.org/presentationml/2006/ole">
            <mc:AlternateContent xmlns:mc="http://schemas.openxmlformats.org/markup-compatibility/2006">
              <mc:Choice xmlns:v="urn:schemas-microsoft-com:vml" Requires="v">
                <p:oleObj spid="_x0000_s44046" name="Equation" r:id="rId4" imgW="2654280" imgH="457200" progId="Equation.3">
                  <p:embed/>
                </p:oleObj>
              </mc:Choice>
              <mc:Fallback>
                <p:oleObj name="Equation" r:id="rId4" imgW="2654280" imgH="457200" progId="Equation.3">
                  <p:embed/>
                  <p:pic>
                    <p:nvPicPr>
                      <p:cNvPr id="21913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263" y="5211763"/>
                        <a:ext cx="6503987" cy="11191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6" name="TextBox 45"/>
          <p:cNvSpPr txBox="1"/>
          <p:nvPr/>
        </p:nvSpPr>
        <p:spPr>
          <a:xfrm>
            <a:off x="3505200" y="1905000"/>
            <a:ext cx="1981200" cy="861774"/>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Cache Access Rate</a:t>
            </a:r>
          </a:p>
        </p:txBody>
      </p:sp>
    </p:spTree>
    <p:custDataLst>
      <p:tags r:id="rId2"/>
    </p:custDataLst>
    <p:extLst>
      <p:ext uri="{BB962C8B-B14F-4D97-AF65-F5344CB8AC3E}">
        <p14:creationId xmlns:p14="http://schemas.microsoft.com/office/powerpoint/2010/main" val="3020101612"/>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Real System Studies:</a:t>
            </a:r>
            <a:br>
              <a:rPr lang="en-US" dirty="0"/>
            </a:br>
            <a:r>
              <a:rPr lang="en-US" dirty="0"/>
              <a:t>Cache Access Rate vs. Slowdown </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306</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graphicFrame>
        <p:nvGraphicFramePr>
          <p:cNvPr id="5" name="Chart 4"/>
          <p:cNvGraphicFramePr/>
          <p:nvPr/>
        </p:nvGraphicFramePr>
        <p:xfrm>
          <a:off x="1295400" y="1905000"/>
          <a:ext cx="6629400" cy="4495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8930310"/>
      </p:ext>
    </p:extLst>
  </p:cSld>
  <p:clrMapOvr>
    <a:masterClrMapping/>
  </p:clrMapOvr>
  <p:transition advTm="38516"/>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a:t>
            </a:r>
          </a:p>
        </p:txBody>
      </p:sp>
      <p:sp>
        <p:nvSpPr>
          <p:cNvPr id="3" name="Content Placeholder 2"/>
          <p:cNvSpPr>
            <a:spLocks noGrp="1"/>
          </p:cNvSpPr>
          <p:nvPr>
            <p:ph idx="1"/>
          </p:nvPr>
        </p:nvSpPr>
        <p:spPr/>
        <p:txBody>
          <a:bodyPr/>
          <a:lstStyle/>
          <a:p>
            <a:pPr>
              <a:buNone/>
            </a:pPr>
            <a:r>
              <a:rPr lang="en-US" i="1" dirty="0"/>
              <a:t>How to estimate alone cache access rate?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307</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Rectangle 12"/>
          <p:cNvSpPr>
            <a:spLocks noChangeArrowheads="1"/>
          </p:cNvSpPr>
          <p:nvPr/>
        </p:nvSpPr>
        <p:spPr bwMode="auto">
          <a:xfrm>
            <a:off x="339506" y="2542129"/>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6" name="TextBox 13"/>
          <p:cNvSpPr txBox="1">
            <a:spLocks noChangeArrowheads="1"/>
          </p:cNvSpPr>
          <p:nvPr/>
        </p:nvSpPr>
        <p:spPr bwMode="auto">
          <a:xfrm>
            <a:off x="339506" y="2710354"/>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7" name="Rectangle 16"/>
          <p:cNvSpPr>
            <a:spLocks noChangeArrowheads="1"/>
          </p:cNvSpPr>
          <p:nvPr/>
        </p:nvSpPr>
        <p:spPr bwMode="auto">
          <a:xfrm>
            <a:off x="1194459" y="2542129"/>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8" name="TextBox 17"/>
          <p:cNvSpPr txBox="1">
            <a:spLocks noChangeArrowheads="1"/>
          </p:cNvSpPr>
          <p:nvPr/>
        </p:nvSpPr>
        <p:spPr bwMode="auto">
          <a:xfrm>
            <a:off x="1194459" y="2710354"/>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9" name="Rectangle 19"/>
          <p:cNvSpPr>
            <a:spLocks noChangeArrowheads="1"/>
          </p:cNvSpPr>
          <p:nvPr/>
        </p:nvSpPr>
        <p:spPr bwMode="auto">
          <a:xfrm>
            <a:off x="2049412" y="2542129"/>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0" name="TextBox 20"/>
          <p:cNvSpPr txBox="1">
            <a:spLocks noChangeArrowheads="1"/>
          </p:cNvSpPr>
          <p:nvPr/>
        </p:nvSpPr>
        <p:spPr bwMode="auto">
          <a:xfrm>
            <a:off x="2049412" y="2710354"/>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1" name="Rectangle 22"/>
          <p:cNvSpPr>
            <a:spLocks noChangeArrowheads="1"/>
          </p:cNvSpPr>
          <p:nvPr/>
        </p:nvSpPr>
        <p:spPr bwMode="auto">
          <a:xfrm>
            <a:off x="2902778" y="2542129"/>
            <a:ext cx="673100"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2" name="TextBox 23"/>
          <p:cNvSpPr txBox="1">
            <a:spLocks noChangeArrowheads="1"/>
          </p:cNvSpPr>
          <p:nvPr/>
        </p:nvSpPr>
        <p:spPr bwMode="auto">
          <a:xfrm>
            <a:off x="2902778" y="2710354"/>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3" name="Rectangle 25"/>
          <p:cNvSpPr>
            <a:spLocks noChangeArrowheads="1"/>
          </p:cNvSpPr>
          <p:nvPr/>
        </p:nvSpPr>
        <p:spPr bwMode="auto">
          <a:xfrm>
            <a:off x="339506" y="3320882"/>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4" name="TextBox 26"/>
          <p:cNvSpPr txBox="1">
            <a:spLocks noChangeArrowheads="1"/>
          </p:cNvSpPr>
          <p:nvPr/>
        </p:nvSpPr>
        <p:spPr bwMode="auto">
          <a:xfrm>
            <a:off x="339506" y="3488669"/>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5" name="Rectangle 28"/>
          <p:cNvSpPr>
            <a:spLocks noChangeArrowheads="1"/>
          </p:cNvSpPr>
          <p:nvPr/>
        </p:nvSpPr>
        <p:spPr bwMode="auto">
          <a:xfrm>
            <a:off x="1194459" y="3320882"/>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6" name="TextBox 29"/>
          <p:cNvSpPr txBox="1">
            <a:spLocks noChangeArrowheads="1"/>
          </p:cNvSpPr>
          <p:nvPr/>
        </p:nvSpPr>
        <p:spPr bwMode="auto">
          <a:xfrm>
            <a:off x="1194459" y="3488669"/>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7" name="Rectangle 31"/>
          <p:cNvSpPr>
            <a:spLocks noChangeArrowheads="1"/>
          </p:cNvSpPr>
          <p:nvPr/>
        </p:nvSpPr>
        <p:spPr bwMode="auto">
          <a:xfrm>
            <a:off x="2049412" y="3320882"/>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8" name="TextBox 32"/>
          <p:cNvSpPr txBox="1">
            <a:spLocks noChangeArrowheads="1"/>
          </p:cNvSpPr>
          <p:nvPr/>
        </p:nvSpPr>
        <p:spPr bwMode="auto">
          <a:xfrm>
            <a:off x="2049412" y="3488669"/>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19" name="Rectangle 36"/>
          <p:cNvSpPr>
            <a:spLocks noChangeArrowheads="1"/>
          </p:cNvSpPr>
          <p:nvPr/>
        </p:nvSpPr>
        <p:spPr bwMode="auto">
          <a:xfrm>
            <a:off x="2902778" y="3320882"/>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0" name="TextBox 37"/>
          <p:cNvSpPr txBox="1">
            <a:spLocks noChangeArrowheads="1"/>
          </p:cNvSpPr>
          <p:nvPr/>
        </p:nvSpPr>
        <p:spPr bwMode="auto">
          <a:xfrm>
            <a:off x="2902778" y="3488669"/>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1" name="Rectangle 41"/>
          <p:cNvSpPr>
            <a:spLocks noChangeArrowheads="1"/>
          </p:cNvSpPr>
          <p:nvPr/>
        </p:nvSpPr>
        <p:spPr bwMode="auto">
          <a:xfrm>
            <a:off x="339506" y="4099635"/>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2" name="TextBox 42"/>
          <p:cNvSpPr txBox="1">
            <a:spLocks noChangeArrowheads="1"/>
          </p:cNvSpPr>
          <p:nvPr/>
        </p:nvSpPr>
        <p:spPr bwMode="auto">
          <a:xfrm>
            <a:off x="339506" y="4267422"/>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3" name="Rectangle 45"/>
          <p:cNvSpPr>
            <a:spLocks noChangeArrowheads="1"/>
          </p:cNvSpPr>
          <p:nvPr/>
        </p:nvSpPr>
        <p:spPr bwMode="auto">
          <a:xfrm>
            <a:off x="1194459" y="4099635"/>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4" name="TextBox 46"/>
          <p:cNvSpPr txBox="1">
            <a:spLocks noChangeArrowheads="1"/>
          </p:cNvSpPr>
          <p:nvPr/>
        </p:nvSpPr>
        <p:spPr bwMode="auto">
          <a:xfrm>
            <a:off x="1194459" y="4267422"/>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5" name="Rectangle 48"/>
          <p:cNvSpPr>
            <a:spLocks noChangeArrowheads="1"/>
          </p:cNvSpPr>
          <p:nvPr/>
        </p:nvSpPr>
        <p:spPr bwMode="auto">
          <a:xfrm>
            <a:off x="2049412" y="4099635"/>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6" name="TextBox 49"/>
          <p:cNvSpPr txBox="1">
            <a:spLocks noChangeArrowheads="1"/>
          </p:cNvSpPr>
          <p:nvPr/>
        </p:nvSpPr>
        <p:spPr bwMode="auto">
          <a:xfrm>
            <a:off x="2049412" y="4267422"/>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7" name="Rectangle 51"/>
          <p:cNvSpPr>
            <a:spLocks noChangeArrowheads="1"/>
          </p:cNvSpPr>
          <p:nvPr/>
        </p:nvSpPr>
        <p:spPr bwMode="auto">
          <a:xfrm>
            <a:off x="2902778" y="4099635"/>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8" name="TextBox 52"/>
          <p:cNvSpPr txBox="1">
            <a:spLocks noChangeArrowheads="1"/>
          </p:cNvSpPr>
          <p:nvPr/>
        </p:nvSpPr>
        <p:spPr bwMode="auto">
          <a:xfrm>
            <a:off x="2902778" y="4267422"/>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9" name="Rectangle 54"/>
          <p:cNvSpPr>
            <a:spLocks noChangeArrowheads="1"/>
          </p:cNvSpPr>
          <p:nvPr/>
        </p:nvSpPr>
        <p:spPr bwMode="auto">
          <a:xfrm>
            <a:off x="339506" y="4878388"/>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0" name="TextBox 55"/>
          <p:cNvSpPr txBox="1">
            <a:spLocks noChangeArrowheads="1"/>
          </p:cNvSpPr>
          <p:nvPr/>
        </p:nvSpPr>
        <p:spPr bwMode="auto">
          <a:xfrm>
            <a:off x="339506" y="504617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1" name="Rectangle 57"/>
          <p:cNvSpPr>
            <a:spLocks noChangeArrowheads="1"/>
          </p:cNvSpPr>
          <p:nvPr/>
        </p:nvSpPr>
        <p:spPr bwMode="auto">
          <a:xfrm>
            <a:off x="1194459" y="4878388"/>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2" name="TextBox 58"/>
          <p:cNvSpPr txBox="1">
            <a:spLocks noChangeArrowheads="1"/>
          </p:cNvSpPr>
          <p:nvPr/>
        </p:nvSpPr>
        <p:spPr bwMode="auto">
          <a:xfrm>
            <a:off x="1194459" y="504617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3" name="Rectangle 60"/>
          <p:cNvSpPr>
            <a:spLocks noChangeArrowheads="1"/>
          </p:cNvSpPr>
          <p:nvPr/>
        </p:nvSpPr>
        <p:spPr bwMode="auto">
          <a:xfrm>
            <a:off x="2049412" y="4878388"/>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4" name="TextBox 61"/>
          <p:cNvSpPr txBox="1">
            <a:spLocks noChangeArrowheads="1"/>
          </p:cNvSpPr>
          <p:nvPr/>
        </p:nvSpPr>
        <p:spPr bwMode="auto">
          <a:xfrm>
            <a:off x="2049412" y="504617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5" name="Rectangle 63"/>
          <p:cNvSpPr>
            <a:spLocks noChangeArrowheads="1"/>
          </p:cNvSpPr>
          <p:nvPr/>
        </p:nvSpPr>
        <p:spPr bwMode="auto">
          <a:xfrm>
            <a:off x="2902778" y="4878388"/>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6" name="TextBox 64"/>
          <p:cNvSpPr txBox="1">
            <a:spLocks noChangeArrowheads="1"/>
          </p:cNvSpPr>
          <p:nvPr/>
        </p:nvSpPr>
        <p:spPr bwMode="auto">
          <a:xfrm>
            <a:off x="2902778" y="5046175"/>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7" name="Rectangle 65"/>
          <p:cNvSpPr>
            <a:spLocks noChangeArrowheads="1"/>
          </p:cNvSpPr>
          <p:nvPr/>
        </p:nvSpPr>
        <p:spPr bwMode="auto">
          <a:xfrm>
            <a:off x="6945313" y="2796129"/>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38" name="TextBox 66"/>
          <p:cNvSpPr txBox="1">
            <a:spLocks noChangeArrowheads="1"/>
          </p:cNvSpPr>
          <p:nvPr/>
        </p:nvSpPr>
        <p:spPr bwMode="auto">
          <a:xfrm>
            <a:off x="6974075" y="3499968"/>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39" name="Rectangle 65"/>
          <p:cNvSpPr>
            <a:spLocks noChangeArrowheads="1"/>
          </p:cNvSpPr>
          <p:nvPr/>
        </p:nvSpPr>
        <p:spPr bwMode="auto">
          <a:xfrm>
            <a:off x="4502150" y="3188241"/>
            <a:ext cx="1554163" cy="160655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40" name="TextBox 66"/>
          <p:cNvSpPr txBox="1">
            <a:spLocks noChangeArrowheads="1"/>
          </p:cNvSpPr>
          <p:nvPr/>
        </p:nvSpPr>
        <p:spPr bwMode="auto">
          <a:xfrm>
            <a:off x="4525753" y="3465392"/>
            <a:ext cx="1508452"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Shared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Cache</a:t>
            </a:r>
          </a:p>
        </p:txBody>
      </p:sp>
      <p:sp>
        <p:nvSpPr>
          <p:cNvPr id="41" name="Right Arrow 40"/>
          <p:cNvSpPr/>
          <p:nvPr/>
        </p:nvSpPr>
        <p:spPr>
          <a:xfrm>
            <a:off x="6164977" y="3304129"/>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Left Arrow 41"/>
          <p:cNvSpPr/>
          <p:nvPr/>
        </p:nvSpPr>
        <p:spPr>
          <a:xfrm>
            <a:off x="6130815" y="4123933"/>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ight Arrow 42"/>
          <p:cNvSpPr/>
          <p:nvPr/>
        </p:nvSpPr>
        <p:spPr>
          <a:xfrm>
            <a:off x="3726577" y="3285733"/>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p:cNvSpPr txBox="1"/>
          <p:nvPr/>
        </p:nvSpPr>
        <p:spPr>
          <a:xfrm>
            <a:off x="3631981" y="2389729"/>
            <a:ext cx="1981200" cy="861774"/>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Cache </a:t>
            </a:r>
          </a:p>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Access Rate</a:t>
            </a:r>
          </a:p>
        </p:txBody>
      </p:sp>
      <p:sp>
        <p:nvSpPr>
          <p:cNvPr id="45" name="Left Arrow 44"/>
          <p:cNvSpPr/>
          <p:nvPr/>
        </p:nvSpPr>
        <p:spPr>
          <a:xfrm>
            <a:off x="3663513" y="4142329"/>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Rectangle 65"/>
          <p:cNvSpPr>
            <a:spLocks noChangeArrowheads="1"/>
          </p:cNvSpPr>
          <p:nvPr/>
        </p:nvSpPr>
        <p:spPr bwMode="auto">
          <a:xfrm>
            <a:off x="4495800" y="5022850"/>
            <a:ext cx="1554163" cy="996950"/>
          </a:xfrm>
          <a:prstGeom prst="rect">
            <a:avLst/>
          </a:prstGeom>
          <a:noFill/>
          <a:ln w="54864" algn="ctr">
            <a:solidFill>
              <a:srgbClr val="C00000"/>
            </a:solidFill>
            <a:round/>
            <a:headEnd/>
            <a:tailEnd/>
          </a:ln>
        </p:spPr>
        <p:txBody>
          <a:bodyPr/>
          <a:lstStyle/>
          <a:p>
            <a:pPr marL="0" marR="0" lvl="0" indent="0" algn="ctr" defTabSz="914024" rtl="0" eaLnBrk="0" fontAlgn="auto" latinLnBrk="0" hangingPunct="0">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Tahoma" pitchFamily="34" charset="0"/>
                <a:ea typeface="Tahoma" pitchFamily="34" charset="0"/>
                <a:cs typeface="Tahoma" pitchFamily="34" charset="0"/>
              </a:rPr>
              <a:t>Auxiliary Tag Store</a:t>
            </a:r>
            <a:endParaRPr kumimoji="0" lang="en-US" sz="2200" b="0" i="1" u="none" strike="noStrike" kern="1200" cap="none" spc="0" normalizeH="0" baseline="0" noProof="0" dirty="0">
              <a:ln>
                <a:noFill/>
              </a:ln>
              <a:solidFill>
                <a:srgbClr val="C00000"/>
              </a:solidFill>
              <a:effectLst/>
              <a:uLnTx/>
              <a:uFillTx/>
              <a:latin typeface="Tahoma" pitchFamily="34" charset="0"/>
              <a:ea typeface="Tahoma" pitchFamily="34" charset="0"/>
              <a:cs typeface="Tahoma" pitchFamily="34" charset="0"/>
            </a:endParaRPr>
          </a:p>
        </p:txBody>
      </p:sp>
      <p:sp>
        <p:nvSpPr>
          <p:cNvPr id="88" name="TextBox 87"/>
          <p:cNvSpPr txBox="1"/>
          <p:nvPr/>
        </p:nvSpPr>
        <p:spPr>
          <a:xfrm>
            <a:off x="7194332" y="4684992"/>
            <a:ext cx="1524000" cy="523220"/>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Tahoma" pitchFamily="34" charset="0"/>
                <a:ea typeface="Tahoma" pitchFamily="34" charset="0"/>
                <a:cs typeface="Tahoma" pitchFamily="34" charset="0"/>
              </a:rPr>
              <a:t>Priority</a:t>
            </a:r>
          </a:p>
        </p:txBody>
      </p:sp>
    </p:spTree>
    <p:extLst>
      <p:ext uri="{BB962C8B-B14F-4D97-AF65-F5344CB8AC3E}">
        <p14:creationId xmlns:p14="http://schemas.microsoft.com/office/powerpoint/2010/main" val="1904077749"/>
      </p:ext>
    </p:extLst>
  </p:cSld>
  <p:clrMapOvr>
    <a:masterClrMapping/>
  </p:clrMapOvr>
  <p:transition advTm="1707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Auxiliary Tag Store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308</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37" name="Rectangle 65"/>
          <p:cNvSpPr>
            <a:spLocks noChangeArrowheads="1"/>
          </p:cNvSpPr>
          <p:nvPr/>
        </p:nvSpPr>
        <p:spPr bwMode="auto">
          <a:xfrm>
            <a:off x="6183313" y="2006600"/>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38" name="TextBox 66"/>
          <p:cNvSpPr txBox="1">
            <a:spLocks noChangeArrowheads="1"/>
          </p:cNvSpPr>
          <p:nvPr/>
        </p:nvSpPr>
        <p:spPr bwMode="auto">
          <a:xfrm>
            <a:off x="6212075" y="2710439"/>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39" name="Rectangle 65"/>
          <p:cNvSpPr>
            <a:spLocks noChangeArrowheads="1"/>
          </p:cNvSpPr>
          <p:nvPr/>
        </p:nvSpPr>
        <p:spPr bwMode="auto">
          <a:xfrm>
            <a:off x="2622769" y="2398712"/>
            <a:ext cx="1554163" cy="160655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40" name="TextBox 66"/>
          <p:cNvSpPr txBox="1">
            <a:spLocks noChangeArrowheads="1"/>
          </p:cNvSpPr>
          <p:nvPr/>
        </p:nvSpPr>
        <p:spPr bwMode="auto">
          <a:xfrm>
            <a:off x="2646372" y="2675863"/>
            <a:ext cx="1508452"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Shared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Cache</a:t>
            </a:r>
          </a:p>
        </p:txBody>
      </p:sp>
      <p:sp>
        <p:nvSpPr>
          <p:cNvPr id="41" name="Right Arrow 40"/>
          <p:cNvSpPr/>
          <p:nvPr/>
        </p:nvSpPr>
        <p:spPr>
          <a:xfrm>
            <a:off x="4285596" y="2514600"/>
            <a:ext cx="1734204"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Left Arrow 41"/>
          <p:cNvSpPr/>
          <p:nvPr/>
        </p:nvSpPr>
        <p:spPr>
          <a:xfrm>
            <a:off x="4251434" y="3334404"/>
            <a:ext cx="1692166"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Right Arrow 42"/>
          <p:cNvSpPr/>
          <p:nvPr/>
        </p:nvSpPr>
        <p:spPr>
          <a:xfrm>
            <a:off x="1847196" y="2496204"/>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Box 43"/>
          <p:cNvSpPr txBox="1"/>
          <p:nvPr/>
        </p:nvSpPr>
        <p:spPr>
          <a:xfrm>
            <a:off x="1752600" y="1600200"/>
            <a:ext cx="1981200" cy="861774"/>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Cache </a:t>
            </a:r>
          </a:p>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Access Rate</a:t>
            </a:r>
          </a:p>
        </p:txBody>
      </p:sp>
      <p:sp>
        <p:nvSpPr>
          <p:cNvPr id="45" name="Left Arrow 44"/>
          <p:cNvSpPr/>
          <p:nvPr/>
        </p:nvSpPr>
        <p:spPr>
          <a:xfrm>
            <a:off x="1784132" y="3352800"/>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Rectangle 65"/>
          <p:cNvSpPr>
            <a:spLocks noChangeArrowheads="1"/>
          </p:cNvSpPr>
          <p:nvPr/>
        </p:nvSpPr>
        <p:spPr bwMode="auto">
          <a:xfrm>
            <a:off x="2616419" y="4233321"/>
            <a:ext cx="1554163" cy="996950"/>
          </a:xfrm>
          <a:prstGeom prst="rect">
            <a:avLst/>
          </a:prstGeom>
          <a:noFill/>
          <a:ln w="54864" algn="ctr">
            <a:solidFill>
              <a:srgbClr val="C00000"/>
            </a:solidFill>
            <a:round/>
            <a:headEnd/>
            <a:tailEnd/>
          </a:ln>
        </p:spPr>
        <p:txBody>
          <a:bodyPr/>
          <a:lstStyle/>
          <a:p>
            <a:pPr marL="0" marR="0" lvl="0" indent="0" algn="ctr" defTabSz="914024" rtl="0" eaLnBrk="0" fontAlgn="auto" latinLnBrk="0" hangingPunct="0">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Tahoma" pitchFamily="34" charset="0"/>
                <a:ea typeface="Tahoma" pitchFamily="34" charset="0"/>
                <a:cs typeface="Tahoma" pitchFamily="34" charset="0"/>
              </a:rPr>
              <a:t>Auxiliary Tag Store</a:t>
            </a:r>
            <a:endParaRPr kumimoji="0" lang="en-US" sz="2200" b="0" i="1" u="none" strike="noStrike" kern="1200" cap="none" spc="0" normalizeH="0" baseline="0" noProof="0" dirty="0">
              <a:ln>
                <a:noFill/>
              </a:ln>
              <a:solidFill>
                <a:srgbClr val="C00000"/>
              </a:solidFill>
              <a:effectLst/>
              <a:uLnTx/>
              <a:uFillTx/>
              <a:latin typeface="Tahoma" pitchFamily="34" charset="0"/>
              <a:ea typeface="Tahoma" pitchFamily="34" charset="0"/>
              <a:cs typeface="Tahoma" pitchFamily="34" charset="0"/>
            </a:endParaRPr>
          </a:p>
        </p:txBody>
      </p:sp>
      <p:sp>
        <p:nvSpPr>
          <p:cNvPr id="47" name="TextBox 46"/>
          <p:cNvSpPr txBox="1"/>
          <p:nvPr/>
        </p:nvSpPr>
        <p:spPr>
          <a:xfrm>
            <a:off x="6432332" y="3895463"/>
            <a:ext cx="1524000" cy="523220"/>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Tahoma" pitchFamily="34" charset="0"/>
                <a:ea typeface="Tahoma" pitchFamily="34" charset="0"/>
                <a:cs typeface="Tahoma" pitchFamily="34" charset="0"/>
              </a:rPr>
              <a:t>Priority</a:t>
            </a:r>
          </a:p>
        </p:txBody>
      </p:sp>
      <p:sp>
        <p:nvSpPr>
          <p:cNvPr id="49" name="Rectangle 48"/>
          <p:cNvSpPr/>
          <p:nvPr/>
        </p:nvSpPr>
        <p:spPr>
          <a:xfrm>
            <a:off x="4419600" y="2133600"/>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Rectangle 55"/>
          <p:cNvSpPr/>
          <p:nvPr/>
        </p:nvSpPr>
        <p:spPr>
          <a:xfrm>
            <a:off x="609600" y="2106071"/>
            <a:ext cx="990600" cy="9144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Core</a:t>
            </a:r>
          </a:p>
        </p:txBody>
      </p:sp>
      <p:sp>
        <p:nvSpPr>
          <p:cNvPr id="58" name="Rectangle 57"/>
          <p:cNvSpPr/>
          <p:nvPr/>
        </p:nvSpPr>
        <p:spPr>
          <a:xfrm>
            <a:off x="609600" y="3401471"/>
            <a:ext cx="990600" cy="9144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Core</a:t>
            </a:r>
          </a:p>
        </p:txBody>
      </p:sp>
      <p:sp>
        <p:nvSpPr>
          <p:cNvPr id="61" name="Rectangle 60"/>
          <p:cNvSpPr/>
          <p:nvPr/>
        </p:nvSpPr>
        <p:spPr>
          <a:xfrm>
            <a:off x="5265704" y="2137603"/>
            <a:ext cx="714380" cy="3571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Rectangle 62"/>
          <p:cNvSpPr/>
          <p:nvPr/>
        </p:nvSpPr>
        <p:spPr>
          <a:xfrm>
            <a:off x="3139966" y="3645837"/>
            <a:ext cx="714380" cy="35719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5" name="Straight Arrow Connector 64"/>
          <p:cNvCxnSpPr/>
          <p:nvPr/>
        </p:nvCxnSpPr>
        <p:spPr>
          <a:xfrm>
            <a:off x="3733800" y="4849271"/>
            <a:ext cx="182880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633540" y="4904445"/>
            <a:ext cx="2364830" cy="861774"/>
          </a:xfrm>
          <a:prstGeom prst="rect">
            <a:avLst/>
          </a:prstGeom>
          <a:noFill/>
          <a:ln w="25400">
            <a:noFill/>
          </a:ln>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1" i="1" u="none" strike="noStrike" kern="1200" cap="none" spc="0" normalizeH="0" baseline="0" noProof="0" dirty="0">
                <a:ln>
                  <a:noFill/>
                </a:ln>
                <a:solidFill>
                  <a:prstClr val="black"/>
                </a:solidFill>
                <a:effectLst/>
                <a:uLnTx/>
                <a:uFillTx/>
                <a:latin typeface="Calibri"/>
                <a:ea typeface=""/>
                <a:cs typeface="+mn-cs"/>
              </a:rPr>
              <a:t>Still in auxiliary tag store</a:t>
            </a:r>
          </a:p>
        </p:txBody>
      </p:sp>
      <p:sp>
        <p:nvSpPr>
          <p:cNvPr id="23" name="Rectangle 65"/>
          <p:cNvSpPr>
            <a:spLocks noChangeArrowheads="1"/>
          </p:cNvSpPr>
          <p:nvPr/>
        </p:nvSpPr>
        <p:spPr bwMode="auto">
          <a:xfrm>
            <a:off x="2621071" y="5480050"/>
            <a:ext cx="1554163" cy="996950"/>
          </a:xfrm>
          <a:prstGeom prst="rect">
            <a:avLst/>
          </a:prstGeom>
          <a:noFill/>
          <a:ln w="54864" algn="ctr">
            <a:solidFill>
              <a:srgbClr val="0070C0"/>
            </a:solidFill>
            <a:round/>
            <a:headEnd/>
            <a:tailEnd/>
          </a:ln>
        </p:spPr>
        <p:txBody>
          <a:bodyPr/>
          <a:lstStyle/>
          <a:p>
            <a:pPr marL="0" marR="0" lvl="0" indent="0" algn="ctr" defTabSz="914024" rtl="0" eaLnBrk="0" fontAlgn="auto" latinLnBrk="0" hangingPunct="0">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70C0"/>
                </a:solidFill>
                <a:effectLst/>
                <a:uLnTx/>
                <a:uFillTx/>
                <a:latin typeface="Tahoma" pitchFamily="34" charset="0"/>
                <a:ea typeface="Tahoma" pitchFamily="34" charset="0"/>
                <a:cs typeface="Tahoma" pitchFamily="34" charset="0"/>
              </a:rPr>
              <a:t>Auxiliary Tag Store</a:t>
            </a:r>
            <a:endParaRPr kumimoji="0" lang="en-US" sz="2200" b="0" i="1" u="none" strike="noStrike" kern="1200" cap="none" spc="0" normalizeH="0" baseline="0" noProof="0" dirty="0">
              <a:ln>
                <a:noFill/>
              </a:ln>
              <a:solidFill>
                <a:srgbClr val="0070C0"/>
              </a:solidFill>
              <a:effectLst/>
              <a:uLnTx/>
              <a:uFillTx/>
              <a:latin typeface="Tahoma" pitchFamily="34" charset="0"/>
              <a:ea typeface="Tahoma" pitchFamily="34" charset="0"/>
              <a:cs typeface="Tahoma" pitchFamily="34" charset="0"/>
            </a:endParaRPr>
          </a:p>
        </p:txBody>
      </p:sp>
      <p:sp>
        <p:nvSpPr>
          <p:cNvPr id="27" name="Rectangle 26"/>
          <p:cNvSpPr/>
          <p:nvPr/>
        </p:nvSpPr>
        <p:spPr>
          <a:xfrm>
            <a:off x="3134706" y="5738810"/>
            <a:ext cx="714380" cy="35719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Content Placeholder 2"/>
          <p:cNvSpPr txBox="1">
            <a:spLocks/>
          </p:cNvSpPr>
          <p:nvPr/>
        </p:nvSpPr>
        <p:spPr>
          <a:xfrm>
            <a:off x="428298" y="5686098"/>
            <a:ext cx="8245366" cy="914400"/>
          </a:xfrm>
          <a:prstGeom prst="rect">
            <a:avLst/>
          </a:prstGeom>
          <a:solidFill>
            <a:schemeClr val="bg1"/>
          </a:solidFill>
          <a:ln>
            <a:solidFill>
              <a:schemeClr val="tx1"/>
            </a:solidFill>
          </a:ln>
        </p:spPr>
        <p:txBody>
          <a:bodyPr vert="horz" lIns="91440" tIns="45720" rIns="91440" bIns="45720" rtlCol="0" anchor="ctr">
            <a:normAutofit/>
          </a:bodyPr>
          <a:lstStyle/>
          <a:p>
            <a:pPr marL="342900" marR="0" lvl="0" indent="-342900" algn="ctr" defTabSz="914024"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rgbClr val="C00000"/>
                </a:solidFill>
                <a:effectLst/>
                <a:uLnTx/>
                <a:uFillTx/>
                <a:latin typeface="Calibri"/>
                <a:ea typeface=""/>
                <a:cs typeface="+mn-cs"/>
              </a:rPr>
              <a:t>Auxiliary tag store tracks such </a:t>
            </a:r>
            <a:r>
              <a:rPr kumimoji="0" lang="en-US" sz="3200" b="1" i="1" u="none" strike="noStrike" kern="1200" cap="none" spc="0" normalizeH="0" baseline="0" noProof="0" dirty="0">
                <a:ln>
                  <a:noFill/>
                </a:ln>
                <a:solidFill>
                  <a:srgbClr val="C00000"/>
                </a:solidFill>
                <a:effectLst/>
                <a:uLnTx/>
                <a:uFillTx/>
                <a:latin typeface="Calibri"/>
                <a:ea typeface=""/>
                <a:cs typeface="+mn-cs"/>
              </a:rPr>
              <a:t>contention misses</a:t>
            </a:r>
            <a:endParaRPr kumimoji="0" lang="en-US" sz="3200" b="1" i="1" u="none" strike="noStrike" kern="1200" cap="none" spc="0" normalizeH="0" baseline="0" noProof="0" dirty="0">
              <a:ln>
                <a:noFill/>
              </a:ln>
              <a:solidFill>
                <a:prstClr val="black"/>
              </a:solidFill>
              <a:effectLst/>
              <a:uLnTx/>
              <a:uFillTx/>
              <a:latin typeface="Calibri"/>
              <a:ea typeface=""/>
              <a:cs typeface="+mn-cs"/>
            </a:endParaRPr>
          </a:p>
        </p:txBody>
      </p:sp>
    </p:spTree>
    <p:extLst>
      <p:ext uri="{BB962C8B-B14F-4D97-AF65-F5344CB8AC3E}">
        <p14:creationId xmlns:p14="http://schemas.microsoft.com/office/powerpoint/2010/main" val="524555361"/>
      </p:ext>
    </p:extLst>
  </p:cSld>
  <p:clrMapOvr>
    <a:masterClrMapping/>
  </p:clrMapOvr>
  <p:transition advTm="9235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4.16667E-6 -3.7037E-6 L 0.31093 -0.0037 " pathEditMode="relative" rAng="0" ptsTypes="AA">
                                      <p:cBhvr>
                                        <p:cTn id="18" dur="2000" fill="hold"/>
                                        <p:tgtEl>
                                          <p:spTgt spid="49"/>
                                        </p:tgtEl>
                                        <p:attrNameLst>
                                          <p:attrName>ppt_x</p:attrName>
                                          <p:attrName>ppt_y</p:attrName>
                                        </p:attrNameLst>
                                      </p:cBhvr>
                                      <p:rCtr x="155" y="-2"/>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2" nodeType="clickEffect">
                                  <p:stCondLst>
                                    <p:cond delay="0"/>
                                  </p:stCondLst>
                                  <p:childTnLst>
                                    <p:animMotion origin="layout" path="M 0.31093 0.00695 L 0.31093 0.20695 " pathEditMode="relative" rAng="0" ptsTypes="AA">
                                      <p:cBhvr>
                                        <p:cTn id="22" dur="2000" fill="hold"/>
                                        <p:tgtEl>
                                          <p:spTgt spid="49"/>
                                        </p:tgtEl>
                                        <p:attrNameLst>
                                          <p:attrName>ppt_x</p:attrName>
                                          <p:attrName>ppt_y</p:attrName>
                                        </p:attrNameLst>
                                      </p:cBhvr>
                                      <p:rCtr x="0" y="100"/>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3" nodeType="clickEffect">
                                  <p:stCondLst>
                                    <p:cond delay="0"/>
                                  </p:stCondLst>
                                  <p:childTnLst>
                                    <p:animMotion origin="layout" path="M 0.31267 0.22315 L -0.13733 0.22315 " pathEditMode="relative" rAng="0" ptsTypes="AA">
                                      <p:cBhvr>
                                        <p:cTn id="26" dur="2000" fill="hold"/>
                                        <p:tgtEl>
                                          <p:spTgt spid="49"/>
                                        </p:tgtEl>
                                        <p:attrNameLst>
                                          <p:attrName>ppt_x</p:attrName>
                                          <p:attrName>ppt_y</p:attrName>
                                        </p:attrNameLst>
                                      </p:cBhvr>
                                      <p:rCtr x="-225"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par>
                          <p:cTn id="31" fill="hold">
                            <p:stCondLst>
                              <p:cond delay="0"/>
                            </p:stCondLst>
                            <p:childTnLst>
                              <p:par>
                                <p:cTn id="32" presetID="0" presetClass="path" presetSubtype="0" accel="50000" decel="50000" fill="hold" nodeType="afterEffect">
                                  <p:stCondLst>
                                    <p:cond delay="0"/>
                                  </p:stCondLst>
                                  <p:childTnLst>
                                    <p:animMotion origin="layout" path="M 0.31093 0.20694 L -0.13907 0.34791 " pathEditMode="relative" rAng="0" ptsTypes="AA">
                                      <p:cBhvr>
                                        <p:cTn id="33" dur="2000" fill="hold"/>
                                        <p:tgtEl>
                                          <p:spTgt spid="49"/>
                                        </p:tgtEl>
                                        <p:attrNameLst>
                                          <p:attrName>ppt_x</p:attrName>
                                          <p:attrName>ppt_y</p:attrName>
                                        </p:attrNameLst>
                                      </p:cBhvr>
                                      <p:rCtr x="-225" y="70"/>
                                    </p:animMotion>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grpId="1" nodeType="clickEffect">
                                  <p:stCondLst>
                                    <p:cond delay="0"/>
                                  </p:stCondLst>
                                  <p:childTnLst>
                                    <p:animMotion origin="layout" path="M -5.55556E-7 -0.00926 L 0.225 0.00185 " pathEditMode="relative" rAng="0" ptsTypes="AA">
                                      <p:cBhvr>
                                        <p:cTn id="37" dur="2000" fill="hold"/>
                                        <p:tgtEl>
                                          <p:spTgt spid="61"/>
                                        </p:tgtEl>
                                        <p:attrNameLst>
                                          <p:attrName>ppt_x</p:attrName>
                                          <p:attrName>ppt_y</p:attrName>
                                        </p:attrNameLst>
                                      </p:cBhvr>
                                      <p:rCtr x="112" y="6"/>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2" nodeType="clickEffect">
                                  <p:stCondLst>
                                    <p:cond delay="0"/>
                                  </p:stCondLst>
                                  <p:childTnLst>
                                    <p:animMotion origin="layout" path="M 0.21945 0.00694 L 0.21945 0.20694 " pathEditMode="relative" rAng="0" ptsTypes="AA">
                                      <p:cBhvr>
                                        <p:cTn id="41" dur="2000" fill="hold"/>
                                        <p:tgtEl>
                                          <p:spTgt spid="61"/>
                                        </p:tgtEl>
                                        <p:attrNameLst>
                                          <p:attrName>ppt_x</p:attrName>
                                          <p:attrName>ppt_y</p:attrName>
                                        </p:attrNameLst>
                                      </p:cBhvr>
                                      <p:rCtr x="0" y="100"/>
                                    </p:animMotion>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grpId="3" nodeType="clickEffect">
                                  <p:stCondLst>
                                    <p:cond delay="0"/>
                                  </p:stCondLst>
                                  <p:childTnLst>
                                    <p:animMotion origin="layout" path="M 0.22066 0.22083 L -0.22934 0.22083 " pathEditMode="relative" rAng="0" ptsTypes="AA">
                                      <p:cBhvr>
                                        <p:cTn id="45" dur="2000" fill="hold"/>
                                        <p:tgtEl>
                                          <p:spTgt spid="61"/>
                                        </p:tgtEl>
                                        <p:attrNameLst>
                                          <p:attrName>ppt_x</p:attrName>
                                          <p:attrName>ppt_y</p:attrName>
                                        </p:attrNameLst>
                                      </p:cBhvr>
                                      <p:rCtr x="-225" y="0"/>
                                    </p:animMotion>
                                  </p:childTnLst>
                                </p:cTn>
                              </p:par>
                            </p:childTnLst>
                          </p:cTn>
                        </p:par>
                        <p:par>
                          <p:cTn id="46" fill="hold">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par>
                          <p:cTn id="49" fill="hold">
                            <p:stCondLst>
                              <p:cond delay="2000"/>
                            </p:stCondLst>
                            <p:childTnLst>
                              <p:par>
                                <p:cTn id="50" presetID="0" presetClass="path" presetSubtype="0" accel="50000" decel="50000" fill="hold" nodeType="afterEffect">
                                  <p:stCondLst>
                                    <p:cond delay="0"/>
                                  </p:stCondLst>
                                  <p:childTnLst>
                                    <p:animMotion origin="layout" path="M 0.00261 0.00255 C 0.0342 -0.04028 0.06597 -0.08287 0.13351 -0.10417 C 0.20104 -0.12546 0.30434 -0.12569 0.40764 -0.12569 " pathEditMode="relative" rAng="0" ptsTypes="aaA">
                                      <p:cBhvr>
                                        <p:cTn id="51" dur="2000" fill="hold"/>
                                        <p:tgtEl>
                                          <p:spTgt spid="63"/>
                                        </p:tgtEl>
                                        <p:attrNameLst>
                                          <p:attrName>ppt_x</p:attrName>
                                          <p:attrName>ppt_y</p:attrName>
                                        </p:attrNameLst>
                                      </p:cBhvr>
                                      <p:rCtr x="202" y="-64"/>
                                    </p:animMotion>
                                  </p:childTnLst>
                                </p:cTn>
                              </p:par>
                            </p:childTnLst>
                          </p:cTn>
                        </p:par>
                        <p:par>
                          <p:cTn id="52" fill="hold">
                            <p:stCondLst>
                              <p:cond delay="4000"/>
                            </p:stCondLst>
                            <p:childTnLst>
                              <p:par>
                                <p:cTn id="53" presetID="1" presetClass="exit" presetSubtype="0" fill="hold" grpId="1" nodeType="afterEffect">
                                  <p:stCondLst>
                                    <p:cond delay="0"/>
                                  </p:stCondLst>
                                  <p:childTnLst>
                                    <p:set>
                                      <p:cBhvr>
                                        <p:cTn id="54" dur="1" fill="hold">
                                          <p:stCondLst>
                                            <p:cond delay="0"/>
                                          </p:stCondLst>
                                        </p:cTn>
                                        <p:tgtEl>
                                          <p:spTgt spid="6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bg/>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animBg="1"/>
      <p:bldP spid="49" grpId="1" animBg="1"/>
      <p:bldP spid="49" grpId="2" animBg="1"/>
      <p:bldP spid="49" grpId="3" animBg="1"/>
      <p:bldP spid="61" grpId="0" animBg="1"/>
      <p:bldP spid="61" grpId="1" animBg="1"/>
      <p:bldP spid="61" grpId="2" animBg="1"/>
      <p:bldP spid="61" grpId="3" animBg="1"/>
      <p:bldP spid="63" grpId="0" animBg="1"/>
      <p:bldP spid="63" grpId="1" animBg="1"/>
      <p:bldP spid="66" grpId="0"/>
      <p:bldP spid="27" grpId="0" animBg="1"/>
      <p:bldP spid="26" grpId="0" build="p"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Accounting for Contention Misses</a:t>
            </a:r>
          </a:p>
        </p:txBody>
      </p:sp>
      <p:sp>
        <p:nvSpPr>
          <p:cNvPr id="3" name="Content Placeholder 2"/>
          <p:cNvSpPr>
            <a:spLocks noGrp="1"/>
          </p:cNvSpPr>
          <p:nvPr>
            <p:ph idx="1"/>
          </p:nvPr>
        </p:nvSpPr>
        <p:spPr/>
        <p:txBody>
          <a:bodyPr/>
          <a:lstStyle/>
          <a:p>
            <a:r>
              <a:rPr lang="en-US" dirty="0"/>
              <a:t>Revisiting alone memory request service rate</a:t>
            </a:r>
          </a:p>
          <a:p>
            <a:endParaRPr lang="en-US" dirty="0"/>
          </a:p>
          <a:p>
            <a:endParaRPr lang="en-US" dirty="0"/>
          </a:p>
          <a:p>
            <a:endParaRPr lang="en-US" dirty="0"/>
          </a:p>
          <a:p>
            <a:endParaRPr lang="en-US" dirty="0"/>
          </a:p>
          <a:p>
            <a:pPr algn="ctr">
              <a:buNone/>
            </a:pPr>
            <a:r>
              <a:rPr lang="en-US" i="1" dirty="0">
                <a:solidFill>
                  <a:srgbClr val="C00000"/>
                </a:solidFill>
              </a:rPr>
              <a:t>Cycles serving contention misses should not </a:t>
            </a:r>
          </a:p>
          <a:p>
            <a:pPr algn="ctr">
              <a:buNone/>
            </a:pPr>
            <a:r>
              <a:rPr lang="en-US" i="1" dirty="0">
                <a:solidFill>
                  <a:srgbClr val="C00000"/>
                </a:solidFill>
              </a:rPr>
              <a:t>count as high priority cycles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309</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graphicFrame>
        <p:nvGraphicFramePr>
          <p:cNvPr id="6" name="Object 2"/>
          <p:cNvGraphicFramePr>
            <a:graphicFrameLocks noChangeAspect="1"/>
          </p:cNvGraphicFramePr>
          <p:nvPr/>
        </p:nvGraphicFramePr>
        <p:xfrm>
          <a:off x="808038" y="2168525"/>
          <a:ext cx="7269162" cy="2046288"/>
        </p:xfrm>
        <a:graphic>
          <a:graphicData uri="http://schemas.openxmlformats.org/presentationml/2006/ole">
            <mc:AlternateContent xmlns:mc="http://schemas.openxmlformats.org/markup-compatibility/2006">
              <mc:Choice xmlns:v="urn:schemas-microsoft-com:vml" Requires="v">
                <p:oleObj spid="_x0000_s45070" name="Equation" r:id="rId3" imgW="3429000" imgH="965160" progId="Equation.3">
                  <p:embed/>
                </p:oleObj>
              </mc:Choice>
              <mc:Fallback>
                <p:oleObj name="Equation" r:id="rId3" imgW="3429000" imgH="965160" progId="Equation.3">
                  <p:embed/>
                  <p:pic>
                    <p:nvPicPr>
                      <p:cNvPr id="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38" y="2168525"/>
                        <a:ext cx="7269162" cy="20462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6030126"/>
      </p:ext>
    </p:extLst>
  </p:cSld>
  <p:clrMapOvr>
    <a:masterClrMapping/>
  </p:clrMapOvr>
  <p:transition advTm="2762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dirty="0"/>
              <a:t>QoS-Aware Memory Scheduling: Evolution</a:t>
            </a:r>
          </a:p>
        </p:txBody>
      </p:sp>
      <p:sp>
        <p:nvSpPr>
          <p:cNvPr id="3" name="Content Placeholder 2"/>
          <p:cNvSpPr>
            <a:spLocks noGrp="1"/>
          </p:cNvSpPr>
          <p:nvPr>
            <p:ph idx="1"/>
          </p:nvPr>
        </p:nvSpPr>
        <p:spPr>
          <a:xfrm>
            <a:off x="228600" y="980728"/>
            <a:ext cx="8915400" cy="5051648"/>
          </a:xfrm>
        </p:spPr>
        <p:txBody>
          <a:bodyPr/>
          <a:lstStyle/>
          <a:p>
            <a:r>
              <a:rPr lang="en-US" dirty="0">
                <a:solidFill>
                  <a:srgbClr val="0000FF"/>
                </a:solidFill>
              </a:rPr>
              <a:t>BLISS: Blacklisting Memory Scheduler </a:t>
            </a:r>
            <a:r>
              <a:rPr lang="en-US" sz="1800" dirty="0">
                <a:solidFill>
                  <a:srgbClr val="008000"/>
                </a:solidFill>
              </a:rPr>
              <a:t>[Subramanian+ ICCD’14, TPDS’16]</a:t>
            </a:r>
          </a:p>
          <a:p>
            <a:pPr lvl="1"/>
            <a:r>
              <a:rPr lang="en-US" sz="2000" dirty="0"/>
              <a:t>Idea: Deprioritize (i.e., blacklist) a thread that has consecutively serviced a large number of requests</a:t>
            </a:r>
          </a:p>
          <a:p>
            <a:pPr lvl="1"/>
            <a:r>
              <a:rPr lang="en-US" sz="2000" dirty="0"/>
              <a:t>Takeaway: </a:t>
            </a:r>
            <a:r>
              <a:rPr lang="en-US" sz="2000" dirty="0">
                <a:solidFill>
                  <a:srgbClr val="FF0000"/>
                </a:solidFill>
              </a:rPr>
              <a:t>Blacklisting greatly reduces interference enables the scheduler to be simple without requiring full thread ranking</a:t>
            </a:r>
          </a:p>
          <a:p>
            <a:pPr lvl="1"/>
            <a:endParaRPr lang="en-US" sz="2000" dirty="0">
              <a:solidFill>
                <a:srgbClr val="FF0000"/>
              </a:solidFill>
            </a:endParaRPr>
          </a:p>
          <a:p>
            <a:pPr lvl="0">
              <a:buClr>
                <a:srgbClr val="CC9900"/>
              </a:buClr>
            </a:pPr>
            <a:r>
              <a:rPr lang="en-US" dirty="0">
                <a:solidFill>
                  <a:srgbClr val="0000FF"/>
                </a:solidFill>
              </a:rPr>
              <a:t>DASH: Deadline-Aware Memory Scheduler </a:t>
            </a:r>
            <a:r>
              <a:rPr lang="en-US" sz="1800" dirty="0">
                <a:solidFill>
                  <a:srgbClr val="008000"/>
                </a:solidFill>
              </a:rPr>
              <a:t>[</a:t>
            </a:r>
            <a:r>
              <a:rPr lang="en-US" sz="1800" dirty="0" err="1">
                <a:solidFill>
                  <a:srgbClr val="008000"/>
                </a:solidFill>
              </a:rPr>
              <a:t>Usui</a:t>
            </a:r>
            <a:r>
              <a:rPr lang="en-US" sz="1800" dirty="0">
                <a:solidFill>
                  <a:srgbClr val="008000"/>
                </a:solidFill>
              </a:rPr>
              <a:t>+ TACO’16]</a:t>
            </a:r>
          </a:p>
          <a:p>
            <a:pPr lvl="1">
              <a:buClr>
                <a:srgbClr val="CC9900"/>
              </a:buClr>
            </a:pPr>
            <a:r>
              <a:rPr lang="en-US" sz="2000" dirty="0"/>
              <a:t>Idea: Balance prioritization between CPUs, GPUs and Hardware Accelerators (HWA) by keeping HWA progress in check vs. deadlines such that HWAs do not hog performance and appropriately distinguishing between latency-sensitive vs. bandwidth-sensitive CPU workloads</a:t>
            </a:r>
          </a:p>
          <a:p>
            <a:pPr lvl="1">
              <a:buClr>
                <a:srgbClr val="CC9900"/>
              </a:buClr>
            </a:pPr>
            <a:r>
              <a:rPr lang="en-US" sz="2000" dirty="0"/>
              <a:t>Takeaway: </a:t>
            </a:r>
            <a:r>
              <a:rPr lang="en-US" sz="2000" dirty="0">
                <a:solidFill>
                  <a:srgbClr val="FF0000"/>
                </a:solidFill>
              </a:rPr>
              <a:t>Proper control of HWA progress and application-aware CPU prioritization leads to better system performance while meeting HWA deadlines</a:t>
            </a:r>
          </a:p>
          <a:p>
            <a:endParaRPr lang="en-US"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1072606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Alone Cache Access Rate Estimation</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310</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graphicFrame>
        <p:nvGraphicFramePr>
          <p:cNvPr id="5" name="Object 2"/>
          <p:cNvGraphicFramePr>
            <a:graphicFrameLocks noChangeAspect="1"/>
          </p:cNvGraphicFramePr>
          <p:nvPr/>
        </p:nvGraphicFramePr>
        <p:xfrm>
          <a:off x="1135063" y="1371600"/>
          <a:ext cx="6789737" cy="1687513"/>
        </p:xfrm>
        <a:graphic>
          <a:graphicData uri="http://schemas.openxmlformats.org/presentationml/2006/ole">
            <mc:AlternateContent xmlns:mc="http://schemas.openxmlformats.org/markup-compatibility/2006">
              <mc:Choice xmlns:v="urn:schemas-microsoft-com:vml" Requires="v">
                <p:oleObj spid="_x0000_s46107" name="Equation" r:id="rId3" imgW="3886200" imgH="965160" progId="Equation.3">
                  <p:embed/>
                </p:oleObj>
              </mc:Choice>
              <mc:Fallback>
                <p:oleObj name="Equation" r:id="rId3" imgW="3886200" imgH="965160" progId="Equation.3">
                  <p:embed/>
                  <p:pic>
                    <p:nvPicPr>
                      <p:cNvPr id="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63" y="1371600"/>
                        <a:ext cx="6789737" cy="16875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Oval 5"/>
          <p:cNvSpPr/>
          <p:nvPr/>
        </p:nvSpPr>
        <p:spPr>
          <a:xfrm>
            <a:off x="4038600" y="2603936"/>
            <a:ext cx="3368566" cy="51763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0" y="3731170"/>
            <a:ext cx="9144000" cy="507831"/>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700" b="0" i="1" u="none" strike="noStrike" kern="1200" cap="none" spc="0" normalizeH="0" baseline="0" noProof="0" dirty="0">
                <a:ln>
                  <a:noFill/>
                </a:ln>
                <a:solidFill>
                  <a:prstClr val="black"/>
                </a:solidFill>
                <a:effectLst/>
                <a:uLnTx/>
                <a:uFillTx/>
                <a:latin typeface="Calibri"/>
                <a:ea typeface=""/>
                <a:cs typeface="+mn-cs"/>
              </a:rPr>
              <a:t>Cache Contention Cycles: Cycles spent serving contention misses</a:t>
            </a:r>
          </a:p>
        </p:txBody>
      </p:sp>
      <p:graphicFrame>
        <p:nvGraphicFramePr>
          <p:cNvPr id="8" name="Object 7"/>
          <p:cNvGraphicFramePr>
            <a:graphicFrameLocks noChangeAspect="1"/>
          </p:cNvGraphicFramePr>
          <p:nvPr/>
        </p:nvGraphicFramePr>
        <p:xfrm>
          <a:off x="467793" y="4383633"/>
          <a:ext cx="8066607" cy="947737"/>
        </p:xfrm>
        <a:graphic>
          <a:graphicData uri="http://schemas.openxmlformats.org/presentationml/2006/ole">
            <mc:AlternateContent xmlns:mc="http://schemas.openxmlformats.org/markup-compatibility/2006">
              <mc:Choice xmlns:v="urn:schemas-microsoft-com:vml" Requires="v">
                <p:oleObj spid="_x0000_s46108" name="Equation" r:id="rId5" imgW="4203360" imgH="495000" progId="Equation.3">
                  <p:embed/>
                </p:oleObj>
              </mc:Choice>
              <mc:Fallback>
                <p:oleObj name="Equation" r:id="rId5" imgW="4203360" imgH="495000" progId="Equation.3">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793" y="4383633"/>
                        <a:ext cx="8066607" cy="9477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10" name="Straight Arrow Connector 9"/>
          <p:cNvCxnSpPr/>
          <p:nvPr/>
        </p:nvCxnSpPr>
        <p:spPr>
          <a:xfrm flipH="1">
            <a:off x="1981200" y="4695498"/>
            <a:ext cx="2743200" cy="685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1000" y="5421868"/>
            <a:ext cx="3124200" cy="769441"/>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C00000"/>
                </a:solidFill>
                <a:effectLst/>
                <a:uLnTx/>
                <a:uFillTx/>
                <a:latin typeface="Calibri"/>
                <a:ea typeface=""/>
                <a:cs typeface="+mn-cs"/>
              </a:rPr>
              <a:t>From auxiliary tag store</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C00000"/>
                </a:solidFill>
                <a:effectLst/>
                <a:uLnTx/>
                <a:uFillTx/>
                <a:latin typeface="Calibri"/>
                <a:ea typeface=""/>
                <a:cs typeface="+mn-cs"/>
              </a:rPr>
              <a:t>when given high priority</a:t>
            </a:r>
          </a:p>
        </p:txBody>
      </p:sp>
      <p:cxnSp>
        <p:nvCxnSpPr>
          <p:cNvPr id="13" name="Straight Arrow Connector 12"/>
          <p:cNvCxnSpPr/>
          <p:nvPr/>
        </p:nvCxnSpPr>
        <p:spPr>
          <a:xfrm>
            <a:off x="5029200" y="5257800"/>
            <a:ext cx="990600"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66898" y="5533698"/>
            <a:ext cx="3124200" cy="769441"/>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C00000"/>
                </a:solidFill>
                <a:effectLst/>
                <a:uLnTx/>
                <a:uFillTx/>
                <a:latin typeface="Calibri"/>
                <a:ea typeface=""/>
                <a:cs typeface="+mn-cs"/>
              </a:rPr>
              <a:t>Measured when given high priority</a:t>
            </a:r>
          </a:p>
        </p:txBody>
      </p:sp>
    </p:spTree>
    <p:extLst>
      <p:ext uri="{BB962C8B-B14F-4D97-AF65-F5344CB8AC3E}">
        <p14:creationId xmlns:p14="http://schemas.microsoft.com/office/powerpoint/2010/main" val="1531219134"/>
      </p:ext>
    </p:extLst>
  </p:cSld>
  <p:clrMapOvr>
    <a:masterClrMapping/>
  </p:clrMapOvr>
  <p:transition advTm="7196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p:bldP spid="15"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a:t>Application Slowdown Model (ASM)</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311</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7" name="Rectangle 12"/>
          <p:cNvSpPr>
            <a:spLocks noChangeArrowheads="1"/>
          </p:cNvSpPr>
          <p:nvPr/>
        </p:nvSpPr>
        <p:spPr bwMode="auto">
          <a:xfrm>
            <a:off x="212725"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8" name="TextBox 13"/>
          <p:cNvSpPr txBox="1">
            <a:spLocks noChangeArrowheads="1"/>
          </p:cNvSpPr>
          <p:nvPr/>
        </p:nvSpPr>
        <p:spPr bwMode="auto">
          <a:xfrm>
            <a:off x="212725"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9" name="Rectangle 16"/>
          <p:cNvSpPr>
            <a:spLocks noChangeArrowheads="1"/>
          </p:cNvSpPr>
          <p:nvPr/>
        </p:nvSpPr>
        <p:spPr bwMode="auto">
          <a:xfrm>
            <a:off x="1067678"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0" name="TextBox 17"/>
          <p:cNvSpPr txBox="1">
            <a:spLocks noChangeArrowheads="1"/>
          </p:cNvSpPr>
          <p:nvPr/>
        </p:nvSpPr>
        <p:spPr bwMode="auto">
          <a:xfrm>
            <a:off x="1067678"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1" name="Rectangle 19"/>
          <p:cNvSpPr>
            <a:spLocks noChangeArrowheads="1"/>
          </p:cNvSpPr>
          <p:nvPr/>
        </p:nvSpPr>
        <p:spPr bwMode="auto">
          <a:xfrm>
            <a:off x="1922631" y="2133600"/>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2" name="TextBox 20"/>
          <p:cNvSpPr txBox="1">
            <a:spLocks noChangeArrowheads="1"/>
          </p:cNvSpPr>
          <p:nvPr/>
        </p:nvSpPr>
        <p:spPr bwMode="auto">
          <a:xfrm>
            <a:off x="1922631" y="230182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3" name="Rectangle 22"/>
          <p:cNvSpPr>
            <a:spLocks noChangeArrowheads="1"/>
          </p:cNvSpPr>
          <p:nvPr/>
        </p:nvSpPr>
        <p:spPr bwMode="auto">
          <a:xfrm>
            <a:off x="2775997" y="2133600"/>
            <a:ext cx="673100"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4" name="TextBox 23"/>
          <p:cNvSpPr txBox="1">
            <a:spLocks noChangeArrowheads="1"/>
          </p:cNvSpPr>
          <p:nvPr/>
        </p:nvSpPr>
        <p:spPr bwMode="auto">
          <a:xfrm>
            <a:off x="2775997" y="2301825"/>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5" name="Rectangle 25"/>
          <p:cNvSpPr>
            <a:spLocks noChangeArrowheads="1"/>
          </p:cNvSpPr>
          <p:nvPr/>
        </p:nvSpPr>
        <p:spPr bwMode="auto">
          <a:xfrm>
            <a:off x="212725"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6" name="TextBox 26"/>
          <p:cNvSpPr txBox="1">
            <a:spLocks noChangeArrowheads="1"/>
          </p:cNvSpPr>
          <p:nvPr/>
        </p:nvSpPr>
        <p:spPr bwMode="auto">
          <a:xfrm>
            <a:off x="212725"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7" name="Rectangle 28"/>
          <p:cNvSpPr>
            <a:spLocks noChangeArrowheads="1"/>
          </p:cNvSpPr>
          <p:nvPr/>
        </p:nvSpPr>
        <p:spPr bwMode="auto">
          <a:xfrm>
            <a:off x="1067678"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8" name="TextBox 29"/>
          <p:cNvSpPr txBox="1">
            <a:spLocks noChangeArrowheads="1"/>
          </p:cNvSpPr>
          <p:nvPr/>
        </p:nvSpPr>
        <p:spPr bwMode="auto">
          <a:xfrm>
            <a:off x="1067678"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9" name="Rectangle 31"/>
          <p:cNvSpPr>
            <a:spLocks noChangeArrowheads="1"/>
          </p:cNvSpPr>
          <p:nvPr/>
        </p:nvSpPr>
        <p:spPr bwMode="auto">
          <a:xfrm>
            <a:off x="1922631" y="2912353"/>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0" name="TextBox 32"/>
          <p:cNvSpPr txBox="1">
            <a:spLocks noChangeArrowheads="1"/>
          </p:cNvSpPr>
          <p:nvPr/>
        </p:nvSpPr>
        <p:spPr bwMode="auto">
          <a:xfrm>
            <a:off x="1922631" y="3080140"/>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21" name="Rectangle 36"/>
          <p:cNvSpPr>
            <a:spLocks noChangeArrowheads="1"/>
          </p:cNvSpPr>
          <p:nvPr/>
        </p:nvSpPr>
        <p:spPr bwMode="auto">
          <a:xfrm>
            <a:off x="2775997" y="2912353"/>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2" name="TextBox 37"/>
          <p:cNvSpPr txBox="1">
            <a:spLocks noChangeArrowheads="1"/>
          </p:cNvSpPr>
          <p:nvPr/>
        </p:nvSpPr>
        <p:spPr bwMode="auto">
          <a:xfrm>
            <a:off x="2775997" y="3080140"/>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3" name="Rectangle 41"/>
          <p:cNvSpPr>
            <a:spLocks noChangeArrowheads="1"/>
          </p:cNvSpPr>
          <p:nvPr/>
        </p:nvSpPr>
        <p:spPr bwMode="auto">
          <a:xfrm>
            <a:off x="212725"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4" name="TextBox 42"/>
          <p:cNvSpPr txBox="1">
            <a:spLocks noChangeArrowheads="1"/>
          </p:cNvSpPr>
          <p:nvPr/>
        </p:nvSpPr>
        <p:spPr bwMode="auto">
          <a:xfrm>
            <a:off x="212725"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5" name="Rectangle 45"/>
          <p:cNvSpPr>
            <a:spLocks noChangeArrowheads="1"/>
          </p:cNvSpPr>
          <p:nvPr/>
        </p:nvSpPr>
        <p:spPr bwMode="auto">
          <a:xfrm>
            <a:off x="1067678"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6" name="TextBox 46"/>
          <p:cNvSpPr txBox="1">
            <a:spLocks noChangeArrowheads="1"/>
          </p:cNvSpPr>
          <p:nvPr/>
        </p:nvSpPr>
        <p:spPr bwMode="auto">
          <a:xfrm>
            <a:off x="1067678"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7" name="Rectangle 48"/>
          <p:cNvSpPr>
            <a:spLocks noChangeArrowheads="1"/>
          </p:cNvSpPr>
          <p:nvPr/>
        </p:nvSpPr>
        <p:spPr bwMode="auto">
          <a:xfrm>
            <a:off x="1922631" y="3691106"/>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8" name="TextBox 49"/>
          <p:cNvSpPr txBox="1">
            <a:spLocks noChangeArrowheads="1"/>
          </p:cNvSpPr>
          <p:nvPr/>
        </p:nvSpPr>
        <p:spPr bwMode="auto">
          <a:xfrm>
            <a:off x="1922631" y="3858893"/>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9" name="Rectangle 51"/>
          <p:cNvSpPr>
            <a:spLocks noChangeArrowheads="1"/>
          </p:cNvSpPr>
          <p:nvPr/>
        </p:nvSpPr>
        <p:spPr bwMode="auto">
          <a:xfrm>
            <a:off x="2775997" y="3691106"/>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0" name="TextBox 52"/>
          <p:cNvSpPr txBox="1">
            <a:spLocks noChangeArrowheads="1"/>
          </p:cNvSpPr>
          <p:nvPr/>
        </p:nvSpPr>
        <p:spPr bwMode="auto">
          <a:xfrm>
            <a:off x="2775997" y="3858893"/>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1" name="Rectangle 54"/>
          <p:cNvSpPr>
            <a:spLocks noChangeArrowheads="1"/>
          </p:cNvSpPr>
          <p:nvPr/>
        </p:nvSpPr>
        <p:spPr bwMode="auto">
          <a:xfrm>
            <a:off x="212725"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2" name="TextBox 55"/>
          <p:cNvSpPr txBox="1">
            <a:spLocks noChangeArrowheads="1"/>
          </p:cNvSpPr>
          <p:nvPr/>
        </p:nvSpPr>
        <p:spPr bwMode="auto">
          <a:xfrm>
            <a:off x="212725"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3" name="Rectangle 57"/>
          <p:cNvSpPr>
            <a:spLocks noChangeArrowheads="1"/>
          </p:cNvSpPr>
          <p:nvPr/>
        </p:nvSpPr>
        <p:spPr bwMode="auto">
          <a:xfrm>
            <a:off x="1067678"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4" name="TextBox 58"/>
          <p:cNvSpPr txBox="1">
            <a:spLocks noChangeArrowheads="1"/>
          </p:cNvSpPr>
          <p:nvPr/>
        </p:nvSpPr>
        <p:spPr bwMode="auto">
          <a:xfrm>
            <a:off x="1067678"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5" name="Rectangle 60"/>
          <p:cNvSpPr>
            <a:spLocks noChangeArrowheads="1"/>
          </p:cNvSpPr>
          <p:nvPr/>
        </p:nvSpPr>
        <p:spPr bwMode="auto">
          <a:xfrm>
            <a:off x="1922631" y="4469859"/>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6" name="TextBox 61"/>
          <p:cNvSpPr txBox="1">
            <a:spLocks noChangeArrowheads="1"/>
          </p:cNvSpPr>
          <p:nvPr/>
        </p:nvSpPr>
        <p:spPr bwMode="auto">
          <a:xfrm>
            <a:off x="1922631" y="4637646"/>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7" name="Rectangle 63"/>
          <p:cNvSpPr>
            <a:spLocks noChangeArrowheads="1"/>
          </p:cNvSpPr>
          <p:nvPr/>
        </p:nvSpPr>
        <p:spPr bwMode="auto">
          <a:xfrm>
            <a:off x="2775997" y="4469859"/>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8" name="TextBox 64"/>
          <p:cNvSpPr txBox="1">
            <a:spLocks noChangeArrowheads="1"/>
          </p:cNvSpPr>
          <p:nvPr/>
        </p:nvSpPr>
        <p:spPr bwMode="auto">
          <a:xfrm>
            <a:off x="2775997" y="4637646"/>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9" name="Rectangle 65"/>
          <p:cNvSpPr>
            <a:spLocks noChangeArrowheads="1"/>
          </p:cNvSpPr>
          <p:nvPr/>
        </p:nvSpPr>
        <p:spPr bwMode="auto">
          <a:xfrm>
            <a:off x="6818532" y="2387600"/>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40" name="TextBox 66"/>
          <p:cNvSpPr txBox="1">
            <a:spLocks noChangeArrowheads="1"/>
          </p:cNvSpPr>
          <p:nvPr/>
        </p:nvSpPr>
        <p:spPr bwMode="auto">
          <a:xfrm>
            <a:off x="6847294" y="3091439"/>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41" name="Rectangle 65"/>
          <p:cNvSpPr>
            <a:spLocks noChangeArrowheads="1"/>
          </p:cNvSpPr>
          <p:nvPr/>
        </p:nvSpPr>
        <p:spPr bwMode="auto">
          <a:xfrm>
            <a:off x="4375369" y="2779712"/>
            <a:ext cx="1554163" cy="160655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42" name="TextBox 66"/>
          <p:cNvSpPr txBox="1">
            <a:spLocks noChangeArrowheads="1"/>
          </p:cNvSpPr>
          <p:nvPr/>
        </p:nvSpPr>
        <p:spPr bwMode="auto">
          <a:xfrm>
            <a:off x="4398972" y="3056863"/>
            <a:ext cx="1508452"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Shared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Cache</a:t>
            </a:r>
          </a:p>
        </p:txBody>
      </p:sp>
      <p:sp>
        <p:nvSpPr>
          <p:cNvPr id="44" name="Right Arrow 43"/>
          <p:cNvSpPr/>
          <p:nvPr/>
        </p:nvSpPr>
        <p:spPr>
          <a:xfrm>
            <a:off x="6038196" y="2895600"/>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Left Arrow 44"/>
          <p:cNvSpPr/>
          <p:nvPr/>
        </p:nvSpPr>
        <p:spPr>
          <a:xfrm>
            <a:off x="6004034" y="3715404"/>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Right Arrow 47"/>
          <p:cNvSpPr/>
          <p:nvPr/>
        </p:nvSpPr>
        <p:spPr>
          <a:xfrm>
            <a:off x="3599796" y="2877204"/>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TextBox 48"/>
          <p:cNvSpPr txBox="1"/>
          <p:nvPr/>
        </p:nvSpPr>
        <p:spPr>
          <a:xfrm>
            <a:off x="3505200" y="1981200"/>
            <a:ext cx="1981200" cy="861774"/>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Cache </a:t>
            </a:r>
          </a:p>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Access Rate</a:t>
            </a:r>
          </a:p>
        </p:txBody>
      </p:sp>
      <p:sp>
        <p:nvSpPr>
          <p:cNvPr id="51" name="Left Arrow 50"/>
          <p:cNvSpPr/>
          <p:nvPr/>
        </p:nvSpPr>
        <p:spPr>
          <a:xfrm>
            <a:off x="3536732" y="3733800"/>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219137" name="Object 1"/>
          <p:cNvGraphicFramePr>
            <a:graphicFrameLocks noChangeAspect="1"/>
          </p:cNvGraphicFramePr>
          <p:nvPr/>
        </p:nvGraphicFramePr>
        <p:xfrm>
          <a:off x="1338263" y="5211763"/>
          <a:ext cx="6503987" cy="1119187"/>
        </p:xfrm>
        <a:graphic>
          <a:graphicData uri="http://schemas.openxmlformats.org/presentationml/2006/ole">
            <mc:AlternateContent xmlns:mc="http://schemas.openxmlformats.org/markup-compatibility/2006">
              <mc:Choice xmlns:v="urn:schemas-microsoft-com:vml" Requires="v">
                <p:oleObj spid="_x0000_s47118" name="Equation" r:id="rId4" imgW="2654280" imgH="457200" progId="Equation.3">
                  <p:embed/>
                </p:oleObj>
              </mc:Choice>
              <mc:Fallback>
                <p:oleObj name="Equation" r:id="rId4" imgW="2654280" imgH="457200" progId="Equation.3">
                  <p:embed/>
                  <p:pic>
                    <p:nvPicPr>
                      <p:cNvPr id="219137"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263" y="5211763"/>
                        <a:ext cx="6503987" cy="11191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ustDataLst>
      <p:tags r:id="rId2"/>
    </p:custDataLst>
    <p:extLst>
      <p:ext uri="{BB962C8B-B14F-4D97-AF65-F5344CB8AC3E}">
        <p14:creationId xmlns:p14="http://schemas.microsoft.com/office/powerpoint/2010/main" val="1472841330"/>
      </p:ext>
    </p:extLst>
  </p:cSld>
  <p:clrMapOvr>
    <a:masterClrMapping/>
  </p:clrMapOvr>
  <p:transition spd="slow" advTm="3188"/>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r>
              <a:rPr lang="en-US" dirty="0"/>
              <a:t>Previous Work on Slowdown Estimation</a:t>
            </a:r>
          </a:p>
        </p:txBody>
      </p:sp>
      <p:sp>
        <p:nvSpPr>
          <p:cNvPr id="3" name="Content Placeholder 2"/>
          <p:cNvSpPr>
            <a:spLocks noGrp="1"/>
          </p:cNvSpPr>
          <p:nvPr>
            <p:ph idx="1"/>
          </p:nvPr>
        </p:nvSpPr>
        <p:spPr>
          <a:xfrm>
            <a:off x="457200" y="1381279"/>
            <a:ext cx="8686800" cy="4525963"/>
          </a:xfrm>
        </p:spPr>
        <p:txBody>
          <a:bodyPr/>
          <a:lstStyle/>
          <a:p>
            <a:r>
              <a:rPr lang="en-US" dirty="0"/>
              <a:t>Previous work on slowdown estimation</a:t>
            </a:r>
          </a:p>
          <a:p>
            <a:pPr lvl="1"/>
            <a:r>
              <a:rPr lang="en-US" sz="2300" b="1" dirty="0"/>
              <a:t>STFM</a:t>
            </a:r>
            <a:r>
              <a:rPr lang="en-US" sz="2300" dirty="0"/>
              <a:t> (Stall Time Fair Memory) Scheduling </a:t>
            </a:r>
            <a:r>
              <a:rPr lang="en-US" sz="1800" dirty="0"/>
              <a:t>[</a:t>
            </a:r>
            <a:r>
              <a:rPr lang="en-US" sz="1800" dirty="0" err="1"/>
              <a:t>Mutlu</a:t>
            </a:r>
            <a:r>
              <a:rPr lang="en-US" sz="1800" dirty="0"/>
              <a:t> et al., MICRO ’07] </a:t>
            </a:r>
          </a:p>
          <a:p>
            <a:pPr lvl="1"/>
            <a:r>
              <a:rPr lang="en-US" sz="2300" b="1" dirty="0"/>
              <a:t>FST</a:t>
            </a:r>
            <a:r>
              <a:rPr lang="en-US" sz="2300" dirty="0"/>
              <a:t> (Fairness via Source Throttling) </a:t>
            </a:r>
            <a:r>
              <a:rPr lang="en-US" sz="1800" dirty="0"/>
              <a:t>[</a:t>
            </a:r>
            <a:r>
              <a:rPr lang="en-US" sz="1800" dirty="0" err="1"/>
              <a:t>Ebrahimi</a:t>
            </a:r>
            <a:r>
              <a:rPr lang="en-US" sz="1800" dirty="0"/>
              <a:t> et al., ASPLOS ’10]</a:t>
            </a:r>
          </a:p>
          <a:p>
            <a:pPr lvl="1">
              <a:buClr>
                <a:srgbClr val="3B812F"/>
              </a:buClr>
            </a:pPr>
            <a:r>
              <a:rPr lang="en-US" sz="2300" b="1" dirty="0">
                <a:solidFill>
                  <a:srgbClr val="000000"/>
                </a:solidFill>
              </a:rPr>
              <a:t>Per-thread Cycle Accounting </a:t>
            </a:r>
            <a:r>
              <a:rPr lang="en-US" sz="1800" dirty="0">
                <a:solidFill>
                  <a:srgbClr val="000000"/>
                </a:solidFill>
              </a:rPr>
              <a:t>[Du Bois et al., </a:t>
            </a:r>
            <a:r>
              <a:rPr lang="en-US" sz="1800" dirty="0" err="1">
                <a:solidFill>
                  <a:srgbClr val="000000"/>
                </a:solidFill>
              </a:rPr>
              <a:t>HiPEAC</a:t>
            </a:r>
            <a:r>
              <a:rPr lang="en-US" sz="1800" dirty="0">
                <a:solidFill>
                  <a:srgbClr val="000000"/>
                </a:solidFill>
              </a:rPr>
              <a:t> ’13]</a:t>
            </a:r>
          </a:p>
          <a:p>
            <a:endParaRPr lang="en-US" dirty="0"/>
          </a:p>
          <a:p>
            <a:r>
              <a:rPr lang="en-US" dirty="0"/>
              <a:t>Basic Idea:</a:t>
            </a:r>
            <a:endParaRPr lang="en-US" sz="2300" dirty="0"/>
          </a:p>
          <a:p>
            <a:pPr lvl="1">
              <a:buNone/>
            </a:pPr>
            <a:r>
              <a:rPr lang="en-US" sz="2300" dirty="0"/>
              <a:t> </a:t>
            </a:r>
          </a:p>
          <a:p>
            <a:pPr lvl="1"/>
            <a:endParaRPr lang="en-US" dirty="0"/>
          </a:p>
          <a:p>
            <a:endParaRPr lang="en-US" dirty="0"/>
          </a:p>
        </p:txBody>
      </p:sp>
      <p:graphicFrame>
        <p:nvGraphicFramePr>
          <p:cNvPr id="5" name="Object 4"/>
          <p:cNvGraphicFramePr>
            <a:graphicFrameLocks noChangeAspect="1"/>
          </p:cNvGraphicFramePr>
          <p:nvPr/>
        </p:nvGraphicFramePr>
        <p:xfrm>
          <a:off x="1384300" y="4470400"/>
          <a:ext cx="5640388" cy="1041400"/>
        </p:xfrm>
        <a:graphic>
          <a:graphicData uri="http://schemas.openxmlformats.org/presentationml/2006/ole">
            <mc:AlternateContent xmlns:mc="http://schemas.openxmlformats.org/markup-compatibility/2006">
              <mc:Choice xmlns:v="urn:schemas-microsoft-com:vml" Requires="v">
                <p:oleObj spid="_x0000_s48142" name="Equation" r:id="rId5" imgW="2450880" imgH="457200" progId="Equation.3">
                  <p:embed/>
                </p:oleObj>
              </mc:Choice>
              <mc:Fallback>
                <p:oleObj name="Equation" r:id="rId5" imgW="2450880" imgH="457200" progId="Equation.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4300" y="4470400"/>
                        <a:ext cx="5640388" cy="1041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5" name="Oval 24"/>
          <p:cNvSpPr/>
          <p:nvPr/>
        </p:nvSpPr>
        <p:spPr>
          <a:xfrm>
            <a:off x="3505200" y="4419600"/>
            <a:ext cx="3429000" cy="589779"/>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p:cNvSpPr txBox="1"/>
          <p:nvPr/>
        </p:nvSpPr>
        <p:spPr>
          <a:xfrm>
            <a:off x="213726" y="5661248"/>
            <a:ext cx="8786842" cy="507831"/>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FF0000"/>
                </a:solidFill>
                <a:effectLst/>
                <a:uLnTx/>
                <a:uFillTx/>
                <a:latin typeface="Calibri"/>
                <a:ea typeface=""/>
                <a:cs typeface="+mn-cs"/>
              </a:rPr>
              <a:t>Count interference experienced by each request </a:t>
            </a:r>
            <a:r>
              <a:rPr kumimoji="0" lang="en-US" sz="2700" b="0" i="0" u="none" strike="noStrike" kern="1200" cap="none" spc="0" normalizeH="0" baseline="0" noProof="0" dirty="0">
                <a:ln>
                  <a:noFill/>
                </a:ln>
                <a:solidFill>
                  <a:srgbClr val="FF0000"/>
                </a:solidFill>
                <a:effectLst/>
                <a:uLnTx/>
                <a:uFillTx/>
                <a:latin typeface="Calibri"/>
                <a:ea typeface=""/>
                <a:cs typeface="+mn-cs"/>
                <a:sym typeface="Wingdings"/>
              </a:rPr>
              <a:t> Difficult</a:t>
            </a:r>
            <a:endParaRPr kumimoji="0" lang="en-US" sz="2700" b="0" i="0" u="none" strike="noStrike" kern="1200" cap="none" spc="0" normalizeH="0" baseline="0" noProof="0" dirty="0">
              <a:ln>
                <a:noFill/>
              </a:ln>
              <a:solidFill>
                <a:srgbClr val="FF0000"/>
              </a:solidFill>
              <a:effectLst/>
              <a:uLnTx/>
              <a:uFillTx/>
              <a:latin typeface="Calibri"/>
              <a:ea typeface=""/>
              <a:cs typeface="+mn-cs"/>
            </a:endParaRPr>
          </a:p>
        </p:txBody>
      </p:sp>
      <p:sp>
        <p:nvSpPr>
          <p:cNvPr id="12" name="Oval 11"/>
          <p:cNvSpPr/>
          <p:nvPr/>
        </p:nvSpPr>
        <p:spPr>
          <a:xfrm>
            <a:off x="647741" y="2283370"/>
            <a:ext cx="8001024" cy="10668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Slide Number Placeholder 12"/>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312</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9" name="TextBox 8"/>
          <p:cNvSpPr txBox="1"/>
          <p:nvPr/>
        </p:nvSpPr>
        <p:spPr>
          <a:xfrm>
            <a:off x="179512" y="6089521"/>
            <a:ext cx="8786842" cy="507831"/>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008000"/>
                </a:solidFill>
                <a:effectLst/>
                <a:uLnTx/>
                <a:uFillTx/>
                <a:latin typeface="Calibri"/>
                <a:ea typeface=""/>
                <a:cs typeface="+mn-cs"/>
              </a:rPr>
              <a:t>ASM’s estimates are much more coarse grained </a:t>
            </a:r>
            <a:r>
              <a:rPr kumimoji="0" lang="en-US" sz="2700" b="0" i="0" u="none" strike="noStrike" kern="1200" cap="none" spc="0" normalizeH="0" baseline="0" noProof="0" dirty="0">
                <a:ln>
                  <a:noFill/>
                </a:ln>
                <a:solidFill>
                  <a:srgbClr val="008000"/>
                </a:solidFill>
                <a:effectLst/>
                <a:uLnTx/>
                <a:uFillTx/>
                <a:latin typeface="Calibri"/>
                <a:ea typeface=""/>
                <a:cs typeface="+mn-cs"/>
                <a:sym typeface="Wingdings"/>
              </a:rPr>
              <a:t> Easier</a:t>
            </a:r>
            <a:endParaRPr kumimoji="0" lang="en-US" sz="2700" b="0" i="0" u="none" strike="noStrike" kern="1200" cap="none" spc="0" normalizeH="0" baseline="0" noProof="0" dirty="0">
              <a:ln>
                <a:noFill/>
              </a:ln>
              <a:solidFill>
                <a:srgbClr val="008000"/>
              </a:solidFill>
              <a:effectLst/>
              <a:uLnTx/>
              <a:uFillTx/>
              <a:latin typeface="Calibri"/>
              <a:ea typeface=""/>
              <a:cs typeface="+mn-cs"/>
            </a:endParaRPr>
          </a:p>
        </p:txBody>
      </p:sp>
    </p:spTree>
    <p:custDataLst>
      <p:tags r:id="rId2"/>
    </p:custDataLst>
    <p:extLst>
      <p:ext uri="{BB962C8B-B14F-4D97-AF65-F5344CB8AC3E}">
        <p14:creationId xmlns:p14="http://schemas.microsoft.com/office/powerpoint/2010/main" val="1794965663"/>
      </p:ext>
    </p:extLst>
  </p:cSld>
  <p:clrMapOvr>
    <a:masterClrMapping/>
  </p:clrMapOvr>
  <p:transition advTm="3256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12" grpId="0" animBg="1"/>
      <p:bldP spid="9"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Accuracy Results</a:t>
            </a:r>
          </a:p>
        </p:txBody>
      </p:sp>
      <p:sp>
        <p:nvSpPr>
          <p:cNvPr id="3" name="Content Placeholder 2"/>
          <p:cNvSpPr>
            <a:spLocks noGrp="1"/>
          </p:cNvSpPr>
          <p:nvPr>
            <p:ph idx="1"/>
          </p:nvPr>
        </p:nvSpPr>
        <p:spPr>
          <a:xfrm>
            <a:off x="533400" y="5761037"/>
            <a:ext cx="8229600" cy="868363"/>
          </a:xfrm>
        </p:spPr>
        <p:txBody>
          <a:bodyPr>
            <a:normAutofit fontScale="92500"/>
          </a:bodyPr>
          <a:lstStyle/>
          <a:p>
            <a:pPr algn="ctr">
              <a:buNone/>
            </a:pPr>
            <a:r>
              <a:rPr lang="en-US" i="1" dirty="0">
                <a:solidFill>
                  <a:srgbClr val="C00000"/>
                </a:solidFill>
              </a:rPr>
              <a:t>Average error of ASM’s slowdown estimates: 10% </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313</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7" name="TextBox 6"/>
          <p:cNvSpPr txBox="1"/>
          <p:nvPr/>
        </p:nvSpPr>
        <p:spPr>
          <a:xfrm>
            <a:off x="3276600" y="5473264"/>
            <a:ext cx="2743200" cy="381000"/>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
                <a:cs typeface="+mn-cs"/>
              </a:rPr>
              <a:t>Select applications</a:t>
            </a:r>
          </a:p>
        </p:txBody>
      </p:sp>
      <p:graphicFrame>
        <p:nvGraphicFramePr>
          <p:cNvPr id="8" name="Chart 7"/>
          <p:cNvGraphicFramePr/>
          <p:nvPr/>
        </p:nvGraphicFramePr>
        <p:xfrm>
          <a:off x="0" y="1447800"/>
          <a:ext cx="9144000" cy="411480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1066800" y="1752600"/>
            <a:ext cx="7467600" cy="4038600"/>
          </a:xfrm>
          <a:prstGeom prst="rect">
            <a:avLst/>
          </a:prstGeom>
          <a:solidFill>
            <a:schemeClr val="bg1">
              <a:lumMod val="9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49431362"/>
      </p:ext>
    </p:extLst>
  </p:cSld>
  <p:clrMapOvr>
    <a:masterClrMapping/>
  </p:clrMapOvr>
  <p:transition advTm="7754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Leveraging ASM’s Slowdown Estimates</a:t>
            </a:r>
          </a:p>
        </p:txBody>
      </p:sp>
      <p:sp>
        <p:nvSpPr>
          <p:cNvPr id="3" name="Content Placeholder 2"/>
          <p:cNvSpPr>
            <a:spLocks noGrp="1"/>
          </p:cNvSpPr>
          <p:nvPr>
            <p:ph idx="1"/>
          </p:nvPr>
        </p:nvSpPr>
        <p:spPr/>
        <p:txBody>
          <a:bodyPr>
            <a:normAutofit fontScale="92500" lnSpcReduction="20000"/>
          </a:bodyPr>
          <a:lstStyle/>
          <a:p>
            <a:r>
              <a:rPr lang="en-US" i="1" dirty="0"/>
              <a:t>Slowdown-aware resource allocation for high performance and fairness</a:t>
            </a:r>
          </a:p>
          <a:p>
            <a:endParaRPr lang="en-US" i="1" dirty="0"/>
          </a:p>
          <a:p>
            <a:r>
              <a:rPr lang="en-US" i="1" dirty="0"/>
              <a:t>Slowdown-aware resource allocation to bound application slowdowns</a:t>
            </a:r>
          </a:p>
          <a:p>
            <a:pPr>
              <a:buNone/>
            </a:pPr>
            <a:endParaRPr lang="en-US" i="1" dirty="0"/>
          </a:p>
          <a:p>
            <a:r>
              <a:rPr lang="en-US" i="1" dirty="0"/>
              <a:t>VM migration and admission control schemes </a:t>
            </a:r>
          </a:p>
          <a:p>
            <a:pPr>
              <a:buNone/>
            </a:pPr>
            <a:r>
              <a:rPr lang="en-US" sz="2500" b="1" i="1" dirty="0"/>
              <a:t>	[VEE ’15]</a:t>
            </a:r>
          </a:p>
          <a:p>
            <a:endParaRPr lang="en-US" i="1" dirty="0"/>
          </a:p>
          <a:p>
            <a:r>
              <a:rPr lang="en-US" i="1" dirty="0"/>
              <a:t>Fair billing schemes in a commodity cloud</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314</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Rectangle 4"/>
          <p:cNvSpPr/>
          <p:nvPr/>
        </p:nvSpPr>
        <p:spPr>
          <a:xfrm>
            <a:off x="838200" y="1600200"/>
            <a:ext cx="70866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929564"/>
      </p:ext>
    </p:extLst>
  </p:cSld>
  <p:clrMapOvr>
    <a:masterClrMapping/>
  </p:clrMapOvr>
  <p:transition advTm="1267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Capacity Partitioning</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315</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Rectangle 65"/>
          <p:cNvSpPr>
            <a:spLocks noChangeArrowheads="1"/>
          </p:cNvSpPr>
          <p:nvPr/>
        </p:nvSpPr>
        <p:spPr bwMode="auto">
          <a:xfrm>
            <a:off x="6183313" y="2006600"/>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6" name="TextBox 66"/>
          <p:cNvSpPr txBox="1">
            <a:spLocks noChangeArrowheads="1"/>
          </p:cNvSpPr>
          <p:nvPr/>
        </p:nvSpPr>
        <p:spPr bwMode="auto">
          <a:xfrm>
            <a:off x="6212075" y="2710439"/>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7" name="Rectangle 65"/>
          <p:cNvSpPr>
            <a:spLocks noChangeArrowheads="1"/>
          </p:cNvSpPr>
          <p:nvPr/>
        </p:nvSpPr>
        <p:spPr bwMode="auto">
          <a:xfrm>
            <a:off x="2622769" y="2398712"/>
            <a:ext cx="1554163" cy="160655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8" name="TextBox 66"/>
          <p:cNvSpPr txBox="1">
            <a:spLocks noChangeArrowheads="1"/>
          </p:cNvSpPr>
          <p:nvPr/>
        </p:nvSpPr>
        <p:spPr bwMode="auto">
          <a:xfrm>
            <a:off x="2646372" y="2675863"/>
            <a:ext cx="1508452"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Shared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Cache</a:t>
            </a:r>
          </a:p>
        </p:txBody>
      </p:sp>
      <p:sp>
        <p:nvSpPr>
          <p:cNvPr id="9" name="Right Arrow 8"/>
          <p:cNvSpPr/>
          <p:nvPr/>
        </p:nvSpPr>
        <p:spPr>
          <a:xfrm>
            <a:off x="4285596" y="2514600"/>
            <a:ext cx="1734204"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Left Arrow 9"/>
          <p:cNvSpPr/>
          <p:nvPr/>
        </p:nvSpPr>
        <p:spPr>
          <a:xfrm>
            <a:off x="4251434" y="3334404"/>
            <a:ext cx="1692166"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ight Arrow 10"/>
          <p:cNvSpPr/>
          <p:nvPr/>
        </p:nvSpPr>
        <p:spPr>
          <a:xfrm>
            <a:off x="1847196" y="2496204"/>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1752600" y="1600200"/>
            <a:ext cx="1981200" cy="861774"/>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Cache </a:t>
            </a:r>
          </a:p>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Access Rate</a:t>
            </a:r>
          </a:p>
        </p:txBody>
      </p:sp>
      <p:sp>
        <p:nvSpPr>
          <p:cNvPr id="13" name="Left Arrow 12"/>
          <p:cNvSpPr/>
          <p:nvPr/>
        </p:nvSpPr>
        <p:spPr>
          <a:xfrm>
            <a:off x="1784132" y="3352800"/>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609600" y="2106071"/>
            <a:ext cx="990600" cy="9144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Core</a:t>
            </a:r>
          </a:p>
        </p:txBody>
      </p:sp>
      <p:sp>
        <p:nvSpPr>
          <p:cNvPr id="18" name="Rectangle 17"/>
          <p:cNvSpPr/>
          <p:nvPr/>
        </p:nvSpPr>
        <p:spPr>
          <a:xfrm>
            <a:off x="609600" y="3401471"/>
            <a:ext cx="990600" cy="9144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Core</a:t>
            </a:r>
          </a:p>
        </p:txBody>
      </p:sp>
      <p:sp>
        <p:nvSpPr>
          <p:cNvPr id="23" name="Oval 22"/>
          <p:cNvSpPr/>
          <p:nvPr/>
        </p:nvSpPr>
        <p:spPr>
          <a:xfrm>
            <a:off x="2330668" y="1952298"/>
            <a:ext cx="2133600" cy="2514600"/>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p:cNvSpPr txBox="1"/>
          <p:nvPr/>
        </p:nvSpPr>
        <p:spPr>
          <a:xfrm>
            <a:off x="762000" y="5161002"/>
            <a:ext cx="7467600" cy="1015663"/>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3000" b="0" i="1" u="none" strike="noStrike" kern="1200" cap="none" spc="0" normalizeH="0" baseline="0" noProof="0" dirty="0">
                <a:ln>
                  <a:noFill/>
                </a:ln>
                <a:solidFill>
                  <a:srgbClr val="C00000"/>
                </a:solidFill>
                <a:effectLst/>
                <a:uLnTx/>
                <a:uFillTx/>
                <a:latin typeface="Calibri"/>
                <a:ea typeface=""/>
                <a:cs typeface="+mn-cs"/>
              </a:rPr>
              <a:t>Goal: Partition the shared cache among applications to mitigate contention</a:t>
            </a:r>
          </a:p>
        </p:txBody>
      </p:sp>
    </p:spTree>
    <p:extLst>
      <p:ext uri="{BB962C8B-B14F-4D97-AF65-F5344CB8AC3E}">
        <p14:creationId xmlns:p14="http://schemas.microsoft.com/office/powerpoint/2010/main" val="2324004617"/>
      </p:ext>
    </p:extLst>
  </p:cSld>
  <p:clrMapOvr>
    <a:masterClrMapping/>
  </p:clrMapOvr>
  <p:transition advTm="796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Capacity Partitioning</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316</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Rectangle 65"/>
          <p:cNvSpPr>
            <a:spLocks noChangeArrowheads="1"/>
          </p:cNvSpPr>
          <p:nvPr/>
        </p:nvSpPr>
        <p:spPr bwMode="auto">
          <a:xfrm>
            <a:off x="6792913" y="2006600"/>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6" name="TextBox 66"/>
          <p:cNvSpPr txBox="1">
            <a:spLocks noChangeArrowheads="1"/>
          </p:cNvSpPr>
          <p:nvPr/>
        </p:nvSpPr>
        <p:spPr bwMode="auto">
          <a:xfrm>
            <a:off x="6821675" y="2710439"/>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9" name="Right Arrow 8"/>
          <p:cNvSpPr/>
          <p:nvPr/>
        </p:nvSpPr>
        <p:spPr>
          <a:xfrm>
            <a:off x="4895196" y="2514600"/>
            <a:ext cx="1734204"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Left Arrow 9"/>
          <p:cNvSpPr/>
          <p:nvPr/>
        </p:nvSpPr>
        <p:spPr>
          <a:xfrm>
            <a:off x="4861034" y="3334404"/>
            <a:ext cx="1692166"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ight Arrow 10"/>
          <p:cNvSpPr/>
          <p:nvPr/>
        </p:nvSpPr>
        <p:spPr>
          <a:xfrm>
            <a:off x="1610706" y="2496204"/>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Left Arrow 11"/>
          <p:cNvSpPr/>
          <p:nvPr/>
        </p:nvSpPr>
        <p:spPr>
          <a:xfrm>
            <a:off x="1547642" y="3352800"/>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p:nvSpPr>
        <p:spPr>
          <a:xfrm>
            <a:off x="373110" y="2106071"/>
            <a:ext cx="990600" cy="9144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Core</a:t>
            </a:r>
          </a:p>
        </p:txBody>
      </p:sp>
      <p:sp>
        <p:nvSpPr>
          <p:cNvPr id="14" name="Rectangle 13"/>
          <p:cNvSpPr/>
          <p:nvPr/>
        </p:nvSpPr>
        <p:spPr>
          <a:xfrm>
            <a:off x="373110" y="3401471"/>
            <a:ext cx="990600" cy="9144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Core</a:t>
            </a:r>
          </a:p>
        </p:txBody>
      </p:sp>
      <p:sp>
        <p:nvSpPr>
          <p:cNvPr id="16" name="Rectangle 65"/>
          <p:cNvSpPr>
            <a:spLocks noChangeArrowheads="1"/>
          </p:cNvSpPr>
          <p:nvPr/>
        </p:nvSpPr>
        <p:spPr bwMode="auto">
          <a:xfrm>
            <a:off x="3139966" y="2398712"/>
            <a:ext cx="1676400" cy="1772897"/>
          </a:xfrm>
          <a:prstGeom prst="rect">
            <a:avLst/>
          </a:prstGeom>
          <a:noFill/>
          <a:ln w="54864" algn="ctr">
            <a:solidFill>
              <a:schemeClr val="tx1"/>
            </a:solidFill>
            <a:round/>
            <a:headEnd/>
            <a:tailEnd/>
          </a:ln>
        </p:spPr>
        <p:txBody>
          <a:bodyPr anchor="ctr"/>
          <a:lstStyle/>
          <a:p>
            <a:pPr marL="0" marR="0" lvl="0" indent="0" algn="ctr" defTabSz="914024" rtl="0" eaLnBrk="0" fontAlgn="auto" latinLnBrk="0" hangingPunct="0">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endParaRPr>
          </a:p>
        </p:txBody>
      </p:sp>
      <p:cxnSp>
        <p:nvCxnSpPr>
          <p:cNvPr id="24" name="Straight Connector 23"/>
          <p:cNvCxnSpPr/>
          <p:nvPr/>
        </p:nvCxnSpPr>
        <p:spPr>
          <a:xfrm>
            <a:off x="3156972" y="2694779"/>
            <a:ext cx="1643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156972" y="2947049"/>
            <a:ext cx="1643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156972" y="3199319"/>
            <a:ext cx="1643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156972" y="3451589"/>
            <a:ext cx="1643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156972" y="3921332"/>
            <a:ext cx="164386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550932" y="2407712"/>
            <a:ext cx="0" cy="17658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993430" y="2425111"/>
            <a:ext cx="0" cy="17658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420162" y="2425111"/>
            <a:ext cx="0" cy="17658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47"/>
          <p:cNvGrpSpPr/>
          <p:nvPr/>
        </p:nvGrpSpPr>
        <p:grpSpPr>
          <a:xfrm>
            <a:off x="2277976" y="1822093"/>
            <a:ext cx="2751224" cy="2229657"/>
            <a:chOff x="2277976" y="1822093"/>
            <a:chExt cx="2751224" cy="2229657"/>
          </a:xfrm>
        </p:grpSpPr>
        <p:sp>
          <p:nvSpPr>
            <p:cNvPr id="41" name="TextBox 40"/>
            <p:cNvSpPr txBox="1"/>
            <p:nvPr/>
          </p:nvSpPr>
          <p:spPr>
            <a:xfrm>
              <a:off x="3810000" y="1828800"/>
              <a:ext cx="762000" cy="584775"/>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a:ea typeface=""/>
                  <a:cs typeface="+mn-cs"/>
                </a:rPr>
                <a:t>Way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a:ea typeface=""/>
                  <a:cs typeface="+mn-cs"/>
                </a:rPr>
                <a:t>2</a:t>
              </a:r>
            </a:p>
          </p:txBody>
        </p:sp>
        <p:grpSp>
          <p:nvGrpSpPr>
            <p:cNvPr id="7" name="Group 45"/>
            <p:cNvGrpSpPr/>
            <p:nvPr/>
          </p:nvGrpSpPr>
          <p:grpSpPr>
            <a:xfrm>
              <a:off x="2277976" y="1822093"/>
              <a:ext cx="2751224" cy="2229657"/>
              <a:chOff x="2277976" y="1822093"/>
              <a:chExt cx="2751224" cy="2229657"/>
            </a:xfrm>
          </p:grpSpPr>
          <p:sp>
            <p:nvSpPr>
              <p:cNvPr id="18" name="TextBox 17"/>
              <p:cNvSpPr txBox="1"/>
              <p:nvPr/>
            </p:nvSpPr>
            <p:spPr>
              <a:xfrm>
                <a:off x="2277976" y="2362200"/>
                <a:ext cx="762000" cy="369332"/>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
                    <a:cs typeface="+mn-cs"/>
                  </a:rPr>
                  <a:t>Set 0</a:t>
                </a:r>
              </a:p>
            </p:txBody>
          </p:sp>
          <p:sp>
            <p:nvSpPr>
              <p:cNvPr id="19" name="TextBox 18"/>
              <p:cNvSpPr txBox="1"/>
              <p:nvPr/>
            </p:nvSpPr>
            <p:spPr>
              <a:xfrm>
                <a:off x="2277976" y="2602468"/>
                <a:ext cx="762000" cy="369332"/>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
                    <a:cs typeface="+mn-cs"/>
                  </a:rPr>
                  <a:t>Set 1</a:t>
                </a:r>
              </a:p>
            </p:txBody>
          </p:sp>
          <p:sp>
            <p:nvSpPr>
              <p:cNvPr id="20" name="TextBox 19"/>
              <p:cNvSpPr txBox="1"/>
              <p:nvPr/>
            </p:nvSpPr>
            <p:spPr>
              <a:xfrm>
                <a:off x="2277976" y="2831068"/>
                <a:ext cx="762000" cy="369332"/>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
                    <a:cs typeface="+mn-cs"/>
                  </a:rPr>
                  <a:t>Set 2</a:t>
                </a:r>
              </a:p>
            </p:txBody>
          </p:sp>
          <p:sp>
            <p:nvSpPr>
              <p:cNvPr id="21" name="TextBox 20"/>
              <p:cNvSpPr txBox="1"/>
              <p:nvPr/>
            </p:nvSpPr>
            <p:spPr>
              <a:xfrm>
                <a:off x="2277976" y="3059668"/>
                <a:ext cx="762000" cy="646331"/>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
                    <a:cs typeface="+mn-cs"/>
                  </a:rPr>
                  <a:t>Set 3</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
                    <a:cs typeface="+mn-cs"/>
                  </a:rPr>
                  <a:t>..</a:t>
                </a:r>
              </a:p>
            </p:txBody>
          </p:sp>
          <p:sp>
            <p:nvSpPr>
              <p:cNvPr id="22" name="TextBox 21"/>
              <p:cNvSpPr txBox="1"/>
              <p:nvPr/>
            </p:nvSpPr>
            <p:spPr>
              <a:xfrm>
                <a:off x="2286000" y="3682418"/>
                <a:ext cx="914400" cy="369332"/>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a:ea typeface=""/>
                    <a:cs typeface="+mn-cs"/>
                  </a:rPr>
                  <a:t>Set N-1</a:t>
                </a:r>
              </a:p>
            </p:txBody>
          </p:sp>
          <p:sp>
            <p:nvSpPr>
              <p:cNvPr id="38" name="TextBox 37"/>
              <p:cNvSpPr txBox="1"/>
              <p:nvPr/>
            </p:nvSpPr>
            <p:spPr>
              <a:xfrm>
                <a:off x="2895600" y="1828800"/>
                <a:ext cx="762000" cy="584775"/>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a:ea typeface=""/>
                    <a:cs typeface="+mn-cs"/>
                  </a:rPr>
                  <a:t>Way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a:ea typeface=""/>
                    <a:cs typeface="+mn-cs"/>
                  </a:rPr>
                  <a:t>0</a:t>
                </a:r>
              </a:p>
            </p:txBody>
          </p:sp>
          <p:sp>
            <p:nvSpPr>
              <p:cNvPr id="40" name="TextBox 39"/>
              <p:cNvSpPr txBox="1"/>
              <p:nvPr/>
            </p:nvSpPr>
            <p:spPr>
              <a:xfrm>
                <a:off x="3352800" y="1822093"/>
                <a:ext cx="762000" cy="584775"/>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a:ea typeface=""/>
                    <a:cs typeface="+mn-cs"/>
                  </a:rPr>
                  <a:t>Way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a:ea typeface=""/>
                    <a:cs typeface="+mn-cs"/>
                  </a:rPr>
                  <a:t>1</a:t>
                </a:r>
              </a:p>
            </p:txBody>
          </p:sp>
          <p:sp>
            <p:nvSpPr>
              <p:cNvPr id="42" name="TextBox 41"/>
              <p:cNvSpPr txBox="1"/>
              <p:nvPr/>
            </p:nvSpPr>
            <p:spPr>
              <a:xfrm>
                <a:off x="4267200" y="1828800"/>
                <a:ext cx="762000" cy="584775"/>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a:ea typeface=""/>
                    <a:cs typeface="+mn-cs"/>
                  </a:rPr>
                  <a:t>Way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prstClr val="black"/>
                    </a:solidFill>
                    <a:effectLst/>
                    <a:uLnTx/>
                    <a:uFillTx/>
                    <a:latin typeface="Calibri"/>
                    <a:ea typeface=""/>
                    <a:cs typeface="+mn-cs"/>
                  </a:rPr>
                  <a:t>3</a:t>
                </a:r>
              </a:p>
            </p:txBody>
          </p:sp>
        </p:grpSp>
      </p:grpSp>
      <p:sp>
        <p:nvSpPr>
          <p:cNvPr id="44" name="Rectangle 43"/>
          <p:cNvSpPr/>
          <p:nvPr/>
        </p:nvSpPr>
        <p:spPr>
          <a:xfrm>
            <a:off x="3124200" y="2391102"/>
            <a:ext cx="1295400" cy="18130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Rectangle 44"/>
          <p:cNvSpPr/>
          <p:nvPr/>
        </p:nvSpPr>
        <p:spPr>
          <a:xfrm>
            <a:off x="4435366" y="2388472"/>
            <a:ext cx="404656" cy="181303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TextBox 50"/>
          <p:cNvSpPr txBox="1"/>
          <p:nvPr/>
        </p:nvSpPr>
        <p:spPr>
          <a:xfrm>
            <a:off x="0" y="5161002"/>
            <a:ext cx="9144000" cy="954107"/>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Calibri"/>
                <a:ea typeface=""/>
                <a:cs typeface="+mn-cs"/>
              </a:rPr>
              <a:t>Previous partitioning schemes optimize for miss count</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Problem: Not aware of performance and slowdowns</a:t>
            </a:r>
          </a:p>
        </p:txBody>
      </p:sp>
    </p:spTree>
    <p:extLst>
      <p:ext uri="{BB962C8B-B14F-4D97-AF65-F5344CB8AC3E}">
        <p14:creationId xmlns:p14="http://schemas.microsoft.com/office/powerpoint/2010/main" val="1878411640"/>
      </p:ext>
    </p:extLst>
  </p:cSld>
  <p:clrMapOvr>
    <a:masterClrMapping/>
  </p:clrMapOvr>
  <p:transition advTm="3036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ASM-Cache: Slowdown-aware </a:t>
            </a:r>
            <a:br>
              <a:rPr lang="en-US" dirty="0"/>
            </a:br>
            <a:r>
              <a:rPr lang="en-US" dirty="0"/>
              <a:t>Cache Way Partitioning</a:t>
            </a:r>
          </a:p>
        </p:txBody>
      </p:sp>
      <p:sp>
        <p:nvSpPr>
          <p:cNvPr id="3" name="Content Placeholder 2"/>
          <p:cNvSpPr>
            <a:spLocks noGrp="1"/>
          </p:cNvSpPr>
          <p:nvPr>
            <p:ph idx="1"/>
          </p:nvPr>
        </p:nvSpPr>
        <p:spPr/>
        <p:txBody>
          <a:bodyPr>
            <a:normAutofit/>
          </a:bodyPr>
          <a:lstStyle/>
          <a:p>
            <a:r>
              <a:rPr lang="en-US" i="1" dirty="0">
                <a:solidFill>
                  <a:srgbClr val="C00000"/>
                </a:solidFill>
              </a:rPr>
              <a:t>Key Requirement: </a:t>
            </a:r>
            <a:r>
              <a:rPr lang="en-US" i="1" dirty="0"/>
              <a:t>Slowdown estimates for all possible way partitions</a:t>
            </a:r>
          </a:p>
          <a:p>
            <a:endParaRPr lang="en-US" i="1" dirty="0"/>
          </a:p>
          <a:p>
            <a:r>
              <a:rPr lang="en-US" i="1" dirty="0"/>
              <a:t>Extend ASM to estimate slowdown for all possible cache way allocations</a:t>
            </a:r>
          </a:p>
          <a:p>
            <a:endParaRPr lang="en-US" i="1" dirty="0"/>
          </a:p>
          <a:p>
            <a:r>
              <a:rPr lang="en-US" i="1" dirty="0">
                <a:solidFill>
                  <a:srgbClr val="C00000"/>
                </a:solidFill>
              </a:rPr>
              <a:t>Key Idea: </a:t>
            </a:r>
            <a:r>
              <a:rPr lang="en-US" i="1" dirty="0"/>
              <a:t>Allocate each way to the application whose slowdown reduces the most</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317</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134099445"/>
      </p:ext>
    </p:extLst>
  </p:cSld>
  <p:clrMapOvr>
    <a:masterClrMapping/>
  </p:clrMapOvr>
  <p:transition advTm="2059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Bandwidth Partitioning</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318</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Rectangle 65"/>
          <p:cNvSpPr>
            <a:spLocks noChangeArrowheads="1"/>
          </p:cNvSpPr>
          <p:nvPr/>
        </p:nvSpPr>
        <p:spPr bwMode="auto">
          <a:xfrm>
            <a:off x="6183313" y="2006600"/>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6" name="TextBox 66"/>
          <p:cNvSpPr txBox="1">
            <a:spLocks noChangeArrowheads="1"/>
          </p:cNvSpPr>
          <p:nvPr/>
        </p:nvSpPr>
        <p:spPr bwMode="auto">
          <a:xfrm>
            <a:off x="6212075" y="2710439"/>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7" name="Rectangle 65"/>
          <p:cNvSpPr>
            <a:spLocks noChangeArrowheads="1"/>
          </p:cNvSpPr>
          <p:nvPr/>
        </p:nvSpPr>
        <p:spPr bwMode="auto">
          <a:xfrm>
            <a:off x="2622769" y="2398712"/>
            <a:ext cx="1554163" cy="160655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8" name="TextBox 66"/>
          <p:cNvSpPr txBox="1">
            <a:spLocks noChangeArrowheads="1"/>
          </p:cNvSpPr>
          <p:nvPr/>
        </p:nvSpPr>
        <p:spPr bwMode="auto">
          <a:xfrm>
            <a:off x="2646372" y="2675863"/>
            <a:ext cx="1508452"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Shared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Cache</a:t>
            </a:r>
          </a:p>
        </p:txBody>
      </p:sp>
      <p:sp>
        <p:nvSpPr>
          <p:cNvPr id="9" name="Right Arrow 8"/>
          <p:cNvSpPr/>
          <p:nvPr/>
        </p:nvSpPr>
        <p:spPr>
          <a:xfrm>
            <a:off x="4285596" y="2514600"/>
            <a:ext cx="1734204"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Left Arrow 9"/>
          <p:cNvSpPr/>
          <p:nvPr/>
        </p:nvSpPr>
        <p:spPr>
          <a:xfrm>
            <a:off x="4251434" y="3334404"/>
            <a:ext cx="1692166"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ight Arrow 10"/>
          <p:cNvSpPr/>
          <p:nvPr/>
        </p:nvSpPr>
        <p:spPr>
          <a:xfrm>
            <a:off x="1847196" y="2496204"/>
            <a:ext cx="714702" cy="533400"/>
          </a:xfrm>
          <a:prstGeom prst="righ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TextBox 11"/>
          <p:cNvSpPr txBox="1"/>
          <p:nvPr/>
        </p:nvSpPr>
        <p:spPr>
          <a:xfrm>
            <a:off x="1752600" y="1600200"/>
            <a:ext cx="1981200" cy="861774"/>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Cache </a:t>
            </a:r>
          </a:p>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500" b="0" i="1" u="none" strike="noStrike" kern="1200" cap="none" spc="0" normalizeH="0" baseline="0" noProof="0" dirty="0">
                <a:ln>
                  <a:noFill/>
                </a:ln>
                <a:solidFill>
                  <a:prstClr val="black"/>
                </a:solidFill>
                <a:effectLst/>
                <a:uLnTx/>
                <a:uFillTx/>
                <a:latin typeface="Calibri"/>
                <a:ea typeface=""/>
                <a:cs typeface="+mn-cs"/>
              </a:rPr>
              <a:t>Access Rate</a:t>
            </a:r>
          </a:p>
        </p:txBody>
      </p:sp>
      <p:sp>
        <p:nvSpPr>
          <p:cNvPr id="13" name="Left Arrow 12"/>
          <p:cNvSpPr/>
          <p:nvPr/>
        </p:nvSpPr>
        <p:spPr>
          <a:xfrm>
            <a:off x="1784132" y="3352800"/>
            <a:ext cx="685800" cy="533400"/>
          </a:xfrm>
          <a:prstGeom prst="leftArrow">
            <a:avLst/>
          </a:prstGeom>
          <a:noFill/>
          <a:ln w="5486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609600" y="2106071"/>
            <a:ext cx="990600" cy="9144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Core</a:t>
            </a:r>
          </a:p>
        </p:txBody>
      </p:sp>
      <p:sp>
        <p:nvSpPr>
          <p:cNvPr id="18" name="Rectangle 17"/>
          <p:cNvSpPr/>
          <p:nvPr/>
        </p:nvSpPr>
        <p:spPr>
          <a:xfrm>
            <a:off x="609600" y="3401471"/>
            <a:ext cx="990600" cy="9144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Core</a:t>
            </a:r>
          </a:p>
        </p:txBody>
      </p:sp>
      <p:sp>
        <p:nvSpPr>
          <p:cNvPr id="23" name="Oval 22"/>
          <p:cNvSpPr/>
          <p:nvPr/>
        </p:nvSpPr>
        <p:spPr>
          <a:xfrm>
            <a:off x="4114800" y="2012732"/>
            <a:ext cx="2133600" cy="2514600"/>
          </a:xfrm>
          <a:prstGeom prst="ellipse">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p:cNvSpPr txBox="1"/>
          <p:nvPr/>
        </p:nvSpPr>
        <p:spPr>
          <a:xfrm>
            <a:off x="762000" y="5161002"/>
            <a:ext cx="7467600" cy="1015663"/>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3000" b="0" i="1" u="none" strike="noStrike" kern="1200" cap="none" spc="0" normalizeH="0" baseline="0" noProof="0" dirty="0">
                <a:ln>
                  <a:noFill/>
                </a:ln>
                <a:solidFill>
                  <a:srgbClr val="C00000"/>
                </a:solidFill>
                <a:effectLst/>
                <a:uLnTx/>
                <a:uFillTx/>
                <a:latin typeface="Calibri"/>
                <a:ea typeface=""/>
                <a:cs typeface="+mn-cs"/>
              </a:rPr>
              <a:t>Goal: Partition the main memory bandwidth among applications to mitigate contention</a:t>
            </a:r>
          </a:p>
        </p:txBody>
      </p:sp>
    </p:spTree>
    <p:extLst>
      <p:ext uri="{BB962C8B-B14F-4D97-AF65-F5344CB8AC3E}">
        <p14:creationId xmlns:p14="http://schemas.microsoft.com/office/powerpoint/2010/main" val="3653557627"/>
      </p:ext>
    </p:extLst>
  </p:cSld>
  <p:clrMapOvr>
    <a:masterClrMapping/>
  </p:clrMapOvr>
  <p:transition advTm="898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ASM-</a:t>
            </a:r>
            <a:r>
              <a:rPr lang="en-US" dirty="0" err="1"/>
              <a:t>Mem</a:t>
            </a:r>
            <a:r>
              <a:rPr lang="en-US" dirty="0"/>
              <a:t>: Slowdown-aware </a:t>
            </a:r>
            <a:br>
              <a:rPr lang="en-US" dirty="0"/>
            </a:br>
            <a:r>
              <a:rPr lang="en-US" dirty="0"/>
              <a:t>Memory Bandwidth Partitioning</a:t>
            </a:r>
          </a:p>
        </p:txBody>
      </p:sp>
      <p:sp>
        <p:nvSpPr>
          <p:cNvPr id="3" name="Content Placeholder 2"/>
          <p:cNvSpPr>
            <a:spLocks noGrp="1"/>
          </p:cNvSpPr>
          <p:nvPr>
            <p:ph idx="1"/>
          </p:nvPr>
        </p:nvSpPr>
        <p:spPr/>
        <p:txBody>
          <a:bodyPr/>
          <a:lstStyle/>
          <a:p>
            <a:r>
              <a:rPr lang="en-US" i="1" dirty="0">
                <a:solidFill>
                  <a:srgbClr val="C00000"/>
                </a:solidFill>
              </a:rPr>
              <a:t>Key Idea:</a:t>
            </a:r>
            <a:r>
              <a:rPr lang="en-US" i="1" dirty="0"/>
              <a:t> Allocate high priority proportional to an application’s slowdown</a:t>
            </a:r>
          </a:p>
          <a:p>
            <a:endParaRPr lang="en-US" i="1" dirty="0"/>
          </a:p>
          <a:p>
            <a:endParaRPr lang="en-US" i="1" dirty="0"/>
          </a:p>
          <a:p>
            <a:endParaRPr lang="en-US" i="1" dirty="0"/>
          </a:p>
          <a:p>
            <a:r>
              <a:rPr lang="en-US" i="1" dirty="0"/>
              <a:t>Application </a:t>
            </a:r>
            <a:r>
              <a:rPr lang="en-US" i="1" dirty="0" err="1"/>
              <a:t>i’s</a:t>
            </a:r>
            <a:r>
              <a:rPr lang="en-US" i="1" dirty="0"/>
              <a:t> requests given highest priority at the memory controller for its fraction</a:t>
            </a:r>
          </a:p>
          <a:p>
            <a:endParaRPr lang="en-US" i="1" dirty="0"/>
          </a:p>
          <a:p>
            <a:pPr>
              <a:buNone/>
            </a:pPr>
            <a:endParaRPr lang="en-US" i="1"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319</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graphicFrame>
        <p:nvGraphicFramePr>
          <p:cNvPr id="5" name="Object 4"/>
          <p:cNvGraphicFramePr>
            <a:graphicFrameLocks noChangeAspect="1"/>
          </p:cNvGraphicFramePr>
          <p:nvPr/>
        </p:nvGraphicFramePr>
        <p:xfrm>
          <a:off x="1447800" y="2971800"/>
          <a:ext cx="6403731" cy="1447800"/>
        </p:xfrm>
        <a:graphic>
          <a:graphicData uri="http://schemas.openxmlformats.org/presentationml/2006/ole">
            <mc:AlternateContent xmlns:mc="http://schemas.openxmlformats.org/markup-compatibility/2006">
              <mc:Choice xmlns:v="urn:schemas-microsoft-com:vml" Requires="v">
                <p:oleObj spid="_x0000_s49166" name="Equation" r:id="rId3" imgW="2920680" imgH="660240" progId="Equation.3">
                  <p:embed/>
                </p:oleObj>
              </mc:Choice>
              <mc:Fallback>
                <p:oleObj name="Equation" r:id="rId3" imgW="2920680" imgH="66024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971800"/>
                        <a:ext cx="6403731" cy="1447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63241176"/>
      </p:ext>
    </p:extLst>
  </p:cSld>
  <p:clrMapOvr>
    <a:masterClrMapping/>
  </p:clrMapOvr>
  <p:transition advTm="1378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dirty="0"/>
              <a:t>QoS-Aware Memory Scheduling: Evolution</a:t>
            </a:r>
          </a:p>
        </p:txBody>
      </p:sp>
      <p:sp>
        <p:nvSpPr>
          <p:cNvPr id="3" name="Content Placeholder 2"/>
          <p:cNvSpPr>
            <a:spLocks noGrp="1"/>
          </p:cNvSpPr>
          <p:nvPr>
            <p:ph idx="1"/>
          </p:nvPr>
        </p:nvSpPr>
        <p:spPr>
          <a:xfrm>
            <a:off x="228600" y="1124744"/>
            <a:ext cx="8610600" cy="5123656"/>
          </a:xfrm>
        </p:spPr>
        <p:txBody>
          <a:bodyPr/>
          <a:lstStyle/>
          <a:p>
            <a:r>
              <a:rPr lang="en-US" dirty="0">
                <a:solidFill>
                  <a:srgbClr val="0000FF"/>
                </a:solidFill>
              </a:rPr>
              <a:t>Prefetch-aware shared resource management </a:t>
            </a:r>
            <a:r>
              <a:rPr lang="en-US" sz="1800" dirty="0">
                <a:solidFill>
                  <a:srgbClr val="008000"/>
                </a:solidFill>
              </a:rPr>
              <a:t>[Ebrahimi+ ISCA’11] [Ebrahimi+ MICRO’09] [Ebrahimi+ HPCA’09] [Lee+ MICRO’08’09]</a:t>
            </a:r>
          </a:p>
          <a:p>
            <a:pPr lvl="1"/>
            <a:r>
              <a:rPr lang="en-US" sz="2000" dirty="0"/>
              <a:t>Idea: Prioritize prefetches depending on how they affect system performance; even accurate prefetches can degrade performance of the system </a:t>
            </a:r>
          </a:p>
          <a:p>
            <a:pPr lvl="1"/>
            <a:r>
              <a:rPr lang="en-US" sz="2000" dirty="0"/>
              <a:t>Takeaway: </a:t>
            </a:r>
            <a:r>
              <a:rPr lang="en-US" sz="2000" dirty="0">
                <a:solidFill>
                  <a:srgbClr val="FF0000"/>
                </a:solidFill>
              </a:rPr>
              <a:t>Carefully controlling and prioritizing prefetch requests improves performance and fairness</a:t>
            </a:r>
          </a:p>
          <a:p>
            <a:pPr lvl="1"/>
            <a:endParaRPr lang="en-US" sz="2000" dirty="0">
              <a:solidFill>
                <a:srgbClr val="FF0000"/>
              </a:solidFill>
            </a:endParaRPr>
          </a:p>
          <a:p>
            <a:pPr>
              <a:buClr>
                <a:srgbClr val="CC9900"/>
              </a:buClr>
            </a:pPr>
            <a:r>
              <a:rPr lang="en-US" dirty="0">
                <a:solidFill>
                  <a:srgbClr val="0000FF"/>
                </a:solidFill>
              </a:rPr>
              <a:t>DRAM-Aware last-level cache policies and write scheduling </a:t>
            </a:r>
            <a:r>
              <a:rPr lang="en-US" sz="1800" dirty="0">
                <a:solidFill>
                  <a:srgbClr val="008000"/>
                </a:solidFill>
              </a:rPr>
              <a:t>[Lee+ HPS Tech Report’10] [Seshadri+ ISCA’14]</a:t>
            </a:r>
          </a:p>
          <a:p>
            <a:pPr lvl="1"/>
            <a:r>
              <a:rPr lang="en-US" sz="2000" dirty="0"/>
              <a:t>Idea: Design cache eviction and replacement policies such that they proactively exploit the state of the memory controller and DRAM (e.g., proactively evict data from the cache that hit in open rows)</a:t>
            </a:r>
          </a:p>
          <a:p>
            <a:pPr lvl="1"/>
            <a:r>
              <a:rPr lang="en-US" sz="2000" dirty="0"/>
              <a:t>Takeaway: </a:t>
            </a:r>
            <a:r>
              <a:rPr lang="en-US" sz="2000" dirty="0">
                <a:solidFill>
                  <a:srgbClr val="FF0000"/>
                </a:solidFill>
              </a:rPr>
              <a:t>Coordination of last-level cache and DRAM policies improves performance and fairness; writes should not be ignored</a:t>
            </a:r>
          </a:p>
          <a:p>
            <a:pPr lvl="0">
              <a:buClr>
                <a:srgbClr val="CC9900"/>
              </a:buClr>
            </a:pPr>
            <a:endParaRPr lang="en-US" sz="1800" dirty="0">
              <a:solidFill>
                <a:srgbClr val="008000"/>
              </a:solidFill>
            </a:endParaRPr>
          </a:p>
          <a:p>
            <a:endParaRPr lang="en-US" dirty="0">
              <a:solidFill>
                <a:srgbClr val="FF0000"/>
              </a:solidFill>
            </a:endParaRPr>
          </a:p>
          <a:p>
            <a:pPr lvl="1"/>
            <a:endParaRPr lang="en-US" sz="2000" dirty="0">
              <a:solidFill>
                <a:srgbClr val="FF0000"/>
              </a:solidFill>
            </a:endParaRPr>
          </a:p>
          <a:p>
            <a:pPr marL="0" indent="0">
              <a:buNone/>
            </a:pPr>
            <a:endParaRPr lang="en-US" sz="1600" dirty="0">
              <a:solidFill>
                <a:srgbClr val="008000"/>
              </a:solidFill>
            </a:endParaRPr>
          </a:p>
          <a:p>
            <a:pPr lvl="1"/>
            <a:endParaRPr lang="en-US" dirty="0">
              <a:solidFill>
                <a:srgbClr val="FF0000"/>
              </a:solidFill>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41212015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Coordinated Resource </a:t>
            </a:r>
            <a:br>
              <a:rPr lang="en-US" dirty="0"/>
            </a:br>
            <a:r>
              <a:rPr lang="en-US" dirty="0"/>
              <a:t>Allocation Schemes</a:t>
            </a:r>
          </a:p>
        </p:txBody>
      </p:sp>
      <p:sp>
        <p:nvSpPr>
          <p:cNvPr id="4" name="Slide Number Placeholder 3"/>
          <p:cNvSpPr>
            <a:spLocks noGrp="1"/>
          </p:cNvSpPr>
          <p:nvPr>
            <p:ph type="sldNum" sz="quarter" idx="12"/>
          </p:nvPr>
        </p:nvSpPr>
        <p:spPr>
          <a:xfrm>
            <a:off x="7010400" y="6492875"/>
            <a:ext cx="21336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320</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5" name="Rectangle 12"/>
          <p:cNvSpPr>
            <a:spLocks noChangeArrowheads="1"/>
          </p:cNvSpPr>
          <p:nvPr/>
        </p:nvSpPr>
        <p:spPr bwMode="auto">
          <a:xfrm>
            <a:off x="212725" y="2465929"/>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6" name="TextBox 13"/>
          <p:cNvSpPr txBox="1">
            <a:spLocks noChangeArrowheads="1"/>
          </p:cNvSpPr>
          <p:nvPr/>
        </p:nvSpPr>
        <p:spPr bwMode="auto">
          <a:xfrm>
            <a:off x="212725" y="2634154"/>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7" name="Rectangle 16"/>
          <p:cNvSpPr>
            <a:spLocks noChangeArrowheads="1"/>
          </p:cNvSpPr>
          <p:nvPr/>
        </p:nvSpPr>
        <p:spPr bwMode="auto">
          <a:xfrm>
            <a:off x="1067678" y="2465929"/>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8" name="TextBox 17"/>
          <p:cNvSpPr txBox="1">
            <a:spLocks noChangeArrowheads="1"/>
          </p:cNvSpPr>
          <p:nvPr/>
        </p:nvSpPr>
        <p:spPr bwMode="auto">
          <a:xfrm>
            <a:off x="1067678" y="2634154"/>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9" name="Rectangle 19"/>
          <p:cNvSpPr>
            <a:spLocks noChangeArrowheads="1"/>
          </p:cNvSpPr>
          <p:nvPr/>
        </p:nvSpPr>
        <p:spPr bwMode="auto">
          <a:xfrm>
            <a:off x="1922631" y="2465929"/>
            <a:ext cx="671513"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0" name="TextBox 20"/>
          <p:cNvSpPr txBox="1">
            <a:spLocks noChangeArrowheads="1"/>
          </p:cNvSpPr>
          <p:nvPr/>
        </p:nvSpPr>
        <p:spPr bwMode="auto">
          <a:xfrm>
            <a:off x="1922631" y="2634154"/>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1" name="Rectangle 22"/>
          <p:cNvSpPr>
            <a:spLocks noChangeArrowheads="1"/>
          </p:cNvSpPr>
          <p:nvPr/>
        </p:nvSpPr>
        <p:spPr bwMode="auto">
          <a:xfrm>
            <a:off x="2775997" y="2465929"/>
            <a:ext cx="673100" cy="60960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2" name="TextBox 23"/>
          <p:cNvSpPr txBox="1">
            <a:spLocks noChangeArrowheads="1"/>
          </p:cNvSpPr>
          <p:nvPr/>
        </p:nvSpPr>
        <p:spPr bwMode="auto">
          <a:xfrm>
            <a:off x="2775997" y="2634154"/>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3" name="Rectangle 25"/>
          <p:cNvSpPr>
            <a:spLocks noChangeArrowheads="1"/>
          </p:cNvSpPr>
          <p:nvPr/>
        </p:nvSpPr>
        <p:spPr bwMode="auto">
          <a:xfrm>
            <a:off x="212725" y="3244682"/>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4" name="TextBox 26"/>
          <p:cNvSpPr txBox="1">
            <a:spLocks noChangeArrowheads="1"/>
          </p:cNvSpPr>
          <p:nvPr/>
        </p:nvSpPr>
        <p:spPr bwMode="auto">
          <a:xfrm>
            <a:off x="212725" y="3412469"/>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5" name="Rectangle 28"/>
          <p:cNvSpPr>
            <a:spLocks noChangeArrowheads="1"/>
          </p:cNvSpPr>
          <p:nvPr/>
        </p:nvSpPr>
        <p:spPr bwMode="auto">
          <a:xfrm>
            <a:off x="1067678" y="3244682"/>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6" name="TextBox 29"/>
          <p:cNvSpPr txBox="1">
            <a:spLocks noChangeArrowheads="1"/>
          </p:cNvSpPr>
          <p:nvPr/>
        </p:nvSpPr>
        <p:spPr bwMode="auto">
          <a:xfrm>
            <a:off x="1067678" y="3412469"/>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17" name="Rectangle 31"/>
          <p:cNvSpPr>
            <a:spLocks noChangeArrowheads="1"/>
          </p:cNvSpPr>
          <p:nvPr/>
        </p:nvSpPr>
        <p:spPr bwMode="auto">
          <a:xfrm>
            <a:off x="1922631" y="3244682"/>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18" name="TextBox 32"/>
          <p:cNvSpPr txBox="1">
            <a:spLocks noChangeArrowheads="1"/>
          </p:cNvSpPr>
          <p:nvPr/>
        </p:nvSpPr>
        <p:spPr bwMode="auto">
          <a:xfrm>
            <a:off x="1922631" y="3412469"/>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Core</a:t>
            </a:r>
          </a:p>
        </p:txBody>
      </p:sp>
      <p:sp>
        <p:nvSpPr>
          <p:cNvPr id="19" name="Rectangle 36"/>
          <p:cNvSpPr>
            <a:spLocks noChangeArrowheads="1"/>
          </p:cNvSpPr>
          <p:nvPr/>
        </p:nvSpPr>
        <p:spPr bwMode="auto">
          <a:xfrm>
            <a:off x="2775997" y="3244682"/>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0" name="TextBox 37"/>
          <p:cNvSpPr txBox="1">
            <a:spLocks noChangeArrowheads="1"/>
          </p:cNvSpPr>
          <p:nvPr/>
        </p:nvSpPr>
        <p:spPr bwMode="auto">
          <a:xfrm>
            <a:off x="2775997" y="3412469"/>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1" name="Rectangle 41"/>
          <p:cNvSpPr>
            <a:spLocks noChangeArrowheads="1"/>
          </p:cNvSpPr>
          <p:nvPr/>
        </p:nvSpPr>
        <p:spPr bwMode="auto">
          <a:xfrm>
            <a:off x="212725" y="4023435"/>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2" name="TextBox 42"/>
          <p:cNvSpPr txBox="1">
            <a:spLocks noChangeArrowheads="1"/>
          </p:cNvSpPr>
          <p:nvPr/>
        </p:nvSpPr>
        <p:spPr bwMode="auto">
          <a:xfrm>
            <a:off x="212725" y="4191222"/>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3" name="Rectangle 45"/>
          <p:cNvSpPr>
            <a:spLocks noChangeArrowheads="1"/>
          </p:cNvSpPr>
          <p:nvPr/>
        </p:nvSpPr>
        <p:spPr bwMode="auto">
          <a:xfrm>
            <a:off x="1067678" y="4023435"/>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4" name="TextBox 46"/>
          <p:cNvSpPr txBox="1">
            <a:spLocks noChangeArrowheads="1"/>
          </p:cNvSpPr>
          <p:nvPr/>
        </p:nvSpPr>
        <p:spPr bwMode="auto">
          <a:xfrm>
            <a:off x="1067678" y="4191222"/>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5" name="Rectangle 48"/>
          <p:cNvSpPr>
            <a:spLocks noChangeArrowheads="1"/>
          </p:cNvSpPr>
          <p:nvPr/>
        </p:nvSpPr>
        <p:spPr bwMode="auto">
          <a:xfrm>
            <a:off x="1922631" y="4023435"/>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6" name="TextBox 49"/>
          <p:cNvSpPr txBox="1">
            <a:spLocks noChangeArrowheads="1"/>
          </p:cNvSpPr>
          <p:nvPr/>
        </p:nvSpPr>
        <p:spPr bwMode="auto">
          <a:xfrm>
            <a:off x="1922631" y="4191222"/>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7" name="Rectangle 51"/>
          <p:cNvSpPr>
            <a:spLocks noChangeArrowheads="1"/>
          </p:cNvSpPr>
          <p:nvPr/>
        </p:nvSpPr>
        <p:spPr bwMode="auto">
          <a:xfrm>
            <a:off x="2775997" y="4023435"/>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28" name="TextBox 52"/>
          <p:cNvSpPr txBox="1">
            <a:spLocks noChangeArrowheads="1"/>
          </p:cNvSpPr>
          <p:nvPr/>
        </p:nvSpPr>
        <p:spPr bwMode="auto">
          <a:xfrm>
            <a:off x="2775997" y="4191222"/>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29" name="Rectangle 54"/>
          <p:cNvSpPr>
            <a:spLocks noChangeArrowheads="1"/>
          </p:cNvSpPr>
          <p:nvPr/>
        </p:nvSpPr>
        <p:spPr bwMode="auto">
          <a:xfrm>
            <a:off x="212725" y="4802188"/>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0" name="TextBox 55"/>
          <p:cNvSpPr txBox="1">
            <a:spLocks noChangeArrowheads="1"/>
          </p:cNvSpPr>
          <p:nvPr/>
        </p:nvSpPr>
        <p:spPr bwMode="auto">
          <a:xfrm>
            <a:off x="212725" y="496997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1" name="Rectangle 57"/>
          <p:cNvSpPr>
            <a:spLocks noChangeArrowheads="1"/>
          </p:cNvSpPr>
          <p:nvPr/>
        </p:nvSpPr>
        <p:spPr bwMode="auto">
          <a:xfrm>
            <a:off x="1067678" y="4802188"/>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2" name="TextBox 58"/>
          <p:cNvSpPr txBox="1">
            <a:spLocks noChangeArrowheads="1"/>
          </p:cNvSpPr>
          <p:nvPr/>
        </p:nvSpPr>
        <p:spPr bwMode="auto">
          <a:xfrm>
            <a:off x="1067678" y="496997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3" name="Rectangle 60"/>
          <p:cNvSpPr>
            <a:spLocks noChangeArrowheads="1"/>
          </p:cNvSpPr>
          <p:nvPr/>
        </p:nvSpPr>
        <p:spPr bwMode="auto">
          <a:xfrm>
            <a:off x="1922631" y="4802188"/>
            <a:ext cx="671513"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4" name="TextBox 61"/>
          <p:cNvSpPr txBox="1">
            <a:spLocks noChangeArrowheads="1"/>
          </p:cNvSpPr>
          <p:nvPr/>
        </p:nvSpPr>
        <p:spPr bwMode="auto">
          <a:xfrm>
            <a:off x="1922631" y="4969975"/>
            <a:ext cx="671513"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5" name="Rectangle 63"/>
          <p:cNvSpPr>
            <a:spLocks noChangeArrowheads="1"/>
          </p:cNvSpPr>
          <p:nvPr/>
        </p:nvSpPr>
        <p:spPr bwMode="auto">
          <a:xfrm>
            <a:off x="2775997" y="4802188"/>
            <a:ext cx="673100" cy="608012"/>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endParaRPr>
          </a:p>
        </p:txBody>
      </p:sp>
      <p:sp>
        <p:nvSpPr>
          <p:cNvPr id="36" name="TextBox 64"/>
          <p:cNvSpPr txBox="1">
            <a:spLocks noChangeArrowheads="1"/>
          </p:cNvSpPr>
          <p:nvPr/>
        </p:nvSpPr>
        <p:spPr bwMode="auto">
          <a:xfrm>
            <a:off x="2775997" y="4969975"/>
            <a:ext cx="673100" cy="323165"/>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Tahoma" pitchFamily="34" charset="0"/>
                <a:ea typeface="Tahoma" pitchFamily="34" charset="0"/>
                <a:cs typeface="Tahoma" pitchFamily="34" charset="0"/>
              </a:rPr>
              <a:t>Core</a:t>
            </a:r>
          </a:p>
        </p:txBody>
      </p:sp>
      <p:sp>
        <p:nvSpPr>
          <p:cNvPr id="37" name="Rectangle 65"/>
          <p:cNvSpPr>
            <a:spLocks noChangeArrowheads="1"/>
          </p:cNvSpPr>
          <p:nvPr/>
        </p:nvSpPr>
        <p:spPr bwMode="auto">
          <a:xfrm>
            <a:off x="6818532" y="2719929"/>
            <a:ext cx="1893887" cy="2560637"/>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38" name="TextBox 66"/>
          <p:cNvSpPr txBox="1">
            <a:spLocks noChangeArrowheads="1"/>
          </p:cNvSpPr>
          <p:nvPr/>
        </p:nvSpPr>
        <p:spPr bwMode="auto">
          <a:xfrm>
            <a:off x="6847294" y="3423768"/>
            <a:ext cx="1838184"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Main Memory</a:t>
            </a:r>
          </a:p>
        </p:txBody>
      </p:sp>
      <p:sp>
        <p:nvSpPr>
          <p:cNvPr id="39" name="Left-Right Arrow 67"/>
          <p:cNvSpPr>
            <a:spLocks noChangeArrowheads="1"/>
          </p:cNvSpPr>
          <p:nvPr/>
        </p:nvSpPr>
        <p:spPr bwMode="auto">
          <a:xfrm>
            <a:off x="5937469" y="3626391"/>
            <a:ext cx="881063" cy="682625"/>
          </a:xfrm>
          <a:prstGeom prst="leftRightArrow">
            <a:avLst>
              <a:gd name="adj1" fmla="val 50000"/>
              <a:gd name="adj2" fmla="val 50032"/>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C00000"/>
              </a:solidFill>
              <a:effectLst/>
              <a:uLnTx/>
              <a:uFillTx/>
              <a:latin typeface="Tahoma" pitchFamily="34" charset="0"/>
              <a:ea typeface="Tahoma" pitchFamily="34" charset="0"/>
              <a:cs typeface="Tahoma" pitchFamily="34" charset="0"/>
            </a:endParaRPr>
          </a:p>
        </p:txBody>
      </p:sp>
      <p:sp>
        <p:nvSpPr>
          <p:cNvPr id="40" name="Rectangle 65"/>
          <p:cNvSpPr>
            <a:spLocks noChangeArrowheads="1"/>
          </p:cNvSpPr>
          <p:nvPr/>
        </p:nvSpPr>
        <p:spPr bwMode="auto">
          <a:xfrm>
            <a:off x="4375369" y="3112041"/>
            <a:ext cx="1554163" cy="1606550"/>
          </a:xfrm>
          <a:prstGeom prst="rect">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endParaRPr>
          </a:p>
          <a:p>
            <a:pPr marL="0" marR="0" lvl="0" indent="0" algn="l" defTabSz="914024" rtl="0" eaLnBrk="0"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Tahoma" pitchFamily="34" charset="0"/>
                <a:ea typeface="Tahoma" pitchFamily="34" charset="0"/>
                <a:cs typeface="Tahoma" pitchFamily="34" charset="0"/>
              </a:rPr>
              <a:t>    </a:t>
            </a:r>
          </a:p>
        </p:txBody>
      </p:sp>
      <p:sp>
        <p:nvSpPr>
          <p:cNvPr id="41" name="TextBox 66"/>
          <p:cNvSpPr txBox="1">
            <a:spLocks noChangeArrowheads="1"/>
          </p:cNvSpPr>
          <p:nvPr/>
        </p:nvSpPr>
        <p:spPr bwMode="auto">
          <a:xfrm>
            <a:off x="4398972" y="3389192"/>
            <a:ext cx="1508452" cy="954107"/>
          </a:xfrm>
          <a:prstGeom prst="rect">
            <a:avLst/>
          </a:prstGeom>
          <a:noFill/>
          <a:ln w="9525">
            <a:noFill/>
            <a:miter lim="800000"/>
            <a:headEnd/>
            <a:tailEnd/>
          </a:ln>
        </p:spPr>
        <p:txBody>
          <a:bodyPr>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Shared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ahoma" pitchFamily="34" charset="0"/>
                <a:ea typeface="Tahoma" pitchFamily="34" charset="0"/>
                <a:cs typeface="Tahoma" pitchFamily="34" charset="0"/>
              </a:rPr>
              <a:t>Cache</a:t>
            </a:r>
          </a:p>
        </p:txBody>
      </p:sp>
      <p:sp>
        <p:nvSpPr>
          <p:cNvPr id="42" name="Left-Right Arrow 67"/>
          <p:cNvSpPr>
            <a:spLocks noChangeArrowheads="1"/>
          </p:cNvSpPr>
          <p:nvPr/>
        </p:nvSpPr>
        <p:spPr bwMode="auto">
          <a:xfrm>
            <a:off x="3491132" y="3621629"/>
            <a:ext cx="871537" cy="682625"/>
          </a:xfrm>
          <a:prstGeom prst="leftRightArrow">
            <a:avLst>
              <a:gd name="adj1" fmla="val 50000"/>
              <a:gd name="adj2" fmla="val 49982"/>
            </a:avLst>
          </a:prstGeom>
          <a:noFill/>
          <a:ln w="54864" algn="ctr">
            <a:solidFill>
              <a:schemeClr val="tx1"/>
            </a:solidFill>
            <a:round/>
            <a:headEnd/>
            <a:tailEnd/>
          </a:ln>
        </p:spPr>
        <p:txBody>
          <a:bodyPr/>
          <a:lstStyle/>
          <a:p>
            <a:pPr marL="0" marR="0" lvl="0" indent="0" algn="l" defTabSz="914024" rtl="0" eaLnBrk="0" fontAlgn="auto" latinLnBrk="0"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C00000"/>
              </a:solidFill>
              <a:effectLst/>
              <a:uLnTx/>
              <a:uFillTx/>
              <a:latin typeface="Tahoma" pitchFamily="34" charset="0"/>
              <a:ea typeface="Tahoma" pitchFamily="34" charset="0"/>
              <a:cs typeface="Tahoma" pitchFamily="34" charset="0"/>
            </a:endParaRPr>
          </a:p>
        </p:txBody>
      </p:sp>
      <p:sp>
        <p:nvSpPr>
          <p:cNvPr id="44" name="Curved Down Arrow 43"/>
          <p:cNvSpPr/>
          <p:nvPr/>
        </p:nvSpPr>
        <p:spPr>
          <a:xfrm>
            <a:off x="4495800" y="1524000"/>
            <a:ext cx="4038600" cy="914400"/>
          </a:xfrm>
          <a:prstGeom prst="curved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TextBox 47"/>
          <p:cNvSpPr txBox="1"/>
          <p:nvPr/>
        </p:nvSpPr>
        <p:spPr>
          <a:xfrm>
            <a:off x="4495800" y="1912203"/>
            <a:ext cx="3886200" cy="830997"/>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Cache capacity-aware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bandwidth allocation</a:t>
            </a:r>
          </a:p>
        </p:txBody>
      </p:sp>
      <p:sp>
        <p:nvSpPr>
          <p:cNvPr id="46" name="TextBox 45"/>
          <p:cNvSpPr txBox="1"/>
          <p:nvPr/>
        </p:nvSpPr>
        <p:spPr>
          <a:xfrm>
            <a:off x="304800" y="5542002"/>
            <a:ext cx="8534400" cy="1015663"/>
          </a:xfrm>
          <a:prstGeom prst="rect">
            <a:avLst/>
          </a:prstGeom>
          <a:noFill/>
        </p:spPr>
        <p:txBody>
          <a:bodyPr wrap="square"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3000" b="0" i="1" u="none" strike="noStrike" kern="1200" cap="none" spc="0" normalizeH="0" baseline="0" noProof="0" dirty="0">
                <a:ln>
                  <a:noFill/>
                </a:ln>
                <a:solidFill>
                  <a:prstClr val="black"/>
                </a:solidFill>
                <a:effectLst/>
                <a:uLnTx/>
                <a:uFillTx/>
                <a:latin typeface="Calibri"/>
                <a:ea typeface=""/>
                <a:cs typeface="+mn-cs"/>
              </a:rPr>
              <a:t>1. Employ ASM-Cache to partition cache capacity </a:t>
            </a:r>
          </a:p>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3000" b="0" i="1" u="none" strike="noStrike" kern="1200" cap="none" spc="0" normalizeH="0" baseline="0" noProof="0" dirty="0">
                <a:ln>
                  <a:noFill/>
                </a:ln>
                <a:solidFill>
                  <a:prstClr val="black"/>
                </a:solidFill>
                <a:effectLst/>
                <a:uLnTx/>
                <a:uFillTx/>
                <a:latin typeface="Calibri"/>
                <a:ea typeface=""/>
                <a:cs typeface="+mn-cs"/>
              </a:rPr>
              <a:t>2. Drive ASM-</a:t>
            </a:r>
            <a:r>
              <a:rPr kumimoji="0" lang="en-US" sz="3000" b="0" i="1" u="none" strike="noStrike" kern="1200" cap="none" spc="0" normalizeH="0" baseline="0" noProof="0" dirty="0" err="1">
                <a:ln>
                  <a:noFill/>
                </a:ln>
                <a:solidFill>
                  <a:prstClr val="black"/>
                </a:solidFill>
                <a:effectLst/>
                <a:uLnTx/>
                <a:uFillTx/>
                <a:latin typeface="Calibri"/>
                <a:ea typeface=""/>
                <a:cs typeface="+mn-cs"/>
              </a:rPr>
              <a:t>Mem</a:t>
            </a:r>
            <a:r>
              <a:rPr kumimoji="0" lang="en-US" sz="3000" b="0" i="1" u="none" strike="noStrike" kern="1200" cap="none" spc="0" normalizeH="0" baseline="0" noProof="0" dirty="0">
                <a:ln>
                  <a:noFill/>
                </a:ln>
                <a:solidFill>
                  <a:prstClr val="black"/>
                </a:solidFill>
                <a:effectLst/>
                <a:uLnTx/>
                <a:uFillTx/>
                <a:latin typeface="Calibri"/>
                <a:ea typeface=""/>
                <a:cs typeface="+mn-cs"/>
              </a:rPr>
              <a:t> with slowdowns from ASM-Cache </a:t>
            </a:r>
          </a:p>
        </p:txBody>
      </p:sp>
    </p:spTree>
    <p:extLst>
      <p:ext uri="{BB962C8B-B14F-4D97-AF65-F5344CB8AC3E}">
        <p14:creationId xmlns:p14="http://schemas.microsoft.com/office/powerpoint/2010/main" val="3418944825"/>
      </p:ext>
    </p:extLst>
  </p:cSld>
  <p:clrMapOvr>
    <a:masterClrMapping/>
  </p:clrMapOvr>
  <p:transition advTm="1401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8" grpId="0"/>
      <p:bldP spid="46"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Fairness and Performance Results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321</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7" name="TextBox 6"/>
          <p:cNvSpPr txBox="1"/>
          <p:nvPr/>
        </p:nvSpPr>
        <p:spPr>
          <a:xfrm>
            <a:off x="3276600" y="1447800"/>
            <a:ext cx="2438400" cy="830997"/>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16-core system 100 workloads</a:t>
            </a:r>
          </a:p>
        </p:txBody>
      </p:sp>
      <p:sp>
        <p:nvSpPr>
          <p:cNvPr id="8" name="TextBox 7"/>
          <p:cNvSpPr txBox="1"/>
          <p:nvPr/>
        </p:nvSpPr>
        <p:spPr>
          <a:xfrm>
            <a:off x="0" y="5770602"/>
            <a:ext cx="9144000" cy="523220"/>
          </a:xfrm>
          <a:prstGeom prst="rect">
            <a:avLst/>
          </a:prstGeom>
          <a:noFill/>
        </p:spPr>
        <p:txBody>
          <a:bodyPr wrap="square"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Significant fairness benefits across different channel counts</a:t>
            </a:r>
          </a:p>
        </p:txBody>
      </p:sp>
      <p:graphicFrame>
        <p:nvGraphicFramePr>
          <p:cNvPr id="10" name="Chart 9"/>
          <p:cNvGraphicFramePr/>
          <p:nvPr/>
        </p:nvGraphicFramePr>
        <p:xfrm>
          <a:off x="126128" y="2209800"/>
          <a:ext cx="5219700" cy="3505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p:nvPr/>
        </p:nvGraphicFramePr>
        <p:xfrm>
          <a:off x="3707528" y="2194034"/>
          <a:ext cx="5210175" cy="35242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02439835"/>
      </p:ext>
    </p:extLst>
  </p:cSld>
  <p:clrMapOvr>
    <a:masterClrMapping/>
  </p:clrMapOvr>
  <p:transition advTm="4545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600200"/>
            <a:ext cx="8229600" cy="4892675"/>
          </a:xfrm>
        </p:spPr>
        <p:txBody>
          <a:bodyPr>
            <a:normAutofit fontScale="77500" lnSpcReduction="20000"/>
          </a:bodyPr>
          <a:lstStyle/>
          <a:p>
            <a:r>
              <a:rPr lang="en-US" dirty="0">
                <a:solidFill>
                  <a:srgbClr val="C00000"/>
                </a:solidFill>
              </a:rPr>
              <a:t>Problem: Uncontrolled memory interference cause high and unpredictable application slowdowns</a:t>
            </a:r>
          </a:p>
          <a:p>
            <a:r>
              <a:rPr lang="en-US" dirty="0">
                <a:solidFill>
                  <a:srgbClr val="0070C0"/>
                </a:solidFill>
              </a:rPr>
              <a:t>Goal: Quantify and control slowdowns</a:t>
            </a:r>
          </a:p>
          <a:p>
            <a:r>
              <a:rPr lang="en-US" dirty="0"/>
              <a:t>Key Contribution:</a:t>
            </a:r>
          </a:p>
          <a:p>
            <a:pPr lvl="1"/>
            <a:r>
              <a:rPr lang="en-US" dirty="0">
                <a:solidFill>
                  <a:srgbClr val="C00000"/>
                </a:solidFill>
              </a:rPr>
              <a:t>ASM: An accurate slowdown estimation model</a:t>
            </a:r>
          </a:p>
          <a:p>
            <a:pPr lvl="1"/>
            <a:r>
              <a:rPr lang="en-US" dirty="0"/>
              <a:t>Average error of ASM: 10%</a:t>
            </a:r>
          </a:p>
          <a:p>
            <a:r>
              <a:rPr lang="en-US" dirty="0"/>
              <a:t>Key Ideas:</a:t>
            </a:r>
          </a:p>
          <a:p>
            <a:pPr lvl="1"/>
            <a:r>
              <a:rPr lang="en-US" dirty="0">
                <a:solidFill>
                  <a:srgbClr val="C00000"/>
                </a:solidFill>
              </a:rPr>
              <a:t>Shared cache access rate is a proxy for performance</a:t>
            </a:r>
          </a:p>
          <a:p>
            <a:pPr lvl="1"/>
            <a:r>
              <a:rPr lang="en-US" dirty="0"/>
              <a:t>Cache Access Rate </a:t>
            </a:r>
            <a:r>
              <a:rPr lang="en-US" baseline="-25000" dirty="0"/>
              <a:t>Alone</a:t>
            </a:r>
            <a:r>
              <a:rPr lang="en-US" dirty="0"/>
              <a:t> can be estimated by minimizing memory interference and quantifying cache interference</a:t>
            </a:r>
          </a:p>
          <a:p>
            <a:r>
              <a:rPr lang="en-US" dirty="0">
                <a:solidFill>
                  <a:srgbClr val="C00000"/>
                </a:solidFill>
              </a:rPr>
              <a:t>Applications of Our Model</a:t>
            </a:r>
          </a:p>
          <a:p>
            <a:pPr lvl="1"/>
            <a:r>
              <a:rPr lang="en-US" dirty="0">
                <a:solidFill>
                  <a:srgbClr val="0070C0"/>
                </a:solidFill>
              </a:rPr>
              <a:t>Slowdown-aware cache and memory management to achieve high performance, fairness and performance guarantees</a:t>
            </a:r>
          </a:p>
          <a:p>
            <a:r>
              <a:rPr lang="en-US" i="1" dirty="0">
                <a:solidFill>
                  <a:srgbClr val="C00000"/>
                </a:solidFill>
              </a:rPr>
              <a:t>Source Code Released in January 2016</a:t>
            </a:r>
          </a:p>
          <a:p>
            <a:pPr marL="457200" lvl="1" indent="0">
              <a:buNone/>
            </a:pPr>
            <a:endParaRPr lang="en-US" dirty="0">
              <a:solidFill>
                <a:srgbClr val="0070C0"/>
              </a:solidFill>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322</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Tree>
    <p:custDataLst>
      <p:tags r:id="rId1"/>
    </p:custDataLst>
    <p:extLst>
      <p:ext uri="{BB962C8B-B14F-4D97-AF65-F5344CB8AC3E}">
        <p14:creationId xmlns:p14="http://schemas.microsoft.com/office/powerpoint/2010/main" val="606261029"/>
      </p:ext>
    </p:extLst>
  </p:cSld>
  <p:clrMapOvr>
    <a:masterClrMapping/>
  </p:clrMapOvr>
  <mc:AlternateContent xmlns:mc="http://schemas.openxmlformats.org/markup-compatibility/2006" xmlns:p14="http://schemas.microsoft.com/office/powerpoint/2010/main">
    <mc:Choice Requires="p14">
      <p:transition spd="slow" p14:dur="2000" advTm="31020"/>
    </mc:Choice>
    <mc:Fallback xmlns="">
      <p:transition spd="slow" advTm="310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Application Slowdown Model</a:t>
            </a:r>
          </a:p>
        </p:txBody>
      </p:sp>
      <p:sp>
        <p:nvSpPr>
          <p:cNvPr id="3" name="Content Placeholder 2"/>
          <p:cNvSpPr>
            <a:spLocks noGrp="1"/>
          </p:cNvSpPr>
          <p:nvPr>
            <p:ph idx="1"/>
          </p:nvPr>
        </p:nvSpPr>
        <p:spPr/>
        <p:txBody>
          <a:bodyPr/>
          <a:lstStyle/>
          <a:p>
            <a:r>
              <a:rPr lang="en-US" sz="2000" dirty="0" err="1"/>
              <a:t>Lavanya</a:t>
            </a:r>
            <a:r>
              <a:rPr lang="en-US" sz="2000" dirty="0"/>
              <a:t> Subramanian, </a:t>
            </a:r>
            <a:r>
              <a:rPr lang="en-US" sz="2000" dirty="0" err="1"/>
              <a:t>Vivek</a:t>
            </a:r>
            <a:r>
              <a:rPr lang="en-US" sz="2000" dirty="0"/>
              <a:t> </a:t>
            </a:r>
            <a:r>
              <a:rPr lang="en-US" sz="2000" dirty="0" err="1"/>
              <a:t>Seshadri</a:t>
            </a:r>
            <a:r>
              <a:rPr lang="en-US" sz="2000" dirty="0"/>
              <a:t>, </a:t>
            </a:r>
            <a:r>
              <a:rPr lang="en-US" sz="2000" dirty="0" err="1"/>
              <a:t>Arnab</a:t>
            </a:r>
            <a:r>
              <a:rPr lang="en-US" sz="2000" dirty="0"/>
              <a:t> </a:t>
            </a:r>
            <a:r>
              <a:rPr lang="en-US" sz="2000" dirty="0" err="1"/>
              <a:t>Ghosh</a:t>
            </a:r>
            <a:r>
              <a:rPr lang="en-US" sz="2000" dirty="0"/>
              <a:t>, Samira Khan, and </a:t>
            </a:r>
            <a:r>
              <a:rPr lang="en-US" sz="2000" u="sng" dirty="0"/>
              <a:t>Onur Mutlu</a:t>
            </a:r>
            <a:r>
              <a:rPr lang="en-US" sz="2000" dirty="0"/>
              <a:t>,</a:t>
            </a:r>
            <a:br>
              <a:rPr lang="en-US" sz="2000" dirty="0"/>
            </a:br>
            <a:r>
              <a:rPr lang="en-US" sz="2000" b="1" dirty="0">
                <a:hlinkClick r:id="rId2"/>
              </a:rPr>
              <a:t>"The Application Slowdown Model: Quantifying and Controlling the Impact of Inter-Application Interference at Shared Caches and Main Memory"</a:t>
            </a:r>
            <a:br>
              <a:rPr lang="en-US" sz="2000" dirty="0"/>
            </a:br>
            <a:r>
              <a:rPr lang="en-US" sz="2000" i="1" dirty="0"/>
              <a:t>Proceedings of the </a:t>
            </a:r>
            <a:r>
              <a:rPr lang="en-US" sz="2000" i="1" dirty="0">
                <a:hlinkClick r:id="rId3"/>
              </a:rPr>
              <a:t>48th International Symposium on Microarchitecture</a:t>
            </a:r>
            <a:r>
              <a:rPr lang="en-US" sz="2000" i="1" dirty="0"/>
              <a:t> (</a:t>
            </a:r>
            <a:r>
              <a:rPr lang="en-US" sz="2000" b="1" i="1" dirty="0"/>
              <a:t>MICRO</a:t>
            </a:r>
            <a:r>
              <a:rPr lang="en-US" sz="2000" i="1" dirty="0"/>
              <a:t>)</a:t>
            </a:r>
            <a:r>
              <a:rPr lang="en-US" sz="2000" dirty="0"/>
              <a:t>, Waikiki, Hawaii, USA, December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Lightning Session Slides (pptx)</a:t>
            </a:r>
            <a:r>
              <a:rPr lang="en-US" sz="2000" dirty="0"/>
              <a:t> </a:t>
            </a:r>
            <a:r>
              <a:rPr lang="en-US" sz="2000" dirty="0">
                <a:hlinkClick r:id="rId7"/>
              </a:rPr>
              <a:t>(pdf)</a:t>
            </a:r>
            <a:r>
              <a:rPr lang="en-US" sz="2000" dirty="0"/>
              <a:t>] [</a:t>
            </a:r>
            <a:r>
              <a:rPr lang="en-US" sz="2000" dirty="0">
                <a:hlinkClick r:id="rId8"/>
              </a:rPr>
              <a:t>Poster (pptx)</a:t>
            </a:r>
            <a:r>
              <a:rPr lang="en-US" sz="2000" dirty="0"/>
              <a:t> </a:t>
            </a:r>
            <a:r>
              <a:rPr lang="en-US" sz="2000" dirty="0">
                <a:hlinkClick r:id="rId9"/>
              </a:rPr>
              <a:t>(pdf)</a:t>
            </a:r>
            <a:r>
              <a:rPr lang="en-US" sz="2000" dirty="0"/>
              <a:t>] </a:t>
            </a:r>
            <a:br>
              <a:rPr lang="en-US" sz="2000" dirty="0"/>
            </a:br>
            <a:r>
              <a:rPr lang="en-US" sz="2000" dirty="0"/>
              <a:t>[</a:t>
            </a:r>
            <a:r>
              <a:rPr lang="en-US" sz="2000" dirty="0">
                <a:hlinkClick r:id="rId10"/>
              </a:rPr>
              <a:t>Source Code</a:t>
            </a:r>
            <a:r>
              <a:rPr lang="en-US" sz="2000" dirty="0"/>
              <a:t>] </a:t>
            </a: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323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6" name="Picture 5"/>
          <p:cNvPicPr>
            <a:picLocks noChangeAspect="1"/>
          </p:cNvPicPr>
          <p:nvPr/>
        </p:nvPicPr>
        <p:blipFill>
          <a:blip r:embed="rId11"/>
          <a:stretch>
            <a:fillRect/>
          </a:stretch>
        </p:blipFill>
        <p:spPr>
          <a:xfrm>
            <a:off x="0" y="4581128"/>
            <a:ext cx="9144000" cy="1751171"/>
          </a:xfrm>
          <a:prstGeom prst="rect">
            <a:avLst/>
          </a:prstGeom>
        </p:spPr>
      </p:pic>
    </p:spTree>
    <p:extLst>
      <p:ext uri="{BB962C8B-B14F-4D97-AF65-F5344CB8AC3E}">
        <p14:creationId xmlns:p14="http://schemas.microsoft.com/office/powerpoint/2010/main" val="87258236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dirty="0"/>
              <a:t>QoS-Aware Memory Scheduling: Evolution</a:t>
            </a:r>
          </a:p>
        </p:txBody>
      </p:sp>
      <p:sp>
        <p:nvSpPr>
          <p:cNvPr id="3" name="Content Placeholder 2"/>
          <p:cNvSpPr>
            <a:spLocks noGrp="1"/>
          </p:cNvSpPr>
          <p:nvPr>
            <p:ph idx="1"/>
          </p:nvPr>
        </p:nvSpPr>
        <p:spPr>
          <a:xfrm>
            <a:off x="228600" y="908720"/>
            <a:ext cx="8610600" cy="5123656"/>
          </a:xfrm>
        </p:spPr>
        <p:txBody>
          <a:bodyPr/>
          <a:lstStyle/>
          <a:p>
            <a:r>
              <a:rPr lang="en-US" dirty="0">
                <a:solidFill>
                  <a:srgbClr val="0000FF"/>
                </a:solidFill>
              </a:rPr>
              <a:t>FIRM: Memory Scheduling for NVM </a:t>
            </a:r>
            <a:r>
              <a:rPr lang="en-US" sz="1800" dirty="0">
                <a:solidFill>
                  <a:srgbClr val="008000"/>
                </a:solidFill>
              </a:rPr>
              <a:t>[Zhao+ MICRO’14]</a:t>
            </a:r>
          </a:p>
          <a:p>
            <a:pPr lvl="1"/>
            <a:r>
              <a:rPr lang="en-US" sz="2000" dirty="0"/>
              <a:t>Idea: Carefully handle write-read prioritization with coarse-grained batching and application-aware scheduling </a:t>
            </a:r>
          </a:p>
          <a:p>
            <a:pPr lvl="1"/>
            <a:r>
              <a:rPr lang="en-US" sz="2000" dirty="0"/>
              <a:t>Takeaway: </a:t>
            </a:r>
            <a:r>
              <a:rPr lang="en-US" sz="2000" dirty="0">
                <a:solidFill>
                  <a:srgbClr val="FF0000"/>
                </a:solidFill>
              </a:rPr>
              <a:t>Carefully controlling and prioritizing write requests improves performance and fairness; write requests are especially critical in NVMs </a:t>
            </a:r>
          </a:p>
          <a:p>
            <a:pPr lvl="1"/>
            <a:endParaRPr lang="en-US" sz="2000" dirty="0">
              <a:solidFill>
                <a:srgbClr val="FF0000"/>
              </a:solidFill>
            </a:endParaRPr>
          </a:p>
          <a:p>
            <a:r>
              <a:rPr lang="en-US" dirty="0">
                <a:solidFill>
                  <a:srgbClr val="0000FF"/>
                </a:solidFill>
              </a:rPr>
              <a:t>Criticality-Aware Memory Scheduling for GPUs </a:t>
            </a:r>
            <a:r>
              <a:rPr lang="en-US" sz="1800" dirty="0">
                <a:solidFill>
                  <a:srgbClr val="008000"/>
                </a:solidFill>
              </a:rPr>
              <a:t>[Jog+ SIGMETRICS’16]</a:t>
            </a:r>
          </a:p>
          <a:p>
            <a:pPr lvl="1"/>
            <a:r>
              <a:rPr lang="en-US" sz="2000" dirty="0"/>
              <a:t>Idea: Prioritize latency-critical cores’ requests in a GPU system</a:t>
            </a:r>
          </a:p>
          <a:p>
            <a:pPr lvl="1"/>
            <a:r>
              <a:rPr lang="en-US" sz="2000" dirty="0"/>
              <a:t>Takeaway: </a:t>
            </a:r>
            <a:r>
              <a:rPr lang="en-US" sz="2000" dirty="0">
                <a:solidFill>
                  <a:srgbClr val="FF0000"/>
                </a:solidFill>
              </a:rPr>
              <a:t>Need to carefully balance locality and criticality to make sure performance improves by taking advantage of both</a:t>
            </a:r>
          </a:p>
          <a:p>
            <a:endParaRPr lang="en-US" sz="2200" dirty="0">
              <a:solidFill>
                <a:srgbClr val="FF0000"/>
              </a:solidFill>
            </a:endParaRPr>
          </a:p>
          <a:p>
            <a:pPr lvl="0">
              <a:buClr>
                <a:srgbClr val="CC9900"/>
              </a:buClr>
            </a:pPr>
            <a:r>
              <a:rPr lang="en-US" dirty="0">
                <a:solidFill>
                  <a:srgbClr val="0000FF"/>
                </a:solidFill>
              </a:rPr>
              <a:t>Worst-case Execution Time Based Memory Scheduling for Real-Time Systems </a:t>
            </a:r>
            <a:r>
              <a:rPr lang="en-US" sz="1800" dirty="0">
                <a:solidFill>
                  <a:srgbClr val="008000"/>
                </a:solidFill>
              </a:rPr>
              <a:t>[Kim+ RTAS’14, JRTS’16]</a:t>
            </a:r>
          </a:p>
          <a:p>
            <a:endParaRPr lang="en-US" sz="2200" dirty="0">
              <a:solidFill>
                <a:srgbClr val="FF0000"/>
              </a:solidFill>
            </a:endParaRPr>
          </a:p>
          <a:p>
            <a:pPr lvl="1"/>
            <a:endParaRPr lang="en-US" sz="2000" dirty="0">
              <a:solidFill>
                <a:srgbClr val="FF0000"/>
              </a:solidFill>
            </a:endParaRPr>
          </a:p>
          <a:p>
            <a:pPr lvl="0">
              <a:buClr>
                <a:srgbClr val="CC9900"/>
              </a:buClr>
            </a:pPr>
            <a:endParaRPr lang="en-US" sz="1800" dirty="0">
              <a:solidFill>
                <a:srgbClr val="008000"/>
              </a:solidFill>
            </a:endParaRPr>
          </a:p>
          <a:p>
            <a:endParaRPr lang="en-US" dirty="0">
              <a:solidFill>
                <a:srgbClr val="FF0000"/>
              </a:solidFill>
            </a:endParaRPr>
          </a:p>
          <a:p>
            <a:pPr lvl="1"/>
            <a:endParaRPr lang="en-US" sz="2000" dirty="0">
              <a:solidFill>
                <a:srgbClr val="FF0000"/>
              </a:solidFill>
            </a:endParaRPr>
          </a:p>
          <a:p>
            <a:pPr marL="0" indent="0">
              <a:buNone/>
            </a:pPr>
            <a:endParaRPr lang="en-US" sz="1600" dirty="0">
              <a:solidFill>
                <a:srgbClr val="008000"/>
              </a:solidFill>
            </a:endParaRPr>
          </a:p>
          <a:p>
            <a:pPr lvl="1"/>
            <a:endParaRPr lang="en-US" dirty="0">
              <a:solidFill>
                <a:srgbClr val="FF0000"/>
              </a:solidFill>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829020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ctrTitle"/>
          </p:nvPr>
        </p:nvSpPr>
        <p:spPr>
          <a:xfrm>
            <a:off x="366714" y="1828805"/>
            <a:ext cx="8428037" cy="822325"/>
          </a:xfrm>
        </p:spPr>
        <p:txBody>
          <a:bodyPr/>
          <a:lstStyle/>
          <a:p>
            <a:pPr algn="ctr" eaLnBrk="1" hangingPunct="1"/>
            <a:r>
              <a:rPr lang="en-US" sz="4000" dirty="0">
                <a:latin typeface="Garamond" charset="0"/>
              </a:rPr>
              <a:t>Stall-Time Fair Memory Scheduling</a:t>
            </a:r>
          </a:p>
        </p:txBody>
      </p:sp>
      <p:sp>
        <p:nvSpPr>
          <p:cNvPr id="49154" name="Rectangle 5"/>
          <p:cNvSpPr>
            <a:spLocks noGrp="1" noChangeArrowheads="1"/>
          </p:cNvSpPr>
          <p:nvPr>
            <p:ph type="subTitle" idx="1"/>
          </p:nvPr>
        </p:nvSpPr>
        <p:spPr>
          <a:xfrm>
            <a:off x="3131841" y="3501013"/>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
        <p:nvSpPr>
          <p:cNvPr id="4" name="TextBox 3"/>
          <p:cNvSpPr txBox="1"/>
          <p:nvPr/>
        </p:nvSpPr>
        <p:spPr>
          <a:xfrm>
            <a:off x="405016" y="4293096"/>
            <a:ext cx="8313681" cy="1217640"/>
          </a:xfrm>
          <a:prstGeom prst="rect">
            <a:avLst/>
          </a:prstGeom>
          <a:noFill/>
        </p:spPr>
        <p:txBody>
          <a:bodyPr wrap="none" lIns="91416" tIns="45709" rIns="91416" bIns="45709"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Tahoma"/>
                <a:ea typeface=""/>
                <a:cs typeface="+mn-cs"/>
              </a:rPr>
              <a:t>Onur Mutlu</a:t>
            </a:r>
            <a:r>
              <a:rPr kumimoji="0" lang="en-US" sz="1800" b="0" i="0" u="none" strike="noStrike" kern="1200" cap="none" spc="0" normalizeH="0" baseline="0" noProof="0" dirty="0">
                <a:ln>
                  <a:noFill/>
                </a:ln>
                <a:solidFill>
                  <a:srgbClr val="000000"/>
                </a:solidFill>
                <a:effectLst/>
                <a:uLnTx/>
                <a:uFillTx/>
                <a:latin typeface="Tahoma"/>
                <a:ea typeface=""/>
                <a:cs typeface="+mn-cs"/>
              </a:rPr>
              <a:t> and Thomas Moscibroda, </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"Stall-Time Fair Memory Access Scheduling for Chip Multiprocessors"</a:t>
            </a:r>
            <a:r>
              <a:rPr kumimoji="0" lang="en-US" sz="1800" b="0" i="0" u="none" strike="noStrike" kern="1200" cap="none" spc="0" normalizeH="0" baseline="0" noProof="0" dirty="0">
                <a:ln>
                  <a:noFill/>
                </a:ln>
                <a:solidFill>
                  <a:srgbClr val="000000"/>
                </a:solidFill>
                <a:effectLst/>
                <a:uLnTx/>
                <a:uFillTx/>
                <a:latin typeface="Tahoma"/>
                <a:ea typeface=""/>
                <a:cs typeface="+mn-cs"/>
              </a:rPr>
              <a:t> </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0" i="1" u="none" strike="noStrike" kern="1200" cap="none" spc="0" normalizeH="0" baseline="0" noProof="0" dirty="0">
                <a:ln>
                  <a:noFill/>
                </a:ln>
                <a:solidFill>
                  <a:srgbClr val="000000"/>
                </a:solidFill>
                <a:effectLst/>
                <a:uLnTx/>
                <a:uFillTx/>
                <a:latin typeface="Tahoma"/>
                <a:ea typeface=""/>
                <a:cs typeface="+mn-cs"/>
                <a:hlinkClick r:id="rId4"/>
              </a:rPr>
              <a:t>40th International Symposium on Microarchitecture</a:t>
            </a:r>
            <a:r>
              <a:rPr kumimoji="0" lang="en-US" sz="1800" b="0" i="1" u="none" strike="noStrike" kern="1200" cap="none" spc="0" normalizeH="0" baseline="0" noProof="0" dirty="0">
                <a:ln>
                  <a:noFill/>
                </a:ln>
                <a:solidFill>
                  <a:srgbClr val="000000"/>
                </a:solidFill>
                <a:effectLst/>
                <a:uLnTx/>
                <a:uFillTx/>
                <a:latin typeface="Tahoma"/>
                <a:ea typeface=""/>
                <a:cs typeface="+mn-cs"/>
              </a:rPr>
              <a:t> (</a:t>
            </a:r>
            <a:r>
              <a:rPr kumimoji="0" lang="en-US" sz="1800" b="1" i="1" u="none" strike="noStrike" kern="1200" cap="none" spc="0" normalizeH="0" baseline="0" noProof="0" dirty="0">
                <a:ln>
                  <a:noFill/>
                </a:ln>
                <a:solidFill>
                  <a:srgbClr val="000000"/>
                </a:solidFill>
                <a:effectLst/>
                <a:uLnTx/>
                <a:uFillTx/>
                <a:latin typeface="Tahoma"/>
                <a:ea typeface=""/>
                <a:cs typeface="+mn-cs"/>
              </a:rPr>
              <a:t>MICRO</a:t>
            </a:r>
            <a:r>
              <a:rPr kumimoji="0" lang="en-US" sz="1800" b="0" i="1" u="none" strike="noStrike" kern="1200" cap="none" spc="0" normalizeH="0" baseline="0" noProof="0" dirty="0">
                <a:ln>
                  <a:noFill/>
                </a:ln>
                <a:solidFill>
                  <a:srgbClr val="000000"/>
                </a:solidFill>
                <a:effectLst/>
                <a:uLnTx/>
                <a:uFillTx/>
                <a:latin typeface="Tahoma"/>
                <a:ea typeface=""/>
                <a:cs typeface="+mn-cs"/>
              </a:rPr>
              <a:t>)</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pages 146-158, Chicago, IL, December 2007. </a:t>
            </a:r>
            <a:r>
              <a:rPr kumimoji="0" lang="en-US" sz="1800" b="0" i="0" u="none" strike="noStrike" kern="1200" cap="none" spc="0" normalizeH="0" baseline="0" noProof="0" dirty="0">
                <a:ln>
                  <a:noFill/>
                </a:ln>
                <a:solidFill>
                  <a:srgbClr val="000000"/>
                </a:solidFill>
                <a:effectLst/>
                <a:uLnTx/>
                <a:uFillTx/>
                <a:latin typeface="Tahoma"/>
                <a:ea typeface=""/>
                <a:cs typeface="+mn-cs"/>
                <a:hlinkClick r:id="rId5"/>
              </a:rPr>
              <a:t>Slides (ppt)</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p:txBody>
      </p:sp>
      <p:sp>
        <p:nvSpPr>
          <p:cNvPr id="5" name="TextBox 4"/>
          <p:cNvSpPr txBox="1"/>
          <p:nvPr/>
        </p:nvSpPr>
        <p:spPr>
          <a:xfrm>
            <a:off x="6516216" y="6381328"/>
            <a:ext cx="2456920" cy="373659"/>
          </a:xfrm>
          <a:prstGeom prst="rect">
            <a:avLst/>
          </a:prstGeom>
          <a:noFill/>
        </p:spPr>
        <p:txBody>
          <a:bodyPr wrap="none" lIns="91416" tIns="45709" rIns="91416" bIns="45709"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hlinkClick r:id="rId6" action="ppaction://hlinkpres?slideindex=1&amp;slidetitle="/>
              </a:rPr>
              <a:t>STFM Micro 2007 Talk</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21754094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dirty="0">
                <a:latin typeface="Garamond" charset="0"/>
              </a:rPr>
              <a:t>The Problem: Unfairness</a:t>
            </a:r>
          </a:p>
        </p:txBody>
      </p:sp>
      <p:graphicFrame>
        <p:nvGraphicFramePr>
          <p:cNvPr id="19458" name="Content Placeholder 4"/>
          <p:cNvGraphicFramePr>
            <a:graphicFrameLocks/>
          </p:cNvGraphicFramePr>
          <p:nvPr/>
        </p:nvGraphicFramePr>
        <p:xfrm>
          <a:off x="911225" y="933450"/>
          <a:ext cx="6816725" cy="3295650"/>
        </p:xfrm>
        <a:graphic>
          <a:graphicData uri="http://schemas.openxmlformats.org/presentationml/2006/ole">
            <mc:AlternateContent xmlns:mc="http://schemas.openxmlformats.org/markup-compatibility/2006">
              <mc:Choice xmlns:v="urn:schemas-microsoft-com:vml" Requires="v">
                <p:oleObj spid="_x0000_s12312" name="Worksheet" r:id="rId5" imgW="6814765" imgH="3297663" progId="Excel.Sheet.8">
                  <p:embed/>
                </p:oleObj>
              </mc:Choice>
              <mc:Fallback>
                <p:oleObj name="Worksheet" r:id="rId5" imgW="6814765" imgH="3297663" progId="Excel.Sheet.8">
                  <p:embed/>
                  <p:pic>
                    <p:nvPicPr>
                      <p:cNvPr id="19458" name="Content Placeholder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25" y="933450"/>
                        <a:ext cx="6816725" cy="32956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97667" name="Rectangle 3"/>
          <p:cNvSpPr>
            <a:spLocks noGrp="1" noChangeArrowheads="1"/>
          </p:cNvSpPr>
          <p:nvPr>
            <p:ph type="body" idx="1"/>
          </p:nvPr>
        </p:nvSpPr>
        <p:spPr>
          <a:xfrm>
            <a:off x="127000" y="4359275"/>
            <a:ext cx="9017000" cy="2070100"/>
          </a:xfrm>
        </p:spPr>
        <p:txBody>
          <a:bodyPr/>
          <a:lstStyle/>
          <a:p>
            <a:pPr eaLnBrk="1" hangingPunct="1">
              <a:lnSpc>
                <a:spcPct val="90000"/>
              </a:lnSpc>
              <a:defRPr/>
            </a:pPr>
            <a:r>
              <a:rPr lang="en-US" dirty="0"/>
              <a:t>Vulnerable to denial of service (</a:t>
            </a:r>
            <a:r>
              <a:rPr lang="en-US" dirty="0" err="1"/>
              <a:t>DoS</a:t>
            </a:r>
            <a:r>
              <a:rPr lang="en-US" dirty="0"/>
              <a:t>)</a:t>
            </a:r>
            <a:endParaRPr lang="en-US" sz="1400" dirty="0">
              <a:solidFill>
                <a:schemeClr val="accent2">
                  <a:lumMod val="75000"/>
                </a:schemeClr>
              </a:solidFill>
            </a:endParaRPr>
          </a:p>
          <a:p>
            <a:pPr eaLnBrk="1" hangingPunct="1">
              <a:lnSpc>
                <a:spcPct val="90000"/>
              </a:lnSpc>
              <a:defRPr/>
            </a:pPr>
            <a:r>
              <a:rPr lang="en-US" dirty="0"/>
              <a:t>Unable to enforce priorities or SLAs </a:t>
            </a:r>
          </a:p>
          <a:p>
            <a:pPr eaLnBrk="1" hangingPunct="1">
              <a:lnSpc>
                <a:spcPct val="90000"/>
              </a:lnSpc>
              <a:defRPr/>
            </a:pPr>
            <a:r>
              <a:rPr lang="en-US" dirty="0"/>
              <a:t>Low </a:t>
            </a:r>
            <a:r>
              <a:rPr lang="en-US"/>
              <a:t>system performance</a:t>
            </a:r>
            <a:endParaRPr lang="en-US" sz="1400" dirty="0">
              <a:solidFill>
                <a:srgbClr val="2C6123"/>
              </a:solidFill>
            </a:endParaRPr>
          </a:p>
          <a:p>
            <a:pPr marL="0" indent="0" eaLnBrk="1" hangingPunct="1">
              <a:lnSpc>
                <a:spcPct val="90000"/>
              </a:lnSpc>
              <a:buNone/>
              <a:defRPr/>
            </a:pPr>
            <a:endParaRPr lang="en-US" sz="1100" dirty="0">
              <a:solidFill>
                <a:schemeClr val="tx1">
                  <a:lumMod val="60000"/>
                  <a:lumOff val="40000"/>
                </a:schemeClr>
              </a:solidFill>
              <a:sym typeface="Wingdings"/>
            </a:endParaRPr>
          </a:p>
          <a:p>
            <a:pPr marL="0" indent="0" algn="ctr" eaLnBrk="1" hangingPunct="1">
              <a:lnSpc>
                <a:spcPct val="90000"/>
              </a:lnSpc>
              <a:buNone/>
              <a:defRPr/>
            </a:pPr>
            <a:r>
              <a:rPr lang="en-US" b="1" dirty="0">
                <a:solidFill>
                  <a:srgbClr val="FF0000"/>
                </a:solidFill>
                <a:sym typeface="Wingdings"/>
              </a:rPr>
              <a:t>Uncontrollable, unpredictable system</a:t>
            </a:r>
            <a:endParaRPr lang="en-US" b="1" dirty="0">
              <a:solidFill>
                <a:srgbClr val="FF0000"/>
              </a:solidFill>
            </a:endParaRPr>
          </a:p>
        </p:txBody>
      </p:sp>
      <p:sp>
        <p:nvSpPr>
          <p:cNvPr id="19460" name="Line 14"/>
          <p:cNvSpPr>
            <a:spLocks noChangeShapeType="1"/>
          </p:cNvSpPr>
          <p:nvPr/>
        </p:nvSpPr>
        <p:spPr bwMode="auto">
          <a:xfrm>
            <a:off x="1666875" y="3392488"/>
            <a:ext cx="59436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1402" tIns="45702" rIns="91402" bIns="45702"/>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
        <p:nvSpPr>
          <p:cNvPr id="7" name="Slide Number Placeholder 3"/>
          <p:cNvSpPr>
            <a:spLocks noGrp="1"/>
          </p:cNvSpPr>
          <p:nvPr>
            <p:ph type="sldNum" sz="quarter" idx="11"/>
          </p:nvPr>
        </p:nvSpPr>
        <p:spPr>
          <a:xfrm>
            <a:off x="6553200" y="6363164"/>
            <a:ext cx="2133600" cy="457200"/>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ＭＳ Ｐゴシック" charset="-128"/>
              <a:cs typeface="+mn-cs"/>
            </a:endParaRPr>
          </a:p>
        </p:txBody>
      </p:sp>
    </p:spTree>
    <p:custDataLst>
      <p:tags r:id="rId2"/>
    </p:custDataLst>
    <p:extLst>
      <p:ext uri="{BB962C8B-B14F-4D97-AF65-F5344CB8AC3E}">
        <p14:creationId xmlns:p14="http://schemas.microsoft.com/office/powerpoint/2010/main" val="323717766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76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76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76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976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atin typeface="Garamond" charset="0"/>
              </a:rPr>
              <a:t>How Do We Solve the Problem?</a:t>
            </a:r>
          </a:p>
        </p:txBody>
      </p:sp>
      <p:sp>
        <p:nvSpPr>
          <p:cNvPr id="73730" name="Content Placeholder 2"/>
          <p:cNvSpPr>
            <a:spLocks noGrp="1"/>
          </p:cNvSpPr>
          <p:nvPr>
            <p:ph idx="1"/>
          </p:nvPr>
        </p:nvSpPr>
        <p:spPr>
          <a:xfrm>
            <a:off x="228600" y="996950"/>
            <a:ext cx="8610600" cy="5194300"/>
          </a:xfrm>
        </p:spPr>
        <p:txBody>
          <a:bodyPr/>
          <a:lstStyle/>
          <a:p>
            <a:r>
              <a:rPr lang="en-US">
                <a:solidFill>
                  <a:srgbClr val="0000FF"/>
                </a:solidFill>
                <a:latin typeface="Tahoma" charset="0"/>
              </a:rPr>
              <a:t>Stall-time fair memory scheduling </a:t>
            </a:r>
            <a:r>
              <a:rPr lang="en-US" sz="1800">
                <a:solidFill>
                  <a:srgbClr val="008000"/>
                </a:solidFill>
                <a:latin typeface="Tahoma" charset="0"/>
              </a:rPr>
              <a:t>[Mutlu+ MICRO’07]</a:t>
            </a:r>
          </a:p>
          <a:p>
            <a:pPr lvl="1"/>
            <a:endParaRPr lang="en-US" sz="2000">
              <a:latin typeface="Tahoma" charset="0"/>
              <a:ea typeface="ＭＳ Ｐゴシック" charset="0"/>
            </a:endParaRPr>
          </a:p>
          <a:p>
            <a:r>
              <a:rPr lang="en-US">
                <a:latin typeface="Tahoma" charset="0"/>
              </a:rPr>
              <a:t>Goal: Threads sharing main memory should experience similar slowdowns compared to when they are run alone </a:t>
            </a:r>
            <a:r>
              <a:rPr lang="en-US">
                <a:latin typeface="Tahoma" charset="0"/>
                <a:sym typeface="Wingdings" charset="0"/>
              </a:rPr>
              <a:t> fair scheduling</a:t>
            </a:r>
          </a:p>
          <a:p>
            <a:pPr lvl="2"/>
            <a:r>
              <a:rPr lang="en-US" sz="1800">
                <a:latin typeface="Tahoma" charset="0"/>
                <a:ea typeface="ＭＳ Ｐゴシック" charset="0"/>
                <a:sym typeface="Wingdings" charset="0"/>
              </a:rPr>
              <a:t>Also improves overall system performance by ensuring cores make “proportional” progress</a:t>
            </a:r>
          </a:p>
          <a:p>
            <a:pPr lvl="2"/>
            <a:endParaRPr lang="en-US" sz="1800">
              <a:latin typeface="Tahoma" charset="0"/>
              <a:ea typeface="ＭＳ Ｐゴシック" charset="0"/>
            </a:endParaRPr>
          </a:p>
          <a:p>
            <a:r>
              <a:rPr lang="en-US">
                <a:latin typeface="Tahoma" charset="0"/>
              </a:rPr>
              <a:t>Idea: Memory controller estimates each thread’s slowdown due to interference and schedules requests in a way to balance the slowdowns</a:t>
            </a:r>
          </a:p>
          <a:p>
            <a:pPr lvl="1"/>
            <a:endParaRPr lang="en-US" sz="2000">
              <a:latin typeface="Tahoma" charset="0"/>
              <a:ea typeface="ＭＳ Ｐゴシック" charset="0"/>
            </a:endParaRPr>
          </a:p>
          <a:p>
            <a:r>
              <a:rPr lang="en-US" sz="2000">
                <a:latin typeface="Tahoma" charset="0"/>
              </a:rPr>
              <a:t>Mutlu and Moscibroda, </a:t>
            </a:r>
            <a:r>
              <a:rPr lang="ja-JP" altLang="en-US" sz="2000">
                <a:latin typeface="Tahoma" charset="0"/>
              </a:rPr>
              <a:t>“</a:t>
            </a:r>
            <a:r>
              <a:rPr lang="en-US" altLang="ja-JP" sz="2000">
                <a:solidFill>
                  <a:srgbClr val="0000FF"/>
                </a:solidFill>
                <a:latin typeface="Tahoma" charset="0"/>
              </a:rPr>
              <a:t>Stall-Time Fair Memory Access Scheduling for Chip Multiprocessors,</a:t>
            </a:r>
            <a:r>
              <a:rPr lang="ja-JP" altLang="en-US" sz="2000">
                <a:latin typeface="Tahoma" charset="0"/>
              </a:rPr>
              <a:t>”</a:t>
            </a:r>
            <a:r>
              <a:rPr lang="en-US" altLang="ja-JP" sz="2000">
                <a:latin typeface="Tahoma" charset="0"/>
              </a:rPr>
              <a:t> MICRO 2007. </a:t>
            </a:r>
            <a:endParaRPr lang="en-US" sz="2000">
              <a:latin typeface="Tahoma" charset="0"/>
            </a:endParaRPr>
          </a:p>
        </p:txBody>
      </p:sp>
      <p:sp>
        <p:nvSpPr>
          <p:cNvPr id="7373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760" indent="-285677" eaLnBrk="0" hangingPunct="0">
              <a:defRPr sz="2400">
                <a:solidFill>
                  <a:schemeClr val="tx1"/>
                </a:solidFill>
                <a:latin typeface="Arial" charset="0"/>
                <a:ea typeface="ＭＳ Ｐゴシック" charset="0"/>
              </a:defRPr>
            </a:lvl2pPr>
            <a:lvl3pPr marL="1142706" indent="-228541" eaLnBrk="0" hangingPunct="0">
              <a:defRPr sz="2400">
                <a:solidFill>
                  <a:schemeClr val="tx1"/>
                </a:solidFill>
                <a:latin typeface="Arial" charset="0"/>
                <a:ea typeface="ＭＳ Ｐゴシック" charset="0"/>
              </a:defRPr>
            </a:lvl3pPr>
            <a:lvl4pPr marL="1599790" indent="-228541" eaLnBrk="0" hangingPunct="0">
              <a:defRPr sz="2400">
                <a:solidFill>
                  <a:schemeClr val="tx1"/>
                </a:solidFill>
                <a:latin typeface="Arial" charset="0"/>
                <a:ea typeface="ＭＳ Ｐゴシック" charset="0"/>
              </a:defRPr>
            </a:lvl4pPr>
            <a:lvl5pPr marL="2056875" indent="-228541" eaLnBrk="0" hangingPunct="0">
              <a:defRPr sz="2400">
                <a:solidFill>
                  <a:schemeClr val="tx1"/>
                </a:solidFill>
                <a:latin typeface="Arial" charset="0"/>
                <a:ea typeface="ＭＳ Ｐゴシック" charset="0"/>
              </a:defRPr>
            </a:lvl5pPr>
            <a:lvl6pPr marL="2513959" indent="-228541" eaLnBrk="0" fontAlgn="base" hangingPunct="0">
              <a:spcBef>
                <a:spcPct val="0"/>
              </a:spcBef>
              <a:spcAft>
                <a:spcPct val="0"/>
              </a:spcAft>
              <a:defRPr sz="2400">
                <a:solidFill>
                  <a:schemeClr val="tx1"/>
                </a:solidFill>
                <a:latin typeface="Arial" charset="0"/>
                <a:ea typeface="ＭＳ Ｐゴシック" charset="0"/>
              </a:defRPr>
            </a:lvl6pPr>
            <a:lvl7pPr marL="2971040" indent="-228541" eaLnBrk="0" fontAlgn="base" hangingPunct="0">
              <a:spcBef>
                <a:spcPct val="0"/>
              </a:spcBef>
              <a:spcAft>
                <a:spcPct val="0"/>
              </a:spcAft>
              <a:defRPr sz="2400">
                <a:solidFill>
                  <a:schemeClr val="tx1"/>
                </a:solidFill>
                <a:latin typeface="Arial" charset="0"/>
                <a:ea typeface="ＭＳ Ｐゴシック" charset="0"/>
              </a:defRPr>
            </a:lvl7pPr>
            <a:lvl8pPr marL="3428124" indent="-228541" eaLnBrk="0" fontAlgn="base" hangingPunct="0">
              <a:spcBef>
                <a:spcPct val="0"/>
              </a:spcBef>
              <a:spcAft>
                <a:spcPct val="0"/>
              </a:spcAft>
              <a:defRPr sz="2400">
                <a:solidFill>
                  <a:schemeClr val="tx1"/>
                </a:solidFill>
                <a:latin typeface="Arial" charset="0"/>
                <a:ea typeface="ＭＳ Ｐゴシック" charset="0"/>
              </a:defRPr>
            </a:lvl8pPr>
            <a:lvl9pPr marL="3885205" indent="-228541"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7C9635-357A-824D-ACB4-B02149D2273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2507192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760" indent="-285677" eaLnBrk="0" hangingPunct="0">
              <a:defRPr sz="2400">
                <a:solidFill>
                  <a:schemeClr val="tx1"/>
                </a:solidFill>
                <a:latin typeface="Arial" charset="0"/>
                <a:ea typeface="ＭＳ Ｐゴシック" charset="0"/>
              </a:defRPr>
            </a:lvl2pPr>
            <a:lvl3pPr marL="1142706" indent="-228541" eaLnBrk="0" hangingPunct="0">
              <a:defRPr sz="2400">
                <a:solidFill>
                  <a:schemeClr val="tx1"/>
                </a:solidFill>
                <a:latin typeface="Arial" charset="0"/>
                <a:ea typeface="ＭＳ Ｐゴシック" charset="0"/>
              </a:defRPr>
            </a:lvl3pPr>
            <a:lvl4pPr marL="1599790" indent="-228541" eaLnBrk="0" hangingPunct="0">
              <a:defRPr sz="2400">
                <a:solidFill>
                  <a:schemeClr val="tx1"/>
                </a:solidFill>
                <a:latin typeface="Arial" charset="0"/>
                <a:ea typeface="ＭＳ Ｐゴシック" charset="0"/>
              </a:defRPr>
            </a:lvl4pPr>
            <a:lvl5pPr marL="2056875" indent="-228541" eaLnBrk="0" hangingPunct="0">
              <a:defRPr sz="2400">
                <a:solidFill>
                  <a:schemeClr val="tx1"/>
                </a:solidFill>
                <a:latin typeface="Arial" charset="0"/>
                <a:ea typeface="ＭＳ Ｐゴシック" charset="0"/>
              </a:defRPr>
            </a:lvl5pPr>
            <a:lvl6pPr marL="2513959" indent="-228541" eaLnBrk="0" fontAlgn="base" hangingPunct="0">
              <a:spcBef>
                <a:spcPct val="0"/>
              </a:spcBef>
              <a:spcAft>
                <a:spcPct val="0"/>
              </a:spcAft>
              <a:defRPr sz="2400">
                <a:solidFill>
                  <a:schemeClr val="tx1"/>
                </a:solidFill>
                <a:latin typeface="Arial" charset="0"/>
                <a:ea typeface="ＭＳ Ｐゴシック" charset="0"/>
              </a:defRPr>
            </a:lvl6pPr>
            <a:lvl7pPr marL="2971040" indent="-228541" eaLnBrk="0" fontAlgn="base" hangingPunct="0">
              <a:spcBef>
                <a:spcPct val="0"/>
              </a:spcBef>
              <a:spcAft>
                <a:spcPct val="0"/>
              </a:spcAft>
              <a:defRPr sz="2400">
                <a:solidFill>
                  <a:schemeClr val="tx1"/>
                </a:solidFill>
                <a:latin typeface="Arial" charset="0"/>
                <a:ea typeface="ＭＳ Ｐゴシック" charset="0"/>
              </a:defRPr>
            </a:lvl7pPr>
            <a:lvl8pPr marL="3428124" indent="-228541" eaLnBrk="0" fontAlgn="base" hangingPunct="0">
              <a:spcBef>
                <a:spcPct val="0"/>
              </a:spcBef>
              <a:spcAft>
                <a:spcPct val="0"/>
              </a:spcAft>
              <a:defRPr sz="2400">
                <a:solidFill>
                  <a:schemeClr val="tx1"/>
                </a:solidFill>
                <a:latin typeface="Arial" charset="0"/>
                <a:ea typeface="ＭＳ Ｐゴシック" charset="0"/>
              </a:defRPr>
            </a:lvl8pPr>
            <a:lvl9pPr marL="3885205" indent="-228541"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42C089-8859-864E-90D8-5777FC98C73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74754" name="Rectangle 2"/>
          <p:cNvSpPr>
            <a:spLocks noGrp="1" noChangeArrowheads="1"/>
          </p:cNvSpPr>
          <p:nvPr>
            <p:ph type="title"/>
          </p:nvPr>
        </p:nvSpPr>
        <p:spPr/>
        <p:txBody>
          <a:bodyPr/>
          <a:lstStyle/>
          <a:p>
            <a:pPr eaLnBrk="1" hangingPunct="1"/>
            <a:r>
              <a:rPr lang="en-US" sz="3600">
                <a:latin typeface="Garamond" charset="0"/>
              </a:rPr>
              <a:t>Stall-Time Fairness in Shared DRAM Systems</a:t>
            </a:r>
          </a:p>
        </p:txBody>
      </p:sp>
      <p:sp>
        <p:nvSpPr>
          <p:cNvPr id="500739" name="Rectangle 3"/>
          <p:cNvSpPr>
            <a:spLocks noGrp="1" noChangeArrowheads="1"/>
          </p:cNvSpPr>
          <p:nvPr>
            <p:ph type="body" idx="1"/>
          </p:nvPr>
        </p:nvSpPr>
        <p:spPr>
          <a:xfrm>
            <a:off x="96838" y="1279525"/>
            <a:ext cx="9021762" cy="4876800"/>
          </a:xfrm>
        </p:spPr>
        <p:txBody>
          <a:bodyPr/>
          <a:lstStyle/>
          <a:p>
            <a:pPr eaLnBrk="1" hangingPunct="1"/>
            <a:r>
              <a:rPr lang="en-US" sz="2000">
                <a:solidFill>
                  <a:srgbClr val="FF0000"/>
                </a:solidFill>
                <a:latin typeface="Tahoma" charset="0"/>
              </a:rPr>
              <a:t>A DRAM system is fair if it equalizes the slowdown of equal-priority threads  </a:t>
            </a:r>
            <a:r>
              <a:rPr lang="en-US" sz="2000">
                <a:latin typeface="Tahoma" charset="0"/>
              </a:rPr>
              <a:t>relative to when each thread is run alone on the same system</a:t>
            </a:r>
          </a:p>
          <a:p>
            <a:pPr lvl="1" eaLnBrk="1" hangingPunct="1"/>
            <a:endParaRPr lang="en-US" sz="2000">
              <a:latin typeface="Tahoma" charset="0"/>
              <a:ea typeface="ＭＳ Ｐゴシック" charset="0"/>
            </a:endParaRPr>
          </a:p>
          <a:p>
            <a:pPr eaLnBrk="1" hangingPunct="1"/>
            <a:r>
              <a:rPr lang="en-US" sz="1800">
                <a:latin typeface="Tahoma" charset="0"/>
              </a:rPr>
              <a:t>DRAM-related stall-time: The time a thread spends waiting for DRAM memory</a:t>
            </a:r>
          </a:p>
          <a:p>
            <a:pPr eaLnBrk="1" hangingPunct="1"/>
            <a:r>
              <a:rPr lang="en-US" sz="2000">
                <a:solidFill>
                  <a:schemeClr val="accent2"/>
                </a:solidFill>
                <a:latin typeface="Tahoma" charset="0"/>
              </a:rPr>
              <a:t>ST</a:t>
            </a:r>
            <a:r>
              <a:rPr lang="en-US" baseline="-25000">
                <a:solidFill>
                  <a:schemeClr val="accent2"/>
                </a:solidFill>
                <a:latin typeface="Tahoma" charset="0"/>
              </a:rPr>
              <a:t>shared</a:t>
            </a:r>
            <a:r>
              <a:rPr lang="en-US" sz="2000">
                <a:latin typeface="Tahoma" charset="0"/>
              </a:rPr>
              <a:t>: DRAM-related stall-time when the thread runs with other threads</a:t>
            </a:r>
          </a:p>
          <a:p>
            <a:pPr eaLnBrk="1" hangingPunct="1"/>
            <a:r>
              <a:rPr lang="en-US" sz="2000">
                <a:solidFill>
                  <a:schemeClr val="accent2"/>
                </a:solidFill>
                <a:latin typeface="Tahoma" charset="0"/>
              </a:rPr>
              <a:t>ST</a:t>
            </a:r>
            <a:r>
              <a:rPr lang="en-US" baseline="-25000">
                <a:solidFill>
                  <a:schemeClr val="accent2"/>
                </a:solidFill>
                <a:latin typeface="Tahoma" charset="0"/>
              </a:rPr>
              <a:t>alone</a:t>
            </a:r>
            <a:r>
              <a:rPr lang="en-US" sz="2000">
                <a:latin typeface="Tahoma" charset="0"/>
              </a:rPr>
              <a:t>:  DRAM-related stall-time when the thread runs alone</a:t>
            </a:r>
            <a:endParaRPr lang="en-US" sz="1800">
              <a:latin typeface="Tahoma" charset="0"/>
            </a:endParaRPr>
          </a:p>
          <a:p>
            <a:pPr eaLnBrk="1" hangingPunct="1"/>
            <a:r>
              <a:rPr lang="en-US" sz="2000" b="1">
                <a:solidFill>
                  <a:schemeClr val="accent2"/>
                </a:solidFill>
                <a:latin typeface="Tahoma" charset="0"/>
              </a:rPr>
              <a:t>Memory-slowdown = ST</a:t>
            </a:r>
            <a:r>
              <a:rPr lang="en-US" b="1" baseline="-25000">
                <a:solidFill>
                  <a:schemeClr val="accent2"/>
                </a:solidFill>
                <a:latin typeface="Tahoma" charset="0"/>
              </a:rPr>
              <a:t>shared</a:t>
            </a:r>
            <a:r>
              <a:rPr lang="en-US" sz="2000" b="1">
                <a:solidFill>
                  <a:schemeClr val="accent2"/>
                </a:solidFill>
                <a:latin typeface="Tahoma" charset="0"/>
              </a:rPr>
              <a:t>/ST</a:t>
            </a:r>
            <a:r>
              <a:rPr lang="en-US" b="1" baseline="-25000">
                <a:solidFill>
                  <a:schemeClr val="accent2"/>
                </a:solidFill>
                <a:latin typeface="Tahoma" charset="0"/>
              </a:rPr>
              <a:t>alone   </a:t>
            </a:r>
            <a:endParaRPr lang="en-US" sz="2000">
              <a:latin typeface="Tahoma" charset="0"/>
            </a:endParaRPr>
          </a:p>
          <a:p>
            <a:pPr lvl="1" eaLnBrk="1" hangingPunct="1"/>
            <a:r>
              <a:rPr lang="en-US" sz="1800">
                <a:latin typeface="Tahoma" charset="0"/>
                <a:ea typeface="ＭＳ Ｐゴシック" charset="0"/>
              </a:rPr>
              <a:t>Relative increase in stall-time</a:t>
            </a:r>
          </a:p>
          <a:p>
            <a:pPr eaLnBrk="1" hangingPunct="1">
              <a:buFont typeface="Wingdings" charset="0"/>
              <a:buNone/>
            </a:pPr>
            <a:endParaRPr lang="en-US" sz="2000">
              <a:latin typeface="Tahoma" charset="0"/>
            </a:endParaRPr>
          </a:p>
          <a:p>
            <a:pPr eaLnBrk="1" hangingPunct="1"/>
            <a:r>
              <a:rPr lang="en-US" sz="2000" i="1">
                <a:latin typeface="Tahoma" charset="0"/>
              </a:rPr>
              <a:t>Stall-Time Fair Memory scheduler (STFM)</a:t>
            </a:r>
            <a:r>
              <a:rPr lang="en-US" sz="2000">
                <a:latin typeface="Tahoma" charset="0"/>
              </a:rPr>
              <a:t> aims to </a:t>
            </a:r>
            <a:r>
              <a:rPr lang="en-US" sz="2000">
                <a:solidFill>
                  <a:srgbClr val="35742A"/>
                </a:solidFill>
                <a:latin typeface="Tahoma" charset="0"/>
              </a:rPr>
              <a:t>equalize</a:t>
            </a:r>
            <a:r>
              <a:rPr lang="en-US" sz="2000">
                <a:latin typeface="Tahoma" charset="0"/>
              </a:rPr>
              <a:t>             </a:t>
            </a:r>
            <a:r>
              <a:rPr lang="en-US" sz="2000">
                <a:solidFill>
                  <a:schemeClr val="accent2"/>
                </a:solidFill>
                <a:latin typeface="Tahoma" charset="0"/>
              </a:rPr>
              <a:t>Memory-slowdown</a:t>
            </a:r>
            <a:r>
              <a:rPr lang="en-US" sz="2000">
                <a:latin typeface="Tahoma" charset="0"/>
              </a:rPr>
              <a:t> for interfering threads, without sacrificing performance</a:t>
            </a:r>
          </a:p>
          <a:p>
            <a:pPr lvl="1" eaLnBrk="1" hangingPunct="1"/>
            <a:r>
              <a:rPr lang="en-US" sz="1800">
                <a:solidFill>
                  <a:srgbClr val="003399"/>
                </a:solidFill>
                <a:latin typeface="Tahoma" charset="0"/>
                <a:ea typeface="ＭＳ Ｐゴシック" charset="0"/>
              </a:rPr>
              <a:t>Considers inherent DRAM performance of each thread</a:t>
            </a:r>
          </a:p>
          <a:p>
            <a:pPr lvl="1" eaLnBrk="1" hangingPunct="1"/>
            <a:r>
              <a:rPr lang="en-US" sz="1800">
                <a:solidFill>
                  <a:srgbClr val="003399"/>
                </a:solidFill>
                <a:latin typeface="Tahoma" charset="0"/>
                <a:ea typeface="ＭＳ Ｐゴシック" charset="0"/>
              </a:rPr>
              <a:t>Aims to allow proportional progress of threads</a:t>
            </a:r>
          </a:p>
          <a:p>
            <a:pPr eaLnBrk="1" hangingPunct="1"/>
            <a:endParaRPr lang="en-US" sz="2000">
              <a:solidFill>
                <a:srgbClr val="003399"/>
              </a:solidFill>
              <a:latin typeface="Tahoma" charset="0"/>
            </a:endParaRPr>
          </a:p>
          <a:p>
            <a:pPr lvl="1" eaLnBrk="1" hangingPunct="1"/>
            <a:endParaRPr lang="en-US" sz="2400">
              <a:solidFill>
                <a:srgbClr val="003399"/>
              </a:solidFill>
              <a:latin typeface="Tahoma" charset="0"/>
              <a:ea typeface="ＭＳ Ｐゴシック" charset="0"/>
            </a:endParaRPr>
          </a:p>
          <a:p>
            <a:pPr lvl="1" eaLnBrk="1" hangingPunct="1"/>
            <a:endParaRPr lang="en-US" sz="2400">
              <a:latin typeface="Tahoma" charset="0"/>
              <a:ea typeface="ＭＳ Ｐゴシック" charset="0"/>
            </a:endParaRPr>
          </a:p>
          <a:p>
            <a:pPr eaLnBrk="1" hangingPunct="1"/>
            <a:endParaRPr lang="en-US" sz="2000">
              <a:latin typeface="Tahoma" charset="0"/>
            </a:endParaRPr>
          </a:p>
          <a:p>
            <a:pPr eaLnBrk="1" hangingPunct="1"/>
            <a:endParaRPr lang="en-US" sz="2000">
              <a:latin typeface="Tahoma" charset="0"/>
            </a:endParaRPr>
          </a:p>
          <a:p>
            <a:pPr eaLnBrk="1" hangingPunct="1"/>
            <a:endParaRPr lang="en-US" sz="2000">
              <a:latin typeface="Tahoma" charset="0"/>
            </a:endParaRPr>
          </a:p>
        </p:txBody>
      </p:sp>
    </p:spTree>
    <p:custDataLst>
      <p:tags r:id="rId1"/>
    </p:custDataLst>
    <p:extLst>
      <p:ext uri="{BB962C8B-B14F-4D97-AF65-F5344CB8AC3E}">
        <p14:creationId xmlns:p14="http://schemas.microsoft.com/office/powerpoint/2010/main" val="10538583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07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73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073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073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0739">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0073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073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07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760" indent="-285677" eaLnBrk="0" hangingPunct="0">
              <a:defRPr sz="2400">
                <a:solidFill>
                  <a:schemeClr val="tx1"/>
                </a:solidFill>
                <a:latin typeface="Arial" charset="0"/>
                <a:ea typeface="ＭＳ Ｐゴシック" charset="0"/>
              </a:defRPr>
            </a:lvl2pPr>
            <a:lvl3pPr marL="1142706" indent="-228541" eaLnBrk="0" hangingPunct="0">
              <a:defRPr sz="2400">
                <a:solidFill>
                  <a:schemeClr val="tx1"/>
                </a:solidFill>
                <a:latin typeface="Arial" charset="0"/>
                <a:ea typeface="ＭＳ Ｐゴシック" charset="0"/>
              </a:defRPr>
            </a:lvl3pPr>
            <a:lvl4pPr marL="1599790" indent="-228541" eaLnBrk="0" hangingPunct="0">
              <a:defRPr sz="2400">
                <a:solidFill>
                  <a:schemeClr val="tx1"/>
                </a:solidFill>
                <a:latin typeface="Arial" charset="0"/>
                <a:ea typeface="ＭＳ Ｐゴシック" charset="0"/>
              </a:defRPr>
            </a:lvl4pPr>
            <a:lvl5pPr marL="2056875" indent="-228541" eaLnBrk="0" hangingPunct="0">
              <a:defRPr sz="2400">
                <a:solidFill>
                  <a:schemeClr val="tx1"/>
                </a:solidFill>
                <a:latin typeface="Arial" charset="0"/>
                <a:ea typeface="ＭＳ Ｐゴシック" charset="0"/>
              </a:defRPr>
            </a:lvl5pPr>
            <a:lvl6pPr marL="2513959" indent="-228541" eaLnBrk="0" fontAlgn="base" hangingPunct="0">
              <a:spcBef>
                <a:spcPct val="0"/>
              </a:spcBef>
              <a:spcAft>
                <a:spcPct val="0"/>
              </a:spcAft>
              <a:defRPr sz="2400">
                <a:solidFill>
                  <a:schemeClr val="tx1"/>
                </a:solidFill>
                <a:latin typeface="Arial" charset="0"/>
                <a:ea typeface="ＭＳ Ｐゴシック" charset="0"/>
              </a:defRPr>
            </a:lvl6pPr>
            <a:lvl7pPr marL="2971040" indent="-228541" eaLnBrk="0" fontAlgn="base" hangingPunct="0">
              <a:spcBef>
                <a:spcPct val="0"/>
              </a:spcBef>
              <a:spcAft>
                <a:spcPct val="0"/>
              </a:spcAft>
              <a:defRPr sz="2400">
                <a:solidFill>
                  <a:schemeClr val="tx1"/>
                </a:solidFill>
                <a:latin typeface="Arial" charset="0"/>
                <a:ea typeface="ＭＳ Ｐゴシック" charset="0"/>
              </a:defRPr>
            </a:lvl7pPr>
            <a:lvl8pPr marL="3428124" indent="-228541" eaLnBrk="0" fontAlgn="base" hangingPunct="0">
              <a:spcBef>
                <a:spcPct val="0"/>
              </a:spcBef>
              <a:spcAft>
                <a:spcPct val="0"/>
              </a:spcAft>
              <a:defRPr sz="2400">
                <a:solidFill>
                  <a:schemeClr val="tx1"/>
                </a:solidFill>
                <a:latin typeface="Arial" charset="0"/>
                <a:ea typeface="ＭＳ Ｐゴシック" charset="0"/>
              </a:defRPr>
            </a:lvl8pPr>
            <a:lvl9pPr marL="3885205" indent="-228541"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CF6785-A9E3-7044-8289-CAF3825290A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76802" name="Rectangle 2"/>
          <p:cNvSpPr>
            <a:spLocks noGrp="1" noChangeArrowheads="1"/>
          </p:cNvSpPr>
          <p:nvPr>
            <p:ph type="title"/>
          </p:nvPr>
        </p:nvSpPr>
        <p:spPr/>
        <p:txBody>
          <a:bodyPr/>
          <a:lstStyle/>
          <a:p>
            <a:pPr eaLnBrk="1" hangingPunct="1"/>
            <a:r>
              <a:rPr lang="en-US">
                <a:latin typeface="Garamond" charset="0"/>
              </a:rPr>
              <a:t>STFM Scheduling Algorithm </a:t>
            </a:r>
            <a:r>
              <a:rPr lang="en-US" sz="2000">
                <a:latin typeface="Garamond" charset="0"/>
              </a:rPr>
              <a:t>[MICRO</a:t>
            </a:r>
            <a:r>
              <a:rPr lang="ja-JP" altLang="en-US" sz="2000">
                <a:latin typeface="Garamond" charset="0"/>
              </a:rPr>
              <a:t>’</a:t>
            </a:r>
            <a:r>
              <a:rPr lang="en-US" altLang="ja-JP" sz="2000">
                <a:latin typeface="Garamond" charset="0"/>
              </a:rPr>
              <a:t>07]</a:t>
            </a:r>
            <a:br>
              <a:rPr lang="en-US" altLang="ja-JP" sz="2000">
                <a:latin typeface="Garamond" charset="0"/>
              </a:rPr>
            </a:br>
            <a:endParaRPr lang="en-US" sz="2000">
              <a:latin typeface="Garamond" charset="0"/>
            </a:endParaRPr>
          </a:p>
        </p:txBody>
      </p:sp>
      <p:sp>
        <p:nvSpPr>
          <p:cNvPr id="505859" name="Rectangle 3"/>
          <p:cNvSpPr>
            <a:spLocks noGrp="1" noChangeArrowheads="1"/>
          </p:cNvSpPr>
          <p:nvPr>
            <p:ph type="body" idx="1"/>
          </p:nvPr>
        </p:nvSpPr>
        <p:spPr>
          <a:xfrm>
            <a:off x="228600" y="903288"/>
            <a:ext cx="9124950" cy="5116512"/>
          </a:xfrm>
        </p:spPr>
        <p:txBody>
          <a:bodyPr/>
          <a:lstStyle/>
          <a:p>
            <a:pPr eaLnBrk="1" hangingPunct="1"/>
            <a:r>
              <a:rPr lang="en-US" sz="2000">
                <a:latin typeface="Tahoma" charset="0"/>
              </a:rPr>
              <a:t>For each thread, the DRAM controller</a:t>
            </a:r>
          </a:p>
          <a:p>
            <a:pPr lvl="1" eaLnBrk="1" hangingPunct="1"/>
            <a:r>
              <a:rPr lang="en-US" sz="2000">
                <a:latin typeface="Tahoma" charset="0"/>
                <a:ea typeface="ＭＳ Ｐゴシック" charset="0"/>
              </a:rPr>
              <a:t>Tracks ST</a:t>
            </a:r>
            <a:r>
              <a:rPr lang="en-US" sz="2400" baseline="-25000">
                <a:latin typeface="Tahoma" charset="0"/>
                <a:ea typeface="ＭＳ Ｐゴシック" charset="0"/>
              </a:rPr>
              <a:t>shared</a:t>
            </a:r>
            <a:r>
              <a:rPr lang="en-US" sz="2000">
                <a:latin typeface="Tahoma" charset="0"/>
                <a:ea typeface="ＭＳ Ｐゴシック" charset="0"/>
              </a:rPr>
              <a:t> </a:t>
            </a:r>
          </a:p>
          <a:p>
            <a:pPr lvl="1" eaLnBrk="1" hangingPunct="1"/>
            <a:r>
              <a:rPr lang="en-US" sz="2000">
                <a:latin typeface="Tahoma" charset="0"/>
                <a:ea typeface="ＭＳ Ｐゴシック" charset="0"/>
              </a:rPr>
              <a:t>Estimates ST</a:t>
            </a:r>
            <a:r>
              <a:rPr lang="en-US" sz="2400" baseline="-25000">
                <a:latin typeface="Tahoma" charset="0"/>
                <a:ea typeface="ＭＳ Ｐゴシック" charset="0"/>
              </a:rPr>
              <a:t>alone</a:t>
            </a:r>
            <a:r>
              <a:rPr lang="en-US" sz="2000">
                <a:latin typeface="Tahoma" charset="0"/>
                <a:ea typeface="ＭＳ Ｐゴシック" charset="0"/>
              </a:rPr>
              <a:t> </a:t>
            </a:r>
          </a:p>
          <a:p>
            <a:pPr lvl="1" eaLnBrk="1" hangingPunct="1"/>
            <a:endParaRPr lang="en-US" sz="2000">
              <a:latin typeface="Tahoma" charset="0"/>
              <a:ea typeface="ＭＳ Ｐゴシック" charset="0"/>
            </a:endParaRPr>
          </a:p>
          <a:p>
            <a:pPr eaLnBrk="1" hangingPunct="1"/>
            <a:r>
              <a:rPr lang="en-US" sz="2000">
                <a:latin typeface="Tahoma" charset="0"/>
              </a:rPr>
              <a:t>Each cycle, the DRAM controller</a:t>
            </a:r>
          </a:p>
          <a:p>
            <a:pPr lvl="1" eaLnBrk="1" hangingPunct="1"/>
            <a:r>
              <a:rPr lang="en-US" sz="2000">
                <a:latin typeface="Tahoma" charset="0"/>
                <a:ea typeface="ＭＳ Ｐゴシック" charset="0"/>
              </a:rPr>
              <a:t>Computes Slowdown = ST</a:t>
            </a:r>
            <a:r>
              <a:rPr lang="en-US" sz="2400" baseline="-25000">
                <a:latin typeface="Tahoma" charset="0"/>
                <a:ea typeface="ＭＳ Ｐゴシック" charset="0"/>
              </a:rPr>
              <a:t>shared</a:t>
            </a:r>
            <a:r>
              <a:rPr lang="en-US" sz="2000">
                <a:latin typeface="Tahoma" charset="0"/>
                <a:ea typeface="ＭＳ Ｐゴシック" charset="0"/>
              </a:rPr>
              <a:t>/ST</a:t>
            </a:r>
            <a:r>
              <a:rPr lang="en-US" sz="2400" baseline="-25000">
                <a:latin typeface="Tahoma" charset="0"/>
                <a:ea typeface="ＭＳ Ｐゴシック" charset="0"/>
              </a:rPr>
              <a:t>alone</a:t>
            </a:r>
            <a:r>
              <a:rPr lang="en-US" sz="2000">
                <a:latin typeface="Tahoma" charset="0"/>
                <a:ea typeface="ＭＳ Ｐゴシック" charset="0"/>
              </a:rPr>
              <a:t> for threads with legal requests</a:t>
            </a:r>
          </a:p>
          <a:p>
            <a:pPr lvl="1" eaLnBrk="1" hangingPunct="1"/>
            <a:r>
              <a:rPr lang="en-US" sz="2000">
                <a:latin typeface="Tahoma" charset="0"/>
                <a:ea typeface="ＭＳ Ｐゴシック" charset="0"/>
              </a:rPr>
              <a:t>Computes </a:t>
            </a:r>
            <a:r>
              <a:rPr lang="en-US" sz="2000">
                <a:solidFill>
                  <a:srgbClr val="FF0000"/>
                </a:solidFill>
                <a:latin typeface="Tahoma" charset="0"/>
                <a:ea typeface="ＭＳ Ｐゴシック" charset="0"/>
              </a:rPr>
              <a:t>unfairness = MAX Slowdown / MIN Slowdown</a:t>
            </a:r>
          </a:p>
          <a:p>
            <a:pPr eaLnBrk="1" hangingPunct="1"/>
            <a:endParaRPr lang="en-US" sz="2000">
              <a:latin typeface="Tahoma" charset="0"/>
            </a:endParaRPr>
          </a:p>
          <a:p>
            <a:pPr eaLnBrk="1" hangingPunct="1"/>
            <a:r>
              <a:rPr lang="en-US" sz="2000">
                <a:latin typeface="Tahoma" charset="0"/>
              </a:rPr>
              <a:t>If unfairness &lt; </a:t>
            </a:r>
            <a:r>
              <a:rPr lang="en-US" sz="2000">
                <a:latin typeface="Tahoma" charset="0"/>
                <a:cs typeface="Tahoma" charset="0"/>
                <a:sym typeface="Symbol" charset="0"/>
              </a:rPr>
              <a:t></a:t>
            </a:r>
          </a:p>
          <a:p>
            <a:pPr lvl="1" eaLnBrk="1" hangingPunct="1"/>
            <a:r>
              <a:rPr lang="en-US" sz="2000">
                <a:latin typeface="Tahoma" charset="0"/>
                <a:ea typeface="ＭＳ Ｐゴシック" charset="0"/>
                <a:cs typeface="Tahoma" charset="0"/>
              </a:rPr>
              <a:t>Use DRAM throughput oriented scheduling policy</a:t>
            </a:r>
          </a:p>
          <a:p>
            <a:pPr eaLnBrk="1" hangingPunct="1"/>
            <a:r>
              <a:rPr lang="en-US" sz="2000">
                <a:solidFill>
                  <a:srgbClr val="FF0000"/>
                </a:solidFill>
                <a:latin typeface="Tahoma" charset="0"/>
                <a:cs typeface="Tahoma" charset="0"/>
              </a:rPr>
              <a:t>If unfairness ≥ </a:t>
            </a:r>
            <a:r>
              <a:rPr lang="en-US" sz="2000">
                <a:solidFill>
                  <a:srgbClr val="FF0000"/>
                </a:solidFill>
                <a:latin typeface="Tahoma" charset="0"/>
                <a:cs typeface="Tahoma" charset="0"/>
                <a:sym typeface="Symbol" charset="0"/>
              </a:rPr>
              <a:t></a:t>
            </a:r>
            <a:endParaRPr lang="en-US" sz="2000">
              <a:solidFill>
                <a:srgbClr val="FF0000"/>
              </a:solidFill>
              <a:latin typeface="Tahoma" charset="0"/>
              <a:cs typeface="Tahoma" charset="0"/>
            </a:endParaRPr>
          </a:p>
          <a:p>
            <a:pPr lvl="1" eaLnBrk="1" hangingPunct="1"/>
            <a:r>
              <a:rPr lang="en-US" sz="2000">
                <a:latin typeface="Tahoma" charset="0"/>
                <a:ea typeface="ＭＳ Ｐゴシック" charset="0"/>
                <a:cs typeface="Tahoma" charset="0"/>
              </a:rPr>
              <a:t>Use fairness-oriented scheduling policy </a:t>
            </a:r>
          </a:p>
          <a:p>
            <a:pPr lvl="2"/>
            <a:r>
              <a:rPr lang="en-US" sz="1800">
                <a:solidFill>
                  <a:srgbClr val="FF0000"/>
                </a:solidFill>
                <a:latin typeface="Tahoma" charset="0"/>
                <a:ea typeface="ＭＳ Ｐゴシック" charset="0"/>
                <a:cs typeface="Tahoma" charset="0"/>
              </a:rPr>
              <a:t>(1) requests from thread with MAX Slowdown first</a:t>
            </a:r>
            <a:r>
              <a:rPr lang="en-US" sz="1800">
                <a:latin typeface="Tahoma" charset="0"/>
                <a:ea typeface="ＭＳ Ｐゴシック" charset="0"/>
                <a:cs typeface="Tahoma" charset="0"/>
              </a:rPr>
              <a:t> </a:t>
            </a:r>
          </a:p>
          <a:p>
            <a:pPr lvl="2"/>
            <a:r>
              <a:rPr lang="en-US" sz="1800">
                <a:latin typeface="Tahoma" charset="0"/>
                <a:ea typeface="ＭＳ Ｐゴシック" charset="0"/>
                <a:cs typeface="Tahoma" charset="0"/>
              </a:rPr>
              <a:t>(2) row-hit first , (3) oldest-first</a:t>
            </a:r>
          </a:p>
          <a:p>
            <a:pPr lvl="1" eaLnBrk="1" hangingPunct="1"/>
            <a:endParaRPr lang="en-US" sz="2000">
              <a:latin typeface="Tahoma" charset="0"/>
              <a:ea typeface="ＭＳ Ｐゴシック" charset="0"/>
            </a:endParaRPr>
          </a:p>
        </p:txBody>
      </p:sp>
    </p:spTree>
    <p:custDataLst>
      <p:tags r:id="rId1"/>
    </p:custDataLst>
    <p:extLst>
      <p:ext uri="{BB962C8B-B14F-4D97-AF65-F5344CB8AC3E}">
        <p14:creationId xmlns:p14="http://schemas.microsoft.com/office/powerpoint/2010/main" val="15923003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585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585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5859">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0585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5859">
                                            <p:txEl>
                                              <p:pRg st="9" end="9"/>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05859">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5859">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5859">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585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760" indent="-285677" eaLnBrk="0" hangingPunct="0">
              <a:defRPr sz="2400">
                <a:solidFill>
                  <a:schemeClr val="tx1"/>
                </a:solidFill>
                <a:latin typeface="Arial" charset="0"/>
                <a:ea typeface="ＭＳ Ｐゴシック" charset="0"/>
              </a:defRPr>
            </a:lvl2pPr>
            <a:lvl3pPr marL="1142706" indent="-228541" eaLnBrk="0" hangingPunct="0">
              <a:defRPr sz="2400">
                <a:solidFill>
                  <a:schemeClr val="tx1"/>
                </a:solidFill>
                <a:latin typeface="Arial" charset="0"/>
                <a:ea typeface="ＭＳ Ｐゴシック" charset="0"/>
              </a:defRPr>
            </a:lvl3pPr>
            <a:lvl4pPr marL="1599790" indent="-228541" eaLnBrk="0" hangingPunct="0">
              <a:defRPr sz="2400">
                <a:solidFill>
                  <a:schemeClr val="tx1"/>
                </a:solidFill>
                <a:latin typeface="Arial" charset="0"/>
                <a:ea typeface="ＭＳ Ｐゴシック" charset="0"/>
              </a:defRPr>
            </a:lvl4pPr>
            <a:lvl5pPr marL="2056875" indent="-228541" eaLnBrk="0" hangingPunct="0">
              <a:defRPr sz="2400">
                <a:solidFill>
                  <a:schemeClr val="tx1"/>
                </a:solidFill>
                <a:latin typeface="Arial" charset="0"/>
                <a:ea typeface="ＭＳ Ｐゴシック" charset="0"/>
              </a:defRPr>
            </a:lvl5pPr>
            <a:lvl6pPr marL="2513959" indent="-228541" eaLnBrk="0" fontAlgn="base" hangingPunct="0">
              <a:spcBef>
                <a:spcPct val="0"/>
              </a:spcBef>
              <a:spcAft>
                <a:spcPct val="0"/>
              </a:spcAft>
              <a:defRPr sz="2400">
                <a:solidFill>
                  <a:schemeClr val="tx1"/>
                </a:solidFill>
                <a:latin typeface="Arial" charset="0"/>
                <a:ea typeface="ＭＳ Ｐゴシック" charset="0"/>
              </a:defRPr>
            </a:lvl6pPr>
            <a:lvl7pPr marL="2971040" indent="-228541" eaLnBrk="0" fontAlgn="base" hangingPunct="0">
              <a:spcBef>
                <a:spcPct val="0"/>
              </a:spcBef>
              <a:spcAft>
                <a:spcPct val="0"/>
              </a:spcAft>
              <a:defRPr sz="2400">
                <a:solidFill>
                  <a:schemeClr val="tx1"/>
                </a:solidFill>
                <a:latin typeface="Arial" charset="0"/>
                <a:ea typeface="ＭＳ Ｐゴシック" charset="0"/>
              </a:defRPr>
            </a:lvl7pPr>
            <a:lvl8pPr marL="3428124" indent="-228541" eaLnBrk="0" fontAlgn="base" hangingPunct="0">
              <a:spcBef>
                <a:spcPct val="0"/>
              </a:spcBef>
              <a:spcAft>
                <a:spcPct val="0"/>
              </a:spcAft>
              <a:defRPr sz="2400">
                <a:solidFill>
                  <a:schemeClr val="tx1"/>
                </a:solidFill>
                <a:latin typeface="Arial" charset="0"/>
                <a:ea typeface="ＭＳ Ｐゴシック" charset="0"/>
              </a:defRPr>
            </a:lvl8pPr>
            <a:lvl9pPr marL="3885205" indent="-228541"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CB8806-BCF1-3446-88FA-9F021E52064B}"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78850" name="Rectangle 2"/>
          <p:cNvSpPr>
            <a:spLocks noGrp="1" noChangeArrowheads="1"/>
          </p:cNvSpPr>
          <p:nvPr>
            <p:ph type="title"/>
          </p:nvPr>
        </p:nvSpPr>
        <p:spPr/>
        <p:txBody>
          <a:bodyPr/>
          <a:lstStyle/>
          <a:p>
            <a:r>
              <a:rPr lang="en-US">
                <a:latin typeface="Garamond" charset="0"/>
              </a:rPr>
              <a:t>How Does STFM Prevent Unfairness?</a:t>
            </a:r>
          </a:p>
        </p:txBody>
      </p:sp>
      <p:sp>
        <p:nvSpPr>
          <p:cNvPr id="78851" name="Rectangle 3"/>
          <p:cNvSpPr>
            <a:spLocks noChangeArrowheads="1"/>
          </p:cNvSpPr>
          <p:nvPr/>
        </p:nvSpPr>
        <p:spPr bwMode="auto">
          <a:xfrm>
            <a:off x="5319713" y="1506539"/>
            <a:ext cx="1612900" cy="22463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52" name="Line 4"/>
          <p:cNvSpPr>
            <a:spLocks noChangeShapeType="1"/>
          </p:cNvSpPr>
          <p:nvPr/>
        </p:nvSpPr>
        <p:spPr bwMode="auto">
          <a:xfrm>
            <a:off x="5319713" y="1795463"/>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53" name="Line 5"/>
          <p:cNvSpPr>
            <a:spLocks noChangeShapeType="1"/>
          </p:cNvSpPr>
          <p:nvPr/>
        </p:nvSpPr>
        <p:spPr bwMode="auto">
          <a:xfrm>
            <a:off x="5319713" y="2082800"/>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54" name="Line 6"/>
          <p:cNvSpPr>
            <a:spLocks noChangeShapeType="1"/>
          </p:cNvSpPr>
          <p:nvPr/>
        </p:nvSpPr>
        <p:spPr bwMode="auto">
          <a:xfrm>
            <a:off x="5319713" y="2371725"/>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55" name="Line 7"/>
          <p:cNvSpPr>
            <a:spLocks noChangeShapeType="1"/>
          </p:cNvSpPr>
          <p:nvPr/>
        </p:nvSpPr>
        <p:spPr bwMode="auto">
          <a:xfrm>
            <a:off x="5319713" y="2659063"/>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56" name="Line 8"/>
          <p:cNvSpPr>
            <a:spLocks noChangeShapeType="1"/>
          </p:cNvSpPr>
          <p:nvPr/>
        </p:nvSpPr>
        <p:spPr bwMode="auto">
          <a:xfrm>
            <a:off x="5319713" y="2946400"/>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57" name="Line 9"/>
          <p:cNvSpPr>
            <a:spLocks noChangeShapeType="1"/>
          </p:cNvSpPr>
          <p:nvPr/>
        </p:nvSpPr>
        <p:spPr bwMode="auto">
          <a:xfrm>
            <a:off x="5319713" y="3235325"/>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58" name="Rectangle 10"/>
          <p:cNvSpPr>
            <a:spLocks noChangeArrowheads="1"/>
          </p:cNvSpPr>
          <p:nvPr/>
        </p:nvSpPr>
        <p:spPr bwMode="auto">
          <a:xfrm>
            <a:off x="5319713" y="4329113"/>
            <a:ext cx="1612900" cy="2889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59" name="Line 11"/>
          <p:cNvSpPr>
            <a:spLocks noChangeShapeType="1"/>
          </p:cNvSpPr>
          <p:nvPr/>
        </p:nvSpPr>
        <p:spPr bwMode="auto">
          <a:xfrm>
            <a:off x="6126163" y="3752850"/>
            <a:ext cx="0" cy="57626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60" name="Text Box 12"/>
          <p:cNvSpPr txBox="1">
            <a:spLocks noChangeArrowheads="1"/>
          </p:cNvSpPr>
          <p:nvPr/>
        </p:nvSpPr>
        <p:spPr bwMode="auto">
          <a:xfrm>
            <a:off x="6886575" y="4271963"/>
            <a:ext cx="1340032"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CC0000"/>
                </a:solidFill>
                <a:effectLst/>
                <a:uLnTx/>
                <a:uFillTx/>
                <a:latin typeface="Arial" charset="0"/>
                <a:ea typeface="ＭＳ Ｐゴシック" charset="0"/>
                <a:cs typeface="Arial" charset="0"/>
              </a:rPr>
              <a:t>Row Buffer</a:t>
            </a:r>
          </a:p>
        </p:txBody>
      </p:sp>
      <p:sp>
        <p:nvSpPr>
          <p:cNvPr id="78861" name="Rectangle 13"/>
          <p:cNvSpPr>
            <a:spLocks noChangeArrowheads="1"/>
          </p:cNvSpPr>
          <p:nvPr/>
        </p:nvSpPr>
        <p:spPr bwMode="auto">
          <a:xfrm>
            <a:off x="4397375" y="1506539"/>
            <a:ext cx="461963" cy="22463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62" name="Line 15"/>
          <p:cNvSpPr>
            <a:spLocks noChangeShapeType="1"/>
          </p:cNvSpPr>
          <p:nvPr/>
        </p:nvSpPr>
        <p:spPr bwMode="auto">
          <a:xfrm>
            <a:off x="5549900" y="1506539"/>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63" name="Line 16"/>
          <p:cNvSpPr>
            <a:spLocks noChangeShapeType="1"/>
          </p:cNvSpPr>
          <p:nvPr/>
        </p:nvSpPr>
        <p:spPr bwMode="auto">
          <a:xfrm>
            <a:off x="5780088" y="1506539"/>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64" name="Line 17"/>
          <p:cNvSpPr>
            <a:spLocks noChangeShapeType="1"/>
          </p:cNvSpPr>
          <p:nvPr/>
        </p:nvSpPr>
        <p:spPr bwMode="auto">
          <a:xfrm>
            <a:off x="6011863" y="1506539"/>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65" name="Line 18"/>
          <p:cNvSpPr>
            <a:spLocks noChangeShapeType="1"/>
          </p:cNvSpPr>
          <p:nvPr/>
        </p:nvSpPr>
        <p:spPr bwMode="auto">
          <a:xfrm>
            <a:off x="6242050" y="1506539"/>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66" name="Line 19"/>
          <p:cNvSpPr>
            <a:spLocks noChangeShapeType="1"/>
          </p:cNvSpPr>
          <p:nvPr/>
        </p:nvSpPr>
        <p:spPr bwMode="auto">
          <a:xfrm>
            <a:off x="6472238" y="1506539"/>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67" name="Line 20"/>
          <p:cNvSpPr>
            <a:spLocks noChangeShapeType="1"/>
          </p:cNvSpPr>
          <p:nvPr/>
        </p:nvSpPr>
        <p:spPr bwMode="auto">
          <a:xfrm>
            <a:off x="6702425" y="1506539"/>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68" name="Line 21"/>
          <p:cNvSpPr>
            <a:spLocks noChangeShapeType="1"/>
          </p:cNvSpPr>
          <p:nvPr/>
        </p:nvSpPr>
        <p:spPr bwMode="auto">
          <a:xfrm>
            <a:off x="5319713" y="350043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69" name="Line 22"/>
          <p:cNvSpPr>
            <a:spLocks noChangeShapeType="1"/>
          </p:cNvSpPr>
          <p:nvPr/>
        </p:nvSpPr>
        <p:spPr bwMode="auto">
          <a:xfrm>
            <a:off x="4859339" y="2659063"/>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70" name="Line 23"/>
          <p:cNvSpPr>
            <a:spLocks noChangeShapeType="1"/>
          </p:cNvSpPr>
          <p:nvPr/>
        </p:nvSpPr>
        <p:spPr bwMode="auto">
          <a:xfrm>
            <a:off x="6126163" y="4618043"/>
            <a:ext cx="0" cy="28733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71" name="Line 24"/>
          <p:cNvSpPr>
            <a:spLocks noChangeShapeType="1"/>
          </p:cNvSpPr>
          <p:nvPr/>
        </p:nvSpPr>
        <p:spPr bwMode="auto">
          <a:xfrm>
            <a:off x="3763964" y="2659063"/>
            <a:ext cx="633412"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72" name="Line 25"/>
          <p:cNvSpPr>
            <a:spLocks noChangeShapeType="1"/>
          </p:cNvSpPr>
          <p:nvPr/>
        </p:nvSpPr>
        <p:spPr bwMode="auto">
          <a:xfrm>
            <a:off x="4911726" y="5135563"/>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73" name="Line 26"/>
          <p:cNvSpPr>
            <a:spLocks noChangeShapeType="1"/>
          </p:cNvSpPr>
          <p:nvPr/>
        </p:nvSpPr>
        <p:spPr bwMode="auto">
          <a:xfrm>
            <a:off x="6126163" y="5316539"/>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74" name="Text Box 27"/>
          <p:cNvSpPr txBox="1">
            <a:spLocks noChangeArrowheads="1"/>
          </p:cNvSpPr>
          <p:nvPr/>
        </p:nvSpPr>
        <p:spPr bwMode="auto">
          <a:xfrm>
            <a:off x="5780088" y="5597525"/>
            <a:ext cx="67987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Data</a:t>
            </a:r>
          </a:p>
        </p:txBody>
      </p:sp>
      <p:sp>
        <p:nvSpPr>
          <p:cNvPr id="78875" name="Text Box 28"/>
          <p:cNvSpPr txBox="1">
            <a:spLocks noChangeArrowheads="1"/>
          </p:cNvSpPr>
          <p:nvPr/>
        </p:nvSpPr>
        <p:spPr bwMode="auto">
          <a:xfrm>
            <a:off x="5722938" y="4284664"/>
            <a:ext cx="849175"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Arial" charset="0"/>
              </a:rPr>
              <a:t>Row 0</a:t>
            </a:r>
          </a:p>
        </p:txBody>
      </p:sp>
      <p:sp>
        <p:nvSpPr>
          <p:cNvPr id="78876" name="Rectangle 29"/>
          <p:cNvSpPr>
            <a:spLocks noChangeArrowheads="1"/>
          </p:cNvSpPr>
          <p:nvPr/>
        </p:nvSpPr>
        <p:spPr bwMode="auto">
          <a:xfrm>
            <a:off x="654050" y="1736725"/>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77" name="Rectangle 30"/>
          <p:cNvSpPr>
            <a:spLocks noChangeArrowheads="1"/>
          </p:cNvSpPr>
          <p:nvPr/>
        </p:nvSpPr>
        <p:spPr bwMode="auto">
          <a:xfrm>
            <a:off x="654050" y="2139951"/>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78" name="Rectangle 31"/>
          <p:cNvSpPr>
            <a:spLocks noChangeArrowheads="1"/>
          </p:cNvSpPr>
          <p:nvPr/>
        </p:nvSpPr>
        <p:spPr bwMode="auto">
          <a:xfrm>
            <a:off x="654050" y="2543175"/>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79" name="Rectangle 32"/>
          <p:cNvSpPr>
            <a:spLocks noChangeArrowheads="1"/>
          </p:cNvSpPr>
          <p:nvPr/>
        </p:nvSpPr>
        <p:spPr bwMode="auto">
          <a:xfrm>
            <a:off x="654050" y="2946400"/>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80" name="Rectangle 33"/>
          <p:cNvSpPr>
            <a:spLocks noChangeArrowheads="1"/>
          </p:cNvSpPr>
          <p:nvPr/>
        </p:nvSpPr>
        <p:spPr bwMode="auto">
          <a:xfrm>
            <a:off x="654050" y="3349626"/>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81" name="Rectangle 34"/>
          <p:cNvSpPr>
            <a:spLocks noChangeArrowheads="1"/>
          </p:cNvSpPr>
          <p:nvPr/>
        </p:nvSpPr>
        <p:spPr bwMode="auto">
          <a:xfrm>
            <a:off x="654050" y="3752850"/>
            <a:ext cx="15557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08963" name="Text Box 35"/>
          <p:cNvSpPr txBox="1">
            <a:spLocks noChangeArrowheads="1"/>
          </p:cNvSpPr>
          <p:nvPr/>
        </p:nvSpPr>
        <p:spPr bwMode="auto">
          <a:xfrm>
            <a:off x="811217" y="3752852"/>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508964" name="Rectangle 36"/>
          <p:cNvSpPr>
            <a:spLocks noChangeArrowheads="1"/>
          </p:cNvSpPr>
          <p:nvPr/>
        </p:nvSpPr>
        <p:spPr bwMode="auto">
          <a:xfrm>
            <a:off x="5321300" y="4329113"/>
            <a:ext cx="1612900" cy="288925"/>
          </a:xfrm>
          <a:prstGeom prst="rect">
            <a:avLst/>
          </a:prstGeom>
          <a:solidFill>
            <a:srgbClr val="0000FF"/>
          </a:solidFill>
          <a:ln w="9525">
            <a:solidFill>
              <a:schemeClr val="tx1"/>
            </a:solidFill>
            <a:miter lim="800000"/>
            <a:headEnd/>
            <a:tailEnd/>
          </a:ln>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08965" name="Text Box 37"/>
          <p:cNvSpPr txBox="1">
            <a:spLocks noChangeArrowheads="1"/>
          </p:cNvSpPr>
          <p:nvPr/>
        </p:nvSpPr>
        <p:spPr bwMode="auto">
          <a:xfrm>
            <a:off x="5699126" y="4283075"/>
            <a:ext cx="849175"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Arial" charset="0"/>
              </a:rPr>
              <a:t>Row 0</a:t>
            </a:r>
          </a:p>
        </p:txBody>
      </p:sp>
      <p:sp>
        <p:nvSpPr>
          <p:cNvPr id="508966" name="Text Box 38"/>
          <p:cNvSpPr txBox="1">
            <a:spLocks noChangeArrowheads="1"/>
          </p:cNvSpPr>
          <p:nvPr/>
        </p:nvSpPr>
        <p:spPr bwMode="auto">
          <a:xfrm>
            <a:off x="812800" y="3752852"/>
            <a:ext cx="138341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T1: Row 16</a:t>
            </a:r>
          </a:p>
        </p:txBody>
      </p:sp>
      <p:sp>
        <p:nvSpPr>
          <p:cNvPr id="508967" name="Text Box 39"/>
          <p:cNvSpPr txBox="1">
            <a:spLocks noChangeArrowheads="1"/>
          </p:cNvSpPr>
          <p:nvPr/>
        </p:nvSpPr>
        <p:spPr bwMode="auto">
          <a:xfrm>
            <a:off x="811217" y="3386138"/>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508968" name="Text Box 40"/>
          <p:cNvSpPr txBox="1">
            <a:spLocks noChangeArrowheads="1"/>
          </p:cNvSpPr>
          <p:nvPr/>
        </p:nvSpPr>
        <p:spPr bwMode="auto">
          <a:xfrm>
            <a:off x="812801" y="2979738"/>
            <a:ext cx="147900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T1: Row 111</a:t>
            </a:r>
          </a:p>
        </p:txBody>
      </p:sp>
      <p:sp>
        <p:nvSpPr>
          <p:cNvPr id="508969" name="Text Box 41"/>
          <p:cNvSpPr txBox="1">
            <a:spLocks noChangeArrowheads="1"/>
          </p:cNvSpPr>
          <p:nvPr/>
        </p:nvSpPr>
        <p:spPr bwMode="auto">
          <a:xfrm>
            <a:off x="811217" y="3386138"/>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508970" name="Text Box 42"/>
          <p:cNvSpPr txBox="1">
            <a:spLocks noChangeArrowheads="1"/>
          </p:cNvSpPr>
          <p:nvPr/>
        </p:nvSpPr>
        <p:spPr bwMode="auto">
          <a:xfrm>
            <a:off x="814392" y="3394076"/>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508971" name="Text Box 43"/>
          <p:cNvSpPr txBox="1">
            <a:spLocks noChangeArrowheads="1"/>
          </p:cNvSpPr>
          <p:nvPr/>
        </p:nvSpPr>
        <p:spPr bwMode="auto">
          <a:xfrm>
            <a:off x="838204" y="2162175"/>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T1: Row 5</a:t>
            </a:r>
          </a:p>
        </p:txBody>
      </p:sp>
      <p:sp>
        <p:nvSpPr>
          <p:cNvPr id="508972" name="Text Box 44"/>
          <p:cNvSpPr txBox="1">
            <a:spLocks noChangeArrowheads="1"/>
          </p:cNvSpPr>
          <p:nvPr/>
        </p:nvSpPr>
        <p:spPr bwMode="auto">
          <a:xfrm>
            <a:off x="827092" y="2601913"/>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508973" name="Text Box 45"/>
          <p:cNvSpPr txBox="1">
            <a:spLocks noChangeArrowheads="1"/>
          </p:cNvSpPr>
          <p:nvPr/>
        </p:nvSpPr>
        <p:spPr bwMode="auto">
          <a:xfrm>
            <a:off x="827092" y="2601913"/>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508974" name="Text Box 46"/>
          <p:cNvSpPr txBox="1">
            <a:spLocks noChangeArrowheads="1"/>
          </p:cNvSpPr>
          <p:nvPr/>
        </p:nvSpPr>
        <p:spPr bwMode="auto">
          <a:xfrm>
            <a:off x="827092" y="1758952"/>
            <a:ext cx="125303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Row 0</a:t>
            </a:r>
          </a:p>
        </p:txBody>
      </p:sp>
      <p:sp>
        <p:nvSpPr>
          <p:cNvPr id="78894" name="Rectangle 47"/>
          <p:cNvSpPr>
            <a:spLocks noChangeArrowheads="1"/>
          </p:cNvSpPr>
          <p:nvPr/>
        </p:nvSpPr>
        <p:spPr bwMode="auto">
          <a:xfrm>
            <a:off x="1806575" y="4465638"/>
            <a:ext cx="8064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95" name="Rectangle 48"/>
          <p:cNvSpPr>
            <a:spLocks noChangeArrowheads="1"/>
          </p:cNvSpPr>
          <p:nvPr/>
        </p:nvSpPr>
        <p:spPr bwMode="auto">
          <a:xfrm>
            <a:off x="1806575" y="4868864"/>
            <a:ext cx="8064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896" name="Text Box 49"/>
          <p:cNvSpPr txBox="1">
            <a:spLocks noChangeArrowheads="1"/>
          </p:cNvSpPr>
          <p:nvPr/>
        </p:nvSpPr>
        <p:spPr bwMode="auto">
          <a:xfrm>
            <a:off x="307976" y="4486276"/>
            <a:ext cx="1591985"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T0 Slowdown</a:t>
            </a:r>
          </a:p>
        </p:txBody>
      </p:sp>
      <p:sp>
        <p:nvSpPr>
          <p:cNvPr id="78897" name="Text Box 50"/>
          <p:cNvSpPr txBox="1">
            <a:spLocks noChangeArrowheads="1"/>
          </p:cNvSpPr>
          <p:nvPr/>
        </p:nvSpPr>
        <p:spPr bwMode="auto">
          <a:xfrm>
            <a:off x="307976" y="4868864"/>
            <a:ext cx="1591985"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T1 Slowdown</a:t>
            </a:r>
          </a:p>
        </p:txBody>
      </p:sp>
      <p:sp>
        <p:nvSpPr>
          <p:cNvPr id="508979" name="Text Box 51"/>
          <p:cNvSpPr txBox="1">
            <a:spLocks noChangeArrowheads="1"/>
          </p:cNvSpPr>
          <p:nvPr/>
        </p:nvSpPr>
        <p:spPr bwMode="auto">
          <a:xfrm>
            <a:off x="1863725" y="4879976"/>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1.00</a:t>
            </a:r>
          </a:p>
        </p:txBody>
      </p:sp>
      <p:sp>
        <p:nvSpPr>
          <p:cNvPr id="508980" name="Text Box 52"/>
          <p:cNvSpPr txBox="1">
            <a:spLocks noChangeArrowheads="1"/>
          </p:cNvSpPr>
          <p:nvPr/>
        </p:nvSpPr>
        <p:spPr bwMode="auto">
          <a:xfrm>
            <a:off x="1863725" y="4502152"/>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1.00</a:t>
            </a:r>
          </a:p>
        </p:txBody>
      </p:sp>
      <p:sp>
        <p:nvSpPr>
          <p:cNvPr id="78900" name="Rectangle 53"/>
          <p:cNvSpPr>
            <a:spLocks noChangeArrowheads="1"/>
          </p:cNvSpPr>
          <p:nvPr/>
        </p:nvSpPr>
        <p:spPr bwMode="auto">
          <a:xfrm>
            <a:off x="1806575" y="5330825"/>
            <a:ext cx="8064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08982" name="Text Box 54"/>
          <p:cNvSpPr txBox="1">
            <a:spLocks noChangeArrowheads="1"/>
          </p:cNvSpPr>
          <p:nvPr/>
        </p:nvSpPr>
        <p:spPr bwMode="auto">
          <a:xfrm>
            <a:off x="1863725" y="5340350"/>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633"/>
                </a:solidFill>
                <a:effectLst/>
                <a:uLnTx/>
                <a:uFillTx/>
                <a:latin typeface="Arial" charset="0"/>
                <a:ea typeface="ＭＳ Ｐゴシック" charset="0"/>
                <a:cs typeface="Arial" charset="0"/>
              </a:rPr>
              <a:t>1.00</a:t>
            </a:r>
          </a:p>
        </p:txBody>
      </p:sp>
      <p:sp>
        <p:nvSpPr>
          <p:cNvPr id="78902" name="Text Box 55"/>
          <p:cNvSpPr txBox="1">
            <a:spLocks noChangeArrowheads="1"/>
          </p:cNvSpPr>
          <p:nvPr/>
        </p:nvSpPr>
        <p:spPr bwMode="auto">
          <a:xfrm>
            <a:off x="307975" y="5308601"/>
            <a:ext cx="1305232"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633"/>
                </a:solidFill>
                <a:effectLst/>
                <a:uLnTx/>
                <a:uFillTx/>
                <a:latin typeface="Arial" charset="0"/>
                <a:ea typeface="ＭＳ Ｐゴシック" charset="0"/>
                <a:cs typeface="Arial" charset="0"/>
              </a:rPr>
              <a:t>Unfairness</a:t>
            </a:r>
          </a:p>
        </p:txBody>
      </p:sp>
      <p:sp>
        <p:nvSpPr>
          <p:cNvPr id="508984" name="Text Box 56"/>
          <p:cNvSpPr txBox="1">
            <a:spLocks noChangeArrowheads="1"/>
          </p:cNvSpPr>
          <p:nvPr/>
        </p:nvSpPr>
        <p:spPr bwMode="auto">
          <a:xfrm>
            <a:off x="1863725" y="4868864"/>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1.03</a:t>
            </a:r>
          </a:p>
        </p:txBody>
      </p:sp>
      <p:sp>
        <p:nvSpPr>
          <p:cNvPr id="508985" name="Text Box 57"/>
          <p:cNvSpPr txBox="1">
            <a:spLocks noChangeArrowheads="1"/>
          </p:cNvSpPr>
          <p:nvPr/>
        </p:nvSpPr>
        <p:spPr bwMode="auto">
          <a:xfrm>
            <a:off x="1863725" y="5329238"/>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633"/>
                </a:solidFill>
                <a:effectLst/>
                <a:uLnTx/>
                <a:uFillTx/>
                <a:latin typeface="Arial" charset="0"/>
                <a:ea typeface="ＭＳ Ｐゴシック" charset="0"/>
                <a:cs typeface="Arial" charset="0"/>
              </a:rPr>
              <a:t>1.03</a:t>
            </a:r>
          </a:p>
        </p:txBody>
      </p:sp>
      <p:sp>
        <p:nvSpPr>
          <p:cNvPr id="508986" name="Text Box 58"/>
          <p:cNvSpPr txBox="1">
            <a:spLocks noChangeArrowheads="1"/>
          </p:cNvSpPr>
          <p:nvPr/>
        </p:nvSpPr>
        <p:spPr bwMode="auto">
          <a:xfrm>
            <a:off x="1863725" y="4868864"/>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1.06</a:t>
            </a:r>
          </a:p>
        </p:txBody>
      </p:sp>
      <p:sp>
        <p:nvSpPr>
          <p:cNvPr id="508987" name="Text Box 59"/>
          <p:cNvSpPr txBox="1">
            <a:spLocks noChangeArrowheads="1"/>
          </p:cNvSpPr>
          <p:nvPr/>
        </p:nvSpPr>
        <p:spPr bwMode="auto">
          <a:xfrm>
            <a:off x="1863725" y="5329238"/>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633"/>
                </a:solidFill>
                <a:effectLst/>
                <a:uLnTx/>
                <a:uFillTx/>
                <a:latin typeface="Arial" charset="0"/>
                <a:ea typeface="ＭＳ Ｐゴシック" charset="0"/>
                <a:cs typeface="Arial" charset="0"/>
              </a:rPr>
              <a:t>1.06</a:t>
            </a:r>
          </a:p>
        </p:txBody>
      </p:sp>
      <p:sp>
        <p:nvSpPr>
          <p:cNvPr id="78907" name="Rectangle 60"/>
          <p:cNvSpPr>
            <a:spLocks noChangeArrowheads="1"/>
          </p:cNvSpPr>
          <p:nvPr/>
        </p:nvSpPr>
        <p:spPr bwMode="auto">
          <a:xfrm>
            <a:off x="1346200" y="5791200"/>
            <a:ext cx="33256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sym typeface="Symbol" charset="0"/>
              </a:rPr>
              <a:t></a:t>
            </a:r>
          </a:p>
        </p:txBody>
      </p:sp>
      <p:sp>
        <p:nvSpPr>
          <p:cNvPr id="78908" name="Rectangle 61"/>
          <p:cNvSpPr>
            <a:spLocks noChangeArrowheads="1"/>
          </p:cNvSpPr>
          <p:nvPr/>
        </p:nvSpPr>
        <p:spPr bwMode="auto">
          <a:xfrm>
            <a:off x="1806575" y="5791201"/>
            <a:ext cx="806450" cy="4032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78909" name="Text Box 62"/>
          <p:cNvSpPr txBox="1">
            <a:spLocks noChangeArrowheads="1"/>
          </p:cNvSpPr>
          <p:nvPr/>
        </p:nvSpPr>
        <p:spPr bwMode="auto">
          <a:xfrm>
            <a:off x="1863725" y="5816602"/>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1.05</a:t>
            </a:r>
          </a:p>
        </p:txBody>
      </p:sp>
      <p:sp>
        <p:nvSpPr>
          <p:cNvPr id="508991" name="Oval 63"/>
          <p:cNvSpPr>
            <a:spLocks noChangeArrowheads="1"/>
          </p:cNvSpPr>
          <p:nvPr/>
        </p:nvSpPr>
        <p:spPr bwMode="auto">
          <a:xfrm>
            <a:off x="1749425" y="5272088"/>
            <a:ext cx="979488" cy="517525"/>
          </a:xfrm>
          <a:prstGeom prst="ellipse">
            <a:avLst/>
          </a:prstGeom>
          <a:noFill/>
          <a:ln w="285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08992" name="Text Box 64"/>
          <p:cNvSpPr txBox="1">
            <a:spLocks noChangeArrowheads="1"/>
          </p:cNvSpPr>
          <p:nvPr/>
        </p:nvSpPr>
        <p:spPr bwMode="auto">
          <a:xfrm>
            <a:off x="1863725" y="5330827"/>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633"/>
                </a:solidFill>
                <a:effectLst/>
                <a:uLnTx/>
                <a:uFillTx/>
                <a:latin typeface="Arial" charset="0"/>
                <a:ea typeface="ＭＳ Ｐゴシック" charset="0"/>
                <a:cs typeface="Arial" charset="0"/>
              </a:rPr>
              <a:t>1.03</a:t>
            </a:r>
          </a:p>
        </p:txBody>
      </p:sp>
      <p:sp>
        <p:nvSpPr>
          <p:cNvPr id="508993" name="Text Box 65"/>
          <p:cNvSpPr txBox="1">
            <a:spLocks noChangeArrowheads="1"/>
          </p:cNvSpPr>
          <p:nvPr/>
        </p:nvSpPr>
        <p:spPr bwMode="auto">
          <a:xfrm>
            <a:off x="1870075" y="4868864"/>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1.06</a:t>
            </a:r>
          </a:p>
        </p:txBody>
      </p:sp>
      <p:sp>
        <p:nvSpPr>
          <p:cNvPr id="508994" name="Text Box 66"/>
          <p:cNvSpPr txBox="1">
            <a:spLocks noChangeArrowheads="1"/>
          </p:cNvSpPr>
          <p:nvPr/>
        </p:nvSpPr>
        <p:spPr bwMode="auto">
          <a:xfrm>
            <a:off x="1870075" y="4502152"/>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1.03</a:t>
            </a:r>
          </a:p>
        </p:txBody>
      </p:sp>
      <p:sp>
        <p:nvSpPr>
          <p:cNvPr id="508995" name="Text Box 67"/>
          <p:cNvSpPr txBox="1">
            <a:spLocks noChangeArrowheads="1"/>
          </p:cNvSpPr>
          <p:nvPr/>
        </p:nvSpPr>
        <p:spPr bwMode="auto">
          <a:xfrm>
            <a:off x="1863725" y="4502152"/>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1.04</a:t>
            </a:r>
          </a:p>
        </p:txBody>
      </p:sp>
      <p:sp>
        <p:nvSpPr>
          <p:cNvPr id="508996" name="Text Box 68"/>
          <p:cNvSpPr txBox="1">
            <a:spLocks noChangeArrowheads="1"/>
          </p:cNvSpPr>
          <p:nvPr/>
        </p:nvSpPr>
        <p:spPr bwMode="auto">
          <a:xfrm>
            <a:off x="1863725" y="4868864"/>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1.08</a:t>
            </a:r>
          </a:p>
        </p:txBody>
      </p:sp>
      <p:sp>
        <p:nvSpPr>
          <p:cNvPr id="508997" name="Text Box 69"/>
          <p:cNvSpPr txBox="1">
            <a:spLocks noChangeArrowheads="1"/>
          </p:cNvSpPr>
          <p:nvPr/>
        </p:nvSpPr>
        <p:spPr bwMode="auto">
          <a:xfrm>
            <a:off x="1863725" y="5330827"/>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633"/>
                </a:solidFill>
                <a:effectLst/>
                <a:uLnTx/>
                <a:uFillTx/>
                <a:latin typeface="Arial" charset="0"/>
                <a:ea typeface="ＭＳ Ｐゴシック" charset="0"/>
                <a:cs typeface="Arial" charset="0"/>
              </a:rPr>
              <a:t>1.04</a:t>
            </a:r>
          </a:p>
        </p:txBody>
      </p:sp>
      <p:sp>
        <p:nvSpPr>
          <p:cNvPr id="508998" name="Text Box 70"/>
          <p:cNvSpPr txBox="1">
            <a:spLocks noChangeArrowheads="1"/>
          </p:cNvSpPr>
          <p:nvPr/>
        </p:nvSpPr>
        <p:spPr bwMode="auto">
          <a:xfrm>
            <a:off x="1863725" y="4502152"/>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1.04</a:t>
            </a:r>
          </a:p>
        </p:txBody>
      </p:sp>
      <p:sp>
        <p:nvSpPr>
          <p:cNvPr id="508999" name="Text Box 71"/>
          <p:cNvSpPr txBox="1">
            <a:spLocks noChangeArrowheads="1"/>
          </p:cNvSpPr>
          <p:nvPr/>
        </p:nvSpPr>
        <p:spPr bwMode="auto">
          <a:xfrm>
            <a:off x="1870075" y="4868864"/>
            <a:ext cx="6235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1.11</a:t>
            </a:r>
          </a:p>
        </p:txBody>
      </p:sp>
      <p:sp>
        <p:nvSpPr>
          <p:cNvPr id="509000" name="Text Box 72"/>
          <p:cNvSpPr txBox="1">
            <a:spLocks noChangeArrowheads="1"/>
          </p:cNvSpPr>
          <p:nvPr/>
        </p:nvSpPr>
        <p:spPr bwMode="auto">
          <a:xfrm>
            <a:off x="1863725" y="5330827"/>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633"/>
                </a:solidFill>
                <a:effectLst/>
                <a:uLnTx/>
                <a:uFillTx/>
                <a:latin typeface="Arial" charset="0"/>
                <a:ea typeface="ＭＳ Ｐゴシック" charset="0"/>
                <a:cs typeface="Arial" charset="0"/>
              </a:rPr>
              <a:t>1.06</a:t>
            </a:r>
          </a:p>
        </p:txBody>
      </p:sp>
      <p:sp>
        <p:nvSpPr>
          <p:cNvPr id="509001" name="Text Box 73"/>
          <p:cNvSpPr txBox="1">
            <a:spLocks noChangeArrowheads="1"/>
          </p:cNvSpPr>
          <p:nvPr/>
        </p:nvSpPr>
        <p:spPr bwMode="auto">
          <a:xfrm>
            <a:off x="1863725" y="4502152"/>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1.07</a:t>
            </a:r>
          </a:p>
        </p:txBody>
      </p:sp>
      <p:sp>
        <p:nvSpPr>
          <p:cNvPr id="509002" name="Text Box 74"/>
          <p:cNvSpPr txBox="1">
            <a:spLocks noChangeArrowheads="1"/>
          </p:cNvSpPr>
          <p:nvPr/>
        </p:nvSpPr>
        <p:spPr bwMode="auto">
          <a:xfrm>
            <a:off x="1863725" y="5330827"/>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633"/>
                </a:solidFill>
                <a:effectLst/>
                <a:uLnTx/>
                <a:uFillTx/>
                <a:latin typeface="Arial" charset="0"/>
                <a:ea typeface="ＭＳ Ｐゴシック" charset="0"/>
                <a:cs typeface="Arial" charset="0"/>
              </a:rPr>
              <a:t>1.04</a:t>
            </a:r>
          </a:p>
        </p:txBody>
      </p:sp>
      <p:sp>
        <p:nvSpPr>
          <p:cNvPr id="509003" name="Text Box 75"/>
          <p:cNvSpPr txBox="1">
            <a:spLocks noChangeArrowheads="1"/>
          </p:cNvSpPr>
          <p:nvPr/>
        </p:nvSpPr>
        <p:spPr bwMode="auto">
          <a:xfrm>
            <a:off x="1863725" y="4502152"/>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1.10</a:t>
            </a:r>
          </a:p>
        </p:txBody>
      </p:sp>
      <p:sp>
        <p:nvSpPr>
          <p:cNvPr id="509004" name="Text Box 76"/>
          <p:cNvSpPr txBox="1">
            <a:spLocks noChangeArrowheads="1"/>
          </p:cNvSpPr>
          <p:nvPr/>
        </p:nvSpPr>
        <p:spPr bwMode="auto">
          <a:xfrm>
            <a:off x="1863725" y="4868864"/>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1.14</a:t>
            </a:r>
          </a:p>
        </p:txBody>
      </p:sp>
      <p:sp>
        <p:nvSpPr>
          <p:cNvPr id="509005" name="Text Box 77"/>
          <p:cNvSpPr txBox="1">
            <a:spLocks noChangeArrowheads="1"/>
          </p:cNvSpPr>
          <p:nvPr/>
        </p:nvSpPr>
        <p:spPr bwMode="auto">
          <a:xfrm>
            <a:off x="1863725" y="5330827"/>
            <a:ext cx="64095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6633"/>
                </a:solidFill>
                <a:effectLst/>
                <a:uLnTx/>
                <a:uFillTx/>
                <a:latin typeface="Arial" charset="0"/>
                <a:ea typeface="ＭＳ Ｐゴシック" charset="0"/>
                <a:cs typeface="Arial" charset="0"/>
              </a:rPr>
              <a:t>1.03</a:t>
            </a:r>
          </a:p>
        </p:txBody>
      </p:sp>
      <p:sp>
        <p:nvSpPr>
          <p:cNvPr id="509006" name="Rectangle 78"/>
          <p:cNvSpPr>
            <a:spLocks noChangeArrowheads="1"/>
          </p:cNvSpPr>
          <p:nvPr/>
        </p:nvSpPr>
        <p:spPr bwMode="auto">
          <a:xfrm>
            <a:off x="5321300" y="4329113"/>
            <a:ext cx="1612900" cy="288925"/>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09007" name="Text Box 79"/>
          <p:cNvSpPr txBox="1">
            <a:spLocks noChangeArrowheads="1"/>
          </p:cNvSpPr>
          <p:nvPr/>
        </p:nvSpPr>
        <p:spPr bwMode="auto">
          <a:xfrm>
            <a:off x="5667379" y="4273552"/>
            <a:ext cx="979559"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Arial" charset="0"/>
              </a:rPr>
              <a:t>Row 16</a:t>
            </a:r>
          </a:p>
        </p:txBody>
      </p:sp>
      <p:sp>
        <p:nvSpPr>
          <p:cNvPr id="509008" name="Text Box 80"/>
          <p:cNvSpPr txBox="1">
            <a:spLocks noChangeArrowheads="1"/>
          </p:cNvSpPr>
          <p:nvPr/>
        </p:nvSpPr>
        <p:spPr bwMode="auto">
          <a:xfrm>
            <a:off x="5667377" y="4273552"/>
            <a:ext cx="107514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Arial" charset="0"/>
              </a:rPr>
              <a:t>Row 111</a:t>
            </a:r>
          </a:p>
        </p:txBody>
      </p:sp>
      <p:sp>
        <p:nvSpPr>
          <p:cNvPr id="83" name="Trapezoid 82"/>
          <p:cNvSpPr/>
          <p:nvPr/>
        </p:nvSpPr>
        <p:spPr bwMode="auto">
          <a:xfrm rot="10800000">
            <a:off x="5314951" y="4889505"/>
            <a:ext cx="1617663" cy="422275"/>
          </a:xfrm>
          <a:prstGeom prst="trapezoid">
            <a:avLst/>
          </a:prstGeom>
          <a:no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Arial" pitchFamily="-111" charset="0"/>
              <a:cs typeface="Arial" pitchFamily="-111" charset="0"/>
            </a:endParaRPr>
          </a:p>
        </p:txBody>
      </p:sp>
    </p:spTree>
    <p:custDataLst>
      <p:tags r:id="rId1"/>
    </p:custDataLst>
    <p:extLst>
      <p:ext uri="{BB962C8B-B14F-4D97-AF65-F5344CB8AC3E}">
        <p14:creationId xmlns:p14="http://schemas.microsoft.com/office/powerpoint/2010/main" val="16086412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7344 0.03218 L 0.30642 0.175 " pathEditMode="relative" rAng="0" ptsTypes="AA">
                                      <p:cBhvr>
                                        <p:cTn id="6" dur="500" fill="hold"/>
                                        <p:tgtEl>
                                          <p:spTgt spid="508963"/>
                                        </p:tgtEl>
                                        <p:attrNameLst>
                                          <p:attrName>ppt_x</p:attrName>
                                          <p:attrName>ppt_y</p:attrName>
                                        </p:attrNameLst>
                                      </p:cBhvr>
                                      <p:rCtr x="11600" y="7100"/>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508966"/>
                                        </p:tgtEl>
                                        <p:attrNameLst>
                                          <p:attrName>style.visibility</p:attrName>
                                        </p:attrNameLst>
                                      </p:cBhvr>
                                      <p:to>
                                        <p:strVal val="visible"/>
                                      </p:to>
                                    </p:set>
                                    <p:anim calcmode="lin" valueType="num">
                                      <p:cBhvr additive="base">
                                        <p:cTn id="11" dur="500" fill="hold"/>
                                        <p:tgtEl>
                                          <p:spTgt spid="508966"/>
                                        </p:tgtEl>
                                        <p:attrNameLst>
                                          <p:attrName>ppt_x</p:attrName>
                                        </p:attrNameLst>
                                      </p:cBhvr>
                                      <p:tavLst>
                                        <p:tav tm="0">
                                          <p:val>
                                            <p:strVal val="#ppt_x"/>
                                          </p:val>
                                        </p:tav>
                                        <p:tav tm="100000">
                                          <p:val>
                                            <p:strVal val="#ppt_x"/>
                                          </p:val>
                                        </p:tav>
                                      </p:tavLst>
                                    </p:anim>
                                    <p:anim calcmode="lin" valueType="num">
                                      <p:cBhvr additive="base">
                                        <p:cTn id="12" dur="500" fill="hold"/>
                                        <p:tgtEl>
                                          <p:spTgt spid="508966"/>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grpId="1" nodeType="clickEffect">
                                  <p:stCondLst>
                                    <p:cond delay="0"/>
                                  </p:stCondLst>
                                  <p:childTnLst>
                                    <p:set>
                                      <p:cBhvr>
                                        <p:cTn id="16" dur="1" fill="hold">
                                          <p:stCondLst>
                                            <p:cond delay="0"/>
                                          </p:stCondLst>
                                        </p:cTn>
                                        <p:tgtEl>
                                          <p:spTgt spid="508967"/>
                                        </p:tgtEl>
                                        <p:attrNameLst>
                                          <p:attrName>style.visibility</p:attrName>
                                        </p:attrNameLst>
                                      </p:cBhvr>
                                      <p:to>
                                        <p:strVal val="visible"/>
                                      </p:to>
                                    </p:set>
                                    <p:anim calcmode="lin" valueType="num">
                                      <p:cBhvr additive="base">
                                        <p:cTn id="17" dur="500" fill="hold"/>
                                        <p:tgtEl>
                                          <p:spTgt spid="508967"/>
                                        </p:tgtEl>
                                        <p:attrNameLst>
                                          <p:attrName>ppt_x</p:attrName>
                                        </p:attrNameLst>
                                      </p:cBhvr>
                                      <p:tavLst>
                                        <p:tav tm="0">
                                          <p:val>
                                            <p:strVal val="#ppt_x"/>
                                          </p:val>
                                        </p:tav>
                                        <p:tav tm="100000">
                                          <p:val>
                                            <p:strVal val="#ppt_x"/>
                                          </p:val>
                                        </p:tav>
                                      </p:tavLst>
                                    </p:anim>
                                    <p:anim calcmode="lin" valueType="num">
                                      <p:cBhvr additive="base">
                                        <p:cTn id="18" dur="500" fill="hold"/>
                                        <p:tgtEl>
                                          <p:spTgt spid="508967"/>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0896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path" presetSubtype="0" accel="50000" decel="50000" fill="hold" grpId="0" nodeType="clickEffect">
                                  <p:stCondLst>
                                    <p:cond delay="0"/>
                                  </p:stCondLst>
                                  <p:childTnLst>
                                    <p:animMotion origin="layout" path="M 0.07344 0.03217 L 0.30642 0.22847 " pathEditMode="relative" rAng="0" ptsTypes="AA">
                                      <p:cBhvr>
                                        <p:cTn id="26" dur="500" fill="hold"/>
                                        <p:tgtEl>
                                          <p:spTgt spid="508967"/>
                                        </p:tgtEl>
                                        <p:attrNameLst>
                                          <p:attrName>ppt_x</p:attrName>
                                          <p:attrName>ppt_y</p:attrName>
                                        </p:attrNameLst>
                                      </p:cBhvr>
                                      <p:rCtr x="11600" y="9800"/>
                                    </p:animMotion>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50897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08984"/>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50898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0898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1" fill="hold" grpId="1" nodeType="clickEffect">
                                  <p:stCondLst>
                                    <p:cond delay="0"/>
                                  </p:stCondLst>
                                  <p:childTnLst>
                                    <p:set>
                                      <p:cBhvr>
                                        <p:cTn id="40" dur="1" fill="hold">
                                          <p:stCondLst>
                                            <p:cond delay="0"/>
                                          </p:stCondLst>
                                        </p:cTn>
                                        <p:tgtEl>
                                          <p:spTgt spid="508969"/>
                                        </p:tgtEl>
                                        <p:attrNameLst>
                                          <p:attrName>style.visibility</p:attrName>
                                        </p:attrNameLst>
                                      </p:cBhvr>
                                      <p:to>
                                        <p:strVal val="visible"/>
                                      </p:to>
                                    </p:set>
                                    <p:anim calcmode="lin" valueType="num">
                                      <p:cBhvr additive="base">
                                        <p:cTn id="41" dur="500" fill="hold"/>
                                        <p:tgtEl>
                                          <p:spTgt spid="508969"/>
                                        </p:tgtEl>
                                        <p:attrNameLst>
                                          <p:attrName>ppt_x</p:attrName>
                                        </p:attrNameLst>
                                      </p:cBhvr>
                                      <p:tavLst>
                                        <p:tav tm="0">
                                          <p:val>
                                            <p:strVal val="#ppt_x"/>
                                          </p:val>
                                        </p:tav>
                                        <p:tav tm="100000">
                                          <p:val>
                                            <p:strVal val="#ppt_x"/>
                                          </p:val>
                                        </p:tav>
                                      </p:tavLst>
                                    </p:anim>
                                    <p:anim calcmode="lin" valueType="num">
                                      <p:cBhvr additive="base">
                                        <p:cTn id="42" dur="500" fill="hold"/>
                                        <p:tgtEl>
                                          <p:spTgt spid="508969"/>
                                        </p:tgtEl>
                                        <p:attrNameLst>
                                          <p:attrName>ppt_y</p:attrName>
                                        </p:attrNameLst>
                                      </p:cBhvr>
                                      <p:tavLst>
                                        <p:tav tm="0">
                                          <p:val>
                                            <p:strVal val="0-#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2" nodeType="clickEffect">
                                  <p:stCondLst>
                                    <p:cond delay="0"/>
                                  </p:stCondLst>
                                  <p:childTnLst>
                                    <p:set>
                                      <p:cBhvr>
                                        <p:cTn id="46" dur="1" fill="hold">
                                          <p:stCondLst>
                                            <p:cond delay="0"/>
                                          </p:stCondLst>
                                        </p:cTn>
                                        <p:tgtEl>
                                          <p:spTgt spid="508967"/>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0" presetClass="path" presetSubtype="0" accel="50000" decel="50000" fill="hold" grpId="0" nodeType="clickEffect">
                                  <p:stCondLst>
                                    <p:cond delay="0"/>
                                  </p:stCondLst>
                                  <p:childTnLst>
                                    <p:animMotion origin="layout" path="M 0.07344 0.03215 L 0.30642 0.22299 " pathEditMode="relative" rAng="0" ptsTypes="AA">
                                      <p:cBhvr>
                                        <p:cTn id="50" dur="500" fill="hold"/>
                                        <p:tgtEl>
                                          <p:spTgt spid="508969"/>
                                        </p:tgtEl>
                                        <p:attrNameLst>
                                          <p:attrName>ppt_x</p:attrName>
                                          <p:attrName>ppt_y</p:attrName>
                                        </p:attrNameLst>
                                      </p:cBhvr>
                                      <p:rCtr x="11600" y="9500"/>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0898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508985"/>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5089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89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899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1" fill="hold" grpId="1" nodeType="clickEffect">
                                  <p:stCondLst>
                                    <p:cond delay="0"/>
                                  </p:stCondLst>
                                  <p:childTnLst>
                                    <p:set>
                                      <p:cBhvr>
                                        <p:cTn id="66" dur="1" fill="hold">
                                          <p:stCondLst>
                                            <p:cond delay="0"/>
                                          </p:stCondLst>
                                        </p:cTn>
                                        <p:tgtEl>
                                          <p:spTgt spid="508970"/>
                                        </p:tgtEl>
                                        <p:attrNameLst>
                                          <p:attrName>style.visibility</p:attrName>
                                        </p:attrNameLst>
                                      </p:cBhvr>
                                      <p:to>
                                        <p:strVal val="visible"/>
                                      </p:to>
                                    </p:set>
                                    <p:anim calcmode="lin" valueType="num">
                                      <p:cBhvr additive="base">
                                        <p:cTn id="67" dur="500" fill="hold"/>
                                        <p:tgtEl>
                                          <p:spTgt spid="508970"/>
                                        </p:tgtEl>
                                        <p:attrNameLst>
                                          <p:attrName>ppt_x</p:attrName>
                                        </p:attrNameLst>
                                      </p:cBhvr>
                                      <p:tavLst>
                                        <p:tav tm="0">
                                          <p:val>
                                            <p:strVal val="#ppt_x"/>
                                          </p:val>
                                        </p:tav>
                                        <p:tav tm="100000">
                                          <p:val>
                                            <p:strVal val="#ppt_x"/>
                                          </p:val>
                                        </p:tav>
                                      </p:tavLst>
                                    </p:anim>
                                    <p:anim calcmode="lin" valueType="num">
                                      <p:cBhvr additive="base">
                                        <p:cTn id="68" dur="500" fill="hold"/>
                                        <p:tgtEl>
                                          <p:spTgt spid="508970"/>
                                        </p:tgtEl>
                                        <p:attrNameLst>
                                          <p:attrName>ppt_y</p:attrName>
                                        </p:attrNameLst>
                                      </p:cBhvr>
                                      <p:tavLst>
                                        <p:tav tm="0">
                                          <p:val>
                                            <p:strVal val="0-#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1" fill="hold" grpId="0" nodeType="clickEffect">
                                  <p:stCondLst>
                                    <p:cond delay="0"/>
                                  </p:stCondLst>
                                  <p:childTnLst>
                                    <p:set>
                                      <p:cBhvr>
                                        <p:cTn id="72" dur="1" fill="hold">
                                          <p:stCondLst>
                                            <p:cond delay="0"/>
                                          </p:stCondLst>
                                        </p:cTn>
                                        <p:tgtEl>
                                          <p:spTgt spid="508968"/>
                                        </p:tgtEl>
                                        <p:attrNameLst>
                                          <p:attrName>style.visibility</p:attrName>
                                        </p:attrNameLst>
                                      </p:cBhvr>
                                      <p:to>
                                        <p:strVal val="visible"/>
                                      </p:to>
                                    </p:set>
                                    <p:anim calcmode="lin" valueType="num">
                                      <p:cBhvr additive="base">
                                        <p:cTn id="73" dur="500" fill="hold"/>
                                        <p:tgtEl>
                                          <p:spTgt spid="508968"/>
                                        </p:tgtEl>
                                        <p:attrNameLst>
                                          <p:attrName>ppt_x</p:attrName>
                                        </p:attrNameLst>
                                      </p:cBhvr>
                                      <p:tavLst>
                                        <p:tav tm="0">
                                          <p:val>
                                            <p:strVal val="#ppt_x"/>
                                          </p:val>
                                        </p:tav>
                                        <p:tav tm="100000">
                                          <p:val>
                                            <p:strVal val="#ppt_x"/>
                                          </p:val>
                                        </p:tav>
                                      </p:tavLst>
                                    </p:anim>
                                    <p:anim calcmode="lin" valueType="num">
                                      <p:cBhvr additive="base">
                                        <p:cTn id="74" dur="500" fill="hold"/>
                                        <p:tgtEl>
                                          <p:spTgt spid="508968"/>
                                        </p:tgtEl>
                                        <p:attrNameLst>
                                          <p:attrName>ppt_y</p:attrName>
                                        </p:attrNameLst>
                                      </p:cBhvr>
                                      <p:tavLst>
                                        <p:tav tm="0">
                                          <p:val>
                                            <p:strVal val="0-#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508969"/>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0" presetClass="path" presetSubtype="0" accel="50000" decel="50000" fill="hold" grpId="1" nodeType="clickEffect">
                                  <p:stCondLst>
                                    <p:cond delay="0"/>
                                  </p:stCondLst>
                                  <p:childTnLst>
                                    <p:animMotion origin="layout" path="M 0.06632 0.03542 L 0.29305 0.16968 " pathEditMode="relative" rAng="0" ptsTypes="AA">
                                      <p:cBhvr>
                                        <p:cTn id="82" dur="500" fill="hold"/>
                                        <p:tgtEl>
                                          <p:spTgt spid="508966"/>
                                        </p:tgtEl>
                                        <p:attrNameLst>
                                          <p:attrName>ppt_x</p:attrName>
                                          <p:attrName>ppt_y</p:attrName>
                                        </p:attrNameLst>
                                      </p:cBhvr>
                                      <p:rCtr x="11300" y="6700"/>
                                    </p:animMotion>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508965"/>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508964"/>
                                        </p:tgtEl>
                                        <p:attrNameLst>
                                          <p:attrName>style.visibility</p:attrName>
                                        </p:attrNameLst>
                                      </p:cBhvr>
                                      <p:to>
                                        <p:strVal val="hidden"/>
                                      </p:to>
                                    </p:set>
                                  </p:childTnLst>
                                </p:cTn>
                              </p:par>
                            </p:childTnLst>
                          </p:cTn>
                        </p:par>
                        <p:par>
                          <p:cTn id="89" fill="hold" nodeType="afterGroup">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509006"/>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09007"/>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508986"/>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508987"/>
                                        </p:tgtEl>
                                        <p:attrNameLst>
                                          <p:attrName>style.visibility</p:attrName>
                                        </p:attrNameLst>
                                      </p:cBhvr>
                                      <p:to>
                                        <p:strVal val="hidden"/>
                                      </p:to>
                                    </p:set>
                                  </p:childTnLst>
                                </p:cTn>
                              </p:par>
                              <p:par>
                                <p:cTn id="100" presetID="1" presetClass="entr" presetSubtype="0" fill="hold" grpId="0" nodeType="withEffect">
                                  <p:stCondLst>
                                    <p:cond delay="0"/>
                                  </p:stCondLst>
                                  <p:childTnLst>
                                    <p:set>
                                      <p:cBhvr>
                                        <p:cTn id="101" dur="1" fill="hold">
                                          <p:stCondLst>
                                            <p:cond delay="0"/>
                                          </p:stCondLst>
                                        </p:cTn>
                                        <p:tgtEl>
                                          <p:spTgt spid="50899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508993"/>
                                        </p:tgtEl>
                                        <p:attrNameLst>
                                          <p:attrName>style.visibility</p:attrName>
                                        </p:attrNameLst>
                                      </p:cBhvr>
                                      <p:to>
                                        <p:strVal val="visible"/>
                                      </p:to>
                                    </p:set>
                                  </p:childTnLst>
                                </p:cTn>
                              </p:par>
                              <p:par>
                                <p:cTn id="104" presetID="1" presetClass="exit" presetSubtype="0" fill="hold" grpId="1" nodeType="withEffect">
                                  <p:stCondLst>
                                    <p:cond delay="0"/>
                                  </p:stCondLst>
                                  <p:childTnLst>
                                    <p:set>
                                      <p:cBhvr>
                                        <p:cTn id="105" dur="1" fill="hold">
                                          <p:stCondLst>
                                            <p:cond delay="0"/>
                                          </p:stCondLst>
                                        </p:cTn>
                                        <p:tgtEl>
                                          <p:spTgt spid="508991"/>
                                        </p:tgtEl>
                                        <p:attrNameLst>
                                          <p:attrName>style.visibility</p:attrName>
                                        </p:attrNameLst>
                                      </p:cBhvr>
                                      <p:to>
                                        <p:strVal val="hidden"/>
                                      </p:to>
                                    </p:set>
                                  </p:childTnLst>
                                </p:cTn>
                              </p:par>
                              <p:par>
                                <p:cTn id="106" presetID="1" presetClass="exit" presetSubtype="0" fill="hold" grpId="0" nodeType="withEffect">
                                  <p:stCondLst>
                                    <p:cond delay="0"/>
                                  </p:stCondLst>
                                  <p:childTnLst>
                                    <p:set>
                                      <p:cBhvr>
                                        <p:cTn id="107" dur="1" fill="hold">
                                          <p:stCondLst>
                                            <p:cond delay="0"/>
                                          </p:stCondLst>
                                        </p:cTn>
                                        <p:tgtEl>
                                          <p:spTgt spid="508980"/>
                                        </p:tgtEl>
                                        <p:attrNameLst>
                                          <p:attrName>style.visibility</p:attrName>
                                        </p:attrNameLst>
                                      </p:cBhvr>
                                      <p:to>
                                        <p:strVal val="hidden"/>
                                      </p:to>
                                    </p:set>
                                  </p:childTnLst>
                                </p:cTn>
                              </p:par>
                              <p:par>
                                <p:cTn id="108" presetID="1" presetClass="entr" presetSubtype="0" fill="hold" grpId="1" nodeType="withEffect">
                                  <p:stCondLst>
                                    <p:cond delay="0"/>
                                  </p:stCondLst>
                                  <p:childTnLst>
                                    <p:set>
                                      <p:cBhvr>
                                        <p:cTn id="109" dur="1" fill="hold">
                                          <p:stCondLst>
                                            <p:cond delay="0"/>
                                          </p:stCondLst>
                                        </p:cTn>
                                        <p:tgtEl>
                                          <p:spTgt spid="508994"/>
                                        </p:tgtEl>
                                        <p:attrNameLst>
                                          <p:attrName>style.visibility</p:attrName>
                                        </p:attrNameLst>
                                      </p:cBhvr>
                                      <p:to>
                                        <p:strVal val="visible"/>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xit" presetSubtype="0" fill="hold" grpId="2" nodeType="clickEffect">
                                  <p:stCondLst>
                                    <p:cond delay="0"/>
                                  </p:stCondLst>
                                  <p:childTnLst>
                                    <p:set>
                                      <p:cBhvr>
                                        <p:cTn id="113" dur="1" fill="hold">
                                          <p:stCondLst>
                                            <p:cond delay="0"/>
                                          </p:stCondLst>
                                        </p:cTn>
                                        <p:tgtEl>
                                          <p:spTgt spid="508966"/>
                                        </p:tgtEl>
                                        <p:attrNameLst>
                                          <p:attrName>style.visibility</p:attrName>
                                        </p:attrNameLst>
                                      </p:cBhvr>
                                      <p:to>
                                        <p:strVal val="hidden"/>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0" presetClass="path" presetSubtype="0" accel="50000" decel="50000" fill="hold" grpId="0" nodeType="clickEffect">
                                  <p:stCondLst>
                                    <p:cond delay="0"/>
                                  </p:stCondLst>
                                  <p:childTnLst>
                                    <p:animMotion origin="layout" path="M 0.07343 0.03215 L 0.30607 0.22183 " pathEditMode="relative" rAng="0" ptsTypes="AA">
                                      <p:cBhvr>
                                        <p:cTn id="117" dur="500" fill="hold"/>
                                        <p:tgtEl>
                                          <p:spTgt spid="508970"/>
                                        </p:tgtEl>
                                        <p:attrNameLst>
                                          <p:attrName>ppt_x</p:attrName>
                                          <p:attrName>ppt_y</p:attrName>
                                        </p:attrNameLst>
                                      </p:cBhvr>
                                      <p:rCtr x="11600" y="9500"/>
                                    </p:animMotion>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509007"/>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509006"/>
                                        </p:tgtEl>
                                        <p:attrNameLst>
                                          <p:attrName>style.visibility</p:attrName>
                                        </p:attrNameLst>
                                      </p:cBhvr>
                                      <p:to>
                                        <p:strVal val="hidden"/>
                                      </p:to>
                                    </p:set>
                                  </p:childTnLst>
                                </p:cTn>
                              </p:par>
                            </p:childTnLst>
                          </p:cTn>
                        </p:par>
                        <p:par>
                          <p:cTn id="124" fill="hold" nodeType="afterGroup">
                            <p:stCondLst>
                              <p:cond delay="0"/>
                            </p:stCondLst>
                            <p:childTnLst>
                              <p:par>
                                <p:cTn id="125" presetID="1" presetClass="entr" presetSubtype="0" fill="hold" grpId="1" nodeType="afterEffect">
                                  <p:stCondLst>
                                    <p:cond delay="0"/>
                                  </p:stCondLst>
                                  <p:childTnLst>
                                    <p:set>
                                      <p:cBhvr>
                                        <p:cTn id="126" dur="1" fill="hold">
                                          <p:stCondLst>
                                            <p:cond delay="0"/>
                                          </p:stCondLst>
                                        </p:cTn>
                                        <p:tgtEl>
                                          <p:spTgt spid="508965"/>
                                        </p:tgtEl>
                                        <p:attrNameLst>
                                          <p:attrName>style.visibility</p:attrName>
                                        </p:attrNameLst>
                                      </p:cBhvr>
                                      <p:to>
                                        <p:strVal val="visible"/>
                                      </p:to>
                                    </p:set>
                                  </p:childTnLst>
                                </p:cTn>
                              </p:par>
                              <p:par>
                                <p:cTn id="127" presetID="1" presetClass="entr" presetSubtype="0" fill="hold" grpId="1" nodeType="withEffect">
                                  <p:stCondLst>
                                    <p:cond delay="0"/>
                                  </p:stCondLst>
                                  <p:childTnLst>
                                    <p:set>
                                      <p:cBhvr>
                                        <p:cTn id="128" dur="1" fill="hold">
                                          <p:stCondLst>
                                            <p:cond delay="0"/>
                                          </p:stCondLst>
                                        </p:cTn>
                                        <p:tgtEl>
                                          <p:spTgt spid="508964"/>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508993"/>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508994"/>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508992"/>
                                        </p:tgtEl>
                                        <p:attrNameLst>
                                          <p:attrName>style.visibility</p:attrName>
                                        </p:attrNameLst>
                                      </p:cBhvr>
                                      <p:to>
                                        <p:strVal val="hidden"/>
                                      </p:to>
                                    </p:set>
                                  </p:childTnLst>
                                </p:cTn>
                              </p:par>
                              <p:par>
                                <p:cTn id="137" presetID="1" presetClass="entr" presetSubtype="0" fill="hold" grpId="1" nodeType="withEffect">
                                  <p:stCondLst>
                                    <p:cond delay="0"/>
                                  </p:stCondLst>
                                  <p:childTnLst>
                                    <p:set>
                                      <p:cBhvr>
                                        <p:cTn id="138" dur="1" fill="hold">
                                          <p:stCondLst>
                                            <p:cond delay="0"/>
                                          </p:stCondLst>
                                        </p:cTn>
                                        <p:tgtEl>
                                          <p:spTgt spid="50899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0899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08997"/>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1" fill="hold" grpId="1" nodeType="clickEffect">
                                  <p:stCondLst>
                                    <p:cond delay="0"/>
                                  </p:stCondLst>
                                  <p:childTnLst>
                                    <p:set>
                                      <p:cBhvr>
                                        <p:cTn id="146" dur="1" fill="hold">
                                          <p:stCondLst>
                                            <p:cond delay="0"/>
                                          </p:stCondLst>
                                        </p:cTn>
                                        <p:tgtEl>
                                          <p:spTgt spid="508972"/>
                                        </p:tgtEl>
                                        <p:attrNameLst>
                                          <p:attrName>style.visibility</p:attrName>
                                        </p:attrNameLst>
                                      </p:cBhvr>
                                      <p:to>
                                        <p:strVal val="visible"/>
                                      </p:to>
                                    </p:set>
                                    <p:anim calcmode="lin" valueType="num">
                                      <p:cBhvr additive="base">
                                        <p:cTn id="147" dur="500" fill="hold"/>
                                        <p:tgtEl>
                                          <p:spTgt spid="508972"/>
                                        </p:tgtEl>
                                        <p:attrNameLst>
                                          <p:attrName>ppt_x</p:attrName>
                                        </p:attrNameLst>
                                      </p:cBhvr>
                                      <p:tavLst>
                                        <p:tav tm="0">
                                          <p:val>
                                            <p:strVal val="#ppt_x"/>
                                          </p:val>
                                        </p:tav>
                                        <p:tav tm="100000">
                                          <p:val>
                                            <p:strVal val="#ppt_x"/>
                                          </p:val>
                                        </p:tav>
                                      </p:tavLst>
                                    </p:anim>
                                    <p:anim calcmode="lin" valueType="num">
                                      <p:cBhvr additive="base">
                                        <p:cTn id="148" dur="500" fill="hold"/>
                                        <p:tgtEl>
                                          <p:spTgt spid="508972"/>
                                        </p:tgtEl>
                                        <p:attrNameLst>
                                          <p:attrName>ppt_y</p:attrName>
                                        </p:attrNameLst>
                                      </p:cBhvr>
                                      <p:tavLst>
                                        <p:tav tm="0">
                                          <p:val>
                                            <p:strVal val="0-#ppt_h/2"/>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1" presetClass="exit" presetSubtype="0" fill="hold" grpId="2" nodeType="clickEffect">
                                  <p:stCondLst>
                                    <p:cond delay="0"/>
                                  </p:stCondLst>
                                  <p:childTnLst>
                                    <p:set>
                                      <p:cBhvr>
                                        <p:cTn id="152" dur="1" fill="hold">
                                          <p:stCondLst>
                                            <p:cond delay="0"/>
                                          </p:stCondLst>
                                        </p:cTn>
                                        <p:tgtEl>
                                          <p:spTgt spid="508970"/>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0" presetClass="path" presetSubtype="0" accel="50000" decel="50000" fill="hold" grpId="0" nodeType="clickEffect">
                                  <p:stCondLst>
                                    <p:cond delay="0"/>
                                  </p:stCondLst>
                                  <p:childTnLst>
                                    <p:animMotion origin="layout" path="M 0.07343 0.03217 L 0.30468 0.34282 " pathEditMode="relative" rAng="0" ptsTypes="AA">
                                      <p:cBhvr>
                                        <p:cTn id="156" dur="500" fill="hold"/>
                                        <p:tgtEl>
                                          <p:spTgt spid="508972"/>
                                        </p:tgtEl>
                                        <p:attrNameLst>
                                          <p:attrName>ppt_x</p:attrName>
                                          <p:attrName>ppt_y</p:attrName>
                                        </p:attrNameLst>
                                      </p:cBhvr>
                                      <p:rCtr x="11600" y="15500"/>
                                    </p:animMotion>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xit" presetSubtype="0" fill="hold" grpId="0" nodeType="clickEffect">
                                  <p:stCondLst>
                                    <p:cond delay="0"/>
                                  </p:stCondLst>
                                  <p:childTnLst>
                                    <p:set>
                                      <p:cBhvr>
                                        <p:cTn id="160" dur="1" fill="hold">
                                          <p:stCondLst>
                                            <p:cond delay="0"/>
                                          </p:stCondLst>
                                        </p:cTn>
                                        <p:tgtEl>
                                          <p:spTgt spid="508995"/>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508996"/>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08997"/>
                                        </p:tgtEl>
                                        <p:attrNameLst>
                                          <p:attrName>style.visibility</p:attrName>
                                        </p:attrNameLst>
                                      </p:cBhvr>
                                      <p:to>
                                        <p:strVal val="hidden"/>
                                      </p:to>
                                    </p:set>
                                  </p:childTnLst>
                                </p:cTn>
                              </p:par>
                              <p:par>
                                <p:cTn id="165" presetID="1" presetClass="entr" presetSubtype="0" fill="hold" grpId="1" nodeType="withEffect">
                                  <p:stCondLst>
                                    <p:cond delay="0"/>
                                  </p:stCondLst>
                                  <p:childTnLst>
                                    <p:set>
                                      <p:cBhvr>
                                        <p:cTn id="166" dur="1" fill="hold">
                                          <p:stCondLst>
                                            <p:cond delay="0"/>
                                          </p:stCondLst>
                                        </p:cTn>
                                        <p:tgtEl>
                                          <p:spTgt spid="508998"/>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508999"/>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09000"/>
                                        </p:tgtEl>
                                        <p:attrNameLst>
                                          <p:attrName>style.visibility</p:attrName>
                                        </p:attrNameLst>
                                      </p:cBhvr>
                                      <p:to>
                                        <p:strVal val="visible"/>
                                      </p:to>
                                    </p:set>
                                  </p:childTnLst>
                                </p:cTn>
                              </p:par>
                              <p:par>
                                <p:cTn id="171" presetID="1" presetClass="entr" presetSubtype="0" fill="hold" grpId="2" nodeType="withEffect">
                                  <p:stCondLst>
                                    <p:cond delay="0"/>
                                  </p:stCondLst>
                                  <p:childTnLst>
                                    <p:set>
                                      <p:cBhvr>
                                        <p:cTn id="172" dur="1" fill="hold">
                                          <p:stCondLst>
                                            <p:cond delay="0"/>
                                          </p:stCondLst>
                                        </p:cTn>
                                        <p:tgtEl>
                                          <p:spTgt spid="508991"/>
                                        </p:tgtEl>
                                        <p:attrNameLst>
                                          <p:attrName>style.visibility</p:attrName>
                                        </p:attrNameLst>
                                      </p:cBhvr>
                                      <p:to>
                                        <p:strVal val="visible"/>
                                      </p:to>
                                    </p:se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 presetClass="entr" presetSubtype="1" fill="hold" grpId="1" nodeType="clickEffect">
                                  <p:stCondLst>
                                    <p:cond delay="0"/>
                                  </p:stCondLst>
                                  <p:childTnLst>
                                    <p:set>
                                      <p:cBhvr>
                                        <p:cTn id="176" dur="1" fill="hold">
                                          <p:stCondLst>
                                            <p:cond delay="0"/>
                                          </p:stCondLst>
                                        </p:cTn>
                                        <p:tgtEl>
                                          <p:spTgt spid="508973"/>
                                        </p:tgtEl>
                                        <p:attrNameLst>
                                          <p:attrName>style.visibility</p:attrName>
                                        </p:attrNameLst>
                                      </p:cBhvr>
                                      <p:to>
                                        <p:strVal val="visible"/>
                                      </p:to>
                                    </p:set>
                                    <p:anim calcmode="lin" valueType="num">
                                      <p:cBhvr additive="base">
                                        <p:cTn id="177" dur="500" fill="hold"/>
                                        <p:tgtEl>
                                          <p:spTgt spid="508973"/>
                                        </p:tgtEl>
                                        <p:attrNameLst>
                                          <p:attrName>ppt_x</p:attrName>
                                        </p:attrNameLst>
                                      </p:cBhvr>
                                      <p:tavLst>
                                        <p:tav tm="0">
                                          <p:val>
                                            <p:strVal val="#ppt_x"/>
                                          </p:val>
                                        </p:tav>
                                        <p:tav tm="100000">
                                          <p:val>
                                            <p:strVal val="#ppt_x"/>
                                          </p:val>
                                        </p:tav>
                                      </p:tavLst>
                                    </p:anim>
                                    <p:anim calcmode="lin" valueType="num">
                                      <p:cBhvr additive="base">
                                        <p:cTn id="178" dur="500" fill="hold"/>
                                        <p:tgtEl>
                                          <p:spTgt spid="508973"/>
                                        </p:tgtEl>
                                        <p:attrNameLst>
                                          <p:attrName>ppt_y</p:attrName>
                                        </p:attrNameLst>
                                      </p:cBhvr>
                                      <p:tavLst>
                                        <p:tav tm="0">
                                          <p:val>
                                            <p:strVal val="0-#ppt_h/2"/>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1" fill="hold" grpId="0" nodeType="clickEffect">
                                  <p:stCondLst>
                                    <p:cond delay="0"/>
                                  </p:stCondLst>
                                  <p:childTnLst>
                                    <p:set>
                                      <p:cBhvr>
                                        <p:cTn id="182" dur="1" fill="hold">
                                          <p:stCondLst>
                                            <p:cond delay="0"/>
                                          </p:stCondLst>
                                        </p:cTn>
                                        <p:tgtEl>
                                          <p:spTgt spid="508971"/>
                                        </p:tgtEl>
                                        <p:attrNameLst>
                                          <p:attrName>style.visibility</p:attrName>
                                        </p:attrNameLst>
                                      </p:cBhvr>
                                      <p:to>
                                        <p:strVal val="visible"/>
                                      </p:to>
                                    </p:set>
                                    <p:anim calcmode="lin" valueType="num">
                                      <p:cBhvr additive="base">
                                        <p:cTn id="183" dur="500" fill="hold"/>
                                        <p:tgtEl>
                                          <p:spTgt spid="508971"/>
                                        </p:tgtEl>
                                        <p:attrNameLst>
                                          <p:attrName>ppt_x</p:attrName>
                                        </p:attrNameLst>
                                      </p:cBhvr>
                                      <p:tavLst>
                                        <p:tav tm="0">
                                          <p:val>
                                            <p:strVal val="#ppt_x"/>
                                          </p:val>
                                        </p:tav>
                                        <p:tav tm="100000">
                                          <p:val>
                                            <p:strVal val="#ppt_x"/>
                                          </p:val>
                                        </p:tav>
                                      </p:tavLst>
                                    </p:anim>
                                    <p:anim calcmode="lin" valueType="num">
                                      <p:cBhvr additive="base">
                                        <p:cTn id="184" dur="500" fill="hold"/>
                                        <p:tgtEl>
                                          <p:spTgt spid="508971"/>
                                        </p:tgtEl>
                                        <p:attrNameLst>
                                          <p:attrName>ppt_y</p:attrName>
                                        </p:attrNameLst>
                                      </p:cBhvr>
                                      <p:tavLst>
                                        <p:tav tm="0">
                                          <p:val>
                                            <p:strVal val="0-#ppt_h/2"/>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 presetClass="exit" presetSubtype="0" fill="hold" grpId="2" nodeType="clickEffect">
                                  <p:stCondLst>
                                    <p:cond delay="0"/>
                                  </p:stCondLst>
                                  <p:childTnLst>
                                    <p:set>
                                      <p:cBhvr>
                                        <p:cTn id="188" dur="1" fill="hold">
                                          <p:stCondLst>
                                            <p:cond delay="0"/>
                                          </p:stCondLst>
                                        </p:cTn>
                                        <p:tgtEl>
                                          <p:spTgt spid="508972"/>
                                        </p:tgtEl>
                                        <p:attrNameLst>
                                          <p:attrName>style.visibility</p:attrName>
                                        </p:attrNameLst>
                                      </p:cBhvr>
                                      <p:to>
                                        <p:strVal val="hidden"/>
                                      </p:to>
                                    </p:set>
                                  </p:childTnLst>
                                </p:cTn>
                              </p:par>
                            </p:childTnLst>
                          </p:cTn>
                        </p:par>
                      </p:childTnLst>
                    </p:cTn>
                  </p:par>
                  <p:par>
                    <p:cTn id="189" fill="hold" nodeType="clickPar">
                      <p:stCondLst>
                        <p:cond delay="indefinite"/>
                      </p:stCondLst>
                      <p:childTnLst>
                        <p:par>
                          <p:cTn id="190" fill="hold" nodeType="withGroup">
                            <p:stCondLst>
                              <p:cond delay="0"/>
                            </p:stCondLst>
                            <p:childTnLst>
                              <p:par>
                                <p:cTn id="191" presetID="2" presetClass="entr" presetSubtype="1" fill="hold" grpId="1" nodeType="clickEffect">
                                  <p:stCondLst>
                                    <p:cond delay="0"/>
                                  </p:stCondLst>
                                  <p:childTnLst>
                                    <p:set>
                                      <p:cBhvr>
                                        <p:cTn id="192" dur="1" fill="hold">
                                          <p:stCondLst>
                                            <p:cond delay="0"/>
                                          </p:stCondLst>
                                        </p:cTn>
                                        <p:tgtEl>
                                          <p:spTgt spid="508974"/>
                                        </p:tgtEl>
                                        <p:attrNameLst>
                                          <p:attrName>style.visibility</p:attrName>
                                        </p:attrNameLst>
                                      </p:cBhvr>
                                      <p:to>
                                        <p:strVal val="visible"/>
                                      </p:to>
                                    </p:set>
                                    <p:anim calcmode="lin" valueType="num">
                                      <p:cBhvr additive="base">
                                        <p:cTn id="193" dur="500" fill="hold"/>
                                        <p:tgtEl>
                                          <p:spTgt spid="508974"/>
                                        </p:tgtEl>
                                        <p:attrNameLst>
                                          <p:attrName>ppt_x</p:attrName>
                                        </p:attrNameLst>
                                      </p:cBhvr>
                                      <p:tavLst>
                                        <p:tav tm="0">
                                          <p:val>
                                            <p:strVal val="#ppt_x"/>
                                          </p:val>
                                        </p:tav>
                                        <p:tav tm="100000">
                                          <p:val>
                                            <p:strVal val="#ppt_x"/>
                                          </p:val>
                                        </p:tav>
                                      </p:tavLst>
                                    </p:anim>
                                    <p:anim calcmode="lin" valueType="num">
                                      <p:cBhvr additive="base">
                                        <p:cTn id="194" dur="500" fill="hold"/>
                                        <p:tgtEl>
                                          <p:spTgt spid="508974"/>
                                        </p:tgtEl>
                                        <p:attrNameLst>
                                          <p:attrName>ppt_y</p:attrName>
                                        </p:attrNameLst>
                                      </p:cBhvr>
                                      <p:tavLst>
                                        <p:tav tm="0">
                                          <p:val>
                                            <p:strVal val="0-#ppt_h/2"/>
                                          </p:val>
                                        </p:tav>
                                        <p:tav tm="100000">
                                          <p:val>
                                            <p:strVal val="#ppt_y"/>
                                          </p:val>
                                        </p:tav>
                                      </p:tavLst>
                                    </p:anim>
                                  </p:childTnLst>
                                </p:cTn>
                              </p:par>
                            </p:childTnLst>
                          </p:cTn>
                        </p:par>
                      </p:childTnLst>
                    </p:cTn>
                  </p:par>
                  <p:par>
                    <p:cTn id="195" fill="hold" nodeType="clickPar">
                      <p:stCondLst>
                        <p:cond delay="indefinite"/>
                      </p:stCondLst>
                      <p:childTnLst>
                        <p:par>
                          <p:cTn id="196" fill="hold" nodeType="withGroup">
                            <p:stCondLst>
                              <p:cond delay="0"/>
                            </p:stCondLst>
                            <p:childTnLst>
                              <p:par>
                                <p:cTn id="197" presetID="0" presetClass="path" presetSubtype="0" accel="50000" decel="50000" fill="hold" grpId="1" nodeType="clickEffect">
                                  <p:stCondLst>
                                    <p:cond delay="0"/>
                                  </p:stCondLst>
                                  <p:childTnLst>
                                    <p:animMotion origin="layout" path="M 0.0599 0.01342 L 0.29236 0.28221 " pathEditMode="relative" rAng="0" ptsTypes="AA">
                                      <p:cBhvr>
                                        <p:cTn id="198" dur="500" fill="hold"/>
                                        <p:tgtEl>
                                          <p:spTgt spid="508968"/>
                                        </p:tgtEl>
                                        <p:attrNameLst>
                                          <p:attrName>ppt_x</p:attrName>
                                          <p:attrName>ppt_y</p:attrName>
                                        </p:attrNameLst>
                                      </p:cBhvr>
                                      <p:rCtr x="11600" y="13400"/>
                                    </p:animMotion>
                                  </p:childTnLst>
                                </p:cTn>
                              </p:par>
                            </p:childTnLst>
                          </p:cTn>
                        </p:par>
                      </p:childTnLst>
                    </p:cTn>
                  </p:par>
                  <p:par>
                    <p:cTn id="199" fill="hold" nodeType="clickPar">
                      <p:stCondLst>
                        <p:cond delay="indefinite"/>
                      </p:stCondLst>
                      <p:childTnLst>
                        <p:par>
                          <p:cTn id="200" fill="hold" nodeType="withGroup">
                            <p:stCondLst>
                              <p:cond delay="0"/>
                            </p:stCondLst>
                            <p:childTnLst>
                              <p:par>
                                <p:cTn id="201" presetID="1" presetClass="exit" presetSubtype="0" fill="hold" grpId="2" nodeType="clickEffect">
                                  <p:stCondLst>
                                    <p:cond delay="0"/>
                                  </p:stCondLst>
                                  <p:childTnLst>
                                    <p:set>
                                      <p:cBhvr>
                                        <p:cTn id="202" dur="1" fill="hold">
                                          <p:stCondLst>
                                            <p:cond delay="0"/>
                                          </p:stCondLst>
                                        </p:cTn>
                                        <p:tgtEl>
                                          <p:spTgt spid="508965"/>
                                        </p:tgtEl>
                                        <p:attrNameLst>
                                          <p:attrName>style.visibility</p:attrName>
                                        </p:attrNameLst>
                                      </p:cBhvr>
                                      <p:to>
                                        <p:strVal val="hidden"/>
                                      </p:to>
                                    </p:set>
                                  </p:childTnLst>
                                </p:cTn>
                              </p:par>
                              <p:par>
                                <p:cTn id="203" presetID="1" presetClass="exit" presetSubtype="0" fill="hold" grpId="2" nodeType="withEffect">
                                  <p:stCondLst>
                                    <p:cond delay="0"/>
                                  </p:stCondLst>
                                  <p:childTnLst>
                                    <p:set>
                                      <p:cBhvr>
                                        <p:cTn id="204" dur="1" fill="hold">
                                          <p:stCondLst>
                                            <p:cond delay="0"/>
                                          </p:stCondLst>
                                        </p:cTn>
                                        <p:tgtEl>
                                          <p:spTgt spid="508964"/>
                                        </p:tgtEl>
                                        <p:attrNameLst>
                                          <p:attrName>style.visibility</p:attrName>
                                        </p:attrNameLst>
                                      </p:cBhvr>
                                      <p:to>
                                        <p:strVal val="hidden"/>
                                      </p:to>
                                    </p:set>
                                  </p:childTnLst>
                                </p:cTn>
                              </p:par>
                            </p:childTnLst>
                          </p:cTn>
                        </p:par>
                        <p:par>
                          <p:cTn id="205" fill="hold" nodeType="afterGroup">
                            <p:stCondLst>
                              <p:cond delay="0"/>
                            </p:stCondLst>
                            <p:childTnLst>
                              <p:par>
                                <p:cTn id="206" presetID="1" presetClass="entr" presetSubtype="0" fill="hold" grpId="2" nodeType="afterEffect">
                                  <p:stCondLst>
                                    <p:cond delay="0"/>
                                  </p:stCondLst>
                                  <p:childTnLst>
                                    <p:set>
                                      <p:cBhvr>
                                        <p:cTn id="207" dur="1" fill="hold">
                                          <p:stCondLst>
                                            <p:cond delay="0"/>
                                          </p:stCondLst>
                                        </p:cTn>
                                        <p:tgtEl>
                                          <p:spTgt spid="509006"/>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509008"/>
                                        </p:tgtEl>
                                        <p:attrNameLst>
                                          <p:attrName>style.visibility</p:attrName>
                                        </p:attrNameLst>
                                      </p:cBhvr>
                                      <p:to>
                                        <p:strVal val="visible"/>
                                      </p:to>
                                    </p:se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1" presetClass="entr" presetSubtype="0" fill="hold" grpId="0" nodeType="clickEffect">
                                  <p:stCondLst>
                                    <p:cond delay="0"/>
                                  </p:stCondLst>
                                  <p:childTnLst>
                                    <p:set>
                                      <p:cBhvr>
                                        <p:cTn id="213" dur="1" fill="hold">
                                          <p:stCondLst>
                                            <p:cond delay="0"/>
                                          </p:stCondLst>
                                        </p:cTn>
                                        <p:tgtEl>
                                          <p:spTgt spid="509002"/>
                                        </p:tgtEl>
                                        <p:attrNameLst>
                                          <p:attrName>style.visibility</p:attrName>
                                        </p:attrNameLst>
                                      </p:cBhvr>
                                      <p:to>
                                        <p:strVal val="visible"/>
                                      </p:to>
                                    </p:set>
                                  </p:childTnLst>
                                </p:cTn>
                              </p:par>
                              <p:par>
                                <p:cTn id="214" presetID="1" presetClass="exit" presetSubtype="0" fill="hold" grpId="3" nodeType="withEffect">
                                  <p:stCondLst>
                                    <p:cond delay="0"/>
                                  </p:stCondLst>
                                  <p:childTnLst>
                                    <p:set>
                                      <p:cBhvr>
                                        <p:cTn id="215" dur="1" fill="hold">
                                          <p:stCondLst>
                                            <p:cond delay="0"/>
                                          </p:stCondLst>
                                        </p:cTn>
                                        <p:tgtEl>
                                          <p:spTgt spid="508991"/>
                                        </p:tgtEl>
                                        <p:attrNameLst>
                                          <p:attrName>style.visibility</p:attrName>
                                        </p:attrNameLst>
                                      </p:cBhvr>
                                      <p:to>
                                        <p:strVal val="hidden"/>
                                      </p:to>
                                    </p:set>
                                  </p:childTnLst>
                                </p:cTn>
                              </p:par>
                              <p:par>
                                <p:cTn id="216" presetID="1" presetClass="entr" presetSubtype="0" fill="hold" grpId="1" nodeType="withEffect">
                                  <p:stCondLst>
                                    <p:cond delay="0"/>
                                  </p:stCondLst>
                                  <p:childTnLst>
                                    <p:set>
                                      <p:cBhvr>
                                        <p:cTn id="217" dur="1" fill="hold">
                                          <p:stCondLst>
                                            <p:cond delay="0"/>
                                          </p:stCondLst>
                                        </p:cTn>
                                        <p:tgtEl>
                                          <p:spTgt spid="509001"/>
                                        </p:tgtEl>
                                        <p:attrNameLst>
                                          <p:attrName>style.visibility</p:attrName>
                                        </p:attrNameLst>
                                      </p:cBhvr>
                                      <p:to>
                                        <p:strVal val="visible"/>
                                      </p:to>
                                    </p:set>
                                  </p:childTnLst>
                                </p:cTn>
                              </p:par>
                              <p:par>
                                <p:cTn id="218" presetID="1" presetClass="exit" presetSubtype="0" fill="hold" grpId="0" nodeType="withEffect">
                                  <p:stCondLst>
                                    <p:cond delay="0"/>
                                  </p:stCondLst>
                                  <p:childTnLst>
                                    <p:set>
                                      <p:cBhvr>
                                        <p:cTn id="219" dur="1" fill="hold">
                                          <p:stCondLst>
                                            <p:cond delay="0"/>
                                          </p:stCondLst>
                                        </p:cTn>
                                        <p:tgtEl>
                                          <p:spTgt spid="508998"/>
                                        </p:tgtEl>
                                        <p:attrNameLst>
                                          <p:attrName>style.visibility</p:attrName>
                                        </p:attrNameLst>
                                      </p:cBhvr>
                                      <p:to>
                                        <p:strVal val="hidden"/>
                                      </p:to>
                                    </p:set>
                                  </p:childTnLst>
                                </p:cTn>
                              </p:par>
                              <p:par>
                                <p:cTn id="220" presetID="1" presetClass="exit" presetSubtype="0" fill="hold" grpId="1" nodeType="withEffect">
                                  <p:stCondLst>
                                    <p:cond delay="0"/>
                                  </p:stCondLst>
                                  <p:childTnLst>
                                    <p:set>
                                      <p:cBhvr>
                                        <p:cTn id="221" dur="1" fill="hold">
                                          <p:stCondLst>
                                            <p:cond delay="0"/>
                                          </p:stCondLst>
                                        </p:cTn>
                                        <p:tgtEl>
                                          <p:spTgt spid="509000"/>
                                        </p:tgtEl>
                                        <p:attrNameLst>
                                          <p:attrName>style.visibility</p:attrName>
                                        </p:attrNameLst>
                                      </p:cBhvr>
                                      <p:to>
                                        <p:strVal val="hidden"/>
                                      </p:to>
                                    </p:set>
                                  </p:childTnLst>
                                </p:cTn>
                              </p:par>
                            </p:childTnLst>
                          </p:cTn>
                        </p:par>
                      </p:childTnLst>
                    </p:cTn>
                  </p:par>
                  <p:par>
                    <p:cTn id="222" fill="hold" nodeType="clickPar">
                      <p:stCondLst>
                        <p:cond delay="indefinite"/>
                      </p:stCondLst>
                      <p:childTnLst>
                        <p:par>
                          <p:cTn id="223" fill="hold" nodeType="withGroup">
                            <p:stCondLst>
                              <p:cond delay="0"/>
                            </p:stCondLst>
                            <p:childTnLst>
                              <p:par>
                                <p:cTn id="224" presetID="1" presetClass="exit" presetSubtype="0" fill="hold" grpId="2" nodeType="clickEffect">
                                  <p:stCondLst>
                                    <p:cond delay="0"/>
                                  </p:stCondLst>
                                  <p:childTnLst>
                                    <p:set>
                                      <p:cBhvr>
                                        <p:cTn id="225" dur="1" fill="hold">
                                          <p:stCondLst>
                                            <p:cond delay="0"/>
                                          </p:stCondLst>
                                        </p:cTn>
                                        <p:tgtEl>
                                          <p:spTgt spid="508968"/>
                                        </p:tgtEl>
                                        <p:attrNameLst>
                                          <p:attrName>style.visibility</p:attrName>
                                        </p:attrNameLst>
                                      </p:cBhvr>
                                      <p:to>
                                        <p:strVal val="hidden"/>
                                      </p:to>
                                    </p:set>
                                  </p:childTnLst>
                                </p:cTn>
                              </p:par>
                            </p:childTnLst>
                          </p:cTn>
                        </p:par>
                      </p:childTnLst>
                    </p:cTn>
                  </p:par>
                  <p:par>
                    <p:cTn id="226" fill="hold" nodeType="clickPar">
                      <p:stCondLst>
                        <p:cond delay="indefinite"/>
                      </p:stCondLst>
                      <p:childTnLst>
                        <p:par>
                          <p:cTn id="227" fill="hold" nodeType="withGroup">
                            <p:stCondLst>
                              <p:cond delay="0"/>
                            </p:stCondLst>
                            <p:childTnLst>
                              <p:par>
                                <p:cTn id="228" presetID="0" presetClass="path" presetSubtype="0" accel="50000" decel="50000" fill="hold" grpId="0" nodeType="clickEffect">
                                  <p:stCondLst>
                                    <p:cond delay="0"/>
                                  </p:stCondLst>
                                  <p:childTnLst>
                                    <p:animMotion origin="layout" path="M 0.07343 0.03217 L 0.30468 0.34282 " pathEditMode="relative" rAng="0" ptsTypes="AA">
                                      <p:cBhvr>
                                        <p:cTn id="229" dur="500" fill="hold"/>
                                        <p:tgtEl>
                                          <p:spTgt spid="508973"/>
                                        </p:tgtEl>
                                        <p:attrNameLst>
                                          <p:attrName>ppt_x</p:attrName>
                                          <p:attrName>ppt_y</p:attrName>
                                        </p:attrNameLst>
                                      </p:cBhvr>
                                      <p:rCtr x="11600" y="15500"/>
                                    </p:animMotion>
                                  </p:childTnLst>
                                </p:cTn>
                              </p:par>
                            </p:childTnLst>
                          </p:cTn>
                        </p:par>
                      </p:childTnLst>
                    </p:cTn>
                  </p:par>
                  <p:par>
                    <p:cTn id="230" fill="hold" nodeType="clickPar">
                      <p:stCondLst>
                        <p:cond delay="indefinite"/>
                      </p:stCondLst>
                      <p:childTnLst>
                        <p:par>
                          <p:cTn id="231" fill="hold" nodeType="withGroup">
                            <p:stCondLst>
                              <p:cond delay="0"/>
                            </p:stCondLst>
                            <p:childTnLst>
                              <p:par>
                                <p:cTn id="232" presetID="1" presetClass="exit" presetSubtype="0" fill="hold" grpId="1" nodeType="clickEffect">
                                  <p:stCondLst>
                                    <p:cond delay="0"/>
                                  </p:stCondLst>
                                  <p:childTnLst>
                                    <p:set>
                                      <p:cBhvr>
                                        <p:cTn id="233" dur="1" fill="hold">
                                          <p:stCondLst>
                                            <p:cond delay="0"/>
                                          </p:stCondLst>
                                        </p:cTn>
                                        <p:tgtEl>
                                          <p:spTgt spid="509008"/>
                                        </p:tgtEl>
                                        <p:attrNameLst>
                                          <p:attrName>style.visibility</p:attrName>
                                        </p:attrNameLst>
                                      </p:cBhvr>
                                      <p:to>
                                        <p:strVal val="hidden"/>
                                      </p:to>
                                    </p:set>
                                  </p:childTnLst>
                                </p:cTn>
                              </p:par>
                              <p:par>
                                <p:cTn id="234" presetID="1" presetClass="exit" presetSubtype="0" fill="hold" grpId="3" nodeType="withEffect">
                                  <p:stCondLst>
                                    <p:cond delay="0"/>
                                  </p:stCondLst>
                                  <p:childTnLst>
                                    <p:set>
                                      <p:cBhvr>
                                        <p:cTn id="235" dur="1" fill="hold">
                                          <p:stCondLst>
                                            <p:cond delay="0"/>
                                          </p:stCondLst>
                                        </p:cTn>
                                        <p:tgtEl>
                                          <p:spTgt spid="509006"/>
                                        </p:tgtEl>
                                        <p:attrNameLst>
                                          <p:attrName>style.visibility</p:attrName>
                                        </p:attrNameLst>
                                      </p:cBhvr>
                                      <p:to>
                                        <p:strVal val="hidden"/>
                                      </p:to>
                                    </p:set>
                                  </p:childTnLst>
                                </p:cTn>
                              </p:par>
                            </p:childTnLst>
                          </p:cTn>
                        </p:par>
                        <p:par>
                          <p:cTn id="236" fill="hold" nodeType="afterGroup">
                            <p:stCondLst>
                              <p:cond delay="0"/>
                            </p:stCondLst>
                            <p:childTnLst>
                              <p:par>
                                <p:cTn id="237" presetID="1" presetClass="entr" presetSubtype="0" fill="hold" grpId="3" nodeType="afterEffect">
                                  <p:stCondLst>
                                    <p:cond delay="0"/>
                                  </p:stCondLst>
                                  <p:childTnLst>
                                    <p:set>
                                      <p:cBhvr>
                                        <p:cTn id="238" dur="1" fill="hold">
                                          <p:stCondLst>
                                            <p:cond delay="0"/>
                                          </p:stCondLst>
                                        </p:cTn>
                                        <p:tgtEl>
                                          <p:spTgt spid="508965"/>
                                        </p:tgtEl>
                                        <p:attrNameLst>
                                          <p:attrName>style.visibility</p:attrName>
                                        </p:attrNameLst>
                                      </p:cBhvr>
                                      <p:to>
                                        <p:strVal val="visible"/>
                                      </p:to>
                                    </p:set>
                                  </p:childTnLst>
                                </p:cTn>
                              </p:par>
                              <p:par>
                                <p:cTn id="239" presetID="1" presetClass="entr" presetSubtype="0" fill="hold" grpId="3" nodeType="withEffect">
                                  <p:stCondLst>
                                    <p:cond delay="0"/>
                                  </p:stCondLst>
                                  <p:childTnLst>
                                    <p:set>
                                      <p:cBhvr>
                                        <p:cTn id="240" dur="1" fill="hold">
                                          <p:stCondLst>
                                            <p:cond delay="0"/>
                                          </p:stCondLst>
                                        </p:cTn>
                                        <p:tgtEl>
                                          <p:spTgt spid="508964"/>
                                        </p:tgtEl>
                                        <p:attrNameLst>
                                          <p:attrName>style.visibility</p:attrName>
                                        </p:attrNameLst>
                                      </p:cBhvr>
                                      <p:to>
                                        <p:strVal val="visible"/>
                                      </p:to>
                                    </p:set>
                                  </p:childTnLst>
                                </p:cTn>
                              </p:par>
                            </p:childTnLst>
                          </p:cTn>
                        </p:par>
                      </p:childTnLst>
                    </p:cTn>
                  </p:par>
                  <p:par>
                    <p:cTn id="241" fill="hold" nodeType="clickPar">
                      <p:stCondLst>
                        <p:cond delay="indefinite"/>
                      </p:stCondLst>
                      <p:childTnLst>
                        <p:par>
                          <p:cTn id="242" fill="hold" nodeType="withGroup">
                            <p:stCondLst>
                              <p:cond delay="0"/>
                            </p:stCondLst>
                            <p:childTnLst>
                              <p:par>
                                <p:cTn id="243" presetID="1" presetClass="exit" presetSubtype="0" fill="hold" grpId="1" nodeType="clickEffect">
                                  <p:stCondLst>
                                    <p:cond delay="0"/>
                                  </p:stCondLst>
                                  <p:childTnLst>
                                    <p:set>
                                      <p:cBhvr>
                                        <p:cTn id="244" dur="1" fill="hold">
                                          <p:stCondLst>
                                            <p:cond delay="0"/>
                                          </p:stCondLst>
                                        </p:cTn>
                                        <p:tgtEl>
                                          <p:spTgt spid="508999"/>
                                        </p:tgtEl>
                                        <p:attrNameLst>
                                          <p:attrName>style.visibility</p:attrName>
                                        </p:attrNameLst>
                                      </p:cBhvr>
                                      <p:to>
                                        <p:strVal val="hidden"/>
                                      </p:to>
                                    </p:set>
                                  </p:childTnLst>
                                </p:cTn>
                              </p:par>
                              <p:par>
                                <p:cTn id="245" presetID="1" presetClass="exit" presetSubtype="0" fill="hold" grpId="0" nodeType="withEffect">
                                  <p:stCondLst>
                                    <p:cond delay="0"/>
                                  </p:stCondLst>
                                  <p:childTnLst>
                                    <p:set>
                                      <p:cBhvr>
                                        <p:cTn id="246" dur="1" fill="hold">
                                          <p:stCondLst>
                                            <p:cond delay="0"/>
                                          </p:stCondLst>
                                        </p:cTn>
                                        <p:tgtEl>
                                          <p:spTgt spid="509001"/>
                                        </p:tgtEl>
                                        <p:attrNameLst>
                                          <p:attrName>style.visibility</p:attrName>
                                        </p:attrNameLst>
                                      </p:cBhvr>
                                      <p:to>
                                        <p:strVal val="hidden"/>
                                      </p:to>
                                    </p:set>
                                  </p:childTnLst>
                                </p:cTn>
                              </p:par>
                              <p:par>
                                <p:cTn id="247" presetID="1" presetClass="exit" presetSubtype="0" fill="hold" grpId="1" nodeType="withEffect">
                                  <p:stCondLst>
                                    <p:cond delay="0"/>
                                  </p:stCondLst>
                                  <p:childTnLst>
                                    <p:set>
                                      <p:cBhvr>
                                        <p:cTn id="248" dur="1" fill="hold">
                                          <p:stCondLst>
                                            <p:cond delay="0"/>
                                          </p:stCondLst>
                                        </p:cTn>
                                        <p:tgtEl>
                                          <p:spTgt spid="509002"/>
                                        </p:tgtEl>
                                        <p:attrNameLst>
                                          <p:attrName>style.visibility</p:attrName>
                                        </p:attrNameLst>
                                      </p:cBhvr>
                                      <p:to>
                                        <p:strVal val="hidden"/>
                                      </p:to>
                                    </p:set>
                                  </p:childTnLst>
                                </p:cTn>
                              </p:par>
                              <p:par>
                                <p:cTn id="249" presetID="1" presetClass="entr" presetSubtype="0" fill="hold" grpId="0" nodeType="withEffect">
                                  <p:stCondLst>
                                    <p:cond delay="0"/>
                                  </p:stCondLst>
                                  <p:childTnLst>
                                    <p:set>
                                      <p:cBhvr>
                                        <p:cTn id="250" dur="1" fill="hold">
                                          <p:stCondLst>
                                            <p:cond delay="0"/>
                                          </p:stCondLst>
                                        </p:cTn>
                                        <p:tgtEl>
                                          <p:spTgt spid="509005"/>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509003"/>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509004"/>
                                        </p:tgtEl>
                                        <p:attrNameLst>
                                          <p:attrName>style.visibility</p:attrName>
                                        </p:attrNameLst>
                                      </p:cBhvr>
                                      <p:to>
                                        <p:strVal val="visible"/>
                                      </p:to>
                                    </p:set>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 presetClass="exit" presetSubtype="0" fill="hold" grpId="2" nodeType="clickEffect">
                                  <p:stCondLst>
                                    <p:cond delay="0"/>
                                  </p:stCondLst>
                                  <p:childTnLst>
                                    <p:set>
                                      <p:cBhvr>
                                        <p:cTn id="258" dur="1" fill="hold">
                                          <p:stCondLst>
                                            <p:cond delay="0"/>
                                          </p:stCondLst>
                                        </p:cTn>
                                        <p:tgtEl>
                                          <p:spTgt spid="508973"/>
                                        </p:tgtEl>
                                        <p:attrNameLst>
                                          <p:attrName>style.visibility</p:attrName>
                                        </p:attrNameLst>
                                      </p:cBhvr>
                                      <p:to>
                                        <p:strVal val="hidden"/>
                                      </p:to>
                                    </p:set>
                                  </p:childTnLst>
                                </p:cTn>
                              </p:par>
                            </p:childTnLst>
                          </p:cTn>
                        </p:par>
                      </p:childTnLst>
                    </p:cTn>
                  </p:par>
                  <p:par>
                    <p:cTn id="259" fill="hold" nodeType="clickPar">
                      <p:stCondLst>
                        <p:cond delay="indefinite"/>
                      </p:stCondLst>
                      <p:childTnLst>
                        <p:par>
                          <p:cTn id="260" fill="hold" nodeType="withGroup">
                            <p:stCondLst>
                              <p:cond delay="0"/>
                            </p:stCondLst>
                            <p:childTnLst>
                              <p:par>
                                <p:cTn id="261" presetID="0" presetClass="path" presetSubtype="0" accel="50000" decel="50000" fill="hold" grpId="0" nodeType="clickEffect">
                                  <p:stCondLst>
                                    <p:cond delay="0"/>
                                  </p:stCondLst>
                                  <p:childTnLst>
                                    <p:animMotion origin="layout" path="M 0.07343 0.03215 L 0.30468 0.46009 " pathEditMode="relative" rAng="0" ptsTypes="AA">
                                      <p:cBhvr>
                                        <p:cTn id="262" dur="500" fill="hold"/>
                                        <p:tgtEl>
                                          <p:spTgt spid="508974"/>
                                        </p:tgtEl>
                                        <p:attrNameLst>
                                          <p:attrName>ppt_x</p:attrName>
                                          <p:attrName>ppt_y</p:attrName>
                                        </p:attrNameLst>
                                      </p:cBhvr>
                                      <p:rCtr x="11600" y="21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63" grpId="0"/>
      <p:bldP spid="508963" grpId="1"/>
      <p:bldP spid="508964" grpId="0" animBg="1"/>
      <p:bldP spid="508964" grpId="1" animBg="1"/>
      <p:bldP spid="508964" grpId="2" animBg="1"/>
      <p:bldP spid="508964" grpId="3" animBg="1"/>
      <p:bldP spid="508965" grpId="0"/>
      <p:bldP spid="508965" grpId="1"/>
      <p:bldP spid="508965" grpId="2"/>
      <p:bldP spid="508965" grpId="3"/>
      <p:bldP spid="508966" grpId="0"/>
      <p:bldP spid="508966" grpId="1"/>
      <p:bldP spid="508966" grpId="2"/>
      <p:bldP spid="508967" grpId="0"/>
      <p:bldP spid="508967" grpId="1"/>
      <p:bldP spid="508967" grpId="2"/>
      <p:bldP spid="508968" grpId="0"/>
      <p:bldP spid="508968" grpId="1"/>
      <p:bldP spid="508968" grpId="2"/>
      <p:bldP spid="508969" grpId="0"/>
      <p:bldP spid="508969" grpId="1"/>
      <p:bldP spid="508969" grpId="2"/>
      <p:bldP spid="508970" grpId="0"/>
      <p:bldP spid="508970" grpId="1"/>
      <p:bldP spid="508970" grpId="2"/>
      <p:bldP spid="508971" grpId="0"/>
      <p:bldP spid="508972" grpId="0"/>
      <p:bldP spid="508972" grpId="1"/>
      <p:bldP spid="508972" grpId="2"/>
      <p:bldP spid="508973" grpId="0"/>
      <p:bldP spid="508973" grpId="1"/>
      <p:bldP spid="508973" grpId="2"/>
      <p:bldP spid="508974" grpId="0"/>
      <p:bldP spid="508974" grpId="1"/>
      <p:bldP spid="508979" grpId="0"/>
      <p:bldP spid="508980" grpId="0"/>
      <p:bldP spid="508982" grpId="0"/>
      <p:bldP spid="508984" grpId="0"/>
      <p:bldP spid="508984" grpId="1"/>
      <p:bldP spid="508985" grpId="0"/>
      <p:bldP spid="508985" grpId="1"/>
      <p:bldP spid="508986" grpId="0"/>
      <p:bldP spid="508986" grpId="1"/>
      <p:bldP spid="508987" grpId="0"/>
      <p:bldP spid="508987" grpId="1"/>
      <p:bldP spid="508991" grpId="0" animBg="1"/>
      <p:bldP spid="508991" grpId="1" animBg="1"/>
      <p:bldP spid="508991" grpId="2" animBg="1"/>
      <p:bldP spid="508991" grpId="3" animBg="1"/>
      <p:bldP spid="508992" grpId="0"/>
      <p:bldP spid="508992" grpId="1"/>
      <p:bldP spid="508993" grpId="0"/>
      <p:bldP spid="508993" grpId="1"/>
      <p:bldP spid="508994" grpId="0"/>
      <p:bldP spid="508994" grpId="1"/>
      <p:bldP spid="508995" grpId="0"/>
      <p:bldP spid="508995" grpId="1"/>
      <p:bldP spid="508996" grpId="0"/>
      <p:bldP spid="508996" grpId="1"/>
      <p:bldP spid="508997" grpId="0"/>
      <p:bldP spid="508997" grpId="1"/>
      <p:bldP spid="508998" grpId="0"/>
      <p:bldP spid="508998" grpId="1"/>
      <p:bldP spid="508999" grpId="0"/>
      <p:bldP spid="508999" grpId="1"/>
      <p:bldP spid="509000" grpId="0"/>
      <p:bldP spid="509000" grpId="1"/>
      <p:bldP spid="509001" grpId="0"/>
      <p:bldP spid="509001" grpId="1"/>
      <p:bldP spid="509002" grpId="0"/>
      <p:bldP spid="509002" grpId="1"/>
      <p:bldP spid="509003" grpId="0"/>
      <p:bldP spid="509004" grpId="0"/>
      <p:bldP spid="509005" grpId="0"/>
      <p:bldP spid="509006" grpId="0" animBg="1"/>
      <p:bldP spid="509006" grpId="1" animBg="1"/>
      <p:bldP spid="509006" grpId="2" animBg="1"/>
      <p:bldP spid="509006" grpId="3" animBg="1"/>
      <p:bldP spid="509007" grpId="0"/>
      <p:bldP spid="509007" grpId="1"/>
      <p:bldP spid="509008" grpId="0"/>
      <p:bldP spid="50900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atin typeface="Garamond" charset="0"/>
                <a:ea typeface="ＭＳ Ｐゴシック" charset="0"/>
                <a:cs typeface="ＭＳ Ｐゴシック" charset="0"/>
              </a:rPr>
              <a:t>Resource Sharing Concept</a:t>
            </a:r>
          </a:p>
        </p:txBody>
      </p:sp>
      <p:sp>
        <p:nvSpPr>
          <p:cNvPr id="3" name="Content Placeholder 2"/>
          <p:cNvSpPr>
            <a:spLocks noGrp="1"/>
          </p:cNvSpPr>
          <p:nvPr>
            <p:ph idx="1"/>
          </p:nvPr>
        </p:nvSpPr>
        <p:spPr>
          <a:xfrm>
            <a:off x="228600" y="996950"/>
            <a:ext cx="8915400" cy="5194300"/>
          </a:xfrm>
        </p:spPr>
        <p:txBody>
          <a:bodyPr/>
          <a:lstStyle/>
          <a:p>
            <a:r>
              <a:rPr lang="en-US" dirty="0">
                <a:latin typeface="Tahoma" charset="0"/>
                <a:ea typeface="ＭＳ Ｐゴシック" charset="0"/>
                <a:cs typeface="ＭＳ Ｐゴシック" charset="0"/>
              </a:rPr>
              <a:t>Idea: </a:t>
            </a:r>
            <a:r>
              <a:rPr lang="en-US" dirty="0">
                <a:solidFill>
                  <a:srgbClr val="0000FF"/>
                </a:solidFill>
                <a:latin typeface="Tahoma" charset="0"/>
                <a:ea typeface="ＭＳ Ｐゴシック" charset="0"/>
                <a:cs typeface="ＭＳ Ｐゴシック" charset="0"/>
              </a:rPr>
              <a:t>Instead of dedicating a hardware resource to a hardware context, allow multiple contexts to use it</a:t>
            </a:r>
          </a:p>
          <a:p>
            <a:pPr lvl="1"/>
            <a:r>
              <a:rPr lang="en-US" dirty="0">
                <a:latin typeface="Tahoma" charset="0"/>
                <a:ea typeface="ＭＳ Ｐゴシック" charset="0"/>
              </a:rPr>
              <a:t>Example resources: functional units, pipeline, caches, buses, memory, interconnects, storage</a:t>
            </a:r>
          </a:p>
          <a:p>
            <a:r>
              <a:rPr lang="en-US" dirty="0">
                <a:latin typeface="Tahoma" charset="0"/>
                <a:ea typeface="ＭＳ Ｐゴシック" charset="0"/>
                <a:cs typeface="ＭＳ Ｐゴシック" charset="0"/>
              </a:rPr>
              <a:t>Why?</a:t>
            </a:r>
          </a:p>
          <a:p>
            <a:endParaRPr lang="en-US" dirty="0">
              <a:latin typeface="Tahoma" charset="0"/>
              <a:ea typeface="ＭＳ Ｐゴシック" charset="0"/>
              <a:cs typeface="ＭＳ Ｐゴシック" charset="0"/>
            </a:endParaRPr>
          </a:p>
          <a:p>
            <a:pPr>
              <a:buFont typeface="Wingdings" charset="0"/>
              <a:buNone/>
            </a:pPr>
            <a:r>
              <a:rPr lang="en-US" dirty="0">
                <a:latin typeface="Tahoma" charset="0"/>
                <a:ea typeface="ＭＳ Ｐゴシック" charset="0"/>
                <a:cs typeface="ＭＳ Ｐゴシック" charset="0"/>
              </a:rPr>
              <a:t>+ Resource sharing </a:t>
            </a:r>
            <a:r>
              <a:rPr lang="en-US" dirty="0">
                <a:solidFill>
                  <a:srgbClr val="0000FF"/>
                </a:solidFill>
                <a:latin typeface="Tahoma" charset="0"/>
                <a:ea typeface="ＭＳ Ｐゴシック" charset="0"/>
                <a:cs typeface="ＭＳ Ｐゴシック" charset="0"/>
              </a:rPr>
              <a:t>improves utilization/efficiency </a:t>
            </a:r>
            <a:r>
              <a:rPr lang="en-US" dirty="0">
                <a:solidFill>
                  <a:srgbClr val="0000FF"/>
                </a:solidFill>
                <a:latin typeface="Tahoma" charset="0"/>
                <a:ea typeface="ＭＳ Ｐゴシック" charset="0"/>
                <a:cs typeface="ＭＳ Ｐゴシック" charset="0"/>
                <a:sym typeface="Wingdings" charset="0"/>
              </a:rPr>
              <a:t> throughput</a:t>
            </a:r>
            <a:endParaRPr lang="en-US" dirty="0">
              <a:solidFill>
                <a:srgbClr val="0000FF"/>
              </a:solidFill>
              <a:latin typeface="Tahoma" charset="0"/>
              <a:ea typeface="ＭＳ Ｐゴシック" charset="0"/>
              <a:cs typeface="ＭＳ Ｐゴシック" charset="0"/>
            </a:endParaRPr>
          </a:p>
          <a:p>
            <a:pPr lvl="1"/>
            <a:r>
              <a:rPr lang="en-US" dirty="0">
                <a:latin typeface="Tahoma" charset="0"/>
                <a:ea typeface="ＭＳ Ｐゴシック" charset="0"/>
              </a:rPr>
              <a:t>When a resource is left idle by one thread, another thread can use it; no need to replicate shared data</a:t>
            </a:r>
          </a:p>
          <a:p>
            <a:pPr>
              <a:buFont typeface="Wingdings" charset="0"/>
              <a:buNone/>
            </a:pPr>
            <a:r>
              <a:rPr lang="en-US" dirty="0">
                <a:latin typeface="Tahoma" charset="0"/>
                <a:ea typeface="ＭＳ Ｐゴシック" charset="0"/>
                <a:cs typeface="ＭＳ Ｐゴシック" charset="0"/>
              </a:rPr>
              <a:t>+ </a:t>
            </a:r>
            <a:r>
              <a:rPr lang="en-US" dirty="0">
                <a:solidFill>
                  <a:srgbClr val="0000FF"/>
                </a:solidFill>
                <a:latin typeface="Tahoma" charset="0"/>
                <a:ea typeface="ＭＳ Ｐゴシック" charset="0"/>
                <a:cs typeface="ＭＳ Ｐゴシック" charset="0"/>
              </a:rPr>
              <a:t>Reduces communication latency</a:t>
            </a:r>
          </a:p>
          <a:p>
            <a:pPr lvl="1"/>
            <a:r>
              <a:rPr lang="en-US" dirty="0">
                <a:latin typeface="Tahoma" charset="0"/>
                <a:ea typeface="ＭＳ Ｐゴシック" charset="0"/>
              </a:rPr>
              <a:t>For example, shared data kept in the same cache in SMT processors</a:t>
            </a:r>
          </a:p>
          <a:p>
            <a:pPr>
              <a:buFont typeface="Wingdings" charset="0"/>
              <a:buNone/>
            </a:pPr>
            <a:r>
              <a:rPr lang="en-US" dirty="0">
                <a:latin typeface="Tahoma" charset="0"/>
                <a:ea typeface="ＭＳ Ｐゴシック" charset="0"/>
                <a:cs typeface="ＭＳ Ｐゴシック" charset="0"/>
              </a:rPr>
              <a:t>+ </a:t>
            </a:r>
            <a:r>
              <a:rPr lang="en-US" dirty="0">
                <a:solidFill>
                  <a:srgbClr val="0000FF"/>
                </a:solidFill>
                <a:latin typeface="Tahoma" charset="0"/>
                <a:ea typeface="ＭＳ Ｐゴシック" charset="0"/>
                <a:cs typeface="ＭＳ Ｐゴシック" charset="0"/>
              </a:rPr>
              <a:t>Compatible with the shared memory model</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2253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7E1F37-B63B-9B4D-85C1-87CEA6C21DE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1253130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STFM Pros and Cons</a:t>
            </a:r>
          </a:p>
        </p:txBody>
      </p:sp>
      <p:sp>
        <p:nvSpPr>
          <p:cNvPr id="3" name="Content Placeholder 2"/>
          <p:cNvSpPr>
            <a:spLocks noGrp="1"/>
          </p:cNvSpPr>
          <p:nvPr>
            <p:ph idx="1"/>
          </p:nvPr>
        </p:nvSpPr>
        <p:spPr/>
        <p:txBody>
          <a:bodyPr/>
          <a:lstStyle/>
          <a:p>
            <a:r>
              <a:rPr lang="en-US" dirty="0"/>
              <a:t>Upsides: </a:t>
            </a:r>
          </a:p>
          <a:p>
            <a:pPr lvl="1"/>
            <a:r>
              <a:rPr lang="en-US" dirty="0"/>
              <a:t>First algorithm for fair multi-core memory scheduling</a:t>
            </a:r>
          </a:p>
          <a:p>
            <a:pPr lvl="1"/>
            <a:r>
              <a:rPr lang="en-US" dirty="0"/>
              <a:t>Provides a mechanism to estimate memory slowdown of a thread</a:t>
            </a:r>
          </a:p>
          <a:p>
            <a:pPr lvl="1"/>
            <a:r>
              <a:rPr lang="en-US" dirty="0"/>
              <a:t>Good at providing fairness</a:t>
            </a:r>
          </a:p>
          <a:p>
            <a:pPr lvl="1"/>
            <a:r>
              <a:rPr lang="en-US" dirty="0"/>
              <a:t>Being fair can improve performance </a:t>
            </a:r>
          </a:p>
          <a:p>
            <a:endParaRPr lang="en-US" dirty="0"/>
          </a:p>
          <a:p>
            <a:r>
              <a:rPr lang="en-US" dirty="0"/>
              <a:t>Downsides:</a:t>
            </a:r>
          </a:p>
          <a:p>
            <a:pPr lvl="1"/>
            <a:r>
              <a:rPr lang="en-US" dirty="0"/>
              <a:t>Does not handle all types of interference</a:t>
            </a:r>
          </a:p>
          <a:p>
            <a:pPr lvl="1"/>
            <a:r>
              <a:rPr lang="en-US" dirty="0"/>
              <a:t>(Somewhat) complex to implement</a:t>
            </a:r>
          </a:p>
          <a:p>
            <a:pPr lvl="1"/>
            <a:r>
              <a:rPr lang="en-US" dirty="0"/>
              <a:t>Slowdown estimations can be incorrect</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001C7A6-1A12-9941-AC8E-888EB46A5B1C}"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182259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STFM</a:t>
            </a:r>
          </a:p>
        </p:txBody>
      </p:sp>
      <p:sp>
        <p:nvSpPr>
          <p:cNvPr id="3" name="Content Placeholder 2"/>
          <p:cNvSpPr>
            <a:spLocks noGrp="1"/>
          </p:cNvSpPr>
          <p:nvPr>
            <p:ph idx="1"/>
          </p:nvPr>
        </p:nvSpPr>
        <p:spPr/>
        <p:txBody>
          <a:bodyPr/>
          <a:lstStyle/>
          <a:p>
            <a:r>
              <a:rPr lang="en-US" sz="2200" dirty="0"/>
              <a:t>Onur Mutlu and Thomas Moscibroda, </a:t>
            </a:r>
            <a:br>
              <a:rPr lang="en-US" sz="2200" dirty="0"/>
            </a:br>
            <a:r>
              <a:rPr lang="en-US" sz="2200" b="1" dirty="0">
                <a:hlinkClick r:id="rId2"/>
              </a:rPr>
              <a:t>"Stall-Time Fair Memory Access Scheduling for Chip Multiprocessors"</a:t>
            </a:r>
            <a:r>
              <a:rPr lang="en-US" sz="2200" dirty="0"/>
              <a:t> </a:t>
            </a:r>
            <a:br>
              <a:rPr lang="en-US" sz="2200" dirty="0"/>
            </a:br>
            <a:r>
              <a:rPr lang="en-US" sz="2200" i="1" dirty="0"/>
              <a:t>Proceedings of the </a:t>
            </a:r>
            <a:r>
              <a:rPr lang="en-US" sz="2200" i="1" dirty="0">
                <a:hlinkClick r:id="rId3"/>
              </a:rPr>
              <a:t>40th International Symposium on Microarchitecture</a:t>
            </a:r>
            <a:r>
              <a:rPr lang="en-US" sz="2200" i="1" dirty="0"/>
              <a:t> (</a:t>
            </a:r>
            <a:r>
              <a:rPr lang="en-US" sz="2200" b="1" i="1" dirty="0"/>
              <a:t>MICRO</a:t>
            </a:r>
            <a:r>
              <a:rPr lang="en-US" sz="2200" i="1" dirty="0"/>
              <a:t>)</a:t>
            </a:r>
            <a:r>
              <a:rPr lang="en-US" sz="2200" dirty="0"/>
              <a:t>, pages 146-158, Chicago, IL, December 2007. [</a:t>
            </a:r>
            <a:r>
              <a:rPr lang="en-US" sz="2200" dirty="0">
                <a:hlinkClick r:id="rId4"/>
              </a:rPr>
              <a:t>Summary</a:t>
            </a:r>
            <a:r>
              <a:rPr lang="en-US" sz="2200" dirty="0"/>
              <a:t>] [</a:t>
            </a:r>
            <a:r>
              <a:rPr lang="en-US" sz="2200" dirty="0">
                <a:hlinkClick r:id="rId5"/>
              </a:rPr>
              <a:t>Slides (ppt)</a:t>
            </a:r>
            <a:r>
              <a:rPr lang="en-US" sz="2200" dirty="0"/>
              <a:t>] </a:t>
            </a:r>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001C7A6-1A12-9941-AC8E-888EB46A5B1C}"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p:cNvPicPr>
            <a:picLocks noChangeAspect="1"/>
          </p:cNvPicPr>
          <p:nvPr/>
        </p:nvPicPr>
        <p:blipFill>
          <a:blip r:embed="rId6"/>
          <a:stretch>
            <a:fillRect/>
          </a:stretch>
        </p:blipFill>
        <p:spPr>
          <a:xfrm>
            <a:off x="0" y="4209256"/>
            <a:ext cx="9144000" cy="1524000"/>
          </a:xfrm>
          <a:prstGeom prst="rect">
            <a:avLst/>
          </a:prstGeom>
        </p:spPr>
      </p:pic>
    </p:spTree>
    <p:extLst>
      <p:ext uri="{BB962C8B-B14F-4D97-AF65-F5344CB8AC3E}">
        <p14:creationId xmlns:p14="http://schemas.microsoft.com/office/powerpoint/2010/main" val="16894558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ctrTitle"/>
          </p:nvPr>
        </p:nvSpPr>
        <p:spPr>
          <a:xfrm>
            <a:off x="366714" y="1828805"/>
            <a:ext cx="8428037" cy="822325"/>
          </a:xfrm>
        </p:spPr>
        <p:txBody>
          <a:bodyPr/>
          <a:lstStyle/>
          <a:p>
            <a:pPr algn="ctr" eaLnBrk="1" hangingPunct="1"/>
            <a:r>
              <a:rPr lang="en-US" sz="4000" dirty="0">
                <a:latin typeface="Garamond" charset="0"/>
              </a:rPr>
              <a:t>Parallelism-Aware Batch Scheduling</a:t>
            </a:r>
          </a:p>
        </p:txBody>
      </p:sp>
      <p:sp>
        <p:nvSpPr>
          <p:cNvPr id="49154" name="Rectangle 5"/>
          <p:cNvSpPr>
            <a:spLocks noGrp="1" noChangeArrowheads="1"/>
          </p:cNvSpPr>
          <p:nvPr>
            <p:ph type="subTitle" idx="1"/>
          </p:nvPr>
        </p:nvSpPr>
        <p:spPr>
          <a:xfrm>
            <a:off x="3131841" y="3501013"/>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
        <p:nvSpPr>
          <p:cNvPr id="4" name="TextBox 3"/>
          <p:cNvSpPr txBox="1"/>
          <p:nvPr/>
        </p:nvSpPr>
        <p:spPr>
          <a:xfrm>
            <a:off x="1087071" y="4293096"/>
            <a:ext cx="6949568" cy="1498967"/>
          </a:xfrm>
          <a:prstGeom prst="rect">
            <a:avLst/>
          </a:prstGeom>
          <a:noFill/>
        </p:spPr>
        <p:txBody>
          <a:bodyPr wrap="none" lIns="91416" tIns="45709" rIns="91416" bIns="45709"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Tahoma"/>
                <a:ea typeface=""/>
                <a:cs typeface="+mn-cs"/>
              </a:rPr>
              <a:t>Onur Mutlu</a:t>
            </a:r>
            <a:r>
              <a:rPr kumimoji="0" lang="en-US" sz="1800" b="0" i="0" u="none" strike="noStrike" kern="1200" cap="none" spc="0" normalizeH="0" baseline="0" noProof="0" dirty="0">
                <a:ln>
                  <a:noFill/>
                </a:ln>
                <a:solidFill>
                  <a:srgbClr val="000000"/>
                </a:solidFill>
                <a:effectLst/>
                <a:uLnTx/>
                <a:uFillTx/>
                <a:latin typeface="Tahoma"/>
                <a:ea typeface=""/>
                <a:cs typeface="+mn-cs"/>
              </a:rPr>
              <a:t> and Thomas Moscibroda, </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"Parallelism-Aware Batch Scheduling: Enhancing both </a:t>
            </a:r>
            <a:endParaRPr kumimoji="0" lang="en-US" sz="1800" b="1" i="0" u="none" strike="noStrike" kern="1200" cap="none" spc="0" normalizeH="0" baseline="0" noProof="0" dirty="0">
              <a:ln>
                <a:noFill/>
              </a:ln>
              <a:solidFill>
                <a:srgbClr val="000000"/>
              </a:solidFill>
              <a:effectLst/>
              <a:uLnTx/>
              <a:uFillTx/>
              <a:latin typeface="Tahoma"/>
              <a:ea typeface=""/>
              <a:cs typeface="+mn-cs"/>
              <a:hlinkClick r:id="" action="ppaction://noaction"/>
            </a:endParaRP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
                <a:cs typeface="+mn-cs"/>
                <a:hlinkClick r:id="" action="ppaction://noaction"/>
              </a:rPr>
              <a:t>Performance </a:t>
            </a: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and Fairness of Shared DRAM Systems</a:t>
            </a:r>
            <a:r>
              <a:rPr kumimoji="0" lang="en-US" sz="1800" b="1" i="0" u="none" strike="noStrike" kern="1200" cap="none" spc="0" normalizeH="0" baseline="0" noProof="0" dirty="0">
                <a:ln>
                  <a:noFill/>
                </a:ln>
                <a:solidFill>
                  <a:srgbClr val="000000"/>
                </a:solidFill>
                <a:effectLst/>
                <a:uLnTx/>
                <a:uFillTx/>
                <a:latin typeface="Tahoma"/>
                <a:ea typeface=""/>
                <a:cs typeface="+mn-cs"/>
                <a:hlinkClick r:id="rId4"/>
              </a:rPr>
              <a:t>”</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0" i="1" u="none" strike="noStrike" kern="1200" cap="none" spc="0" normalizeH="0" baseline="0" noProof="0" dirty="0">
                <a:ln>
                  <a:noFill/>
                </a:ln>
                <a:solidFill>
                  <a:srgbClr val="000000"/>
                </a:solidFill>
                <a:effectLst/>
                <a:uLnTx/>
                <a:uFillTx/>
                <a:latin typeface="Tahoma"/>
                <a:ea typeface=""/>
                <a:cs typeface="+mn-cs"/>
                <a:hlinkClick r:id="rId4"/>
              </a:rPr>
              <a:t>35th International Symposium on Computer Architecture</a:t>
            </a:r>
            <a:r>
              <a:rPr kumimoji="0" lang="en-US" sz="1800" b="0" i="1" u="none" strike="noStrike" kern="1200" cap="none" spc="0" normalizeH="0" baseline="0" noProof="0" dirty="0">
                <a:ln>
                  <a:noFill/>
                </a:ln>
                <a:solidFill>
                  <a:srgbClr val="000000"/>
                </a:solidFill>
                <a:effectLst/>
                <a:uLnTx/>
                <a:uFillTx/>
                <a:latin typeface="Tahoma"/>
                <a:ea typeface=""/>
                <a:cs typeface="+mn-cs"/>
              </a:rPr>
              <a:t> (</a:t>
            </a:r>
            <a:r>
              <a:rPr kumimoji="0" lang="en-US" sz="1800" b="1" i="1" u="none" strike="noStrike" kern="1200" cap="none" spc="0" normalizeH="0" baseline="0" noProof="0" dirty="0">
                <a:ln>
                  <a:noFill/>
                </a:ln>
                <a:solidFill>
                  <a:srgbClr val="000000"/>
                </a:solidFill>
                <a:effectLst/>
                <a:uLnTx/>
                <a:uFillTx/>
                <a:latin typeface="Tahoma"/>
                <a:ea typeface=""/>
                <a:cs typeface="+mn-cs"/>
              </a:rPr>
              <a:t>ISCA</a:t>
            </a:r>
            <a:r>
              <a:rPr kumimoji="0" lang="en-US" sz="1800" b="0" i="1" u="none" strike="noStrike" kern="1200" cap="none" spc="0" normalizeH="0" baseline="0" noProof="0" dirty="0">
                <a:ln>
                  <a:noFill/>
                </a:ln>
                <a:solidFill>
                  <a:srgbClr val="000000"/>
                </a:solidFill>
                <a:effectLst/>
                <a:uLnTx/>
                <a:uFillTx/>
                <a:latin typeface="Tahoma"/>
                <a:ea typeface=""/>
                <a:cs typeface="+mn-cs"/>
              </a:rPr>
              <a:t>)</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pages 63-74, Beijing, China, June 2008. </a:t>
            </a:r>
            <a:r>
              <a:rPr kumimoji="0" lang="en-US" sz="1800" b="0" i="0" u="none" strike="noStrike" kern="1200" cap="none" spc="0" normalizeH="0" baseline="0" noProof="0" dirty="0">
                <a:ln>
                  <a:noFill/>
                </a:ln>
                <a:solidFill>
                  <a:srgbClr val="000000"/>
                </a:solidFill>
                <a:effectLst/>
                <a:uLnTx/>
                <a:uFillTx/>
                <a:latin typeface="Tahoma"/>
                <a:ea typeface=""/>
                <a:cs typeface="+mn-cs"/>
                <a:hlinkClick r:id="rId5"/>
              </a:rPr>
              <a:t>Slides (ppt)</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
        <p:nvSpPr>
          <p:cNvPr id="5" name="TextBox 4"/>
          <p:cNvSpPr txBox="1"/>
          <p:nvPr/>
        </p:nvSpPr>
        <p:spPr>
          <a:xfrm>
            <a:off x="6516217" y="6381328"/>
            <a:ext cx="2583156" cy="373659"/>
          </a:xfrm>
          <a:prstGeom prst="rect">
            <a:avLst/>
          </a:prstGeom>
          <a:noFill/>
        </p:spPr>
        <p:txBody>
          <a:bodyPr wrap="none" lIns="91416" tIns="45709" rIns="91416" bIns="45709"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hlinkClick r:id="rId6" action="ppaction://hlinkpres?slideindex=1&amp;slidetitle="/>
              </a:rPr>
              <a:t>PAR-BS ISCA 2008 Talk</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82782263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p:txBody>
          <a:bodyPr/>
          <a:lstStyle/>
          <a:p>
            <a:pPr eaLnBrk="1" hangingPunct="1"/>
            <a:r>
              <a:rPr lang="en-US" sz="3600" dirty="0">
                <a:latin typeface="Garamond" charset="0"/>
              </a:rPr>
              <a:t>Another Problem due to Memory Interference</a:t>
            </a:r>
          </a:p>
        </p:txBody>
      </p:sp>
      <p:sp>
        <p:nvSpPr>
          <p:cNvPr id="14339" name="Content Placeholder 2"/>
          <p:cNvSpPr>
            <a:spLocks noGrp="1"/>
          </p:cNvSpPr>
          <p:nvPr>
            <p:ph idx="1"/>
          </p:nvPr>
        </p:nvSpPr>
        <p:spPr>
          <a:xfrm>
            <a:off x="228600" y="1371600"/>
            <a:ext cx="8801100" cy="4876800"/>
          </a:xfrm>
        </p:spPr>
        <p:txBody>
          <a:bodyPr/>
          <a:lstStyle/>
          <a:p>
            <a:pPr eaLnBrk="1" hangingPunct="1"/>
            <a:r>
              <a:rPr lang="en-US" dirty="0">
                <a:latin typeface="Tahoma" charset="0"/>
              </a:rPr>
              <a:t>Processors try to </a:t>
            </a:r>
            <a:r>
              <a:rPr lang="en-US" dirty="0">
                <a:solidFill>
                  <a:srgbClr val="0000FF"/>
                </a:solidFill>
                <a:latin typeface="Tahoma" charset="0"/>
              </a:rPr>
              <a:t>tolerate the latency of DRAM requests </a:t>
            </a:r>
            <a:r>
              <a:rPr lang="en-US" dirty="0">
                <a:latin typeface="Tahoma" charset="0"/>
              </a:rPr>
              <a:t>by generating </a:t>
            </a:r>
            <a:r>
              <a:rPr lang="en-US" dirty="0">
                <a:solidFill>
                  <a:srgbClr val="0000FF"/>
                </a:solidFill>
                <a:latin typeface="Tahoma" charset="0"/>
              </a:rPr>
              <a:t>multiple outstanding requests</a:t>
            </a:r>
          </a:p>
          <a:p>
            <a:pPr lvl="1" eaLnBrk="1" hangingPunct="1"/>
            <a:r>
              <a:rPr lang="en-US" sz="2000" dirty="0">
                <a:latin typeface="Tahoma" charset="0"/>
                <a:ea typeface="ＭＳ Ｐゴシック" charset="0"/>
              </a:rPr>
              <a:t>Memory-Level Parallelism (MLP) </a:t>
            </a:r>
            <a:endParaRPr lang="en-US" sz="2000" dirty="0">
              <a:solidFill>
                <a:srgbClr val="0000FF"/>
              </a:solidFill>
              <a:latin typeface="Tahoma" charset="0"/>
              <a:ea typeface="ＭＳ Ｐゴシック" charset="0"/>
            </a:endParaRPr>
          </a:p>
          <a:p>
            <a:pPr lvl="1" eaLnBrk="1" hangingPunct="1"/>
            <a:r>
              <a:rPr lang="en-US" sz="2000" dirty="0">
                <a:latin typeface="Tahoma" charset="0"/>
                <a:ea typeface="ＭＳ Ｐゴシック" charset="0"/>
              </a:rPr>
              <a:t>Out-of-order execution, non-blocking caches, runahead execution</a:t>
            </a:r>
          </a:p>
          <a:p>
            <a:pPr lvl="1" eaLnBrk="1" hangingPunct="1">
              <a:buFont typeface="Wingdings" charset="0"/>
              <a:buNone/>
            </a:pPr>
            <a:endParaRPr lang="en-US" dirty="0">
              <a:latin typeface="Tahoma" charset="0"/>
              <a:ea typeface="ＭＳ Ｐゴシック" charset="0"/>
            </a:endParaRPr>
          </a:p>
          <a:p>
            <a:pPr eaLnBrk="1" hangingPunct="1"/>
            <a:r>
              <a:rPr lang="en-US" dirty="0">
                <a:latin typeface="Tahoma" charset="0"/>
              </a:rPr>
              <a:t>Effective </a:t>
            </a:r>
            <a:r>
              <a:rPr lang="en-US" dirty="0">
                <a:solidFill>
                  <a:srgbClr val="0000FF"/>
                </a:solidFill>
                <a:latin typeface="Tahoma" charset="0"/>
              </a:rPr>
              <a:t>only if the DRAM controller actually services </a:t>
            </a:r>
            <a:r>
              <a:rPr lang="en-US" dirty="0">
                <a:latin typeface="Tahoma" charset="0"/>
              </a:rPr>
              <a:t>the multiple requests </a:t>
            </a:r>
            <a:r>
              <a:rPr lang="en-US" dirty="0">
                <a:solidFill>
                  <a:srgbClr val="0000FF"/>
                </a:solidFill>
                <a:latin typeface="Tahoma" charset="0"/>
              </a:rPr>
              <a:t>in parallel in DRAM banks</a:t>
            </a:r>
          </a:p>
          <a:p>
            <a:pPr eaLnBrk="1" hangingPunct="1">
              <a:buFont typeface="Wingdings" charset="0"/>
              <a:buNone/>
            </a:pPr>
            <a:endParaRPr lang="en-US" dirty="0">
              <a:latin typeface="Tahoma" charset="0"/>
            </a:endParaRPr>
          </a:p>
          <a:p>
            <a:pPr eaLnBrk="1" hangingPunct="1"/>
            <a:r>
              <a:rPr lang="en-US" dirty="0">
                <a:latin typeface="Tahoma" charset="0"/>
              </a:rPr>
              <a:t>Multiple threads share the DRAM controller</a:t>
            </a:r>
          </a:p>
          <a:p>
            <a:pPr eaLnBrk="1" hangingPunct="1"/>
            <a:r>
              <a:rPr lang="en-US" dirty="0">
                <a:latin typeface="Tahoma" charset="0"/>
              </a:rPr>
              <a:t>DRAM controllers are not aware of a thread’</a:t>
            </a:r>
            <a:r>
              <a:rPr lang="en-US" altLang="ja-JP" dirty="0">
                <a:latin typeface="Tahoma" charset="0"/>
              </a:rPr>
              <a:t>s MLP</a:t>
            </a:r>
          </a:p>
          <a:p>
            <a:pPr lvl="1" eaLnBrk="1" hangingPunct="1"/>
            <a:r>
              <a:rPr lang="en-US" sz="2000" dirty="0">
                <a:latin typeface="Tahoma" charset="0"/>
                <a:ea typeface="ＭＳ Ｐゴシック" charset="0"/>
              </a:rPr>
              <a:t>Can service</a:t>
            </a:r>
            <a:r>
              <a:rPr lang="en-US" sz="2000" dirty="0">
                <a:solidFill>
                  <a:srgbClr val="FF0000"/>
                </a:solidFill>
                <a:latin typeface="Tahoma" charset="0"/>
                <a:ea typeface="ＭＳ Ｐゴシック" charset="0"/>
              </a:rPr>
              <a:t> </a:t>
            </a:r>
            <a:r>
              <a:rPr lang="en-US" sz="2000" dirty="0">
                <a:latin typeface="Tahoma" charset="0"/>
                <a:ea typeface="ＭＳ Ｐゴシック" charset="0"/>
              </a:rPr>
              <a:t>each thread</a:t>
            </a:r>
            <a:r>
              <a:rPr lang="ja-JP" altLang="en-US" sz="2000" dirty="0">
                <a:latin typeface="Tahoma" charset="0"/>
                <a:ea typeface="ＭＳ Ｐゴシック" charset="0"/>
              </a:rPr>
              <a:t>’</a:t>
            </a:r>
            <a:r>
              <a:rPr lang="en-US" altLang="ja-JP" sz="2000" dirty="0">
                <a:latin typeface="Tahoma" charset="0"/>
                <a:ea typeface="ＭＳ Ｐゴシック" charset="0"/>
              </a:rPr>
              <a:t>s outstanding requests </a:t>
            </a:r>
            <a:r>
              <a:rPr lang="en-US" altLang="ja-JP" sz="2000" dirty="0">
                <a:solidFill>
                  <a:srgbClr val="FF0000"/>
                </a:solidFill>
                <a:latin typeface="Tahoma" charset="0"/>
                <a:ea typeface="ＭＳ Ｐゴシック" charset="0"/>
              </a:rPr>
              <a:t>serially, not in parallel</a:t>
            </a:r>
          </a:p>
          <a:p>
            <a:pPr lvl="1" eaLnBrk="1" hangingPunct="1">
              <a:buFont typeface="Wingdings" charset="0"/>
              <a:buNone/>
            </a:pPr>
            <a:endParaRPr lang="en-US" dirty="0">
              <a:latin typeface="Tahoma" charset="0"/>
              <a:ea typeface="ＭＳ Ｐゴシック" charset="0"/>
            </a:endParaRPr>
          </a:p>
          <a:p>
            <a:pPr lvl="1" eaLnBrk="1" hangingPunct="1"/>
            <a:endParaRPr lang="en-US" dirty="0">
              <a:latin typeface="Tahoma" charset="0"/>
              <a:ea typeface="ＭＳ Ｐゴシック" charset="0"/>
            </a:endParaRPr>
          </a:p>
        </p:txBody>
      </p:sp>
      <p:sp>
        <p:nvSpPr>
          <p:cNvPr id="8089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760" indent="-285677" eaLnBrk="0" hangingPunct="0">
              <a:defRPr sz="2400">
                <a:solidFill>
                  <a:schemeClr val="tx1"/>
                </a:solidFill>
                <a:latin typeface="Arial" charset="0"/>
                <a:ea typeface="ＭＳ Ｐゴシック" charset="0"/>
              </a:defRPr>
            </a:lvl2pPr>
            <a:lvl3pPr marL="1142706" indent="-228541" eaLnBrk="0" hangingPunct="0">
              <a:defRPr sz="2400">
                <a:solidFill>
                  <a:schemeClr val="tx1"/>
                </a:solidFill>
                <a:latin typeface="Arial" charset="0"/>
                <a:ea typeface="ＭＳ Ｐゴシック" charset="0"/>
              </a:defRPr>
            </a:lvl3pPr>
            <a:lvl4pPr marL="1599790" indent="-228541" eaLnBrk="0" hangingPunct="0">
              <a:defRPr sz="2400">
                <a:solidFill>
                  <a:schemeClr val="tx1"/>
                </a:solidFill>
                <a:latin typeface="Arial" charset="0"/>
                <a:ea typeface="ＭＳ Ｐゴシック" charset="0"/>
              </a:defRPr>
            </a:lvl4pPr>
            <a:lvl5pPr marL="2056875" indent="-228541" eaLnBrk="0" hangingPunct="0">
              <a:defRPr sz="2400">
                <a:solidFill>
                  <a:schemeClr val="tx1"/>
                </a:solidFill>
                <a:latin typeface="Arial" charset="0"/>
                <a:ea typeface="ＭＳ Ｐゴシック" charset="0"/>
              </a:defRPr>
            </a:lvl5pPr>
            <a:lvl6pPr marL="2513959" indent="-228541" eaLnBrk="0" fontAlgn="base" hangingPunct="0">
              <a:spcBef>
                <a:spcPct val="0"/>
              </a:spcBef>
              <a:spcAft>
                <a:spcPct val="0"/>
              </a:spcAft>
              <a:defRPr sz="2400">
                <a:solidFill>
                  <a:schemeClr val="tx1"/>
                </a:solidFill>
                <a:latin typeface="Arial" charset="0"/>
                <a:ea typeface="ＭＳ Ｐゴシック" charset="0"/>
              </a:defRPr>
            </a:lvl6pPr>
            <a:lvl7pPr marL="2971040" indent="-228541" eaLnBrk="0" fontAlgn="base" hangingPunct="0">
              <a:spcBef>
                <a:spcPct val="0"/>
              </a:spcBef>
              <a:spcAft>
                <a:spcPct val="0"/>
              </a:spcAft>
              <a:defRPr sz="2400">
                <a:solidFill>
                  <a:schemeClr val="tx1"/>
                </a:solidFill>
                <a:latin typeface="Arial" charset="0"/>
                <a:ea typeface="ＭＳ Ｐゴシック" charset="0"/>
              </a:defRPr>
            </a:lvl7pPr>
            <a:lvl8pPr marL="3428124" indent="-228541" eaLnBrk="0" fontAlgn="base" hangingPunct="0">
              <a:spcBef>
                <a:spcPct val="0"/>
              </a:spcBef>
              <a:spcAft>
                <a:spcPct val="0"/>
              </a:spcAft>
              <a:defRPr sz="2400">
                <a:solidFill>
                  <a:schemeClr val="tx1"/>
                </a:solidFill>
                <a:latin typeface="Arial" charset="0"/>
                <a:ea typeface="ＭＳ Ｐゴシック" charset="0"/>
              </a:defRPr>
            </a:lvl8pPr>
            <a:lvl9pPr marL="3885205" indent="-228541"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C2948F-2015-5745-AE69-6377978F5DC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4403182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pPr eaLnBrk="1" hangingPunct="1"/>
            <a:r>
              <a:rPr lang="en-US">
                <a:latin typeface="Garamond" charset="0"/>
              </a:rPr>
              <a:t>Bank Parallelism of a Thread</a:t>
            </a:r>
          </a:p>
        </p:txBody>
      </p:sp>
      <p:sp>
        <p:nvSpPr>
          <p:cNvPr id="8294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760" indent="-285677" eaLnBrk="0" hangingPunct="0">
              <a:defRPr sz="2400">
                <a:solidFill>
                  <a:schemeClr val="tx1"/>
                </a:solidFill>
                <a:latin typeface="Arial" charset="0"/>
                <a:ea typeface="ＭＳ Ｐゴシック" charset="0"/>
              </a:defRPr>
            </a:lvl2pPr>
            <a:lvl3pPr marL="1142706" indent="-228541" eaLnBrk="0" hangingPunct="0">
              <a:defRPr sz="2400">
                <a:solidFill>
                  <a:schemeClr val="tx1"/>
                </a:solidFill>
                <a:latin typeface="Arial" charset="0"/>
                <a:ea typeface="ＭＳ Ｐゴシック" charset="0"/>
              </a:defRPr>
            </a:lvl3pPr>
            <a:lvl4pPr marL="1599790" indent="-228541" eaLnBrk="0" hangingPunct="0">
              <a:defRPr sz="2400">
                <a:solidFill>
                  <a:schemeClr val="tx1"/>
                </a:solidFill>
                <a:latin typeface="Arial" charset="0"/>
                <a:ea typeface="ＭＳ Ｐゴシック" charset="0"/>
              </a:defRPr>
            </a:lvl4pPr>
            <a:lvl5pPr marL="2056875" indent="-228541" eaLnBrk="0" hangingPunct="0">
              <a:defRPr sz="2400">
                <a:solidFill>
                  <a:schemeClr val="tx1"/>
                </a:solidFill>
                <a:latin typeface="Arial" charset="0"/>
                <a:ea typeface="ＭＳ Ｐゴシック" charset="0"/>
              </a:defRPr>
            </a:lvl5pPr>
            <a:lvl6pPr marL="2513959" indent="-228541" eaLnBrk="0" fontAlgn="base" hangingPunct="0">
              <a:spcBef>
                <a:spcPct val="0"/>
              </a:spcBef>
              <a:spcAft>
                <a:spcPct val="0"/>
              </a:spcAft>
              <a:defRPr sz="2400">
                <a:solidFill>
                  <a:schemeClr val="tx1"/>
                </a:solidFill>
                <a:latin typeface="Arial" charset="0"/>
                <a:ea typeface="ＭＳ Ｐゴシック" charset="0"/>
              </a:defRPr>
            </a:lvl6pPr>
            <a:lvl7pPr marL="2971040" indent="-228541" eaLnBrk="0" fontAlgn="base" hangingPunct="0">
              <a:spcBef>
                <a:spcPct val="0"/>
              </a:spcBef>
              <a:spcAft>
                <a:spcPct val="0"/>
              </a:spcAft>
              <a:defRPr sz="2400">
                <a:solidFill>
                  <a:schemeClr val="tx1"/>
                </a:solidFill>
                <a:latin typeface="Arial" charset="0"/>
                <a:ea typeface="ＭＳ Ｐゴシック" charset="0"/>
              </a:defRPr>
            </a:lvl7pPr>
            <a:lvl8pPr marL="3428124" indent="-228541" eaLnBrk="0" fontAlgn="base" hangingPunct="0">
              <a:spcBef>
                <a:spcPct val="0"/>
              </a:spcBef>
              <a:spcAft>
                <a:spcPct val="0"/>
              </a:spcAft>
              <a:defRPr sz="2400">
                <a:solidFill>
                  <a:schemeClr val="tx1"/>
                </a:solidFill>
                <a:latin typeface="Arial" charset="0"/>
                <a:ea typeface="ＭＳ Ｐゴシック" charset="0"/>
              </a:defRPr>
            </a:lvl8pPr>
            <a:lvl9pPr marL="3885205" indent="-228541"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32D5BF-E7D5-E446-84EA-90B5C938B5D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3" name="Text Box 80"/>
          <p:cNvSpPr txBox="1">
            <a:spLocks noChangeArrowheads="1"/>
          </p:cNvSpPr>
          <p:nvPr/>
        </p:nvSpPr>
        <p:spPr bwMode="auto">
          <a:xfrm>
            <a:off x="6172200" y="2262189"/>
            <a:ext cx="2790968"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Thread A: Bank 0, Row 1</a:t>
            </a:r>
          </a:p>
        </p:txBody>
      </p:sp>
      <p:sp>
        <p:nvSpPr>
          <p:cNvPr id="14" name="Text Box 80"/>
          <p:cNvSpPr txBox="1">
            <a:spLocks noChangeArrowheads="1"/>
          </p:cNvSpPr>
          <p:nvPr/>
        </p:nvSpPr>
        <p:spPr bwMode="auto">
          <a:xfrm>
            <a:off x="6178550" y="2676525"/>
            <a:ext cx="2790968"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Thread A: Bank 1, Row 1</a:t>
            </a:r>
          </a:p>
        </p:txBody>
      </p:sp>
      <p:sp>
        <p:nvSpPr>
          <p:cNvPr id="25" name="Text Box 80"/>
          <p:cNvSpPr txBox="1">
            <a:spLocks noChangeArrowheads="1"/>
          </p:cNvSpPr>
          <p:nvPr/>
        </p:nvSpPr>
        <p:spPr bwMode="auto">
          <a:xfrm>
            <a:off x="763858" y="3624266"/>
            <a:ext cx="7524217" cy="830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charset="0"/>
              </a:rPr>
              <a:t>Bank access latencies of the two requests overlapped</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charset="0"/>
              </a:rPr>
              <a:t>Thread stalls for ~ONE bank access latency</a:t>
            </a:r>
          </a:p>
        </p:txBody>
      </p:sp>
      <p:sp>
        <p:nvSpPr>
          <p:cNvPr id="82950" name="Text Box 80"/>
          <p:cNvSpPr txBox="1">
            <a:spLocks noChangeArrowheads="1"/>
          </p:cNvSpPr>
          <p:nvPr/>
        </p:nvSpPr>
        <p:spPr bwMode="auto">
          <a:xfrm>
            <a:off x="176213" y="1622426"/>
            <a:ext cx="1253376"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Thread A :</a:t>
            </a:r>
          </a:p>
        </p:txBody>
      </p:sp>
      <p:sp>
        <p:nvSpPr>
          <p:cNvPr id="43" name="Rectangle 16"/>
          <p:cNvSpPr>
            <a:spLocks noChangeArrowheads="1"/>
          </p:cNvSpPr>
          <p:nvPr/>
        </p:nvSpPr>
        <p:spPr bwMode="auto">
          <a:xfrm>
            <a:off x="6178550" y="2262190"/>
            <a:ext cx="2736850" cy="369887"/>
          </a:xfrm>
          <a:prstGeom prst="rect">
            <a:avLst/>
          </a:prstGeom>
          <a:noFill/>
          <a:ln w="31750">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44" name="Rectangle 16"/>
          <p:cNvSpPr>
            <a:spLocks noChangeArrowheads="1"/>
          </p:cNvSpPr>
          <p:nvPr/>
        </p:nvSpPr>
        <p:spPr bwMode="auto">
          <a:xfrm>
            <a:off x="6176963" y="2657475"/>
            <a:ext cx="2736850" cy="368300"/>
          </a:xfrm>
          <a:prstGeom prst="rect">
            <a:avLst/>
          </a:prstGeom>
          <a:noFill/>
          <a:ln w="31750">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28" name="Rectangle 3"/>
          <p:cNvSpPr>
            <a:spLocks noChangeArrowheads="1"/>
          </p:cNvSpPr>
          <p:nvPr/>
        </p:nvSpPr>
        <p:spPr bwMode="auto">
          <a:xfrm>
            <a:off x="6553200" y="1209680"/>
            <a:ext cx="762000" cy="9382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
              <a:cs typeface="+mn-cs"/>
            </a:endParaRPr>
          </a:p>
        </p:txBody>
      </p:sp>
      <p:sp>
        <p:nvSpPr>
          <p:cNvPr id="82954" name="Text Box 80"/>
          <p:cNvSpPr txBox="1">
            <a:spLocks noChangeArrowheads="1"/>
          </p:cNvSpPr>
          <p:nvPr/>
        </p:nvSpPr>
        <p:spPr bwMode="auto">
          <a:xfrm>
            <a:off x="6553205" y="901701"/>
            <a:ext cx="82232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30" name="Rectangle 3"/>
          <p:cNvSpPr>
            <a:spLocks noChangeArrowheads="1"/>
          </p:cNvSpPr>
          <p:nvPr/>
        </p:nvSpPr>
        <p:spPr bwMode="auto">
          <a:xfrm>
            <a:off x="7467600" y="1209680"/>
            <a:ext cx="762000" cy="9382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
              <a:cs typeface="+mn-cs"/>
            </a:endParaRPr>
          </a:p>
        </p:txBody>
      </p:sp>
      <p:sp>
        <p:nvSpPr>
          <p:cNvPr id="82956" name="Text Box 80"/>
          <p:cNvSpPr txBox="1">
            <a:spLocks noChangeArrowheads="1"/>
          </p:cNvSpPr>
          <p:nvPr/>
        </p:nvSpPr>
        <p:spPr bwMode="auto">
          <a:xfrm>
            <a:off x="7467605" y="88582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54" name="Rectangle 4"/>
          <p:cNvSpPr>
            <a:spLocks noChangeArrowheads="1"/>
          </p:cNvSpPr>
          <p:nvPr/>
        </p:nvSpPr>
        <p:spPr bwMode="auto">
          <a:xfrm>
            <a:off x="1528764" y="1644650"/>
            <a:ext cx="10668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55" name="Text Box 5"/>
          <p:cNvSpPr txBox="1">
            <a:spLocks noChangeArrowheads="1"/>
          </p:cNvSpPr>
          <p:nvPr/>
        </p:nvSpPr>
        <p:spPr bwMode="auto">
          <a:xfrm>
            <a:off x="1509718" y="1606551"/>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56" name="Rectangle 8"/>
          <p:cNvSpPr>
            <a:spLocks noChangeArrowheads="1"/>
          </p:cNvSpPr>
          <p:nvPr/>
        </p:nvSpPr>
        <p:spPr bwMode="auto">
          <a:xfrm>
            <a:off x="2747963" y="1644650"/>
            <a:ext cx="1350962"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57" name="Rectangle 9" descr="Large checker board"/>
          <p:cNvSpPr>
            <a:spLocks noChangeArrowheads="1"/>
          </p:cNvSpPr>
          <p:nvPr/>
        </p:nvSpPr>
        <p:spPr bwMode="auto">
          <a:xfrm>
            <a:off x="2736855" y="2001838"/>
            <a:ext cx="1362075"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58" name="Line 10"/>
          <p:cNvSpPr>
            <a:spLocks noChangeShapeType="1"/>
          </p:cNvSpPr>
          <p:nvPr/>
        </p:nvSpPr>
        <p:spPr bwMode="auto">
          <a:xfrm>
            <a:off x="2595563" y="1263650"/>
            <a:ext cx="0" cy="381000"/>
          </a:xfrm>
          <a:prstGeom prst="line">
            <a:avLst/>
          </a:prstGeom>
          <a:noFill/>
          <a:ln w="22225">
            <a:solidFill>
              <a:srgbClr val="FF0000"/>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59" name="Text Box 11"/>
          <p:cNvSpPr txBox="1">
            <a:spLocks noChangeArrowheads="1"/>
          </p:cNvSpPr>
          <p:nvPr/>
        </p:nvSpPr>
        <p:spPr bwMode="auto">
          <a:xfrm>
            <a:off x="1731964" y="958850"/>
            <a:ext cx="1901998"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cs typeface="Arial" charset="0"/>
              </a:rPr>
              <a:t>2 DRAM Requests</a:t>
            </a:r>
          </a:p>
        </p:txBody>
      </p:sp>
      <p:sp>
        <p:nvSpPr>
          <p:cNvPr id="60" name="Text Box 12"/>
          <p:cNvSpPr txBox="1">
            <a:spLocks noChangeArrowheads="1"/>
          </p:cNvSpPr>
          <p:nvPr/>
        </p:nvSpPr>
        <p:spPr bwMode="auto">
          <a:xfrm>
            <a:off x="1985968" y="1947863"/>
            <a:ext cx="663575"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62" name="Text Box 14"/>
          <p:cNvSpPr txBox="1">
            <a:spLocks noChangeArrowheads="1"/>
          </p:cNvSpPr>
          <p:nvPr/>
        </p:nvSpPr>
        <p:spPr bwMode="auto">
          <a:xfrm>
            <a:off x="3122613" y="1625600"/>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65" name="Rectangle 69"/>
          <p:cNvSpPr>
            <a:spLocks noChangeArrowheads="1"/>
          </p:cNvSpPr>
          <p:nvPr/>
        </p:nvSpPr>
        <p:spPr bwMode="auto">
          <a:xfrm>
            <a:off x="2595563" y="1646238"/>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66" name="Rectangle 70" descr="Large checker board"/>
          <p:cNvSpPr>
            <a:spLocks noChangeArrowheads="1"/>
          </p:cNvSpPr>
          <p:nvPr/>
        </p:nvSpPr>
        <p:spPr bwMode="auto">
          <a:xfrm>
            <a:off x="2600325" y="2001838"/>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67" name="Rectangle 9" descr="Large checker board"/>
          <p:cNvSpPr>
            <a:spLocks noChangeArrowheads="1"/>
          </p:cNvSpPr>
          <p:nvPr/>
        </p:nvSpPr>
        <p:spPr bwMode="auto">
          <a:xfrm>
            <a:off x="2741618" y="2230438"/>
            <a:ext cx="1360487"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68" name="Rectangle 70" descr="Large checker board"/>
          <p:cNvSpPr>
            <a:spLocks noChangeArrowheads="1"/>
          </p:cNvSpPr>
          <p:nvPr/>
        </p:nvSpPr>
        <p:spPr bwMode="auto">
          <a:xfrm>
            <a:off x="4102101" y="2230438"/>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69" name="Rectangle 69"/>
          <p:cNvSpPr>
            <a:spLocks noChangeArrowheads="1"/>
          </p:cNvSpPr>
          <p:nvPr/>
        </p:nvSpPr>
        <p:spPr bwMode="auto">
          <a:xfrm>
            <a:off x="4098925" y="1644650"/>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70" name="Rectangle 4"/>
          <p:cNvSpPr>
            <a:spLocks noChangeArrowheads="1"/>
          </p:cNvSpPr>
          <p:nvPr/>
        </p:nvSpPr>
        <p:spPr bwMode="auto">
          <a:xfrm>
            <a:off x="4240213" y="1641475"/>
            <a:ext cx="10668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1" name="Text Box 5"/>
          <p:cNvSpPr txBox="1">
            <a:spLocks noChangeArrowheads="1"/>
          </p:cNvSpPr>
          <p:nvPr/>
        </p:nvSpPr>
        <p:spPr bwMode="auto">
          <a:xfrm>
            <a:off x="4210055" y="1603375"/>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72" name="Text Box 12"/>
          <p:cNvSpPr txBox="1">
            <a:spLocks noChangeArrowheads="1"/>
          </p:cNvSpPr>
          <p:nvPr/>
        </p:nvSpPr>
        <p:spPr bwMode="auto">
          <a:xfrm>
            <a:off x="2138368" y="2178055"/>
            <a:ext cx="6635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82973" name="Text Box 66"/>
          <p:cNvSpPr txBox="1">
            <a:spLocks noChangeArrowheads="1"/>
          </p:cNvSpPr>
          <p:nvPr/>
        </p:nvSpPr>
        <p:spPr bwMode="auto">
          <a:xfrm>
            <a:off x="146050" y="1200151"/>
            <a:ext cx="2225675"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Arial" charset="0"/>
                <a:ea typeface="ＭＳ Ｐゴシック" charset="0"/>
                <a:cs typeface="Arial" charset="0"/>
              </a:rPr>
              <a:t>Single Thread:</a:t>
            </a:r>
          </a:p>
        </p:txBody>
      </p:sp>
    </p:spTree>
    <p:extLst>
      <p:ext uri="{BB962C8B-B14F-4D97-AF65-F5344CB8AC3E}">
        <p14:creationId xmlns:p14="http://schemas.microsoft.com/office/powerpoint/2010/main" val="32448552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lide(fromLeft)">
                                      <p:cBhvr>
                                        <p:cTn id="7" dur="500"/>
                                        <p:tgtEl>
                                          <p:spTgt spid="54"/>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slide(fromLeft)">
                                      <p:cBhvr>
                                        <p:cTn id="10" dur="500"/>
                                        <p:tgtEl>
                                          <p:spTgt spid="5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1"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slide(fromTop)">
                                      <p:cBhvr>
                                        <p:cTn id="15" dur="500"/>
                                        <p:tgtEl>
                                          <p:spTgt spid="58"/>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slide(fromTop)">
                                      <p:cBhvr>
                                        <p:cTn id="18" dur="500"/>
                                        <p:tgtEl>
                                          <p:spTgt spid="5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mph" presetSubtype="2" fill="hold" nodeType="withEffect">
                                  <p:stCondLst>
                                    <p:cond delay="0"/>
                                  </p:stCondLst>
                                  <p:childTnLst>
                                    <p:animClr clrSpc="rgb" dir="cw">
                                      <p:cBhvr>
                                        <p:cTn id="30" dur="500" fill="hold"/>
                                        <p:tgtEl>
                                          <p:spTgt spid="28"/>
                                        </p:tgtEl>
                                        <p:attrNameLst>
                                          <p:attrName>fillcolor</p:attrName>
                                        </p:attrNameLst>
                                      </p:cBhvr>
                                      <p:to>
                                        <a:srgbClr val="0000FF"/>
                                      </p:to>
                                    </p:animClr>
                                    <p:set>
                                      <p:cBhvr>
                                        <p:cTn id="31" dur="500" fill="hold"/>
                                        <p:tgtEl>
                                          <p:spTgt spid="28"/>
                                        </p:tgtEl>
                                        <p:attrNameLst>
                                          <p:attrName>fill.type</p:attrName>
                                        </p:attrNameLst>
                                      </p:cBhvr>
                                      <p:to>
                                        <p:strVal val="solid"/>
                                      </p:to>
                                    </p:set>
                                    <p:set>
                                      <p:cBhvr>
                                        <p:cTn id="32" dur="500" fill="hold"/>
                                        <p:tgtEl>
                                          <p:spTgt spid="28"/>
                                        </p:tgtEl>
                                        <p:attrNameLst>
                                          <p:attrName>fill.on</p:attrName>
                                        </p:attrNameLst>
                                      </p:cBhvr>
                                      <p:to>
                                        <p:strVal val="tru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slide(fromLeft)">
                                      <p:cBhvr>
                                        <p:cTn id="37" dur="500"/>
                                        <p:tgtEl>
                                          <p:spTgt spid="65"/>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slide(fromLeft)">
                                      <p:cBhvr>
                                        <p:cTn id="40" dur="500"/>
                                        <p:tgtEl>
                                          <p:spTgt spid="66"/>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slide(fromLeft)">
                                      <p:cBhvr>
                                        <p:cTn id="43" dur="500"/>
                                        <p:tgtEl>
                                          <p:spTgt spid="6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childTnLst>
                                </p:cTn>
                              </p:par>
                              <p:par>
                                <p:cTn id="48" presetID="1" presetClass="emph" presetSubtype="2" fill="hold" nodeType="withEffect">
                                  <p:stCondLst>
                                    <p:cond delay="0"/>
                                  </p:stCondLst>
                                  <p:childTnLst>
                                    <p:animClr clrSpc="rgb" dir="cw">
                                      <p:cBhvr>
                                        <p:cTn id="49" dur="500" fill="hold"/>
                                        <p:tgtEl>
                                          <p:spTgt spid="30"/>
                                        </p:tgtEl>
                                        <p:attrNameLst>
                                          <p:attrName>fillcolor</p:attrName>
                                        </p:attrNameLst>
                                      </p:cBhvr>
                                      <p:to>
                                        <a:srgbClr val="0000FF"/>
                                      </p:to>
                                    </p:animClr>
                                    <p:set>
                                      <p:cBhvr>
                                        <p:cTn id="50" dur="500" fill="hold"/>
                                        <p:tgtEl>
                                          <p:spTgt spid="30"/>
                                        </p:tgtEl>
                                        <p:attrNameLst>
                                          <p:attrName>fill.type</p:attrName>
                                        </p:attrNameLst>
                                      </p:cBhvr>
                                      <p:to>
                                        <p:strVal val="solid"/>
                                      </p:to>
                                    </p:set>
                                    <p:set>
                                      <p:cBhvr>
                                        <p:cTn id="51" dur="500" fill="hold"/>
                                        <p:tgtEl>
                                          <p:spTgt spid="30"/>
                                        </p:tgtEl>
                                        <p:attrNameLst>
                                          <p:attrName>fill.on</p:attrName>
                                        </p:attrNameLst>
                                      </p:cBhvr>
                                      <p:to>
                                        <p:strVal val="tru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slide(fromLeft)">
                                      <p:cBhvr>
                                        <p:cTn id="56" dur="500"/>
                                        <p:tgtEl>
                                          <p:spTgt spid="72"/>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slide(fromLeft)">
                                      <p:cBhvr>
                                        <p:cTn id="59" dur="500"/>
                                        <p:tgtEl>
                                          <p:spTgt spid="56"/>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slide(fromLeft)">
                                      <p:cBhvr>
                                        <p:cTn id="62" dur="500"/>
                                        <p:tgtEl>
                                          <p:spTgt spid="62"/>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slide(fromLeft)">
                                      <p:cBhvr>
                                        <p:cTn id="65" dur="500"/>
                                        <p:tgtEl>
                                          <p:spTgt spid="57"/>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slide(fromLeft)">
                                      <p:cBhvr>
                                        <p:cTn id="68" dur="500"/>
                                        <p:tgtEl>
                                          <p:spTgt spid="6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3"/>
                                        </p:tgtEl>
                                        <p:attrNameLst>
                                          <p:attrName>style.visibility</p:attrName>
                                        </p:attrNameLst>
                                      </p:cBhvr>
                                      <p:to>
                                        <p:strVal val="hidden"/>
                                      </p:to>
                                    </p:set>
                                  </p:childTnLst>
                                </p:cTn>
                              </p:par>
                              <p:par>
                                <p:cTn id="73" presetID="3" presetClass="emph" presetSubtype="2" fill="hold" nodeType="withEffect">
                                  <p:stCondLst>
                                    <p:cond delay="0"/>
                                  </p:stCondLst>
                                  <p:childTnLst>
                                    <p:animClr clrSpc="rgb" dir="cw">
                                      <p:cBhvr override="childStyle">
                                        <p:cTn id="74" dur="500" fill="hold"/>
                                        <p:tgtEl>
                                          <p:spTgt spid="13">
                                            <p:txEl>
                                              <p:pRg st="0" end="0"/>
                                            </p:txEl>
                                          </p:spTgt>
                                        </p:tgtEl>
                                        <p:attrNameLst>
                                          <p:attrName>style.color</p:attrName>
                                        </p:attrNameLst>
                                      </p:cBhvr>
                                      <p:to>
                                        <a:srgbClr val="C0C0C0"/>
                                      </p:to>
                                    </p:animClr>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bg1"/>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2" presetClass="entr" presetSubtype="8" fill="hold" grpId="0" nodeType="click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slide(fromLeft)">
                                      <p:cBhvr>
                                        <p:cTn id="83" dur="500"/>
                                        <p:tgtEl>
                                          <p:spTgt spid="68"/>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slide(fromLeft)">
                                      <p:cBhvr>
                                        <p:cTn id="86" dur="500"/>
                                        <p:tgtEl>
                                          <p:spTgt spid="6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44"/>
                                        </p:tgtEl>
                                        <p:attrNameLst>
                                          <p:attrName>style.visibility</p:attrName>
                                        </p:attrNameLst>
                                      </p:cBhvr>
                                      <p:to>
                                        <p:strVal val="hidden"/>
                                      </p:to>
                                    </p:set>
                                  </p:childTnLst>
                                </p:cTn>
                              </p:par>
                              <p:par>
                                <p:cTn id="91" presetID="3" presetClass="emph" presetSubtype="2" fill="hold" nodeType="withEffect">
                                  <p:stCondLst>
                                    <p:cond delay="0"/>
                                  </p:stCondLst>
                                  <p:childTnLst>
                                    <p:animClr clrSpc="rgb" dir="cw">
                                      <p:cBhvr override="childStyle">
                                        <p:cTn id="92" dur="500" fill="hold"/>
                                        <p:tgtEl>
                                          <p:spTgt spid="14">
                                            <p:txEl>
                                              <p:pRg st="0" end="0"/>
                                            </p:txEl>
                                          </p:spTgt>
                                        </p:tgtEl>
                                        <p:attrNameLst>
                                          <p:attrName>style.color</p:attrName>
                                        </p:attrNameLst>
                                      </p:cBhvr>
                                      <p:to>
                                        <a:srgbClr val="C0C0C0"/>
                                      </p:to>
                                    </p:animClr>
                                  </p:childTnLst>
                                </p:cTn>
                              </p:par>
                              <p:par>
                                <p:cTn id="93" presetID="1" presetClass="emph" presetSubtype="2" fill="hold" nodeType="withEffect">
                                  <p:stCondLst>
                                    <p:cond delay="0"/>
                                  </p:stCondLst>
                                  <p:childTnLst>
                                    <p:animClr clrSpc="rgb" dir="cw">
                                      <p:cBhvr>
                                        <p:cTn id="94" dur="500" fill="hold"/>
                                        <p:tgtEl>
                                          <p:spTgt spid="30"/>
                                        </p:tgtEl>
                                        <p:attrNameLst>
                                          <p:attrName>fillcolor</p:attrName>
                                        </p:attrNameLst>
                                      </p:cBhvr>
                                      <p:to>
                                        <a:schemeClr val="bg1"/>
                                      </p:to>
                                    </p:animClr>
                                    <p:set>
                                      <p:cBhvr>
                                        <p:cTn id="95" dur="500" fill="hold"/>
                                        <p:tgtEl>
                                          <p:spTgt spid="30"/>
                                        </p:tgtEl>
                                        <p:attrNameLst>
                                          <p:attrName>fill.type</p:attrName>
                                        </p:attrNameLst>
                                      </p:cBhvr>
                                      <p:to>
                                        <p:strVal val="solid"/>
                                      </p:to>
                                    </p:set>
                                    <p:set>
                                      <p:cBhvr>
                                        <p:cTn id="96" dur="500" fill="hold"/>
                                        <p:tgtEl>
                                          <p:spTgt spid="30"/>
                                        </p:tgtEl>
                                        <p:attrNameLst>
                                          <p:attrName>fill.on</p:attrName>
                                        </p:attrNameLst>
                                      </p:cBhvr>
                                      <p:to>
                                        <p:strVal val="tru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2" presetClass="entr" presetSubtype="8"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slide(fromLeft)">
                                      <p:cBhvr>
                                        <p:cTn id="101" dur="500"/>
                                        <p:tgtEl>
                                          <p:spTgt spid="70"/>
                                        </p:tgtEl>
                                      </p:cBhvr>
                                    </p:animEffect>
                                  </p:childTnLst>
                                </p:cTn>
                              </p:par>
                              <p:par>
                                <p:cTn id="102" presetID="12" presetClass="entr" presetSubtype="8" fill="hold" grpId="0" nodeType="withEffect">
                                  <p:stCondLst>
                                    <p:cond delay="0"/>
                                  </p:stCondLst>
                                  <p:childTnLst>
                                    <p:set>
                                      <p:cBhvr>
                                        <p:cTn id="103" dur="1" fill="hold">
                                          <p:stCondLst>
                                            <p:cond delay="0"/>
                                          </p:stCondLst>
                                        </p:cTn>
                                        <p:tgtEl>
                                          <p:spTgt spid="71"/>
                                        </p:tgtEl>
                                        <p:attrNameLst>
                                          <p:attrName>style.visibility</p:attrName>
                                        </p:attrNameLst>
                                      </p:cBhvr>
                                      <p:to>
                                        <p:strVal val="visible"/>
                                      </p:to>
                                    </p:set>
                                    <p:animEffect transition="in" filter="slide(fromLeft)">
                                      <p:cBhvr>
                                        <p:cTn id="104" dur="500"/>
                                        <p:tgtEl>
                                          <p:spTgt spid="71"/>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4" grpId="0" build="allAtOnce"/>
      <p:bldP spid="25" grpId="0" animBg="1"/>
      <p:bldP spid="43" grpId="0" animBg="1"/>
      <p:bldP spid="43" grpId="1" animBg="1"/>
      <p:bldP spid="44" grpId="0" animBg="1"/>
      <p:bldP spid="44" grpId="1" animBg="1"/>
      <p:bldP spid="54" grpId="0" animBg="1"/>
      <p:bldP spid="55" grpId="0"/>
      <p:bldP spid="56" grpId="0" animBg="1"/>
      <p:bldP spid="57" grpId="0" animBg="1"/>
      <p:bldP spid="58" grpId="0" animBg="1"/>
      <p:bldP spid="59" grpId="0"/>
      <p:bldP spid="60" grpId="0"/>
      <p:bldP spid="62" grpId="0"/>
      <p:bldP spid="65" grpId="0" animBg="1"/>
      <p:bldP spid="66" grpId="0" animBg="1"/>
      <p:bldP spid="67" grpId="0" animBg="1"/>
      <p:bldP spid="68" grpId="0" animBg="1"/>
      <p:bldP spid="69" grpId="0" animBg="1"/>
      <p:bldP spid="70" grpId="0" animBg="1"/>
      <p:bldP spid="71" grpId="0"/>
      <p:bldP spid="7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4"/>
          <p:cNvSpPr>
            <a:spLocks noChangeArrowheads="1"/>
          </p:cNvSpPr>
          <p:nvPr/>
        </p:nvSpPr>
        <p:spPr bwMode="auto">
          <a:xfrm>
            <a:off x="4754563" y="2770190"/>
            <a:ext cx="1066800" cy="301625"/>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94" name="Text Box 5"/>
          <p:cNvSpPr txBox="1">
            <a:spLocks noChangeArrowheads="1"/>
          </p:cNvSpPr>
          <p:nvPr/>
        </p:nvSpPr>
        <p:spPr bwMode="auto">
          <a:xfrm>
            <a:off x="4735518" y="2722563"/>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75" name="Rectangle 4"/>
          <p:cNvSpPr>
            <a:spLocks noChangeArrowheads="1"/>
          </p:cNvSpPr>
          <p:nvPr/>
        </p:nvSpPr>
        <p:spPr bwMode="auto">
          <a:xfrm>
            <a:off x="4767263" y="1682750"/>
            <a:ext cx="1066800" cy="301625"/>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6" name="Text Box 5"/>
          <p:cNvSpPr txBox="1">
            <a:spLocks noChangeArrowheads="1"/>
          </p:cNvSpPr>
          <p:nvPr/>
        </p:nvSpPr>
        <p:spPr bwMode="auto">
          <a:xfrm>
            <a:off x="4737100" y="1635126"/>
            <a:ext cx="1111250"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85" name="Text Box 11"/>
          <p:cNvSpPr txBox="1">
            <a:spLocks noChangeArrowheads="1"/>
          </p:cNvSpPr>
          <p:nvPr/>
        </p:nvSpPr>
        <p:spPr bwMode="auto">
          <a:xfrm>
            <a:off x="758825" y="2309814"/>
            <a:ext cx="1901998"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cs typeface="Arial" charset="0"/>
              </a:rPr>
              <a:t>2 DRAM Requests</a:t>
            </a:r>
          </a:p>
        </p:txBody>
      </p:sp>
      <p:sp>
        <p:nvSpPr>
          <p:cNvPr id="84998" name="Title 1"/>
          <p:cNvSpPr>
            <a:spLocks noGrp="1"/>
          </p:cNvSpPr>
          <p:nvPr>
            <p:ph type="title"/>
          </p:nvPr>
        </p:nvSpPr>
        <p:spPr/>
        <p:txBody>
          <a:bodyPr/>
          <a:lstStyle/>
          <a:p>
            <a:pPr eaLnBrk="1" hangingPunct="1"/>
            <a:r>
              <a:rPr lang="en-US">
                <a:latin typeface="Garamond" charset="0"/>
              </a:rPr>
              <a:t>Bank Parallelism Interference in DRAM</a:t>
            </a:r>
          </a:p>
        </p:txBody>
      </p:sp>
      <p:sp>
        <p:nvSpPr>
          <p:cNvPr id="8499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760" indent="-285677" eaLnBrk="0" hangingPunct="0">
              <a:defRPr sz="2400">
                <a:solidFill>
                  <a:schemeClr val="tx1"/>
                </a:solidFill>
                <a:latin typeface="Arial" charset="0"/>
                <a:ea typeface="ＭＳ Ｐゴシック" charset="0"/>
              </a:defRPr>
            </a:lvl2pPr>
            <a:lvl3pPr marL="1142706" indent="-228541" eaLnBrk="0" hangingPunct="0">
              <a:defRPr sz="2400">
                <a:solidFill>
                  <a:schemeClr val="tx1"/>
                </a:solidFill>
                <a:latin typeface="Arial" charset="0"/>
                <a:ea typeface="ＭＳ Ｐゴシック" charset="0"/>
              </a:defRPr>
            </a:lvl3pPr>
            <a:lvl4pPr marL="1599790" indent="-228541" eaLnBrk="0" hangingPunct="0">
              <a:defRPr sz="2400">
                <a:solidFill>
                  <a:schemeClr val="tx1"/>
                </a:solidFill>
                <a:latin typeface="Arial" charset="0"/>
                <a:ea typeface="ＭＳ Ｐゴシック" charset="0"/>
              </a:defRPr>
            </a:lvl4pPr>
            <a:lvl5pPr marL="2056875" indent="-228541" eaLnBrk="0" hangingPunct="0">
              <a:defRPr sz="2400">
                <a:solidFill>
                  <a:schemeClr val="tx1"/>
                </a:solidFill>
                <a:latin typeface="Arial" charset="0"/>
                <a:ea typeface="ＭＳ Ｐゴシック" charset="0"/>
              </a:defRPr>
            </a:lvl5pPr>
            <a:lvl6pPr marL="2513959" indent="-228541" eaLnBrk="0" fontAlgn="base" hangingPunct="0">
              <a:spcBef>
                <a:spcPct val="0"/>
              </a:spcBef>
              <a:spcAft>
                <a:spcPct val="0"/>
              </a:spcAft>
              <a:defRPr sz="2400">
                <a:solidFill>
                  <a:schemeClr val="tx1"/>
                </a:solidFill>
                <a:latin typeface="Arial" charset="0"/>
                <a:ea typeface="ＭＳ Ｐゴシック" charset="0"/>
              </a:defRPr>
            </a:lvl6pPr>
            <a:lvl7pPr marL="2971040" indent="-228541" eaLnBrk="0" fontAlgn="base" hangingPunct="0">
              <a:spcBef>
                <a:spcPct val="0"/>
              </a:spcBef>
              <a:spcAft>
                <a:spcPct val="0"/>
              </a:spcAft>
              <a:defRPr sz="2400">
                <a:solidFill>
                  <a:schemeClr val="tx1"/>
                </a:solidFill>
                <a:latin typeface="Arial" charset="0"/>
                <a:ea typeface="ＭＳ Ｐゴシック" charset="0"/>
              </a:defRPr>
            </a:lvl7pPr>
            <a:lvl8pPr marL="3428124" indent="-228541" eaLnBrk="0" fontAlgn="base" hangingPunct="0">
              <a:spcBef>
                <a:spcPct val="0"/>
              </a:spcBef>
              <a:spcAft>
                <a:spcPct val="0"/>
              </a:spcAft>
              <a:defRPr sz="2400">
                <a:solidFill>
                  <a:schemeClr val="tx1"/>
                </a:solidFill>
                <a:latin typeface="Arial" charset="0"/>
                <a:ea typeface="ＭＳ Ｐゴシック" charset="0"/>
              </a:defRPr>
            </a:lvl8pPr>
            <a:lvl9pPr marL="3885205" indent="-228541"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10C66D-A1FF-6D47-B83C-D20206DF227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28" name="Rectangle 3"/>
          <p:cNvSpPr>
            <a:spLocks noChangeArrowheads="1"/>
          </p:cNvSpPr>
          <p:nvPr/>
        </p:nvSpPr>
        <p:spPr bwMode="auto">
          <a:xfrm>
            <a:off x="6553200" y="1209680"/>
            <a:ext cx="762000" cy="9382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
              <a:cs typeface="+mn-cs"/>
            </a:endParaRPr>
          </a:p>
        </p:txBody>
      </p:sp>
      <p:sp>
        <p:nvSpPr>
          <p:cNvPr id="85001" name="Text Box 80"/>
          <p:cNvSpPr txBox="1">
            <a:spLocks noChangeArrowheads="1"/>
          </p:cNvSpPr>
          <p:nvPr/>
        </p:nvSpPr>
        <p:spPr bwMode="auto">
          <a:xfrm>
            <a:off x="6553205" y="901701"/>
            <a:ext cx="82232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30" name="Rectangle 3"/>
          <p:cNvSpPr>
            <a:spLocks noChangeArrowheads="1"/>
          </p:cNvSpPr>
          <p:nvPr/>
        </p:nvSpPr>
        <p:spPr bwMode="auto">
          <a:xfrm>
            <a:off x="7467600" y="1209680"/>
            <a:ext cx="762000" cy="9382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
              <a:cs typeface="+mn-cs"/>
            </a:endParaRPr>
          </a:p>
        </p:txBody>
      </p:sp>
      <p:sp>
        <p:nvSpPr>
          <p:cNvPr id="85003" name="Text Box 80"/>
          <p:cNvSpPr txBox="1">
            <a:spLocks noChangeArrowheads="1"/>
          </p:cNvSpPr>
          <p:nvPr/>
        </p:nvSpPr>
        <p:spPr bwMode="auto">
          <a:xfrm>
            <a:off x="7467605" y="88582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33" name="Text Box 80"/>
          <p:cNvSpPr txBox="1">
            <a:spLocks noChangeArrowheads="1"/>
          </p:cNvSpPr>
          <p:nvPr/>
        </p:nvSpPr>
        <p:spPr bwMode="auto">
          <a:xfrm>
            <a:off x="6172200" y="2239964"/>
            <a:ext cx="2790968"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Thread A: Bank 0, Row 1</a:t>
            </a:r>
          </a:p>
        </p:txBody>
      </p:sp>
      <p:sp>
        <p:nvSpPr>
          <p:cNvPr id="34" name="Text Box 80"/>
          <p:cNvSpPr txBox="1">
            <a:spLocks noChangeArrowheads="1"/>
          </p:cNvSpPr>
          <p:nvPr/>
        </p:nvSpPr>
        <p:spPr bwMode="auto">
          <a:xfrm>
            <a:off x="6178551" y="2652713"/>
            <a:ext cx="293428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Thread B: Bank 1, Row 99</a:t>
            </a:r>
          </a:p>
        </p:txBody>
      </p:sp>
      <p:sp>
        <p:nvSpPr>
          <p:cNvPr id="35" name="Text Box 80"/>
          <p:cNvSpPr txBox="1">
            <a:spLocks noChangeArrowheads="1"/>
          </p:cNvSpPr>
          <p:nvPr/>
        </p:nvSpPr>
        <p:spPr bwMode="auto">
          <a:xfrm>
            <a:off x="6172201" y="3059113"/>
            <a:ext cx="293428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Thread B: Bank 0, Row 99</a:t>
            </a:r>
          </a:p>
        </p:txBody>
      </p:sp>
      <p:sp>
        <p:nvSpPr>
          <p:cNvPr id="36" name="Text Box 80"/>
          <p:cNvSpPr txBox="1">
            <a:spLocks noChangeArrowheads="1"/>
          </p:cNvSpPr>
          <p:nvPr/>
        </p:nvSpPr>
        <p:spPr bwMode="auto">
          <a:xfrm>
            <a:off x="6172200" y="3444877"/>
            <a:ext cx="2790968"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Thread A: Bank 1, Row 1</a:t>
            </a:r>
          </a:p>
        </p:txBody>
      </p:sp>
      <p:sp>
        <p:nvSpPr>
          <p:cNvPr id="37" name="Rectangle 16"/>
          <p:cNvSpPr>
            <a:spLocks noChangeArrowheads="1"/>
          </p:cNvSpPr>
          <p:nvPr/>
        </p:nvSpPr>
        <p:spPr bwMode="auto">
          <a:xfrm>
            <a:off x="6211888" y="2195513"/>
            <a:ext cx="2736850" cy="368300"/>
          </a:xfrm>
          <a:prstGeom prst="rect">
            <a:avLst/>
          </a:prstGeom>
          <a:noFill/>
          <a:ln w="31750">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38" name="Rectangle 16"/>
          <p:cNvSpPr>
            <a:spLocks noChangeArrowheads="1"/>
          </p:cNvSpPr>
          <p:nvPr/>
        </p:nvSpPr>
        <p:spPr bwMode="auto">
          <a:xfrm>
            <a:off x="6221414" y="2611439"/>
            <a:ext cx="2736850" cy="369887"/>
          </a:xfrm>
          <a:prstGeom prst="rect">
            <a:avLst/>
          </a:prstGeom>
          <a:noFill/>
          <a:ln w="31750">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39" name="Rectangle 16"/>
          <p:cNvSpPr>
            <a:spLocks noChangeArrowheads="1"/>
          </p:cNvSpPr>
          <p:nvPr/>
        </p:nvSpPr>
        <p:spPr bwMode="auto">
          <a:xfrm>
            <a:off x="6219826" y="3040063"/>
            <a:ext cx="2735263" cy="368300"/>
          </a:xfrm>
          <a:prstGeom prst="rect">
            <a:avLst/>
          </a:prstGeom>
          <a:noFill/>
          <a:ln w="31750">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40" name="Rectangle 16"/>
          <p:cNvSpPr>
            <a:spLocks noChangeArrowheads="1"/>
          </p:cNvSpPr>
          <p:nvPr/>
        </p:nvSpPr>
        <p:spPr bwMode="auto">
          <a:xfrm>
            <a:off x="6227763" y="3455988"/>
            <a:ext cx="2736850" cy="369887"/>
          </a:xfrm>
          <a:prstGeom prst="rect">
            <a:avLst/>
          </a:prstGeom>
          <a:noFill/>
          <a:ln w="31750">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5012" name="Text Box 80"/>
          <p:cNvSpPr txBox="1">
            <a:spLocks noChangeArrowheads="1"/>
          </p:cNvSpPr>
          <p:nvPr/>
        </p:nvSpPr>
        <p:spPr bwMode="auto">
          <a:xfrm>
            <a:off x="107951" y="1654175"/>
            <a:ext cx="46738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A :</a:t>
            </a:r>
          </a:p>
        </p:txBody>
      </p:sp>
      <p:sp>
        <p:nvSpPr>
          <p:cNvPr id="45" name="Rectangle 4"/>
          <p:cNvSpPr>
            <a:spLocks noChangeArrowheads="1"/>
          </p:cNvSpPr>
          <p:nvPr/>
        </p:nvSpPr>
        <p:spPr bwMode="auto">
          <a:xfrm>
            <a:off x="547688" y="1674813"/>
            <a:ext cx="10668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46" name="Text Box 5"/>
          <p:cNvSpPr txBox="1">
            <a:spLocks noChangeArrowheads="1"/>
          </p:cNvSpPr>
          <p:nvPr/>
        </p:nvSpPr>
        <p:spPr bwMode="auto">
          <a:xfrm>
            <a:off x="528643" y="1636713"/>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47" name="Rectangle 8"/>
          <p:cNvSpPr>
            <a:spLocks noChangeArrowheads="1"/>
          </p:cNvSpPr>
          <p:nvPr/>
        </p:nvSpPr>
        <p:spPr bwMode="auto">
          <a:xfrm>
            <a:off x="1765300" y="1674813"/>
            <a:ext cx="1350963"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48" name="Rectangle 9" descr="Large checker board"/>
          <p:cNvSpPr>
            <a:spLocks noChangeArrowheads="1"/>
          </p:cNvSpPr>
          <p:nvPr/>
        </p:nvSpPr>
        <p:spPr bwMode="auto">
          <a:xfrm>
            <a:off x="1754193" y="2033588"/>
            <a:ext cx="1362075"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49" name="Line 10"/>
          <p:cNvSpPr>
            <a:spLocks noChangeShapeType="1"/>
          </p:cNvSpPr>
          <p:nvPr/>
        </p:nvSpPr>
        <p:spPr bwMode="auto">
          <a:xfrm>
            <a:off x="1614488" y="1514480"/>
            <a:ext cx="0" cy="182563"/>
          </a:xfrm>
          <a:prstGeom prst="line">
            <a:avLst/>
          </a:prstGeom>
          <a:noFill/>
          <a:ln w="22225">
            <a:solidFill>
              <a:srgbClr val="FF0000"/>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50" name="Text Box 11"/>
          <p:cNvSpPr txBox="1">
            <a:spLocks noChangeArrowheads="1"/>
          </p:cNvSpPr>
          <p:nvPr/>
        </p:nvSpPr>
        <p:spPr bwMode="auto">
          <a:xfrm>
            <a:off x="749300" y="1231901"/>
            <a:ext cx="1901998"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cs typeface="Arial" charset="0"/>
              </a:rPr>
              <a:t>2 DRAM Requests</a:t>
            </a:r>
          </a:p>
        </p:txBody>
      </p:sp>
      <p:sp>
        <p:nvSpPr>
          <p:cNvPr id="51" name="Text Box 12"/>
          <p:cNvSpPr txBox="1">
            <a:spLocks noChangeArrowheads="1"/>
          </p:cNvSpPr>
          <p:nvPr/>
        </p:nvSpPr>
        <p:spPr bwMode="auto">
          <a:xfrm>
            <a:off x="993775" y="1979618"/>
            <a:ext cx="6619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52" name="Text Box 14"/>
          <p:cNvSpPr txBox="1">
            <a:spLocks noChangeArrowheads="1"/>
          </p:cNvSpPr>
          <p:nvPr/>
        </p:nvSpPr>
        <p:spPr bwMode="auto">
          <a:xfrm>
            <a:off x="2141538" y="1655764"/>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53" name="Rectangle 69"/>
          <p:cNvSpPr>
            <a:spLocks noChangeArrowheads="1"/>
          </p:cNvSpPr>
          <p:nvPr/>
        </p:nvSpPr>
        <p:spPr bwMode="auto">
          <a:xfrm>
            <a:off x="1614489" y="1676401"/>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61" name="Rectangle 70" descr="Large checker board"/>
          <p:cNvSpPr>
            <a:spLocks noChangeArrowheads="1"/>
          </p:cNvSpPr>
          <p:nvPr/>
        </p:nvSpPr>
        <p:spPr bwMode="auto">
          <a:xfrm>
            <a:off x="1617663" y="2033588"/>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63" name="Rectangle 9" descr="Large checker board"/>
          <p:cNvSpPr>
            <a:spLocks noChangeArrowheads="1"/>
          </p:cNvSpPr>
          <p:nvPr/>
        </p:nvSpPr>
        <p:spPr bwMode="auto">
          <a:xfrm>
            <a:off x="3257550" y="2217738"/>
            <a:ext cx="1360488"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64" name="Rectangle 70" descr="Large checker board"/>
          <p:cNvSpPr>
            <a:spLocks noChangeArrowheads="1"/>
          </p:cNvSpPr>
          <p:nvPr/>
        </p:nvSpPr>
        <p:spPr bwMode="auto">
          <a:xfrm>
            <a:off x="4618038" y="2217738"/>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4" name="Rectangle 69"/>
          <p:cNvSpPr>
            <a:spLocks noChangeArrowheads="1"/>
          </p:cNvSpPr>
          <p:nvPr/>
        </p:nvSpPr>
        <p:spPr bwMode="auto">
          <a:xfrm>
            <a:off x="3116263" y="1674813"/>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77" name="Text Box 12"/>
          <p:cNvSpPr txBox="1">
            <a:spLocks noChangeArrowheads="1"/>
          </p:cNvSpPr>
          <p:nvPr/>
        </p:nvSpPr>
        <p:spPr bwMode="auto">
          <a:xfrm>
            <a:off x="2633668" y="2165355"/>
            <a:ext cx="661987"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85027" name="Text Box 66"/>
          <p:cNvSpPr txBox="1">
            <a:spLocks noChangeArrowheads="1"/>
          </p:cNvSpPr>
          <p:nvPr/>
        </p:nvSpPr>
        <p:spPr bwMode="auto">
          <a:xfrm>
            <a:off x="55563" y="958852"/>
            <a:ext cx="248920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Arial" charset="0"/>
                <a:ea typeface="ＭＳ Ｐゴシック" charset="0"/>
                <a:cs typeface="Arial" charset="0"/>
              </a:rPr>
              <a:t>Baseline Scheduler:</a:t>
            </a:r>
          </a:p>
        </p:txBody>
      </p:sp>
      <p:sp>
        <p:nvSpPr>
          <p:cNvPr id="85028" name="Text Box 80"/>
          <p:cNvSpPr txBox="1">
            <a:spLocks noChangeArrowheads="1"/>
          </p:cNvSpPr>
          <p:nvPr/>
        </p:nvSpPr>
        <p:spPr bwMode="auto">
          <a:xfrm>
            <a:off x="117475" y="2743201"/>
            <a:ext cx="40616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B:</a:t>
            </a:r>
          </a:p>
        </p:txBody>
      </p:sp>
      <p:sp>
        <p:nvSpPr>
          <p:cNvPr id="80" name="Rectangle 4"/>
          <p:cNvSpPr>
            <a:spLocks noChangeArrowheads="1"/>
          </p:cNvSpPr>
          <p:nvPr/>
        </p:nvSpPr>
        <p:spPr bwMode="auto">
          <a:xfrm>
            <a:off x="555625" y="2763838"/>
            <a:ext cx="10668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1" name="Text Box 5"/>
          <p:cNvSpPr txBox="1">
            <a:spLocks noChangeArrowheads="1"/>
          </p:cNvSpPr>
          <p:nvPr/>
        </p:nvSpPr>
        <p:spPr bwMode="auto">
          <a:xfrm>
            <a:off x="536580" y="2725739"/>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82" name="Rectangle 8"/>
          <p:cNvSpPr>
            <a:spLocks noChangeArrowheads="1"/>
          </p:cNvSpPr>
          <p:nvPr/>
        </p:nvSpPr>
        <p:spPr bwMode="auto">
          <a:xfrm>
            <a:off x="1774825" y="2763838"/>
            <a:ext cx="1350963"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3" name="Rectangle 9" descr="Large checker board"/>
          <p:cNvSpPr>
            <a:spLocks noChangeArrowheads="1"/>
          </p:cNvSpPr>
          <p:nvPr/>
        </p:nvSpPr>
        <p:spPr bwMode="auto">
          <a:xfrm>
            <a:off x="3282955" y="3332163"/>
            <a:ext cx="1362075"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4" name="Line 10"/>
          <p:cNvSpPr>
            <a:spLocks noChangeShapeType="1"/>
          </p:cNvSpPr>
          <p:nvPr/>
        </p:nvSpPr>
        <p:spPr bwMode="auto">
          <a:xfrm>
            <a:off x="1622425" y="2603505"/>
            <a:ext cx="0" cy="182563"/>
          </a:xfrm>
          <a:prstGeom prst="line">
            <a:avLst/>
          </a:prstGeom>
          <a:noFill/>
          <a:ln w="22225">
            <a:solidFill>
              <a:srgbClr val="FF0000"/>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6" name="Text Box 12"/>
          <p:cNvSpPr txBox="1">
            <a:spLocks noChangeArrowheads="1"/>
          </p:cNvSpPr>
          <p:nvPr/>
        </p:nvSpPr>
        <p:spPr bwMode="auto">
          <a:xfrm>
            <a:off x="2544768" y="3276601"/>
            <a:ext cx="661987"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87" name="Text Box 14"/>
          <p:cNvSpPr txBox="1">
            <a:spLocks noChangeArrowheads="1"/>
          </p:cNvSpPr>
          <p:nvPr/>
        </p:nvSpPr>
        <p:spPr bwMode="auto">
          <a:xfrm>
            <a:off x="2149476" y="2744788"/>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88" name="Rectangle 69"/>
          <p:cNvSpPr>
            <a:spLocks noChangeArrowheads="1"/>
          </p:cNvSpPr>
          <p:nvPr/>
        </p:nvSpPr>
        <p:spPr bwMode="auto">
          <a:xfrm>
            <a:off x="1622426" y="2765425"/>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89" name="Rectangle 70" descr="Large checker board"/>
          <p:cNvSpPr>
            <a:spLocks noChangeArrowheads="1"/>
          </p:cNvSpPr>
          <p:nvPr/>
        </p:nvSpPr>
        <p:spPr bwMode="auto">
          <a:xfrm>
            <a:off x="3138488" y="3332163"/>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92" name="Rectangle 69"/>
          <p:cNvSpPr>
            <a:spLocks noChangeArrowheads="1"/>
          </p:cNvSpPr>
          <p:nvPr/>
        </p:nvSpPr>
        <p:spPr bwMode="auto">
          <a:xfrm>
            <a:off x="3125788" y="2763838"/>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97" name="Rectangle 9" descr="Large checker board"/>
          <p:cNvSpPr>
            <a:spLocks noChangeArrowheads="1"/>
          </p:cNvSpPr>
          <p:nvPr/>
        </p:nvSpPr>
        <p:spPr bwMode="auto">
          <a:xfrm>
            <a:off x="1770068" y="3130551"/>
            <a:ext cx="1360487"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98" name="Rectangle 70" descr="Large checker board"/>
          <p:cNvSpPr>
            <a:spLocks noChangeArrowheads="1"/>
          </p:cNvSpPr>
          <p:nvPr/>
        </p:nvSpPr>
        <p:spPr bwMode="auto">
          <a:xfrm>
            <a:off x="3130551" y="3130551"/>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99" name="Text Box 12"/>
          <p:cNvSpPr txBox="1">
            <a:spLocks noChangeArrowheads="1"/>
          </p:cNvSpPr>
          <p:nvPr/>
        </p:nvSpPr>
        <p:spPr bwMode="auto">
          <a:xfrm>
            <a:off x="1155700" y="3076576"/>
            <a:ext cx="661988"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100" name="Rectangle 8"/>
          <p:cNvSpPr>
            <a:spLocks noChangeArrowheads="1"/>
          </p:cNvSpPr>
          <p:nvPr/>
        </p:nvSpPr>
        <p:spPr bwMode="auto">
          <a:xfrm>
            <a:off x="3263901" y="2770188"/>
            <a:ext cx="1350963"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01" name="Text Box 14"/>
          <p:cNvSpPr txBox="1">
            <a:spLocks noChangeArrowheads="1"/>
          </p:cNvSpPr>
          <p:nvPr/>
        </p:nvSpPr>
        <p:spPr bwMode="auto">
          <a:xfrm>
            <a:off x="3657602" y="2743201"/>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102" name="Rectangle 8"/>
          <p:cNvSpPr>
            <a:spLocks noChangeArrowheads="1"/>
          </p:cNvSpPr>
          <p:nvPr/>
        </p:nvSpPr>
        <p:spPr bwMode="auto">
          <a:xfrm>
            <a:off x="3262318" y="1682750"/>
            <a:ext cx="1349375" cy="301625"/>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03" name="Text Box 14"/>
          <p:cNvSpPr txBox="1">
            <a:spLocks noChangeArrowheads="1"/>
          </p:cNvSpPr>
          <p:nvPr/>
        </p:nvSpPr>
        <p:spPr bwMode="auto">
          <a:xfrm>
            <a:off x="3636963" y="1654175"/>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104" name="Rectangle 69"/>
          <p:cNvSpPr>
            <a:spLocks noChangeArrowheads="1"/>
          </p:cNvSpPr>
          <p:nvPr/>
        </p:nvSpPr>
        <p:spPr bwMode="auto">
          <a:xfrm>
            <a:off x="4611688" y="1676401"/>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105" name="Rectangle 69"/>
          <p:cNvSpPr>
            <a:spLocks noChangeArrowheads="1"/>
          </p:cNvSpPr>
          <p:nvPr/>
        </p:nvSpPr>
        <p:spPr bwMode="auto">
          <a:xfrm>
            <a:off x="4608513" y="2765425"/>
            <a:ext cx="1524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106" name="Text Box 80"/>
          <p:cNvSpPr txBox="1">
            <a:spLocks noChangeArrowheads="1"/>
          </p:cNvSpPr>
          <p:nvPr/>
        </p:nvSpPr>
        <p:spPr bwMode="auto">
          <a:xfrm>
            <a:off x="843477" y="4337054"/>
            <a:ext cx="7155426" cy="830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charset="0"/>
              </a:rPr>
              <a:t>Bank access latencies of each thread serialized</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charset="0"/>
              </a:rPr>
              <a:t>Each thread stalls for ~TWO bank access latencies</a:t>
            </a:r>
          </a:p>
        </p:txBody>
      </p:sp>
    </p:spTree>
    <p:extLst>
      <p:ext uri="{BB962C8B-B14F-4D97-AF65-F5344CB8AC3E}">
        <p14:creationId xmlns:p14="http://schemas.microsoft.com/office/powerpoint/2010/main" val="35443474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slide(fromLeft)">
                                      <p:cBhvr>
                                        <p:cTn id="7" dur="500"/>
                                        <p:tgtEl>
                                          <p:spTgt spid="45"/>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slide(fromLeft)">
                                      <p:cBhvr>
                                        <p:cTn id="10" dur="500"/>
                                        <p:tgtEl>
                                          <p:spTgt spid="46"/>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slide(fromLeft)">
                                      <p:cBhvr>
                                        <p:cTn id="13" dur="500"/>
                                        <p:tgtEl>
                                          <p:spTgt spid="80"/>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slide(fromLeft)">
                                      <p:cBhvr>
                                        <p:cTn id="16" dur="500"/>
                                        <p:tgtEl>
                                          <p:spTgt spid="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slide(fromTop)">
                                      <p:cBhvr>
                                        <p:cTn id="21" dur="500"/>
                                        <p:tgtEl>
                                          <p:spTgt spid="49"/>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slide(fromTop)">
                                      <p:cBhvr>
                                        <p:cTn id="24" dur="500"/>
                                        <p:tgtEl>
                                          <p:spTgt spid="50"/>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slide(fromTop)">
                                      <p:cBhvr>
                                        <p:cTn id="27" dur="500"/>
                                        <p:tgtEl>
                                          <p:spTgt spid="84"/>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slide(fromTop)">
                                      <p:cBhvr>
                                        <p:cTn id="30" dur="500"/>
                                        <p:tgtEl>
                                          <p:spTgt spid="8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mph" presetSubtype="2" fill="hold" nodeType="clickEffect">
                                  <p:stCondLst>
                                    <p:cond delay="0"/>
                                  </p:stCondLst>
                                  <p:childTnLst>
                                    <p:animClr clrSpc="rgb" dir="cw">
                                      <p:cBhvr>
                                        <p:cTn id="44" dur="500" fill="hold"/>
                                        <p:tgtEl>
                                          <p:spTgt spid="28"/>
                                        </p:tgtEl>
                                        <p:attrNameLst>
                                          <p:attrName>fillcolor</p:attrName>
                                        </p:attrNameLst>
                                      </p:cBhvr>
                                      <p:to>
                                        <a:srgbClr val="0000FF"/>
                                      </p:to>
                                    </p:animClr>
                                    <p:set>
                                      <p:cBhvr>
                                        <p:cTn id="45" dur="500" fill="hold"/>
                                        <p:tgtEl>
                                          <p:spTgt spid="28"/>
                                        </p:tgtEl>
                                        <p:attrNameLst>
                                          <p:attrName>fill.type</p:attrName>
                                        </p:attrNameLst>
                                      </p:cBhvr>
                                      <p:to>
                                        <p:strVal val="solid"/>
                                      </p:to>
                                    </p:set>
                                    <p:set>
                                      <p:cBhvr>
                                        <p:cTn id="46" dur="500" fill="hold"/>
                                        <p:tgtEl>
                                          <p:spTgt spid="28"/>
                                        </p:tgtEl>
                                        <p:attrNameLst>
                                          <p:attrName>fill.on</p:attrName>
                                        </p:attrNameLst>
                                      </p:cBhvr>
                                      <p:to>
                                        <p:strVal val="tru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slide(fromLeft)">
                                      <p:cBhvr>
                                        <p:cTn id="53" dur="500"/>
                                        <p:tgtEl>
                                          <p:spTgt spid="53"/>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slide(fromLeft)">
                                      <p:cBhvr>
                                        <p:cTn id="56" dur="500"/>
                                        <p:tgtEl>
                                          <p:spTgt spid="61"/>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slide(fromLeft)">
                                      <p:cBhvr>
                                        <p:cTn id="59" dur="500"/>
                                        <p:tgtEl>
                                          <p:spTgt spid="51"/>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slide(fromLeft)">
                                      <p:cBhvr>
                                        <p:cTn id="62" dur="500"/>
                                        <p:tgtEl>
                                          <p:spTgt spid="8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mph" presetSubtype="2" fill="hold" nodeType="withEffect">
                                  <p:stCondLst>
                                    <p:cond delay="0"/>
                                  </p:stCondLst>
                                  <p:childTnLst>
                                    <p:animClr clrSpc="rgb" dir="cw">
                                      <p:cBhvr>
                                        <p:cTn id="68" dur="500" fill="hold"/>
                                        <p:tgtEl>
                                          <p:spTgt spid="30"/>
                                        </p:tgtEl>
                                        <p:attrNameLst>
                                          <p:attrName>fillcolor</p:attrName>
                                        </p:attrNameLst>
                                      </p:cBhvr>
                                      <p:to>
                                        <a:srgbClr val="FF0000"/>
                                      </p:to>
                                    </p:animClr>
                                    <p:set>
                                      <p:cBhvr>
                                        <p:cTn id="69" dur="500" fill="hold"/>
                                        <p:tgtEl>
                                          <p:spTgt spid="30"/>
                                        </p:tgtEl>
                                        <p:attrNameLst>
                                          <p:attrName>fill.type</p:attrName>
                                        </p:attrNameLst>
                                      </p:cBhvr>
                                      <p:to>
                                        <p:strVal val="solid"/>
                                      </p:to>
                                    </p:set>
                                    <p:set>
                                      <p:cBhvr>
                                        <p:cTn id="70" dur="500" fill="hold"/>
                                        <p:tgtEl>
                                          <p:spTgt spid="30"/>
                                        </p:tgtEl>
                                        <p:attrNameLst>
                                          <p:attrName>fill.on</p:attrName>
                                        </p:attrNameLst>
                                      </p:cBhvr>
                                      <p:to>
                                        <p:strVal val="tru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2" presetClass="entr" presetSubtype="8" fill="hold" grpId="0" nodeType="click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slide(fromLeft)">
                                      <p:cBhvr>
                                        <p:cTn id="75" dur="500"/>
                                        <p:tgtEl>
                                          <p:spTgt spid="47"/>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slide(fromLeft)">
                                      <p:cBhvr>
                                        <p:cTn id="78" dur="500"/>
                                        <p:tgtEl>
                                          <p:spTgt spid="52"/>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slide(fromLeft)">
                                      <p:cBhvr>
                                        <p:cTn id="81" dur="500"/>
                                        <p:tgtEl>
                                          <p:spTgt spid="48"/>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slide(fromLeft)">
                                      <p:cBhvr>
                                        <p:cTn id="84" dur="500"/>
                                        <p:tgtEl>
                                          <p:spTgt spid="82"/>
                                        </p:tgtEl>
                                      </p:cBhvr>
                                    </p:animEffect>
                                  </p:childTnLst>
                                </p:cTn>
                              </p:par>
                              <p:par>
                                <p:cTn id="85" presetID="12" presetClass="entr" presetSubtype="8"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slide(fromLeft)">
                                      <p:cBhvr>
                                        <p:cTn id="87" dur="500"/>
                                        <p:tgtEl>
                                          <p:spTgt spid="87"/>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97"/>
                                        </p:tgtEl>
                                        <p:attrNameLst>
                                          <p:attrName>style.visibility</p:attrName>
                                        </p:attrNameLst>
                                      </p:cBhvr>
                                      <p:to>
                                        <p:strVal val="visible"/>
                                      </p:to>
                                    </p:set>
                                    <p:animEffect transition="in" filter="slide(fromLeft)">
                                      <p:cBhvr>
                                        <p:cTn id="90" dur="500"/>
                                        <p:tgtEl>
                                          <p:spTgt spid="97"/>
                                        </p:tgtEl>
                                      </p:cBhvr>
                                    </p:animEffect>
                                  </p:childTnLst>
                                </p:cTn>
                              </p:par>
                              <p:par>
                                <p:cTn id="91" presetID="12" presetClass="entr" presetSubtype="8" fill="hold" grpId="0" nodeType="withEffect">
                                  <p:stCondLst>
                                    <p:cond delay="0"/>
                                  </p:stCondLst>
                                  <p:childTnLst>
                                    <p:set>
                                      <p:cBhvr>
                                        <p:cTn id="92" dur="1" fill="hold">
                                          <p:stCondLst>
                                            <p:cond delay="0"/>
                                          </p:stCondLst>
                                        </p:cTn>
                                        <p:tgtEl>
                                          <p:spTgt spid="99"/>
                                        </p:tgtEl>
                                        <p:attrNameLst>
                                          <p:attrName>style.visibility</p:attrName>
                                        </p:attrNameLst>
                                      </p:cBhvr>
                                      <p:to>
                                        <p:strVal val="visible"/>
                                      </p:to>
                                    </p:set>
                                    <p:animEffect transition="in" filter="slide(fromLeft)">
                                      <p:cBhvr>
                                        <p:cTn id="93" dur="500"/>
                                        <p:tgtEl>
                                          <p:spTgt spid="99"/>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37"/>
                                        </p:tgtEl>
                                        <p:attrNameLst>
                                          <p:attrName>style.visibility</p:attrName>
                                        </p:attrNameLst>
                                      </p:cBhvr>
                                      <p:to>
                                        <p:strVal val="hidden"/>
                                      </p:to>
                                    </p:set>
                                  </p:childTnLst>
                                </p:cTn>
                              </p:par>
                              <p:par>
                                <p:cTn id="98" presetID="1" presetClass="emph" presetSubtype="2" fill="hold" nodeType="withEffect">
                                  <p:stCondLst>
                                    <p:cond delay="0"/>
                                  </p:stCondLst>
                                  <p:childTnLst>
                                    <p:animClr clrSpc="rgb" dir="cw">
                                      <p:cBhvr>
                                        <p:cTn id="99" dur="500" fill="hold"/>
                                        <p:tgtEl>
                                          <p:spTgt spid="28"/>
                                        </p:tgtEl>
                                        <p:attrNameLst>
                                          <p:attrName>fillcolor</p:attrName>
                                        </p:attrNameLst>
                                      </p:cBhvr>
                                      <p:to>
                                        <a:schemeClr val="bg1"/>
                                      </p:to>
                                    </p:animClr>
                                    <p:set>
                                      <p:cBhvr>
                                        <p:cTn id="100" dur="500" fill="hold"/>
                                        <p:tgtEl>
                                          <p:spTgt spid="28"/>
                                        </p:tgtEl>
                                        <p:attrNameLst>
                                          <p:attrName>fill.type</p:attrName>
                                        </p:attrNameLst>
                                      </p:cBhvr>
                                      <p:to>
                                        <p:strVal val="solid"/>
                                      </p:to>
                                    </p:set>
                                    <p:set>
                                      <p:cBhvr>
                                        <p:cTn id="101" dur="500" fill="hold"/>
                                        <p:tgtEl>
                                          <p:spTgt spid="28"/>
                                        </p:tgtEl>
                                        <p:attrNameLst>
                                          <p:attrName>fill.on</p:attrName>
                                        </p:attrNameLst>
                                      </p:cBhvr>
                                      <p:to>
                                        <p:strVal val="true"/>
                                      </p:to>
                                    </p:set>
                                  </p:childTnLst>
                                </p:cTn>
                              </p:par>
                              <p:par>
                                <p:cTn id="102" presetID="3" presetClass="emph" presetSubtype="2" fill="hold" nodeType="withEffect">
                                  <p:stCondLst>
                                    <p:cond delay="0"/>
                                  </p:stCondLst>
                                  <p:childTnLst>
                                    <p:animClr clrSpc="rgb" dir="cw">
                                      <p:cBhvr override="childStyle">
                                        <p:cTn id="103" dur="500" fill="hold"/>
                                        <p:tgtEl>
                                          <p:spTgt spid="33">
                                            <p:txEl>
                                              <p:pRg st="0" end="0"/>
                                            </p:txEl>
                                          </p:spTgt>
                                        </p:tgtEl>
                                        <p:attrNameLst>
                                          <p:attrName>style.color</p:attrName>
                                        </p:attrNameLst>
                                      </p:cBhvr>
                                      <p:to>
                                        <a:srgbClr val="B2B2B2"/>
                                      </p:to>
                                    </p:animClr>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9"/>
                                        </p:tgtEl>
                                        <p:attrNameLst>
                                          <p:attrName>style.visibility</p:attrName>
                                        </p:attrNameLst>
                                      </p:cBhvr>
                                      <p:to>
                                        <p:strVal val="visible"/>
                                      </p:to>
                                    </p:set>
                                  </p:childTnLst>
                                </p:cTn>
                              </p:par>
                              <p:par>
                                <p:cTn id="108" presetID="1" presetClass="emph" presetSubtype="2" fill="hold" nodeType="withEffect">
                                  <p:stCondLst>
                                    <p:cond delay="0"/>
                                  </p:stCondLst>
                                  <p:childTnLst>
                                    <p:animClr clrSpc="rgb" dir="cw">
                                      <p:cBhvr>
                                        <p:cTn id="109" dur="500" fill="hold"/>
                                        <p:tgtEl>
                                          <p:spTgt spid="28"/>
                                        </p:tgtEl>
                                        <p:attrNameLst>
                                          <p:attrName>fillcolor</p:attrName>
                                        </p:attrNameLst>
                                      </p:cBhvr>
                                      <p:to>
                                        <a:srgbClr val="FF0000"/>
                                      </p:to>
                                    </p:animClr>
                                    <p:set>
                                      <p:cBhvr>
                                        <p:cTn id="110" dur="500" fill="hold"/>
                                        <p:tgtEl>
                                          <p:spTgt spid="28"/>
                                        </p:tgtEl>
                                        <p:attrNameLst>
                                          <p:attrName>fill.type</p:attrName>
                                        </p:attrNameLst>
                                      </p:cBhvr>
                                      <p:to>
                                        <p:strVal val="solid"/>
                                      </p:to>
                                    </p:set>
                                    <p:set>
                                      <p:cBhvr>
                                        <p:cTn id="111" dur="500" fill="hold"/>
                                        <p:tgtEl>
                                          <p:spTgt spid="28"/>
                                        </p:tgtEl>
                                        <p:attrNameLst>
                                          <p:attrName>fill.on</p:attrName>
                                        </p:attrNameLst>
                                      </p:cBhvr>
                                      <p:to>
                                        <p:strVal val="tru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2" presetClass="entr" presetSubtype="8" fill="hold" grpId="0" nodeType="click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slide(fromLeft)">
                                      <p:cBhvr>
                                        <p:cTn id="116" dur="500"/>
                                        <p:tgtEl>
                                          <p:spTgt spid="74"/>
                                        </p:tgtEl>
                                      </p:cBhvr>
                                    </p:animEffect>
                                  </p:childTnLst>
                                </p:cTn>
                              </p:par>
                              <p:par>
                                <p:cTn id="117" presetID="12" presetClass="entr" presetSubtype="8" fill="hold" grpId="0" nodeType="withEffect">
                                  <p:stCondLst>
                                    <p:cond delay="0"/>
                                  </p:stCondLst>
                                  <p:childTnLst>
                                    <p:set>
                                      <p:cBhvr>
                                        <p:cTn id="118" dur="1" fill="hold">
                                          <p:stCondLst>
                                            <p:cond delay="0"/>
                                          </p:stCondLst>
                                        </p:cTn>
                                        <p:tgtEl>
                                          <p:spTgt spid="92"/>
                                        </p:tgtEl>
                                        <p:attrNameLst>
                                          <p:attrName>style.visibility</p:attrName>
                                        </p:attrNameLst>
                                      </p:cBhvr>
                                      <p:to>
                                        <p:strVal val="visible"/>
                                      </p:to>
                                    </p:set>
                                    <p:animEffect transition="in" filter="slide(fromLeft)">
                                      <p:cBhvr>
                                        <p:cTn id="119" dur="500"/>
                                        <p:tgtEl>
                                          <p:spTgt spid="92"/>
                                        </p:tgtEl>
                                      </p:cBhvr>
                                    </p:animEffect>
                                  </p:childTnLst>
                                </p:cTn>
                              </p:par>
                              <p:par>
                                <p:cTn id="120" presetID="12" presetClass="entr" presetSubtype="8" fill="hold" grpId="0" nodeType="withEffect">
                                  <p:stCondLst>
                                    <p:cond delay="0"/>
                                  </p:stCondLst>
                                  <p:childTnLst>
                                    <p:set>
                                      <p:cBhvr>
                                        <p:cTn id="121" dur="1" fill="hold">
                                          <p:stCondLst>
                                            <p:cond delay="0"/>
                                          </p:stCondLst>
                                        </p:cTn>
                                        <p:tgtEl>
                                          <p:spTgt spid="98"/>
                                        </p:tgtEl>
                                        <p:attrNameLst>
                                          <p:attrName>style.visibility</p:attrName>
                                        </p:attrNameLst>
                                      </p:cBhvr>
                                      <p:to>
                                        <p:strVal val="visible"/>
                                      </p:to>
                                    </p:set>
                                    <p:animEffect transition="in" filter="slide(fromLeft)">
                                      <p:cBhvr>
                                        <p:cTn id="122" dur="500"/>
                                        <p:tgtEl>
                                          <p:spTgt spid="98"/>
                                        </p:tgtEl>
                                      </p:cBhvr>
                                    </p:animEffect>
                                  </p:childTnLst>
                                </p:cTn>
                              </p:par>
                              <p:par>
                                <p:cTn id="123" presetID="12" presetClass="entr" presetSubtype="8" fill="hold" grpId="0" nodeType="withEffect">
                                  <p:stCondLst>
                                    <p:cond delay="0"/>
                                  </p:stCondLst>
                                  <p:childTnLst>
                                    <p:set>
                                      <p:cBhvr>
                                        <p:cTn id="124" dur="1" fill="hold">
                                          <p:stCondLst>
                                            <p:cond delay="0"/>
                                          </p:stCondLst>
                                        </p:cTn>
                                        <p:tgtEl>
                                          <p:spTgt spid="89"/>
                                        </p:tgtEl>
                                        <p:attrNameLst>
                                          <p:attrName>style.visibility</p:attrName>
                                        </p:attrNameLst>
                                      </p:cBhvr>
                                      <p:to>
                                        <p:strVal val="visible"/>
                                      </p:to>
                                    </p:set>
                                    <p:animEffect transition="in" filter="slide(fromLeft)">
                                      <p:cBhvr>
                                        <p:cTn id="125" dur="500"/>
                                        <p:tgtEl>
                                          <p:spTgt spid="89"/>
                                        </p:tgtEl>
                                      </p:cBhvr>
                                    </p:animEffect>
                                  </p:childTnLst>
                                </p:cTn>
                              </p:par>
                              <p:par>
                                <p:cTn id="126" presetID="12" presetClass="entr" presetSubtype="8" fill="hold" grpId="0" nodeType="withEffect">
                                  <p:stCondLst>
                                    <p:cond delay="0"/>
                                  </p:stCondLst>
                                  <p:childTnLst>
                                    <p:set>
                                      <p:cBhvr>
                                        <p:cTn id="127" dur="1" fill="hold">
                                          <p:stCondLst>
                                            <p:cond delay="0"/>
                                          </p:stCondLst>
                                        </p:cTn>
                                        <p:tgtEl>
                                          <p:spTgt spid="86"/>
                                        </p:tgtEl>
                                        <p:attrNameLst>
                                          <p:attrName>style.visibility</p:attrName>
                                        </p:attrNameLst>
                                      </p:cBhvr>
                                      <p:to>
                                        <p:strVal val="visible"/>
                                      </p:to>
                                    </p:set>
                                    <p:animEffect transition="in" filter="slide(fromLeft)">
                                      <p:cBhvr>
                                        <p:cTn id="128" dur="500"/>
                                        <p:tgtEl>
                                          <p:spTgt spid="86"/>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8"/>
                                        </p:tgtEl>
                                        <p:attrNameLst>
                                          <p:attrName>style.visibility</p:attrName>
                                        </p:attrNameLst>
                                      </p:cBhvr>
                                      <p:to>
                                        <p:strVal val="hidden"/>
                                      </p:to>
                                    </p:set>
                                  </p:childTnLst>
                                </p:cTn>
                              </p:par>
                              <p:par>
                                <p:cTn id="133" presetID="1" presetClass="emph" presetSubtype="2" fill="hold" nodeType="withEffect">
                                  <p:stCondLst>
                                    <p:cond delay="0"/>
                                  </p:stCondLst>
                                  <p:childTnLst>
                                    <p:animClr clrSpc="rgb" dir="cw">
                                      <p:cBhvr>
                                        <p:cTn id="134" dur="500" fill="hold"/>
                                        <p:tgtEl>
                                          <p:spTgt spid="30"/>
                                        </p:tgtEl>
                                        <p:attrNameLst>
                                          <p:attrName>fillcolor</p:attrName>
                                        </p:attrNameLst>
                                      </p:cBhvr>
                                      <p:to>
                                        <a:schemeClr val="bg1"/>
                                      </p:to>
                                    </p:animClr>
                                    <p:set>
                                      <p:cBhvr>
                                        <p:cTn id="135" dur="500" fill="hold"/>
                                        <p:tgtEl>
                                          <p:spTgt spid="30"/>
                                        </p:tgtEl>
                                        <p:attrNameLst>
                                          <p:attrName>fill.type</p:attrName>
                                        </p:attrNameLst>
                                      </p:cBhvr>
                                      <p:to>
                                        <p:strVal val="solid"/>
                                      </p:to>
                                    </p:set>
                                    <p:set>
                                      <p:cBhvr>
                                        <p:cTn id="136" dur="500" fill="hold"/>
                                        <p:tgtEl>
                                          <p:spTgt spid="30"/>
                                        </p:tgtEl>
                                        <p:attrNameLst>
                                          <p:attrName>fill.on</p:attrName>
                                        </p:attrNameLst>
                                      </p:cBhvr>
                                      <p:to>
                                        <p:strVal val="true"/>
                                      </p:to>
                                    </p:set>
                                  </p:childTnLst>
                                </p:cTn>
                              </p:par>
                              <p:par>
                                <p:cTn id="137" presetID="3" presetClass="emph" presetSubtype="2" fill="hold" nodeType="withEffect">
                                  <p:stCondLst>
                                    <p:cond delay="0"/>
                                  </p:stCondLst>
                                  <p:childTnLst>
                                    <p:animClr clrSpc="rgb" dir="cw">
                                      <p:cBhvr override="childStyle">
                                        <p:cTn id="138" dur="500" fill="hold"/>
                                        <p:tgtEl>
                                          <p:spTgt spid="34">
                                            <p:txEl>
                                              <p:pRg st="0" end="0"/>
                                            </p:txEl>
                                          </p:spTgt>
                                        </p:tgtEl>
                                        <p:attrNameLst>
                                          <p:attrName>style.color</p:attrName>
                                        </p:attrNameLst>
                                      </p:cBhvr>
                                      <p:to>
                                        <a:srgbClr val="B2B2B2"/>
                                      </p:to>
                                    </p:animClr>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0"/>
                                        </p:tgtEl>
                                        <p:attrNameLst>
                                          <p:attrName>style.visibility</p:attrName>
                                        </p:attrNameLst>
                                      </p:cBhvr>
                                      <p:to>
                                        <p:strVal val="visible"/>
                                      </p:to>
                                    </p:set>
                                  </p:childTnLst>
                                </p:cTn>
                              </p:par>
                              <p:par>
                                <p:cTn id="143" presetID="1" presetClass="emph" presetSubtype="2" fill="hold" nodeType="withEffect">
                                  <p:stCondLst>
                                    <p:cond delay="0"/>
                                  </p:stCondLst>
                                  <p:childTnLst>
                                    <p:animClr clrSpc="rgb" dir="cw">
                                      <p:cBhvr>
                                        <p:cTn id="144" dur="500" fill="hold"/>
                                        <p:tgtEl>
                                          <p:spTgt spid="30"/>
                                        </p:tgtEl>
                                        <p:attrNameLst>
                                          <p:attrName>fillcolor</p:attrName>
                                        </p:attrNameLst>
                                      </p:cBhvr>
                                      <p:to>
                                        <a:srgbClr val="0000FF"/>
                                      </p:to>
                                    </p:animClr>
                                    <p:set>
                                      <p:cBhvr>
                                        <p:cTn id="145" dur="500" fill="hold"/>
                                        <p:tgtEl>
                                          <p:spTgt spid="30"/>
                                        </p:tgtEl>
                                        <p:attrNameLst>
                                          <p:attrName>fill.type</p:attrName>
                                        </p:attrNameLst>
                                      </p:cBhvr>
                                      <p:to>
                                        <p:strVal val="solid"/>
                                      </p:to>
                                    </p:set>
                                    <p:set>
                                      <p:cBhvr>
                                        <p:cTn id="146" dur="500" fill="hold"/>
                                        <p:tgtEl>
                                          <p:spTgt spid="30"/>
                                        </p:tgtEl>
                                        <p:attrNameLst>
                                          <p:attrName>fill.on</p:attrName>
                                        </p:attrNameLst>
                                      </p:cBhvr>
                                      <p:to>
                                        <p:strVal val="tru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2" presetClass="entr" presetSubtype="8" fill="hold" grpId="0" nodeType="click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slide(fromLeft)">
                                      <p:cBhvr>
                                        <p:cTn id="151" dur="500"/>
                                        <p:tgtEl>
                                          <p:spTgt spid="63"/>
                                        </p:tgtEl>
                                      </p:cBhvr>
                                    </p:animEffect>
                                  </p:childTnLst>
                                </p:cTn>
                              </p:par>
                              <p:par>
                                <p:cTn id="152" presetID="12" presetClass="entr" presetSubtype="8" fill="hold" grpId="0" nodeType="withEffect">
                                  <p:stCondLst>
                                    <p:cond delay="0"/>
                                  </p:stCondLst>
                                  <p:childTnLst>
                                    <p:set>
                                      <p:cBhvr>
                                        <p:cTn id="153" dur="1" fill="hold">
                                          <p:stCondLst>
                                            <p:cond delay="0"/>
                                          </p:stCondLst>
                                        </p:cTn>
                                        <p:tgtEl>
                                          <p:spTgt spid="77"/>
                                        </p:tgtEl>
                                        <p:attrNameLst>
                                          <p:attrName>style.visibility</p:attrName>
                                        </p:attrNameLst>
                                      </p:cBhvr>
                                      <p:to>
                                        <p:strVal val="visible"/>
                                      </p:to>
                                    </p:set>
                                    <p:animEffect transition="in" filter="slide(fromLeft)">
                                      <p:cBhvr>
                                        <p:cTn id="154" dur="500"/>
                                        <p:tgtEl>
                                          <p:spTgt spid="77"/>
                                        </p:tgtEl>
                                      </p:cBhvr>
                                    </p:animEffect>
                                  </p:childTnLst>
                                </p:cTn>
                              </p:par>
                              <p:par>
                                <p:cTn id="155" presetID="12" presetClass="entr" presetSubtype="8" fill="hold" grpId="0" nodeType="withEffect">
                                  <p:stCondLst>
                                    <p:cond delay="0"/>
                                  </p:stCondLst>
                                  <p:childTnLst>
                                    <p:set>
                                      <p:cBhvr>
                                        <p:cTn id="156" dur="1" fill="hold">
                                          <p:stCondLst>
                                            <p:cond delay="0"/>
                                          </p:stCondLst>
                                        </p:cTn>
                                        <p:tgtEl>
                                          <p:spTgt spid="102"/>
                                        </p:tgtEl>
                                        <p:attrNameLst>
                                          <p:attrName>style.visibility</p:attrName>
                                        </p:attrNameLst>
                                      </p:cBhvr>
                                      <p:to>
                                        <p:strVal val="visible"/>
                                      </p:to>
                                    </p:set>
                                    <p:animEffect transition="in" filter="slide(fromLeft)">
                                      <p:cBhvr>
                                        <p:cTn id="157" dur="500"/>
                                        <p:tgtEl>
                                          <p:spTgt spid="102"/>
                                        </p:tgtEl>
                                      </p:cBhvr>
                                    </p:animEffect>
                                  </p:childTnLst>
                                </p:cTn>
                              </p:par>
                              <p:par>
                                <p:cTn id="158" presetID="12" presetClass="entr" presetSubtype="8" fill="hold" grpId="0" nodeType="withEffect">
                                  <p:stCondLst>
                                    <p:cond delay="0"/>
                                  </p:stCondLst>
                                  <p:childTnLst>
                                    <p:set>
                                      <p:cBhvr>
                                        <p:cTn id="159" dur="1" fill="hold">
                                          <p:stCondLst>
                                            <p:cond delay="0"/>
                                          </p:stCondLst>
                                        </p:cTn>
                                        <p:tgtEl>
                                          <p:spTgt spid="103"/>
                                        </p:tgtEl>
                                        <p:attrNameLst>
                                          <p:attrName>style.visibility</p:attrName>
                                        </p:attrNameLst>
                                      </p:cBhvr>
                                      <p:to>
                                        <p:strVal val="visible"/>
                                      </p:to>
                                    </p:set>
                                    <p:animEffect transition="in" filter="slide(fromLeft)">
                                      <p:cBhvr>
                                        <p:cTn id="160" dur="500"/>
                                        <p:tgtEl>
                                          <p:spTgt spid="103"/>
                                        </p:tgtEl>
                                      </p:cBhvr>
                                    </p:animEffect>
                                  </p:childTnLst>
                                </p:cTn>
                              </p:par>
                              <p:par>
                                <p:cTn id="161" presetID="12" presetClass="entr" presetSubtype="8" fill="hold" grpId="0"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slide(fromLeft)">
                                      <p:cBhvr>
                                        <p:cTn id="163" dur="500"/>
                                        <p:tgtEl>
                                          <p:spTgt spid="83"/>
                                        </p:tgtEl>
                                      </p:cBhvr>
                                    </p:animEffect>
                                  </p:childTnLst>
                                </p:cTn>
                              </p:par>
                              <p:par>
                                <p:cTn id="164" presetID="12" presetClass="entr" presetSubtype="8" fill="hold" grpId="0" nodeType="withEffect">
                                  <p:stCondLst>
                                    <p:cond delay="0"/>
                                  </p:stCondLst>
                                  <p:childTnLst>
                                    <p:set>
                                      <p:cBhvr>
                                        <p:cTn id="165" dur="1" fill="hold">
                                          <p:stCondLst>
                                            <p:cond delay="0"/>
                                          </p:stCondLst>
                                        </p:cTn>
                                        <p:tgtEl>
                                          <p:spTgt spid="100"/>
                                        </p:tgtEl>
                                        <p:attrNameLst>
                                          <p:attrName>style.visibility</p:attrName>
                                        </p:attrNameLst>
                                      </p:cBhvr>
                                      <p:to>
                                        <p:strVal val="visible"/>
                                      </p:to>
                                    </p:set>
                                    <p:animEffect transition="in" filter="slide(fromLeft)">
                                      <p:cBhvr>
                                        <p:cTn id="166" dur="500"/>
                                        <p:tgtEl>
                                          <p:spTgt spid="100"/>
                                        </p:tgtEl>
                                      </p:cBhvr>
                                    </p:animEffect>
                                  </p:childTnLst>
                                </p:cTn>
                              </p:par>
                              <p:par>
                                <p:cTn id="167" presetID="12" presetClass="entr" presetSubtype="8" fill="hold" grpId="0" nodeType="withEffect">
                                  <p:stCondLst>
                                    <p:cond delay="0"/>
                                  </p:stCondLst>
                                  <p:childTnLst>
                                    <p:set>
                                      <p:cBhvr>
                                        <p:cTn id="168" dur="1" fill="hold">
                                          <p:stCondLst>
                                            <p:cond delay="0"/>
                                          </p:stCondLst>
                                        </p:cTn>
                                        <p:tgtEl>
                                          <p:spTgt spid="101"/>
                                        </p:tgtEl>
                                        <p:attrNameLst>
                                          <p:attrName>style.visibility</p:attrName>
                                        </p:attrNameLst>
                                      </p:cBhvr>
                                      <p:to>
                                        <p:strVal val="visible"/>
                                      </p:to>
                                    </p:set>
                                    <p:animEffect transition="in" filter="slide(fromLeft)">
                                      <p:cBhvr>
                                        <p:cTn id="169" dur="500"/>
                                        <p:tgtEl>
                                          <p:spTgt spid="101"/>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 presetClass="exit" presetSubtype="0" fill="hold" grpId="1" nodeType="clickEffect">
                                  <p:stCondLst>
                                    <p:cond delay="0"/>
                                  </p:stCondLst>
                                  <p:childTnLst>
                                    <p:set>
                                      <p:cBhvr>
                                        <p:cTn id="173" dur="1" fill="hold">
                                          <p:stCondLst>
                                            <p:cond delay="0"/>
                                          </p:stCondLst>
                                        </p:cTn>
                                        <p:tgtEl>
                                          <p:spTgt spid="39"/>
                                        </p:tgtEl>
                                        <p:attrNameLst>
                                          <p:attrName>style.visibility</p:attrName>
                                        </p:attrNameLst>
                                      </p:cBhvr>
                                      <p:to>
                                        <p:strVal val="hidden"/>
                                      </p:to>
                                    </p:set>
                                  </p:childTnLst>
                                </p:cTn>
                              </p:par>
                              <p:par>
                                <p:cTn id="174" presetID="3" presetClass="emph" presetSubtype="2" fill="hold" nodeType="withEffect">
                                  <p:stCondLst>
                                    <p:cond delay="0"/>
                                  </p:stCondLst>
                                  <p:childTnLst>
                                    <p:animClr clrSpc="rgb" dir="cw">
                                      <p:cBhvr override="childStyle">
                                        <p:cTn id="175" dur="500" fill="hold"/>
                                        <p:tgtEl>
                                          <p:spTgt spid="35">
                                            <p:txEl>
                                              <p:pRg st="0" end="0"/>
                                            </p:txEl>
                                          </p:spTgt>
                                        </p:tgtEl>
                                        <p:attrNameLst>
                                          <p:attrName>style.color</p:attrName>
                                        </p:attrNameLst>
                                      </p:cBhvr>
                                      <p:to>
                                        <a:srgbClr val="B2B2B2"/>
                                      </p:to>
                                    </p:animClr>
                                  </p:childTnLst>
                                </p:cTn>
                              </p:par>
                              <p:par>
                                <p:cTn id="176" presetID="1" presetClass="emph" presetSubtype="2" fill="hold" nodeType="withEffect">
                                  <p:stCondLst>
                                    <p:cond delay="0"/>
                                  </p:stCondLst>
                                  <p:childTnLst>
                                    <p:animClr clrSpc="rgb" dir="cw">
                                      <p:cBhvr>
                                        <p:cTn id="177" dur="500" fill="hold"/>
                                        <p:tgtEl>
                                          <p:spTgt spid="28"/>
                                        </p:tgtEl>
                                        <p:attrNameLst>
                                          <p:attrName>fillcolor</p:attrName>
                                        </p:attrNameLst>
                                      </p:cBhvr>
                                      <p:to>
                                        <a:schemeClr val="bg1"/>
                                      </p:to>
                                    </p:animClr>
                                    <p:set>
                                      <p:cBhvr>
                                        <p:cTn id="178" dur="500" fill="hold"/>
                                        <p:tgtEl>
                                          <p:spTgt spid="28"/>
                                        </p:tgtEl>
                                        <p:attrNameLst>
                                          <p:attrName>fill.type</p:attrName>
                                        </p:attrNameLst>
                                      </p:cBhvr>
                                      <p:to>
                                        <p:strVal val="solid"/>
                                      </p:to>
                                    </p:set>
                                    <p:set>
                                      <p:cBhvr>
                                        <p:cTn id="179" dur="500" fill="hold"/>
                                        <p:tgtEl>
                                          <p:spTgt spid="28"/>
                                        </p:tgtEl>
                                        <p:attrNameLst>
                                          <p:attrName>fill.on</p:attrName>
                                        </p:attrNameLst>
                                      </p:cBhvr>
                                      <p:to>
                                        <p:strVal val="tru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2" presetClass="entr" presetSubtype="8" fill="hold" grpId="0" nodeType="clickEffect">
                                  <p:stCondLst>
                                    <p:cond delay="0"/>
                                  </p:stCondLst>
                                  <p:childTnLst>
                                    <p:set>
                                      <p:cBhvr>
                                        <p:cTn id="183" dur="1" fill="hold">
                                          <p:stCondLst>
                                            <p:cond delay="0"/>
                                          </p:stCondLst>
                                        </p:cTn>
                                        <p:tgtEl>
                                          <p:spTgt spid="104"/>
                                        </p:tgtEl>
                                        <p:attrNameLst>
                                          <p:attrName>style.visibility</p:attrName>
                                        </p:attrNameLst>
                                      </p:cBhvr>
                                      <p:to>
                                        <p:strVal val="visible"/>
                                      </p:to>
                                    </p:set>
                                    <p:animEffect transition="in" filter="slide(fromLeft)">
                                      <p:cBhvr>
                                        <p:cTn id="184" dur="500"/>
                                        <p:tgtEl>
                                          <p:spTgt spid="104"/>
                                        </p:tgtEl>
                                      </p:cBhvr>
                                    </p:animEffect>
                                  </p:childTnLst>
                                </p:cTn>
                              </p:par>
                              <p:par>
                                <p:cTn id="185" presetID="12" presetClass="entr" presetSubtype="8"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slide(fromLeft)">
                                      <p:cBhvr>
                                        <p:cTn id="187" dur="500"/>
                                        <p:tgtEl>
                                          <p:spTgt spid="64"/>
                                        </p:tgtEl>
                                      </p:cBhvr>
                                    </p:animEffect>
                                  </p:childTnLst>
                                </p:cTn>
                              </p:par>
                              <p:par>
                                <p:cTn id="188" presetID="12" presetClass="entr" presetSubtype="8" fill="hold" grpId="0" nodeType="withEffect">
                                  <p:stCondLst>
                                    <p:cond delay="0"/>
                                  </p:stCondLst>
                                  <p:childTnLst>
                                    <p:set>
                                      <p:cBhvr>
                                        <p:cTn id="189" dur="1" fill="hold">
                                          <p:stCondLst>
                                            <p:cond delay="0"/>
                                          </p:stCondLst>
                                        </p:cTn>
                                        <p:tgtEl>
                                          <p:spTgt spid="105"/>
                                        </p:tgtEl>
                                        <p:attrNameLst>
                                          <p:attrName>style.visibility</p:attrName>
                                        </p:attrNameLst>
                                      </p:cBhvr>
                                      <p:to>
                                        <p:strVal val="visible"/>
                                      </p:to>
                                    </p:set>
                                    <p:animEffect transition="in" filter="slide(fromLeft)">
                                      <p:cBhvr>
                                        <p:cTn id="190" dur="500"/>
                                        <p:tgtEl>
                                          <p:spTgt spid="105"/>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3" presetClass="emph" presetSubtype="2" fill="hold" nodeType="clickEffect">
                                  <p:stCondLst>
                                    <p:cond delay="0"/>
                                  </p:stCondLst>
                                  <p:childTnLst>
                                    <p:animClr clrSpc="rgb" dir="cw">
                                      <p:cBhvr override="childStyle">
                                        <p:cTn id="194" dur="500" fill="hold"/>
                                        <p:tgtEl>
                                          <p:spTgt spid="36">
                                            <p:txEl>
                                              <p:pRg st="0" end="0"/>
                                            </p:txEl>
                                          </p:spTgt>
                                        </p:tgtEl>
                                        <p:attrNameLst>
                                          <p:attrName>style.color</p:attrName>
                                        </p:attrNameLst>
                                      </p:cBhvr>
                                      <p:to>
                                        <a:srgbClr val="B2B2B2"/>
                                      </p:to>
                                    </p:animClr>
                                  </p:childTnLst>
                                </p:cTn>
                              </p:par>
                              <p:par>
                                <p:cTn id="195" presetID="1" presetClass="exit" presetSubtype="0" fill="hold" nodeType="withEffect">
                                  <p:stCondLst>
                                    <p:cond delay="0"/>
                                  </p:stCondLst>
                                  <p:childTnLst>
                                    <p:set>
                                      <p:cBhvr>
                                        <p:cTn id="196" dur="1" fill="hold">
                                          <p:stCondLst>
                                            <p:cond delay="0"/>
                                          </p:stCondLst>
                                        </p:cTn>
                                        <p:tgtEl>
                                          <p:spTgt spid="40"/>
                                        </p:tgtEl>
                                        <p:attrNameLst>
                                          <p:attrName>style.visibility</p:attrName>
                                        </p:attrNameLst>
                                      </p:cBhvr>
                                      <p:to>
                                        <p:strVal val="hidden"/>
                                      </p:to>
                                    </p:set>
                                  </p:childTnLst>
                                </p:cTn>
                              </p:par>
                              <p:par>
                                <p:cTn id="197" presetID="1" presetClass="emph" presetSubtype="2" fill="hold" nodeType="withEffect">
                                  <p:stCondLst>
                                    <p:cond delay="0"/>
                                  </p:stCondLst>
                                  <p:childTnLst>
                                    <p:animClr clrSpc="rgb" dir="cw">
                                      <p:cBhvr>
                                        <p:cTn id="198" dur="500" fill="hold"/>
                                        <p:tgtEl>
                                          <p:spTgt spid="30"/>
                                        </p:tgtEl>
                                        <p:attrNameLst>
                                          <p:attrName>fillcolor</p:attrName>
                                        </p:attrNameLst>
                                      </p:cBhvr>
                                      <p:to>
                                        <a:schemeClr val="bg1"/>
                                      </p:to>
                                    </p:animClr>
                                    <p:set>
                                      <p:cBhvr>
                                        <p:cTn id="199" dur="500" fill="hold"/>
                                        <p:tgtEl>
                                          <p:spTgt spid="30"/>
                                        </p:tgtEl>
                                        <p:attrNameLst>
                                          <p:attrName>fill.type</p:attrName>
                                        </p:attrNameLst>
                                      </p:cBhvr>
                                      <p:to>
                                        <p:strVal val="solid"/>
                                      </p:to>
                                    </p:set>
                                    <p:set>
                                      <p:cBhvr>
                                        <p:cTn id="200" dur="500" fill="hold"/>
                                        <p:tgtEl>
                                          <p:spTgt spid="30"/>
                                        </p:tgtEl>
                                        <p:attrNameLst>
                                          <p:attrName>fill.on</p:attrName>
                                        </p:attrNameLst>
                                      </p:cBhvr>
                                      <p:to>
                                        <p:strVal val="true"/>
                                      </p:to>
                                    </p:set>
                                  </p:childTnLst>
                                </p:cTn>
                              </p:par>
                            </p:childTnLst>
                          </p:cTn>
                        </p:par>
                      </p:childTnLst>
                    </p:cTn>
                  </p:par>
                  <p:par>
                    <p:cTn id="201" fill="hold" nodeType="clickPar">
                      <p:stCondLst>
                        <p:cond delay="indefinite"/>
                      </p:stCondLst>
                      <p:childTnLst>
                        <p:par>
                          <p:cTn id="202" fill="hold" nodeType="withGroup">
                            <p:stCondLst>
                              <p:cond delay="0"/>
                            </p:stCondLst>
                            <p:childTnLst>
                              <p:par>
                                <p:cTn id="203" presetID="12" presetClass="entr" presetSubtype="8" fill="hold" grpId="0" nodeType="clickEffect">
                                  <p:stCondLst>
                                    <p:cond delay="0"/>
                                  </p:stCondLst>
                                  <p:childTnLst>
                                    <p:set>
                                      <p:cBhvr>
                                        <p:cTn id="204" dur="1" fill="hold">
                                          <p:stCondLst>
                                            <p:cond delay="0"/>
                                          </p:stCondLst>
                                        </p:cTn>
                                        <p:tgtEl>
                                          <p:spTgt spid="75"/>
                                        </p:tgtEl>
                                        <p:attrNameLst>
                                          <p:attrName>style.visibility</p:attrName>
                                        </p:attrNameLst>
                                      </p:cBhvr>
                                      <p:to>
                                        <p:strVal val="visible"/>
                                      </p:to>
                                    </p:set>
                                    <p:animEffect transition="in" filter="slide(fromLeft)">
                                      <p:cBhvr>
                                        <p:cTn id="205" dur="500"/>
                                        <p:tgtEl>
                                          <p:spTgt spid="75"/>
                                        </p:tgtEl>
                                      </p:cBhvr>
                                    </p:animEffect>
                                  </p:childTnLst>
                                </p:cTn>
                              </p:par>
                              <p:par>
                                <p:cTn id="206" presetID="12" presetClass="entr" presetSubtype="8" fill="hold" grpId="0" nodeType="withEffect">
                                  <p:stCondLst>
                                    <p:cond delay="0"/>
                                  </p:stCondLst>
                                  <p:childTnLst>
                                    <p:set>
                                      <p:cBhvr>
                                        <p:cTn id="207" dur="1" fill="hold">
                                          <p:stCondLst>
                                            <p:cond delay="0"/>
                                          </p:stCondLst>
                                        </p:cTn>
                                        <p:tgtEl>
                                          <p:spTgt spid="76"/>
                                        </p:tgtEl>
                                        <p:attrNameLst>
                                          <p:attrName>style.visibility</p:attrName>
                                        </p:attrNameLst>
                                      </p:cBhvr>
                                      <p:to>
                                        <p:strVal val="visible"/>
                                      </p:to>
                                    </p:set>
                                    <p:animEffect transition="in" filter="slide(fromLeft)">
                                      <p:cBhvr>
                                        <p:cTn id="208" dur="500"/>
                                        <p:tgtEl>
                                          <p:spTgt spid="76"/>
                                        </p:tgtEl>
                                      </p:cBhvr>
                                    </p:animEffect>
                                  </p:childTnLst>
                                </p:cTn>
                              </p:par>
                              <p:par>
                                <p:cTn id="209" presetID="12" presetClass="entr" presetSubtype="8" fill="hold" grpId="0" nodeType="withEffect">
                                  <p:stCondLst>
                                    <p:cond delay="0"/>
                                  </p:stCondLst>
                                  <p:childTnLst>
                                    <p:set>
                                      <p:cBhvr>
                                        <p:cTn id="210" dur="1" fill="hold">
                                          <p:stCondLst>
                                            <p:cond delay="0"/>
                                          </p:stCondLst>
                                        </p:cTn>
                                        <p:tgtEl>
                                          <p:spTgt spid="93"/>
                                        </p:tgtEl>
                                        <p:attrNameLst>
                                          <p:attrName>style.visibility</p:attrName>
                                        </p:attrNameLst>
                                      </p:cBhvr>
                                      <p:to>
                                        <p:strVal val="visible"/>
                                      </p:to>
                                    </p:set>
                                    <p:animEffect transition="in" filter="slide(fromLeft)">
                                      <p:cBhvr>
                                        <p:cTn id="211" dur="500"/>
                                        <p:tgtEl>
                                          <p:spTgt spid="93"/>
                                        </p:tgtEl>
                                      </p:cBhvr>
                                    </p:animEffect>
                                  </p:childTnLst>
                                </p:cTn>
                              </p:par>
                              <p:par>
                                <p:cTn id="212" presetID="12" presetClass="entr" presetSubtype="8" fill="hold" grpId="0" nodeType="withEffect">
                                  <p:stCondLst>
                                    <p:cond delay="0"/>
                                  </p:stCondLst>
                                  <p:childTnLst>
                                    <p:set>
                                      <p:cBhvr>
                                        <p:cTn id="213" dur="1" fill="hold">
                                          <p:stCondLst>
                                            <p:cond delay="0"/>
                                          </p:stCondLst>
                                        </p:cTn>
                                        <p:tgtEl>
                                          <p:spTgt spid="94"/>
                                        </p:tgtEl>
                                        <p:attrNameLst>
                                          <p:attrName>style.visibility</p:attrName>
                                        </p:attrNameLst>
                                      </p:cBhvr>
                                      <p:to>
                                        <p:strVal val="visible"/>
                                      </p:to>
                                    </p:set>
                                    <p:animEffect transition="in" filter="slide(fromLeft)">
                                      <p:cBhvr>
                                        <p:cTn id="214" dur="500"/>
                                        <p:tgtEl>
                                          <p:spTgt spid="94"/>
                                        </p:tgtEl>
                                      </p:cBhvr>
                                    </p:animEffec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p:bldP spid="75" grpId="0" animBg="1"/>
      <p:bldP spid="76" grpId="0"/>
      <p:bldP spid="85" grpId="0"/>
      <p:bldP spid="33" grpId="0" build="allAtOnce"/>
      <p:bldP spid="34" grpId="0" build="allAtOnce"/>
      <p:bldP spid="35" grpId="0" build="allAtOnce"/>
      <p:bldP spid="36" grpId="0" build="allAtOnce"/>
      <p:bldP spid="37" grpId="0" animBg="1"/>
      <p:bldP spid="37" grpId="1" animBg="1"/>
      <p:bldP spid="38" grpId="0" animBg="1"/>
      <p:bldP spid="38" grpId="1" animBg="1"/>
      <p:bldP spid="39" grpId="0" animBg="1"/>
      <p:bldP spid="39" grpId="1" animBg="1"/>
      <p:bldP spid="40" grpId="0" animBg="1"/>
      <p:bldP spid="45" grpId="0" animBg="1"/>
      <p:bldP spid="46" grpId="0"/>
      <p:bldP spid="47" grpId="0" animBg="1"/>
      <p:bldP spid="48" grpId="0" animBg="1"/>
      <p:bldP spid="49" grpId="0" animBg="1"/>
      <p:bldP spid="50" grpId="0"/>
      <p:bldP spid="51" grpId="0"/>
      <p:bldP spid="52" grpId="0"/>
      <p:bldP spid="53" grpId="0" animBg="1"/>
      <p:bldP spid="61" grpId="0" animBg="1"/>
      <p:bldP spid="63" grpId="0" animBg="1"/>
      <p:bldP spid="64" grpId="0" animBg="1"/>
      <p:bldP spid="74" grpId="0" animBg="1"/>
      <p:bldP spid="77" grpId="0"/>
      <p:bldP spid="80" grpId="0" animBg="1"/>
      <p:bldP spid="81" grpId="0"/>
      <p:bldP spid="82" grpId="0" animBg="1"/>
      <p:bldP spid="83" grpId="0" animBg="1"/>
      <p:bldP spid="84" grpId="0" animBg="1"/>
      <p:bldP spid="86" grpId="0"/>
      <p:bldP spid="87" grpId="0"/>
      <p:bldP spid="88" grpId="0" animBg="1"/>
      <p:bldP spid="89" grpId="0" animBg="1"/>
      <p:bldP spid="92" grpId="0" animBg="1"/>
      <p:bldP spid="97" grpId="0" animBg="1"/>
      <p:bldP spid="98" grpId="0" animBg="1"/>
      <p:bldP spid="99" grpId="0"/>
      <p:bldP spid="100" grpId="0" animBg="1"/>
      <p:bldP spid="101" grpId="0"/>
      <p:bldP spid="102" grpId="0" animBg="1"/>
      <p:bldP spid="103" grpId="0"/>
      <p:bldP spid="104" grpId="0" animBg="1"/>
      <p:bldP spid="105" grpId="0" animBg="1"/>
      <p:bldP spid="10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 Box 11"/>
          <p:cNvSpPr txBox="1">
            <a:spLocks noChangeArrowheads="1"/>
          </p:cNvSpPr>
          <p:nvPr/>
        </p:nvSpPr>
        <p:spPr bwMode="auto">
          <a:xfrm>
            <a:off x="758825" y="5041900"/>
            <a:ext cx="1901998"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cs typeface="Arial" charset="0"/>
              </a:rPr>
              <a:t>2 DRAM Requests</a:t>
            </a:r>
          </a:p>
        </p:txBody>
      </p:sp>
      <p:sp>
        <p:nvSpPr>
          <p:cNvPr id="87042" name="Title 1"/>
          <p:cNvSpPr>
            <a:spLocks noGrp="1"/>
          </p:cNvSpPr>
          <p:nvPr>
            <p:ph type="title"/>
          </p:nvPr>
        </p:nvSpPr>
        <p:spPr/>
        <p:txBody>
          <a:bodyPr/>
          <a:lstStyle/>
          <a:p>
            <a:pPr eaLnBrk="1" hangingPunct="1"/>
            <a:r>
              <a:rPr lang="en-US">
                <a:latin typeface="Garamond" charset="0"/>
              </a:rPr>
              <a:t>Parallelism-Aware Scheduler</a:t>
            </a:r>
          </a:p>
        </p:txBody>
      </p:sp>
      <p:sp>
        <p:nvSpPr>
          <p:cNvPr id="8704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760" indent="-285677" eaLnBrk="0" hangingPunct="0">
              <a:defRPr sz="2400">
                <a:solidFill>
                  <a:schemeClr val="tx1"/>
                </a:solidFill>
                <a:latin typeface="Arial" charset="0"/>
                <a:ea typeface="ＭＳ Ｐゴシック" charset="0"/>
              </a:defRPr>
            </a:lvl2pPr>
            <a:lvl3pPr marL="1142706" indent="-228541" eaLnBrk="0" hangingPunct="0">
              <a:defRPr sz="2400">
                <a:solidFill>
                  <a:schemeClr val="tx1"/>
                </a:solidFill>
                <a:latin typeface="Arial" charset="0"/>
                <a:ea typeface="ＭＳ Ｐゴシック" charset="0"/>
              </a:defRPr>
            </a:lvl3pPr>
            <a:lvl4pPr marL="1599790" indent="-228541" eaLnBrk="0" hangingPunct="0">
              <a:defRPr sz="2400">
                <a:solidFill>
                  <a:schemeClr val="tx1"/>
                </a:solidFill>
                <a:latin typeface="Arial" charset="0"/>
                <a:ea typeface="ＭＳ Ｐゴシック" charset="0"/>
              </a:defRPr>
            </a:lvl4pPr>
            <a:lvl5pPr marL="2056875" indent="-228541" eaLnBrk="0" hangingPunct="0">
              <a:defRPr sz="2400">
                <a:solidFill>
                  <a:schemeClr val="tx1"/>
                </a:solidFill>
                <a:latin typeface="Arial" charset="0"/>
                <a:ea typeface="ＭＳ Ｐゴシック" charset="0"/>
              </a:defRPr>
            </a:lvl5pPr>
            <a:lvl6pPr marL="2513959" indent="-228541" eaLnBrk="0" fontAlgn="base" hangingPunct="0">
              <a:spcBef>
                <a:spcPct val="0"/>
              </a:spcBef>
              <a:spcAft>
                <a:spcPct val="0"/>
              </a:spcAft>
              <a:defRPr sz="2400">
                <a:solidFill>
                  <a:schemeClr val="tx1"/>
                </a:solidFill>
                <a:latin typeface="Arial" charset="0"/>
                <a:ea typeface="ＭＳ Ｐゴシック" charset="0"/>
              </a:defRPr>
            </a:lvl6pPr>
            <a:lvl7pPr marL="2971040" indent="-228541" eaLnBrk="0" fontAlgn="base" hangingPunct="0">
              <a:spcBef>
                <a:spcPct val="0"/>
              </a:spcBef>
              <a:spcAft>
                <a:spcPct val="0"/>
              </a:spcAft>
              <a:defRPr sz="2400">
                <a:solidFill>
                  <a:schemeClr val="tx1"/>
                </a:solidFill>
                <a:latin typeface="Arial" charset="0"/>
                <a:ea typeface="ＭＳ Ｐゴシック" charset="0"/>
              </a:defRPr>
            </a:lvl7pPr>
            <a:lvl8pPr marL="3428124" indent="-228541" eaLnBrk="0" fontAlgn="base" hangingPunct="0">
              <a:spcBef>
                <a:spcPct val="0"/>
              </a:spcBef>
              <a:spcAft>
                <a:spcPct val="0"/>
              </a:spcAft>
              <a:defRPr sz="2400">
                <a:solidFill>
                  <a:schemeClr val="tx1"/>
                </a:solidFill>
                <a:latin typeface="Arial" charset="0"/>
                <a:ea typeface="ＭＳ Ｐゴシック" charset="0"/>
              </a:defRPr>
            </a:lvl8pPr>
            <a:lvl9pPr marL="3885205" indent="-228541"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66B02B-B12A-4748-863E-9779DD04CFF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28" name="Rectangle 3"/>
          <p:cNvSpPr>
            <a:spLocks noChangeArrowheads="1"/>
          </p:cNvSpPr>
          <p:nvPr/>
        </p:nvSpPr>
        <p:spPr bwMode="auto">
          <a:xfrm>
            <a:off x="6553200" y="1209680"/>
            <a:ext cx="762000" cy="9382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
              <a:cs typeface="+mn-cs"/>
            </a:endParaRPr>
          </a:p>
        </p:txBody>
      </p:sp>
      <p:sp>
        <p:nvSpPr>
          <p:cNvPr id="87045" name="Text Box 80"/>
          <p:cNvSpPr txBox="1">
            <a:spLocks noChangeArrowheads="1"/>
          </p:cNvSpPr>
          <p:nvPr/>
        </p:nvSpPr>
        <p:spPr bwMode="auto">
          <a:xfrm>
            <a:off x="6553205" y="901701"/>
            <a:ext cx="82232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30" name="Rectangle 3"/>
          <p:cNvSpPr>
            <a:spLocks noChangeArrowheads="1"/>
          </p:cNvSpPr>
          <p:nvPr/>
        </p:nvSpPr>
        <p:spPr bwMode="auto">
          <a:xfrm>
            <a:off x="7467600" y="1209680"/>
            <a:ext cx="762000" cy="9382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
              <a:cs typeface="+mn-cs"/>
            </a:endParaRPr>
          </a:p>
        </p:txBody>
      </p:sp>
      <p:sp>
        <p:nvSpPr>
          <p:cNvPr id="87047" name="Text Box 80"/>
          <p:cNvSpPr txBox="1">
            <a:spLocks noChangeArrowheads="1"/>
          </p:cNvSpPr>
          <p:nvPr/>
        </p:nvSpPr>
        <p:spPr bwMode="auto">
          <a:xfrm>
            <a:off x="7467605" y="88582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33" name="Text Box 80"/>
          <p:cNvSpPr txBox="1">
            <a:spLocks noChangeArrowheads="1"/>
          </p:cNvSpPr>
          <p:nvPr/>
        </p:nvSpPr>
        <p:spPr bwMode="auto">
          <a:xfrm>
            <a:off x="6172200" y="2239964"/>
            <a:ext cx="2790968"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Thread A: Bank 0, Row 1</a:t>
            </a:r>
          </a:p>
        </p:txBody>
      </p:sp>
      <p:sp>
        <p:nvSpPr>
          <p:cNvPr id="34" name="Text Box 80"/>
          <p:cNvSpPr txBox="1">
            <a:spLocks noChangeArrowheads="1"/>
          </p:cNvSpPr>
          <p:nvPr/>
        </p:nvSpPr>
        <p:spPr bwMode="auto">
          <a:xfrm>
            <a:off x="6178551" y="2652713"/>
            <a:ext cx="293428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Thread B: Bank 1, Row 99</a:t>
            </a:r>
          </a:p>
        </p:txBody>
      </p:sp>
      <p:sp>
        <p:nvSpPr>
          <p:cNvPr id="35" name="Text Box 80"/>
          <p:cNvSpPr txBox="1">
            <a:spLocks noChangeArrowheads="1"/>
          </p:cNvSpPr>
          <p:nvPr/>
        </p:nvSpPr>
        <p:spPr bwMode="auto">
          <a:xfrm>
            <a:off x="6172201" y="3059113"/>
            <a:ext cx="293428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Thread B: Bank 0, Row 99</a:t>
            </a:r>
          </a:p>
        </p:txBody>
      </p:sp>
      <p:sp>
        <p:nvSpPr>
          <p:cNvPr id="36" name="Text Box 80"/>
          <p:cNvSpPr txBox="1">
            <a:spLocks noChangeArrowheads="1"/>
          </p:cNvSpPr>
          <p:nvPr/>
        </p:nvSpPr>
        <p:spPr bwMode="auto">
          <a:xfrm>
            <a:off x="6172200" y="3444877"/>
            <a:ext cx="2790968"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Thread A: Bank 1, Row 1</a:t>
            </a:r>
          </a:p>
        </p:txBody>
      </p:sp>
      <p:sp>
        <p:nvSpPr>
          <p:cNvPr id="37" name="Rectangle 16"/>
          <p:cNvSpPr>
            <a:spLocks noChangeArrowheads="1"/>
          </p:cNvSpPr>
          <p:nvPr/>
        </p:nvSpPr>
        <p:spPr bwMode="auto">
          <a:xfrm>
            <a:off x="6211888" y="2195513"/>
            <a:ext cx="2736850" cy="368300"/>
          </a:xfrm>
          <a:prstGeom prst="rect">
            <a:avLst/>
          </a:prstGeom>
          <a:noFill/>
          <a:ln w="31750">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38" name="Rectangle 16"/>
          <p:cNvSpPr>
            <a:spLocks noChangeArrowheads="1"/>
          </p:cNvSpPr>
          <p:nvPr/>
        </p:nvSpPr>
        <p:spPr bwMode="auto">
          <a:xfrm>
            <a:off x="6221414" y="2611439"/>
            <a:ext cx="2736850" cy="369887"/>
          </a:xfrm>
          <a:prstGeom prst="rect">
            <a:avLst/>
          </a:prstGeom>
          <a:noFill/>
          <a:ln w="31750">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39" name="Rectangle 16"/>
          <p:cNvSpPr>
            <a:spLocks noChangeArrowheads="1"/>
          </p:cNvSpPr>
          <p:nvPr/>
        </p:nvSpPr>
        <p:spPr bwMode="auto">
          <a:xfrm>
            <a:off x="6219826" y="3040063"/>
            <a:ext cx="2735263" cy="368300"/>
          </a:xfrm>
          <a:prstGeom prst="rect">
            <a:avLst/>
          </a:prstGeom>
          <a:noFill/>
          <a:ln w="31750">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40" name="Rectangle 16"/>
          <p:cNvSpPr>
            <a:spLocks noChangeArrowheads="1"/>
          </p:cNvSpPr>
          <p:nvPr/>
        </p:nvSpPr>
        <p:spPr bwMode="auto">
          <a:xfrm>
            <a:off x="6227763" y="3455988"/>
            <a:ext cx="2736850" cy="369887"/>
          </a:xfrm>
          <a:prstGeom prst="rect">
            <a:avLst/>
          </a:prstGeom>
          <a:noFill/>
          <a:ln w="31750">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056" name="Text Box 80"/>
          <p:cNvSpPr txBox="1">
            <a:spLocks noChangeArrowheads="1"/>
          </p:cNvSpPr>
          <p:nvPr/>
        </p:nvSpPr>
        <p:spPr bwMode="auto">
          <a:xfrm>
            <a:off x="107951" y="4276725"/>
            <a:ext cx="46738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A :</a:t>
            </a:r>
          </a:p>
        </p:txBody>
      </p:sp>
      <p:sp>
        <p:nvSpPr>
          <p:cNvPr id="49" name="Line 10"/>
          <p:cNvSpPr>
            <a:spLocks noChangeShapeType="1"/>
          </p:cNvSpPr>
          <p:nvPr/>
        </p:nvSpPr>
        <p:spPr bwMode="auto">
          <a:xfrm>
            <a:off x="1614488" y="4125913"/>
            <a:ext cx="0" cy="182562"/>
          </a:xfrm>
          <a:prstGeom prst="line">
            <a:avLst/>
          </a:prstGeom>
          <a:noFill/>
          <a:ln w="22225">
            <a:solidFill>
              <a:srgbClr val="FF0000"/>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50" name="Text Box 11"/>
          <p:cNvSpPr txBox="1">
            <a:spLocks noChangeArrowheads="1"/>
          </p:cNvSpPr>
          <p:nvPr/>
        </p:nvSpPr>
        <p:spPr bwMode="auto">
          <a:xfrm>
            <a:off x="762001" y="3863975"/>
            <a:ext cx="1901998"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cs typeface="Arial" charset="0"/>
              </a:rPr>
              <a:t>2 DRAM Requests</a:t>
            </a:r>
          </a:p>
        </p:txBody>
      </p:sp>
      <p:sp>
        <p:nvSpPr>
          <p:cNvPr id="87059" name="Text Box 66"/>
          <p:cNvSpPr txBox="1">
            <a:spLocks noChangeArrowheads="1"/>
          </p:cNvSpPr>
          <p:nvPr/>
        </p:nvSpPr>
        <p:spPr bwMode="auto">
          <a:xfrm>
            <a:off x="66680" y="3559177"/>
            <a:ext cx="341471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Arial" charset="0"/>
                <a:ea typeface="ＭＳ Ｐゴシック" charset="0"/>
                <a:cs typeface="Arial" charset="0"/>
              </a:rPr>
              <a:t>Parallelism-aware Scheduler:</a:t>
            </a:r>
          </a:p>
        </p:txBody>
      </p:sp>
      <p:sp>
        <p:nvSpPr>
          <p:cNvPr id="87060" name="Text Box 80"/>
          <p:cNvSpPr txBox="1">
            <a:spLocks noChangeArrowheads="1"/>
          </p:cNvSpPr>
          <p:nvPr/>
        </p:nvSpPr>
        <p:spPr bwMode="auto">
          <a:xfrm>
            <a:off x="117475" y="5397500"/>
            <a:ext cx="40616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B:</a:t>
            </a:r>
          </a:p>
        </p:txBody>
      </p:sp>
      <p:sp>
        <p:nvSpPr>
          <p:cNvPr id="80" name="Rectangle 4"/>
          <p:cNvSpPr>
            <a:spLocks noChangeArrowheads="1"/>
          </p:cNvSpPr>
          <p:nvPr/>
        </p:nvSpPr>
        <p:spPr bwMode="auto">
          <a:xfrm>
            <a:off x="555625" y="5419726"/>
            <a:ext cx="10668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1" name="Text Box 5"/>
          <p:cNvSpPr txBox="1">
            <a:spLocks noChangeArrowheads="1"/>
          </p:cNvSpPr>
          <p:nvPr/>
        </p:nvSpPr>
        <p:spPr bwMode="auto">
          <a:xfrm>
            <a:off x="536580" y="5381627"/>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82" name="Rectangle 8"/>
          <p:cNvSpPr>
            <a:spLocks noChangeArrowheads="1"/>
          </p:cNvSpPr>
          <p:nvPr/>
        </p:nvSpPr>
        <p:spPr bwMode="auto">
          <a:xfrm>
            <a:off x="1774825" y="5419726"/>
            <a:ext cx="1350963"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3" name="Rectangle 9" descr="Large checker board"/>
          <p:cNvSpPr>
            <a:spLocks noChangeArrowheads="1"/>
          </p:cNvSpPr>
          <p:nvPr/>
        </p:nvSpPr>
        <p:spPr bwMode="auto">
          <a:xfrm>
            <a:off x="3271843" y="5776913"/>
            <a:ext cx="1362075"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4" name="Line 10"/>
          <p:cNvSpPr>
            <a:spLocks noChangeShapeType="1"/>
          </p:cNvSpPr>
          <p:nvPr/>
        </p:nvSpPr>
        <p:spPr bwMode="auto">
          <a:xfrm>
            <a:off x="1622425" y="5257800"/>
            <a:ext cx="0" cy="184150"/>
          </a:xfrm>
          <a:prstGeom prst="line">
            <a:avLst/>
          </a:prstGeom>
          <a:noFill/>
          <a:ln w="22225">
            <a:solidFill>
              <a:srgbClr val="FF0000"/>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6" name="Text Box 12"/>
          <p:cNvSpPr txBox="1">
            <a:spLocks noChangeArrowheads="1"/>
          </p:cNvSpPr>
          <p:nvPr/>
        </p:nvSpPr>
        <p:spPr bwMode="auto">
          <a:xfrm>
            <a:off x="2544768" y="5722938"/>
            <a:ext cx="661987"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87" name="Text Box 14"/>
          <p:cNvSpPr txBox="1">
            <a:spLocks noChangeArrowheads="1"/>
          </p:cNvSpPr>
          <p:nvPr/>
        </p:nvSpPr>
        <p:spPr bwMode="auto">
          <a:xfrm>
            <a:off x="2149476" y="5400676"/>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88" name="Rectangle 69"/>
          <p:cNvSpPr>
            <a:spLocks noChangeArrowheads="1"/>
          </p:cNvSpPr>
          <p:nvPr/>
        </p:nvSpPr>
        <p:spPr bwMode="auto">
          <a:xfrm>
            <a:off x="1622426" y="5421313"/>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89" name="Rectangle 70" descr="Large checker board"/>
          <p:cNvSpPr>
            <a:spLocks noChangeArrowheads="1"/>
          </p:cNvSpPr>
          <p:nvPr/>
        </p:nvSpPr>
        <p:spPr bwMode="auto">
          <a:xfrm>
            <a:off x="3135314" y="5776913"/>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92" name="Rectangle 69"/>
          <p:cNvSpPr>
            <a:spLocks noChangeArrowheads="1"/>
          </p:cNvSpPr>
          <p:nvPr/>
        </p:nvSpPr>
        <p:spPr bwMode="auto">
          <a:xfrm>
            <a:off x="3125788" y="5419726"/>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93" name="Rectangle 4"/>
          <p:cNvSpPr>
            <a:spLocks noChangeArrowheads="1"/>
          </p:cNvSpPr>
          <p:nvPr/>
        </p:nvSpPr>
        <p:spPr bwMode="auto">
          <a:xfrm>
            <a:off x="4765676" y="5416550"/>
            <a:ext cx="10668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94" name="Text Box 5"/>
          <p:cNvSpPr txBox="1">
            <a:spLocks noChangeArrowheads="1"/>
          </p:cNvSpPr>
          <p:nvPr/>
        </p:nvSpPr>
        <p:spPr bwMode="auto">
          <a:xfrm>
            <a:off x="4735518" y="5378451"/>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97" name="Rectangle 9" descr="Large checker board"/>
          <p:cNvSpPr>
            <a:spLocks noChangeArrowheads="1"/>
          </p:cNvSpPr>
          <p:nvPr/>
        </p:nvSpPr>
        <p:spPr bwMode="auto">
          <a:xfrm>
            <a:off x="3276605" y="5994401"/>
            <a:ext cx="1362075"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98" name="Rectangle 70" descr="Large checker board"/>
          <p:cNvSpPr>
            <a:spLocks noChangeArrowheads="1"/>
          </p:cNvSpPr>
          <p:nvPr/>
        </p:nvSpPr>
        <p:spPr bwMode="auto">
          <a:xfrm>
            <a:off x="4638676" y="5994401"/>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99" name="Text Box 12"/>
          <p:cNvSpPr txBox="1">
            <a:spLocks noChangeArrowheads="1"/>
          </p:cNvSpPr>
          <p:nvPr/>
        </p:nvSpPr>
        <p:spPr bwMode="auto">
          <a:xfrm>
            <a:off x="2652718" y="5930905"/>
            <a:ext cx="6635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100" name="Rectangle 8"/>
          <p:cNvSpPr>
            <a:spLocks noChangeArrowheads="1"/>
          </p:cNvSpPr>
          <p:nvPr/>
        </p:nvSpPr>
        <p:spPr bwMode="auto">
          <a:xfrm>
            <a:off x="3273430" y="5416550"/>
            <a:ext cx="1362075"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01" name="Text Box 14"/>
          <p:cNvSpPr txBox="1">
            <a:spLocks noChangeArrowheads="1"/>
          </p:cNvSpPr>
          <p:nvPr/>
        </p:nvSpPr>
        <p:spPr bwMode="auto">
          <a:xfrm>
            <a:off x="3657602" y="5397500"/>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105" name="Rectangle 69"/>
          <p:cNvSpPr>
            <a:spLocks noChangeArrowheads="1"/>
          </p:cNvSpPr>
          <p:nvPr/>
        </p:nvSpPr>
        <p:spPr bwMode="auto">
          <a:xfrm>
            <a:off x="4621214" y="5422900"/>
            <a:ext cx="155575" cy="301625"/>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87079" name="Text Box 11"/>
          <p:cNvSpPr txBox="1">
            <a:spLocks noChangeArrowheads="1"/>
          </p:cNvSpPr>
          <p:nvPr/>
        </p:nvSpPr>
        <p:spPr bwMode="auto">
          <a:xfrm>
            <a:off x="758825" y="2198690"/>
            <a:ext cx="1901998"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cs typeface="Arial" charset="0"/>
              </a:rPr>
              <a:t>2 DRAM Requests</a:t>
            </a:r>
          </a:p>
        </p:txBody>
      </p:sp>
      <p:sp>
        <p:nvSpPr>
          <p:cNvPr id="87080" name="Text Box 80"/>
          <p:cNvSpPr txBox="1">
            <a:spLocks noChangeArrowheads="1"/>
          </p:cNvSpPr>
          <p:nvPr/>
        </p:nvSpPr>
        <p:spPr bwMode="auto">
          <a:xfrm>
            <a:off x="107951" y="1544638"/>
            <a:ext cx="46738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A :</a:t>
            </a:r>
          </a:p>
        </p:txBody>
      </p:sp>
      <p:sp>
        <p:nvSpPr>
          <p:cNvPr id="87081" name="Rectangle 4"/>
          <p:cNvSpPr>
            <a:spLocks noChangeArrowheads="1"/>
          </p:cNvSpPr>
          <p:nvPr/>
        </p:nvSpPr>
        <p:spPr bwMode="auto">
          <a:xfrm>
            <a:off x="547688" y="1565275"/>
            <a:ext cx="10668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082" name="Text Box 5"/>
          <p:cNvSpPr txBox="1">
            <a:spLocks noChangeArrowheads="1"/>
          </p:cNvSpPr>
          <p:nvPr/>
        </p:nvSpPr>
        <p:spPr bwMode="auto">
          <a:xfrm>
            <a:off x="528643" y="1527176"/>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87083" name="Rectangle 8"/>
          <p:cNvSpPr>
            <a:spLocks noChangeArrowheads="1"/>
          </p:cNvSpPr>
          <p:nvPr/>
        </p:nvSpPr>
        <p:spPr bwMode="auto">
          <a:xfrm>
            <a:off x="1765300" y="1565275"/>
            <a:ext cx="1350963"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084" name="Rectangle 9" descr="Large checker board"/>
          <p:cNvSpPr>
            <a:spLocks noChangeArrowheads="1"/>
          </p:cNvSpPr>
          <p:nvPr/>
        </p:nvSpPr>
        <p:spPr bwMode="auto">
          <a:xfrm>
            <a:off x="1754193" y="1922463"/>
            <a:ext cx="1362075"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085" name="Line 10"/>
          <p:cNvSpPr>
            <a:spLocks noChangeShapeType="1"/>
          </p:cNvSpPr>
          <p:nvPr/>
        </p:nvSpPr>
        <p:spPr bwMode="auto">
          <a:xfrm>
            <a:off x="1614488" y="1404938"/>
            <a:ext cx="0" cy="182562"/>
          </a:xfrm>
          <a:prstGeom prst="line">
            <a:avLst/>
          </a:prstGeom>
          <a:noFill/>
          <a:ln w="22225">
            <a:solidFill>
              <a:srgbClr val="FF0000"/>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086" name="Text Box 11"/>
          <p:cNvSpPr txBox="1">
            <a:spLocks noChangeArrowheads="1"/>
          </p:cNvSpPr>
          <p:nvPr/>
        </p:nvSpPr>
        <p:spPr bwMode="auto">
          <a:xfrm>
            <a:off x="749300" y="1100138"/>
            <a:ext cx="1901998" cy="341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cs typeface="Arial" charset="0"/>
              </a:rPr>
              <a:t>2 DRAM Requests</a:t>
            </a:r>
          </a:p>
        </p:txBody>
      </p:sp>
      <p:sp>
        <p:nvSpPr>
          <p:cNvPr id="87087" name="Text Box 12"/>
          <p:cNvSpPr txBox="1">
            <a:spLocks noChangeArrowheads="1"/>
          </p:cNvSpPr>
          <p:nvPr/>
        </p:nvSpPr>
        <p:spPr bwMode="auto">
          <a:xfrm>
            <a:off x="993775" y="1901825"/>
            <a:ext cx="661988"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87088" name="Text Box 14"/>
          <p:cNvSpPr txBox="1">
            <a:spLocks noChangeArrowheads="1"/>
          </p:cNvSpPr>
          <p:nvPr/>
        </p:nvSpPr>
        <p:spPr bwMode="auto">
          <a:xfrm>
            <a:off x="2141538" y="1546225"/>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87089" name="Rectangle 69"/>
          <p:cNvSpPr>
            <a:spLocks noChangeArrowheads="1"/>
          </p:cNvSpPr>
          <p:nvPr/>
        </p:nvSpPr>
        <p:spPr bwMode="auto">
          <a:xfrm>
            <a:off x="1614489" y="1566864"/>
            <a:ext cx="152400" cy="301625"/>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87090" name="Rectangle 70" descr="Large checker board"/>
          <p:cNvSpPr>
            <a:spLocks noChangeArrowheads="1"/>
          </p:cNvSpPr>
          <p:nvPr/>
        </p:nvSpPr>
        <p:spPr bwMode="auto">
          <a:xfrm>
            <a:off x="1617663" y="1922463"/>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091" name="Rectangle 9" descr="Large checker board"/>
          <p:cNvSpPr>
            <a:spLocks noChangeArrowheads="1"/>
          </p:cNvSpPr>
          <p:nvPr/>
        </p:nvSpPr>
        <p:spPr bwMode="auto">
          <a:xfrm>
            <a:off x="3257550" y="2108201"/>
            <a:ext cx="1360488"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092" name="Rectangle 70" descr="Large checker board"/>
          <p:cNvSpPr>
            <a:spLocks noChangeArrowheads="1"/>
          </p:cNvSpPr>
          <p:nvPr/>
        </p:nvSpPr>
        <p:spPr bwMode="auto">
          <a:xfrm>
            <a:off x="4618038" y="2108201"/>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093" name="Rectangle 69"/>
          <p:cNvSpPr>
            <a:spLocks noChangeArrowheads="1"/>
          </p:cNvSpPr>
          <p:nvPr/>
        </p:nvSpPr>
        <p:spPr bwMode="auto">
          <a:xfrm>
            <a:off x="3116263" y="1565275"/>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87094" name="Rectangle 4"/>
          <p:cNvSpPr>
            <a:spLocks noChangeArrowheads="1"/>
          </p:cNvSpPr>
          <p:nvPr/>
        </p:nvSpPr>
        <p:spPr bwMode="auto">
          <a:xfrm>
            <a:off x="4767263" y="1562101"/>
            <a:ext cx="10668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095" name="Text Box 5"/>
          <p:cNvSpPr txBox="1">
            <a:spLocks noChangeArrowheads="1"/>
          </p:cNvSpPr>
          <p:nvPr/>
        </p:nvSpPr>
        <p:spPr bwMode="auto">
          <a:xfrm>
            <a:off x="4737105" y="1524002"/>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87096" name="Text Box 12"/>
          <p:cNvSpPr txBox="1">
            <a:spLocks noChangeArrowheads="1"/>
          </p:cNvSpPr>
          <p:nvPr/>
        </p:nvSpPr>
        <p:spPr bwMode="auto">
          <a:xfrm>
            <a:off x="2633668" y="2054225"/>
            <a:ext cx="661987"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87097" name="Text Box 80"/>
          <p:cNvSpPr txBox="1">
            <a:spLocks noChangeArrowheads="1"/>
          </p:cNvSpPr>
          <p:nvPr/>
        </p:nvSpPr>
        <p:spPr bwMode="auto">
          <a:xfrm>
            <a:off x="117475" y="2632075"/>
            <a:ext cx="40616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B:</a:t>
            </a:r>
          </a:p>
        </p:txBody>
      </p:sp>
      <p:sp>
        <p:nvSpPr>
          <p:cNvPr id="87098" name="Rectangle 4"/>
          <p:cNvSpPr>
            <a:spLocks noChangeArrowheads="1"/>
          </p:cNvSpPr>
          <p:nvPr/>
        </p:nvSpPr>
        <p:spPr bwMode="auto">
          <a:xfrm>
            <a:off x="555625" y="2654301"/>
            <a:ext cx="10668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099" name="Text Box 5"/>
          <p:cNvSpPr txBox="1">
            <a:spLocks noChangeArrowheads="1"/>
          </p:cNvSpPr>
          <p:nvPr/>
        </p:nvSpPr>
        <p:spPr bwMode="auto">
          <a:xfrm>
            <a:off x="536580" y="2616202"/>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87100" name="Rectangle 8"/>
          <p:cNvSpPr>
            <a:spLocks noChangeArrowheads="1"/>
          </p:cNvSpPr>
          <p:nvPr/>
        </p:nvSpPr>
        <p:spPr bwMode="auto">
          <a:xfrm>
            <a:off x="1774825" y="2654301"/>
            <a:ext cx="1350963"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101" name="Rectangle 9" descr="Large checker board"/>
          <p:cNvSpPr>
            <a:spLocks noChangeArrowheads="1"/>
          </p:cNvSpPr>
          <p:nvPr/>
        </p:nvSpPr>
        <p:spPr bwMode="auto">
          <a:xfrm>
            <a:off x="3282955" y="3221039"/>
            <a:ext cx="1362075"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102" name="Line 10"/>
          <p:cNvSpPr>
            <a:spLocks noChangeShapeType="1"/>
          </p:cNvSpPr>
          <p:nvPr/>
        </p:nvSpPr>
        <p:spPr bwMode="auto">
          <a:xfrm>
            <a:off x="1622425" y="2493963"/>
            <a:ext cx="0" cy="182562"/>
          </a:xfrm>
          <a:prstGeom prst="line">
            <a:avLst/>
          </a:prstGeom>
          <a:noFill/>
          <a:ln w="22225">
            <a:solidFill>
              <a:srgbClr val="FF0000"/>
            </a:solidFill>
            <a:round/>
            <a:headEnd/>
            <a:tailEnd type="triangle"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103" name="Text Box 12"/>
          <p:cNvSpPr txBox="1">
            <a:spLocks noChangeArrowheads="1"/>
          </p:cNvSpPr>
          <p:nvPr/>
        </p:nvSpPr>
        <p:spPr bwMode="auto">
          <a:xfrm>
            <a:off x="2544768" y="3200405"/>
            <a:ext cx="661987"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87104" name="Text Box 14"/>
          <p:cNvSpPr txBox="1">
            <a:spLocks noChangeArrowheads="1"/>
          </p:cNvSpPr>
          <p:nvPr/>
        </p:nvSpPr>
        <p:spPr bwMode="auto">
          <a:xfrm>
            <a:off x="2149476" y="2635251"/>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87105" name="Rectangle 69"/>
          <p:cNvSpPr>
            <a:spLocks noChangeArrowheads="1"/>
          </p:cNvSpPr>
          <p:nvPr/>
        </p:nvSpPr>
        <p:spPr bwMode="auto">
          <a:xfrm>
            <a:off x="1622426" y="2655890"/>
            <a:ext cx="152400" cy="301625"/>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87106" name="Rectangle 70" descr="Large checker board"/>
          <p:cNvSpPr>
            <a:spLocks noChangeArrowheads="1"/>
          </p:cNvSpPr>
          <p:nvPr/>
        </p:nvSpPr>
        <p:spPr bwMode="auto">
          <a:xfrm>
            <a:off x="3146425" y="3221039"/>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107" name="Rectangle 69"/>
          <p:cNvSpPr>
            <a:spLocks noChangeArrowheads="1"/>
          </p:cNvSpPr>
          <p:nvPr/>
        </p:nvSpPr>
        <p:spPr bwMode="auto">
          <a:xfrm>
            <a:off x="3125788" y="2654301"/>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87108" name="Rectangle 4"/>
          <p:cNvSpPr>
            <a:spLocks noChangeArrowheads="1"/>
          </p:cNvSpPr>
          <p:nvPr/>
        </p:nvSpPr>
        <p:spPr bwMode="auto">
          <a:xfrm>
            <a:off x="4765676" y="2651125"/>
            <a:ext cx="1066800" cy="301625"/>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109" name="Text Box 5"/>
          <p:cNvSpPr txBox="1">
            <a:spLocks noChangeArrowheads="1"/>
          </p:cNvSpPr>
          <p:nvPr/>
        </p:nvSpPr>
        <p:spPr bwMode="auto">
          <a:xfrm>
            <a:off x="4735518" y="2624138"/>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87110" name="Rectangle 9" descr="Large checker board"/>
          <p:cNvSpPr>
            <a:spLocks noChangeArrowheads="1"/>
          </p:cNvSpPr>
          <p:nvPr/>
        </p:nvSpPr>
        <p:spPr bwMode="auto">
          <a:xfrm>
            <a:off x="1779593" y="3019425"/>
            <a:ext cx="1360487"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111" name="Rectangle 70" descr="Large checker board"/>
          <p:cNvSpPr>
            <a:spLocks noChangeArrowheads="1"/>
          </p:cNvSpPr>
          <p:nvPr/>
        </p:nvSpPr>
        <p:spPr bwMode="auto">
          <a:xfrm>
            <a:off x="3140075" y="3019425"/>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112" name="Text Box 12"/>
          <p:cNvSpPr txBox="1">
            <a:spLocks noChangeArrowheads="1"/>
          </p:cNvSpPr>
          <p:nvPr/>
        </p:nvSpPr>
        <p:spPr bwMode="auto">
          <a:xfrm>
            <a:off x="1155700" y="2967043"/>
            <a:ext cx="6619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87113" name="Rectangle 8"/>
          <p:cNvSpPr>
            <a:spLocks noChangeArrowheads="1"/>
          </p:cNvSpPr>
          <p:nvPr/>
        </p:nvSpPr>
        <p:spPr bwMode="auto">
          <a:xfrm>
            <a:off x="3273425" y="2651125"/>
            <a:ext cx="1350963"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114" name="Text Box 14"/>
          <p:cNvSpPr txBox="1">
            <a:spLocks noChangeArrowheads="1"/>
          </p:cNvSpPr>
          <p:nvPr/>
        </p:nvSpPr>
        <p:spPr bwMode="auto">
          <a:xfrm>
            <a:off x="3657602" y="2633664"/>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87115" name="Rectangle 8"/>
          <p:cNvSpPr>
            <a:spLocks noChangeArrowheads="1"/>
          </p:cNvSpPr>
          <p:nvPr/>
        </p:nvSpPr>
        <p:spPr bwMode="auto">
          <a:xfrm>
            <a:off x="3262318" y="1563688"/>
            <a:ext cx="1349375"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87116" name="Text Box 14"/>
          <p:cNvSpPr txBox="1">
            <a:spLocks noChangeArrowheads="1"/>
          </p:cNvSpPr>
          <p:nvPr/>
        </p:nvSpPr>
        <p:spPr bwMode="auto">
          <a:xfrm>
            <a:off x="3636963" y="1544638"/>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87117" name="Rectangle 69"/>
          <p:cNvSpPr>
            <a:spLocks noChangeArrowheads="1"/>
          </p:cNvSpPr>
          <p:nvPr/>
        </p:nvSpPr>
        <p:spPr bwMode="auto">
          <a:xfrm>
            <a:off x="4611688" y="1566864"/>
            <a:ext cx="152400" cy="301625"/>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87118" name="Rectangle 69"/>
          <p:cNvSpPr>
            <a:spLocks noChangeArrowheads="1"/>
          </p:cNvSpPr>
          <p:nvPr/>
        </p:nvSpPr>
        <p:spPr bwMode="auto">
          <a:xfrm>
            <a:off x="4621214" y="2655890"/>
            <a:ext cx="152400" cy="301625"/>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87119" name="Text Box 66"/>
          <p:cNvSpPr txBox="1">
            <a:spLocks noChangeArrowheads="1"/>
          </p:cNvSpPr>
          <p:nvPr/>
        </p:nvSpPr>
        <p:spPr bwMode="auto">
          <a:xfrm>
            <a:off x="77789" y="871538"/>
            <a:ext cx="255270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Arial" charset="0"/>
                <a:ea typeface="ＭＳ Ｐゴシック" charset="0"/>
                <a:cs typeface="Arial" charset="0"/>
              </a:rPr>
              <a:t>Baseline Scheduler:</a:t>
            </a:r>
          </a:p>
        </p:txBody>
      </p:sp>
      <p:sp>
        <p:nvSpPr>
          <p:cNvPr id="132" name="Rectangle 4"/>
          <p:cNvSpPr>
            <a:spLocks noChangeArrowheads="1"/>
          </p:cNvSpPr>
          <p:nvPr/>
        </p:nvSpPr>
        <p:spPr bwMode="auto">
          <a:xfrm>
            <a:off x="549275" y="4287839"/>
            <a:ext cx="10668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33" name="Text Box 5"/>
          <p:cNvSpPr txBox="1">
            <a:spLocks noChangeArrowheads="1"/>
          </p:cNvSpPr>
          <p:nvPr/>
        </p:nvSpPr>
        <p:spPr bwMode="auto">
          <a:xfrm>
            <a:off x="530230" y="4249739"/>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134" name="Rectangle 8"/>
          <p:cNvSpPr>
            <a:spLocks noChangeArrowheads="1"/>
          </p:cNvSpPr>
          <p:nvPr/>
        </p:nvSpPr>
        <p:spPr bwMode="auto">
          <a:xfrm>
            <a:off x="1766888" y="4287839"/>
            <a:ext cx="1350962"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35" name="Rectangle 9" descr="Large checker board"/>
          <p:cNvSpPr>
            <a:spLocks noChangeArrowheads="1"/>
          </p:cNvSpPr>
          <p:nvPr/>
        </p:nvSpPr>
        <p:spPr bwMode="auto">
          <a:xfrm>
            <a:off x="1755780" y="4646613"/>
            <a:ext cx="1362075"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36" name="Text Box 12"/>
          <p:cNvSpPr txBox="1">
            <a:spLocks noChangeArrowheads="1"/>
          </p:cNvSpPr>
          <p:nvPr/>
        </p:nvSpPr>
        <p:spPr bwMode="auto">
          <a:xfrm>
            <a:off x="1006475" y="4603755"/>
            <a:ext cx="66198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137" name="Text Box 14"/>
          <p:cNvSpPr txBox="1">
            <a:spLocks noChangeArrowheads="1"/>
          </p:cNvSpPr>
          <p:nvPr/>
        </p:nvSpPr>
        <p:spPr bwMode="auto">
          <a:xfrm>
            <a:off x="2143127" y="4268789"/>
            <a:ext cx="640721"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Stall</a:t>
            </a:r>
          </a:p>
        </p:txBody>
      </p:sp>
      <p:sp>
        <p:nvSpPr>
          <p:cNvPr id="138" name="Rectangle 69"/>
          <p:cNvSpPr>
            <a:spLocks noChangeArrowheads="1"/>
          </p:cNvSpPr>
          <p:nvPr/>
        </p:nvSpPr>
        <p:spPr bwMode="auto">
          <a:xfrm>
            <a:off x="1616076" y="4289425"/>
            <a:ext cx="152400" cy="301625"/>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139" name="Rectangle 70" descr="Large checker board"/>
          <p:cNvSpPr>
            <a:spLocks noChangeArrowheads="1"/>
          </p:cNvSpPr>
          <p:nvPr/>
        </p:nvSpPr>
        <p:spPr bwMode="auto">
          <a:xfrm>
            <a:off x="1619250" y="4646613"/>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40" name="Rectangle 9" descr="Large checker board"/>
          <p:cNvSpPr>
            <a:spLocks noChangeArrowheads="1"/>
          </p:cNvSpPr>
          <p:nvPr/>
        </p:nvSpPr>
        <p:spPr bwMode="auto">
          <a:xfrm>
            <a:off x="1760543" y="4875213"/>
            <a:ext cx="1362075"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41" name="Rectangle 70" descr="Large checker board"/>
          <p:cNvSpPr>
            <a:spLocks noChangeArrowheads="1"/>
          </p:cNvSpPr>
          <p:nvPr/>
        </p:nvSpPr>
        <p:spPr bwMode="auto">
          <a:xfrm>
            <a:off x="3122613" y="4875213"/>
            <a:ext cx="152400" cy="152400"/>
          </a:xfrm>
          <a:prstGeom prst="rect">
            <a:avLst/>
          </a:prstGeom>
          <a:pattFill prst="lgCheck">
            <a:fgClr>
              <a:srgbClr val="0000FF"/>
            </a:fgClr>
            <a:bgClr>
              <a:schemeClr val="bg1"/>
            </a:bgClr>
          </a:patt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42" name="Rectangle 69"/>
          <p:cNvSpPr>
            <a:spLocks noChangeArrowheads="1"/>
          </p:cNvSpPr>
          <p:nvPr/>
        </p:nvSpPr>
        <p:spPr bwMode="auto">
          <a:xfrm>
            <a:off x="3117850" y="4287839"/>
            <a:ext cx="152400" cy="304800"/>
          </a:xfrm>
          <a:prstGeom prst="rect">
            <a:avLst/>
          </a:prstGeom>
          <a:solidFill>
            <a:srgbClr val="FF00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
              <a:cs typeface="+mn-cs"/>
            </a:endParaRPr>
          </a:p>
        </p:txBody>
      </p:sp>
      <p:sp>
        <p:nvSpPr>
          <p:cNvPr id="143" name="Rectangle 4"/>
          <p:cNvSpPr>
            <a:spLocks noChangeArrowheads="1"/>
          </p:cNvSpPr>
          <p:nvPr/>
        </p:nvSpPr>
        <p:spPr bwMode="auto">
          <a:xfrm>
            <a:off x="3260725" y="4284663"/>
            <a:ext cx="1066800" cy="304800"/>
          </a:xfrm>
          <a:prstGeom prst="rect">
            <a:avLst/>
          </a:prstGeom>
          <a:solidFill>
            <a:srgbClr val="00FF00"/>
          </a:solidFill>
          <a:ln w="9525">
            <a:solidFill>
              <a:schemeClr val="tx1"/>
            </a:solidFill>
            <a:miter lim="800000"/>
            <a:headEnd/>
            <a:tailEnd/>
          </a:ln>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44" name="Text Box 5"/>
          <p:cNvSpPr txBox="1">
            <a:spLocks noChangeArrowheads="1"/>
          </p:cNvSpPr>
          <p:nvPr/>
        </p:nvSpPr>
        <p:spPr bwMode="auto">
          <a:xfrm>
            <a:off x="3230568" y="4246563"/>
            <a:ext cx="113592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a:t>
            </a:r>
          </a:p>
        </p:txBody>
      </p:sp>
      <p:sp>
        <p:nvSpPr>
          <p:cNvPr id="145" name="Text Box 12"/>
          <p:cNvSpPr txBox="1">
            <a:spLocks noChangeArrowheads="1"/>
          </p:cNvSpPr>
          <p:nvPr/>
        </p:nvSpPr>
        <p:spPr bwMode="auto">
          <a:xfrm>
            <a:off x="1158875" y="4832350"/>
            <a:ext cx="661988"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146" name="Line 62"/>
          <p:cNvSpPr>
            <a:spLocks noChangeShapeType="1"/>
          </p:cNvSpPr>
          <p:nvPr/>
        </p:nvSpPr>
        <p:spPr bwMode="auto">
          <a:xfrm>
            <a:off x="4327525" y="4022730"/>
            <a:ext cx="0" cy="823913"/>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47" name="Line 63"/>
          <p:cNvSpPr>
            <a:spLocks noChangeShapeType="1"/>
          </p:cNvSpPr>
          <p:nvPr/>
        </p:nvSpPr>
        <p:spPr bwMode="auto">
          <a:xfrm>
            <a:off x="5851525" y="1371600"/>
            <a:ext cx="0" cy="3475038"/>
          </a:xfrm>
          <a:prstGeom prst="line">
            <a:avLst/>
          </a:prstGeom>
          <a:noFill/>
          <a:ln w="25400">
            <a:solidFill>
              <a:schemeClr val="tx1"/>
            </a:solidFill>
            <a:prstDash val="sysDot"/>
            <a:round/>
            <a:headEnd/>
            <a:tailEn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48" name="Line 64"/>
          <p:cNvSpPr>
            <a:spLocks noChangeShapeType="1"/>
          </p:cNvSpPr>
          <p:nvPr/>
        </p:nvSpPr>
        <p:spPr bwMode="auto">
          <a:xfrm>
            <a:off x="4327530" y="4429125"/>
            <a:ext cx="1554163" cy="0"/>
          </a:xfrm>
          <a:prstGeom prst="line">
            <a:avLst/>
          </a:prstGeom>
          <a:noFill/>
          <a:ln w="25400">
            <a:solidFill>
              <a:srgbClr val="800000"/>
            </a:solidFill>
            <a:round/>
            <a:headEnd type="arrow" w="med" len="med"/>
            <a:tailEnd type="arrow" w="med" len="med"/>
          </a:ln>
          <a:extLst>
            <a:ext uri="{909E8E84-426E-40dd-AFC4-6F175D3DCCD1}">
              <a14:hiddenFill xmlns:a14="http://schemas.microsoft.com/office/drawing/2010/main" xmlns="">
                <a:noFill/>
              </a14:hiddenFill>
            </a:ext>
          </a:ex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149" name="Text Box 65"/>
          <p:cNvSpPr txBox="1">
            <a:spLocks noChangeArrowheads="1"/>
          </p:cNvSpPr>
          <p:nvPr/>
        </p:nvSpPr>
        <p:spPr bwMode="auto">
          <a:xfrm>
            <a:off x="4406900" y="4418014"/>
            <a:ext cx="16764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ct val="50000"/>
              </a:spcBef>
              <a:spcAft>
                <a:spcPts val="0"/>
              </a:spcAft>
              <a:buClrTx/>
              <a:buSzTx/>
              <a:buFontTx/>
              <a:buNone/>
              <a:tabLst/>
              <a:defRPr/>
            </a:pPr>
            <a:r>
              <a:rPr kumimoji="0" lang="en-US" sz="1600" b="1" i="0" u="none" strike="noStrike" kern="1200" cap="none" spc="0" normalizeH="0" baseline="0" noProof="0">
                <a:ln>
                  <a:noFill/>
                </a:ln>
                <a:solidFill>
                  <a:srgbClr val="990000"/>
                </a:solidFill>
                <a:effectLst/>
                <a:uLnTx/>
                <a:uFillTx/>
                <a:latin typeface="Arial" charset="0"/>
                <a:ea typeface="ＭＳ Ｐゴシック" charset="0"/>
                <a:cs typeface="Arial" charset="0"/>
              </a:rPr>
              <a:t>Saved Cycles</a:t>
            </a:r>
          </a:p>
        </p:txBody>
      </p:sp>
      <p:sp>
        <p:nvSpPr>
          <p:cNvPr id="150" name="Text Box 80"/>
          <p:cNvSpPr txBox="1">
            <a:spLocks noChangeArrowheads="1"/>
          </p:cNvSpPr>
          <p:nvPr/>
        </p:nvSpPr>
        <p:spPr bwMode="auto">
          <a:xfrm>
            <a:off x="6002338" y="4441825"/>
            <a:ext cx="3067050" cy="120030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0000"/>
                </a:solidFill>
                <a:effectLst/>
                <a:uLnTx/>
                <a:uFillTx/>
                <a:latin typeface="Arial" charset="0"/>
                <a:ea typeface="ＭＳ Ｐゴシック" charset="0"/>
                <a:cs typeface="Arial" charset="0"/>
              </a:rPr>
              <a:t>Average stall-time: ~1.5 bank access latencies</a:t>
            </a:r>
          </a:p>
        </p:txBody>
      </p:sp>
    </p:spTree>
    <p:extLst>
      <p:ext uri="{BB962C8B-B14F-4D97-AF65-F5344CB8AC3E}">
        <p14:creationId xmlns:p14="http://schemas.microsoft.com/office/powerpoint/2010/main" val="41735158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slide(fromLeft)">
                                      <p:cBhvr>
                                        <p:cTn id="7" dur="500"/>
                                        <p:tgtEl>
                                          <p:spTgt spid="80"/>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slide(fromLeft)">
                                      <p:cBhvr>
                                        <p:cTn id="10" dur="500"/>
                                        <p:tgtEl>
                                          <p:spTgt spid="81"/>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132"/>
                                        </p:tgtEl>
                                        <p:attrNameLst>
                                          <p:attrName>style.visibility</p:attrName>
                                        </p:attrNameLst>
                                      </p:cBhvr>
                                      <p:to>
                                        <p:strVal val="visible"/>
                                      </p:to>
                                    </p:set>
                                    <p:animEffect transition="in" filter="slide(fromLeft)">
                                      <p:cBhvr>
                                        <p:cTn id="13" dur="500"/>
                                        <p:tgtEl>
                                          <p:spTgt spid="132"/>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133"/>
                                        </p:tgtEl>
                                        <p:attrNameLst>
                                          <p:attrName>style.visibility</p:attrName>
                                        </p:attrNameLst>
                                      </p:cBhvr>
                                      <p:to>
                                        <p:strVal val="visible"/>
                                      </p:to>
                                    </p:set>
                                    <p:animEffect transition="in" filter="slide(fromLeft)">
                                      <p:cBhvr>
                                        <p:cTn id="16" dur="500"/>
                                        <p:tgtEl>
                                          <p:spTgt spid="13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slide(fromTop)">
                                      <p:cBhvr>
                                        <p:cTn id="21" dur="500"/>
                                        <p:tgtEl>
                                          <p:spTgt spid="49"/>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slide(fromTop)">
                                      <p:cBhvr>
                                        <p:cTn id="24" dur="500"/>
                                        <p:tgtEl>
                                          <p:spTgt spid="50"/>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slide(fromTop)">
                                      <p:cBhvr>
                                        <p:cTn id="27" dur="500"/>
                                        <p:tgtEl>
                                          <p:spTgt spid="84"/>
                                        </p:tgtEl>
                                      </p:cBhvr>
                                    </p:animEffect>
                                  </p:childTnLst>
                                </p:cTn>
                              </p:par>
                              <p:par>
                                <p:cTn id="28" presetID="12" presetClass="entr" presetSubtype="1" fill="hold" grpId="0" nodeType="with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slide(fromTop)">
                                      <p:cBhvr>
                                        <p:cTn id="30" dur="500"/>
                                        <p:tgtEl>
                                          <p:spTgt spid="8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mph" presetSubtype="2" fill="hold" nodeType="clickEffect">
                                  <p:stCondLst>
                                    <p:cond delay="0"/>
                                  </p:stCondLst>
                                  <p:childTnLst>
                                    <p:animClr clrSpc="rgb" dir="cw">
                                      <p:cBhvr>
                                        <p:cTn id="44" dur="500" fill="hold"/>
                                        <p:tgtEl>
                                          <p:spTgt spid="28"/>
                                        </p:tgtEl>
                                        <p:attrNameLst>
                                          <p:attrName>fillcolor</p:attrName>
                                        </p:attrNameLst>
                                      </p:cBhvr>
                                      <p:to>
                                        <a:srgbClr val="0000FF"/>
                                      </p:to>
                                    </p:animClr>
                                    <p:set>
                                      <p:cBhvr>
                                        <p:cTn id="45" dur="500" fill="hold"/>
                                        <p:tgtEl>
                                          <p:spTgt spid="28"/>
                                        </p:tgtEl>
                                        <p:attrNameLst>
                                          <p:attrName>fill.type</p:attrName>
                                        </p:attrNameLst>
                                      </p:cBhvr>
                                      <p:to>
                                        <p:strVal val="solid"/>
                                      </p:to>
                                    </p:set>
                                    <p:set>
                                      <p:cBhvr>
                                        <p:cTn id="46" dur="500" fill="hold"/>
                                        <p:tgtEl>
                                          <p:spTgt spid="28"/>
                                        </p:tgtEl>
                                        <p:attrNameLst>
                                          <p:attrName>fill.on</p:attrName>
                                        </p:attrNameLst>
                                      </p:cBhvr>
                                      <p:to>
                                        <p:strVal val="tru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138"/>
                                        </p:tgtEl>
                                        <p:attrNameLst>
                                          <p:attrName>style.visibility</p:attrName>
                                        </p:attrNameLst>
                                      </p:cBhvr>
                                      <p:to>
                                        <p:strVal val="visible"/>
                                      </p:to>
                                    </p:set>
                                    <p:animEffect transition="in" filter="slide(fromLeft)">
                                      <p:cBhvr>
                                        <p:cTn id="53" dur="500"/>
                                        <p:tgtEl>
                                          <p:spTgt spid="138"/>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slide(fromLeft)">
                                      <p:cBhvr>
                                        <p:cTn id="56" dur="500"/>
                                        <p:tgtEl>
                                          <p:spTgt spid="88"/>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animEffect transition="in" filter="slide(fromLeft)">
                                      <p:cBhvr>
                                        <p:cTn id="59" dur="500"/>
                                        <p:tgtEl>
                                          <p:spTgt spid="139"/>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136"/>
                                        </p:tgtEl>
                                        <p:attrNameLst>
                                          <p:attrName>style.visibility</p:attrName>
                                        </p:attrNameLst>
                                      </p:cBhvr>
                                      <p:to>
                                        <p:strVal val="visible"/>
                                      </p:to>
                                    </p:set>
                                    <p:animEffect transition="in" filter="slide(fromLeft)">
                                      <p:cBhvr>
                                        <p:cTn id="62" dur="500"/>
                                        <p:tgtEl>
                                          <p:spTgt spid="13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mph" presetSubtype="2" fill="hold" nodeType="withEffect">
                                  <p:stCondLst>
                                    <p:cond delay="0"/>
                                  </p:stCondLst>
                                  <p:childTnLst>
                                    <p:animClr clrSpc="rgb" dir="cw">
                                      <p:cBhvr>
                                        <p:cTn id="68" dur="500" fill="hold"/>
                                        <p:tgtEl>
                                          <p:spTgt spid="30"/>
                                        </p:tgtEl>
                                        <p:attrNameLst>
                                          <p:attrName>fillcolor</p:attrName>
                                        </p:attrNameLst>
                                      </p:cBhvr>
                                      <p:to>
                                        <a:srgbClr val="0000FF"/>
                                      </p:to>
                                    </p:animClr>
                                    <p:set>
                                      <p:cBhvr>
                                        <p:cTn id="69" dur="500" fill="hold"/>
                                        <p:tgtEl>
                                          <p:spTgt spid="30"/>
                                        </p:tgtEl>
                                        <p:attrNameLst>
                                          <p:attrName>fill.type</p:attrName>
                                        </p:attrNameLst>
                                      </p:cBhvr>
                                      <p:to>
                                        <p:strVal val="solid"/>
                                      </p:to>
                                    </p:set>
                                    <p:set>
                                      <p:cBhvr>
                                        <p:cTn id="70" dur="500" fill="hold"/>
                                        <p:tgtEl>
                                          <p:spTgt spid="30"/>
                                        </p:tgtEl>
                                        <p:attrNameLst>
                                          <p:attrName>fill.on</p:attrName>
                                        </p:attrNameLst>
                                      </p:cBhvr>
                                      <p:to>
                                        <p:strVal val="tru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2" presetClass="entr" presetSubtype="8" fill="hold" grpId="0" nodeType="clickEffect">
                                  <p:stCondLst>
                                    <p:cond delay="0"/>
                                  </p:stCondLst>
                                  <p:childTnLst>
                                    <p:set>
                                      <p:cBhvr>
                                        <p:cTn id="74" dur="1" fill="hold">
                                          <p:stCondLst>
                                            <p:cond delay="0"/>
                                          </p:stCondLst>
                                        </p:cTn>
                                        <p:tgtEl>
                                          <p:spTgt spid="145"/>
                                        </p:tgtEl>
                                        <p:attrNameLst>
                                          <p:attrName>style.visibility</p:attrName>
                                        </p:attrNameLst>
                                      </p:cBhvr>
                                      <p:to>
                                        <p:strVal val="visible"/>
                                      </p:to>
                                    </p:set>
                                    <p:animEffect transition="in" filter="slide(fromLeft)">
                                      <p:cBhvr>
                                        <p:cTn id="75" dur="500"/>
                                        <p:tgtEl>
                                          <p:spTgt spid="145"/>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134"/>
                                        </p:tgtEl>
                                        <p:attrNameLst>
                                          <p:attrName>style.visibility</p:attrName>
                                        </p:attrNameLst>
                                      </p:cBhvr>
                                      <p:to>
                                        <p:strVal val="visible"/>
                                      </p:to>
                                    </p:set>
                                    <p:animEffect transition="in" filter="slide(fromLeft)">
                                      <p:cBhvr>
                                        <p:cTn id="78" dur="500"/>
                                        <p:tgtEl>
                                          <p:spTgt spid="134"/>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137"/>
                                        </p:tgtEl>
                                        <p:attrNameLst>
                                          <p:attrName>style.visibility</p:attrName>
                                        </p:attrNameLst>
                                      </p:cBhvr>
                                      <p:to>
                                        <p:strVal val="visible"/>
                                      </p:to>
                                    </p:set>
                                    <p:animEffect transition="in" filter="slide(fromLeft)">
                                      <p:cBhvr>
                                        <p:cTn id="81" dur="500"/>
                                        <p:tgtEl>
                                          <p:spTgt spid="137"/>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slide(fromLeft)">
                                      <p:cBhvr>
                                        <p:cTn id="84" dur="500"/>
                                        <p:tgtEl>
                                          <p:spTgt spid="135"/>
                                        </p:tgtEl>
                                      </p:cBhvr>
                                    </p:animEffect>
                                  </p:childTnLst>
                                </p:cTn>
                              </p:par>
                              <p:par>
                                <p:cTn id="85" presetID="12" presetClass="entr" presetSubtype="8" fill="hold" grpId="0" nodeType="withEffect">
                                  <p:stCondLst>
                                    <p:cond delay="0"/>
                                  </p:stCondLst>
                                  <p:childTnLst>
                                    <p:set>
                                      <p:cBhvr>
                                        <p:cTn id="86" dur="1" fill="hold">
                                          <p:stCondLst>
                                            <p:cond delay="0"/>
                                          </p:stCondLst>
                                        </p:cTn>
                                        <p:tgtEl>
                                          <p:spTgt spid="140"/>
                                        </p:tgtEl>
                                        <p:attrNameLst>
                                          <p:attrName>style.visibility</p:attrName>
                                        </p:attrNameLst>
                                      </p:cBhvr>
                                      <p:to>
                                        <p:strVal val="visible"/>
                                      </p:to>
                                    </p:set>
                                    <p:animEffect transition="in" filter="slide(fromLeft)">
                                      <p:cBhvr>
                                        <p:cTn id="87" dur="500"/>
                                        <p:tgtEl>
                                          <p:spTgt spid="140"/>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82"/>
                                        </p:tgtEl>
                                        <p:attrNameLst>
                                          <p:attrName>style.visibility</p:attrName>
                                        </p:attrNameLst>
                                      </p:cBhvr>
                                      <p:to>
                                        <p:strVal val="visible"/>
                                      </p:to>
                                    </p:set>
                                    <p:animEffect transition="in" filter="slide(fromLeft)">
                                      <p:cBhvr>
                                        <p:cTn id="90" dur="500"/>
                                        <p:tgtEl>
                                          <p:spTgt spid="82"/>
                                        </p:tgtEl>
                                      </p:cBhvr>
                                    </p:animEffect>
                                  </p:childTnLst>
                                </p:cTn>
                              </p:par>
                              <p:par>
                                <p:cTn id="91" presetID="12" presetClass="entr" presetSubtype="8" fill="hold" grpId="0" nodeType="with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slide(fromLeft)">
                                      <p:cBhvr>
                                        <p:cTn id="93" dur="500"/>
                                        <p:tgtEl>
                                          <p:spTgt spid="87"/>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37"/>
                                        </p:tgtEl>
                                        <p:attrNameLst>
                                          <p:attrName>style.visibility</p:attrName>
                                        </p:attrNameLst>
                                      </p:cBhvr>
                                      <p:to>
                                        <p:strVal val="hidden"/>
                                      </p:to>
                                    </p:set>
                                  </p:childTnLst>
                                </p:cTn>
                              </p:par>
                              <p:par>
                                <p:cTn id="98" presetID="1" presetClass="emph" presetSubtype="2" fill="hold" nodeType="withEffect">
                                  <p:stCondLst>
                                    <p:cond delay="0"/>
                                  </p:stCondLst>
                                  <p:childTnLst>
                                    <p:animClr clrSpc="rgb" dir="cw">
                                      <p:cBhvr>
                                        <p:cTn id="99" dur="500" fill="hold"/>
                                        <p:tgtEl>
                                          <p:spTgt spid="28"/>
                                        </p:tgtEl>
                                        <p:attrNameLst>
                                          <p:attrName>fillcolor</p:attrName>
                                        </p:attrNameLst>
                                      </p:cBhvr>
                                      <p:to>
                                        <a:schemeClr val="bg1"/>
                                      </p:to>
                                    </p:animClr>
                                    <p:set>
                                      <p:cBhvr>
                                        <p:cTn id="100" dur="500" fill="hold"/>
                                        <p:tgtEl>
                                          <p:spTgt spid="28"/>
                                        </p:tgtEl>
                                        <p:attrNameLst>
                                          <p:attrName>fill.type</p:attrName>
                                        </p:attrNameLst>
                                      </p:cBhvr>
                                      <p:to>
                                        <p:strVal val="solid"/>
                                      </p:to>
                                    </p:set>
                                    <p:set>
                                      <p:cBhvr>
                                        <p:cTn id="101" dur="500" fill="hold"/>
                                        <p:tgtEl>
                                          <p:spTgt spid="28"/>
                                        </p:tgtEl>
                                        <p:attrNameLst>
                                          <p:attrName>fill.on</p:attrName>
                                        </p:attrNameLst>
                                      </p:cBhvr>
                                      <p:to>
                                        <p:strVal val="true"/>
                                      </p:to>
                                    </p:set>
                                  </p:childTnLst>
                                </p:cTn>
                              </p:par>
                              <p:par>
                                <p:cTn id="102" presetID="3" presetClass="emph" presetSubtype="2" fill="hold" nodeType="withEffect">
                                  <p:stCondLst>
                                    <p:cond delay="0"/>
                                  </p:stCondLst>
                                  <p:childTnLst>
                                    <p:animClr clrSpc="rgb" dir="cw">
                                      <p:cBhvr override="childStyle">
                                        <p:cTn id="103" dur="500" fill="hold"/>
                                        <p:tgtEl>
                                          <p:spTgt spid="33">
                                            <p:txEl>
                                              <p:pRg st="0" end="0"/>
                                            </p:txEl>
                                          </p:spTgt>
                                        </p:tgtEl>
                                        <p:attrNameLst>
                                          <p:attrName>style.color</p:attrName>
                                        </p:attrNameLst>
                                      </p:cBhvr>
                                      <p:to>
                                        <a:srgbClr val="B2B2B2"/>
                                      </p:to>
                                    </p:animClr>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9"/>
                                        </p:tgtEl>
                                        <p:attrNameLst>
                                          <p:attrName>style.visibility</p:attrName>
                                        </p:attrNameLst>
                                      </p:cBhvr>
                                      <p:to>
                                        <p:strVal val="visible"/>
                                      </p:to>
                                    </p:set>
                                  </p:childTnLst>
                                </p:cTn>
                              </p:par>
                              <p:par>
                                <p:cTn id="108" presetID="1" presetClass="emph" presetSubtype="2" fill="hold" nodeType="withEffect">
                                  <p:stCondLst>
                                    <p:cond delay="0"/>
                                  </p:stCondLst>
                                  <p:childTnLst>
                                    <p:animClr clrSpc="rgb" dir="cw">
                                      <p:cBhvr>
                                        <p:cTn id="109" dur="500" fill="hold"/>
                                        <p:tgtEl>
                                          <p:spTgt spid="28"/>
                                        </p:tgtEl>
                                        <p:attrNameLst>
                                          <p:attrName>fillcolor</p:attrName>
                                        </p:attrNameLst>
                                      </p:cBhvr>
                                      <p:to>
                                        <a:srgbClr val="FF0000"/>
                                      </p:to>
                                    </p:animClr>
                                    <p:set>
                                      <p:cBhvr>
                                        <p:cTn id="110" dur="500" fill="hold"/>
                                        <p:tgtEl>
                                          <p:spTgt spid="28"/>
                                        </p:tgtEl>
                                        <p:attrNameLst>
                                          <p:attrName>fill.type</p:attrName>
                                        </p:attrNameLst>
                                      </p:cBhvr>
                                      <p:to>
                                        <p:strVal val="solid"/>
                                      </p:to>
                                    </p:set>
                                    <p:set>
                                      <p:cBhvr>
                                        <p:cTn id="111" dur="500" fill="hold"/>
                                        <p:tgtEl>
                                          <p:spTgt spid="28"/>
                                        </p:tgtEl>
                                        <p:attrNameLst>
                                          <p:attrName>fill.on</p:attrName>
                                        </p:attrNameLst>
                                      </p:cBhvr>
                                      <p:to>
                                        <p:strVal val="tru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2" presetClass="entr" presetSubtype="8" fill="hold" nodeType="clickEffect">
                                  <p:stCondLst>
                                    <p:cond delay="0"/>
                                  </p:stCondLst>
                                  <p:childTnLst>
                                    <p:set>
                                      <p:cBhvr>
                                        <p:cTn id="115" dur="1" fill="hold">
                                          <p:stCondLst>
                                            <p:cond delay="0"/>
                                          </p:stCondLst>
                                        </p:cTn>
                                        <p:tgtEl>
                                          <p:spTgt spid="92"/>
                                        </p:tgtEl>
                                        <p:attrNameLst>
                                          <p:attrName>style.visibility</p:attrName>
                                        </p:attrNameLst>
                                      </p:cBhvr>
                                      <p:to>
                                        <p:strVal val="visible"/>
                                      </p:to>
                                    </p:set>
                                    <p:animEffect transition="in" filter="slide(fromLeft)">
                                      <p:cBhvr>
                                        <p:cTn id="116" dur="500"/>
                                        <p:tgtEl>
                                          <p:spTgt spid="92"/>
                                        </p:tgtEl>
                                      </p:cBhvr>
                                    </p:animEffect>
                                  </p:childTnLst>
                                </p:cTn>
                              </p:par>
                              <p:par>
                                <p:cTn id="117" presetID="12" presetClass="entr" presetSubtype="8" fill="hold" nodeType="with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slide(fromLeft)">
                                      <p:cBhvr>
                                        <p:cTn id="119" dur="500"/>
                                        <p:tgtEl>
                                          <p:spTgt spid="89"/>
                                        </p:tgtEl>
                                      </p:cBhvr>
                                    </p:animEffect>
                                  </p:childTnLst>
                                </p:cTn>
                              </p:par>
                              <p:par>
                                <p:cTn id="120" presetID="12" presetClass="entr" presetSubtype="8" fill="hold" nodeType="withEffect">
                                  <p:stCondLst>
                                    <p:cond delay="0"/>
                                  </p:stCondLst>
                                  <p:childTnLst>
                                    <p:set>
                                      <p:cBhvr>
                                        <p:cTn id="121" dur="1" fill="hold">
                                          <p:stCondLst>
                                            <p:cond delay="0"/>
                                          </p:stCondLst>
                                        </p:cTn>
                                        <p:tgtEl>
                                          <p:spTgt spid="86"/>
                                        </p:tgtEl>
                                        <p:attrNameLst>
                                          <p:attrName>style.visibility</p:attrName>
                                        </p:attrNameLst>
                                      </p:cBhvr>
                                      <p:to>
                                        <p:strVal val="visible"/>
                                      </p:to>
                                    </p:set>
                                    <p:animEffect transition="in" filter="slide(fromLeft)">
                                      <p:cBhvr>
                                        <p:cTn id="122" dur="500"/>
                                        <p:tgtEl>
                                          <p:spTgt spid="86"/>
                                        </p:tgtEl>
                                      </p:cBhvr>
                                    </p:animEffect>
                                  </p:childTnLst>
                                </p:cTn>
                              </p:par>
                              <p:par>
                                <p:cTn id="123" presetID="12" presetClass="entr" presetSubtype="8" fill="hold" grpId="0" nodeType="withEffect">
                                  <p:stCondLst>
                                    <p:cond delay="0"/>
                                  </p:stCondLst>
                                  <p:childTnLst>
                                    <p:set>
                                      <p:cBhvr>
                                        <p:cTn id="124" dur="1" fill="hold">
                                          <p:stCondLst>
                                            <p:cond delay="0"/>
                                          </p:stCondLst>
                                        </p:cTn>
                                        <p:tgtEl>
                                          <p:spTgt spid="141"/>
                                        </p:tgtEl>
                                        <p:attrNameLst>
                                          <p:attrName>style.visibility</p:attrName>
                                        </p:attrNameLst>
                                      </p:cBhvr>
                                      <p:to>
                                        <p:strVal val="visible"/>
                                      </p:to>
                                    </p:set>
                                    <p:animEffect transition="in" filter="slide(fromLeft)">
                                      <p:cBhvr>
                                        <p:cTn id="125" dur="500"/>
                                        <p:tgtEl>
                                          <p:spTgt spid="141"/>
                                        </p:tgtEl>
                                      </p:cBhvr>
                                    </p:animEffect>
                                  </p:childTnLst>
                                </p:cTn>
                              </p:par>
                              <p:par>
                                <p:cTn id="126" presetID="12" presetClass="entr" presetSubtype="8" fill="hold" grpId="0" nodeType="withEffect">
                                  <p:stCondLst>
                                    <p:cond delay="0"/>
                                  </p:stCondLst>
                                  <p:childTnLst>
                                    <p:set>
                                      <p:cBhvr>
                                        <p:cTn id="127" dur="1" fill="hold">
                                          <p:stCondLst>
                                            <p:cond delay="0"/>
                                          </p:stCondLst>
                                        </p:cTn>
                                        <p:tgtEl>
                                          <p:spTgt spid="142"/>
                                        </p:tgtEl>
                                        <p:attrNameLst>
                                          <p:attrName>style.visibility</p:attrName>
                                        </p:attrNameLst>
                                      </p:cBhvr>
                                      <p:to>
                                        <p:strVal val="visible"/>
                                      </p:to>
                                    </p:set>
                                    <p:animEffect transition="in" filter="slide(fromLeft)">
                                      <p:cBhvr>
                                        <p:cTn id="128" dur="500"/>
                                        <p:tgtEl>
                                          <p:spTgt spid="142"/>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xit" presetSubtype="0" fill="hold" nodeType="clickEffect">
                                  <p:stCondLst>
                                    <p:cond delay="0"/>
                                  </p:stCondLst>
                                  <p:childTnLst>
                                    <p:set>
                                      <p:cBhvr>
                                        <p:cTn id="132" dur="1" fill="hold">
                                          <p:stCondLst>
                                            <p:cond delay="0"/>
                                          </p:stCondLst>
                                        </p:cTn>
                                        <p:tgtEl>
                                          <p:spTgt spid="40"/>
                                        </p:tgtEl>
                                        <p:attrNameLst>
                                          <p:attrName>style.visibility</p:attrName>
                                        </p:attrNameLst>
                                      </p:cBhvr>
                                      <p:to>
                                        <p:strVal val="hidden"/>
                                      </p:to>
                                    </p:set>
                                  </p:childTnLst>
                                </p:cTn>
                              </p:par>
                              <p:par>
                                <p:cTn id="133" presetID="3" presetClass="emph" presetSubtype="2" fill="hold" nodeType="withEffect">
                                  <p:stCondLst>
                                    <p:cond delay="0"/>
                                  </p:stCondLst>
                                  <p:childTnLst>
                                    <p:animClr clrSpc="rgb" dir="cw">
                                      <p:cBhvr override="childStyle">
                                        <p:cTn id="134" dur="500" fill="hold"/>
                                        <p:tgtEl>
                                          <p:spTgt spid="36">
                                            <p:txEl>
                                              <p:pRg st="0" end="0"/>
                                            </p:txEl>
                                          </p:spTgt>
                                        </p:tgtEl>
                                        <p:attrNameLst>
                                          <p:attrName>style.color</p:attrName>
                                        </p:attrNameLst>
                                      </p:cBhvr>
                                      <p:to>
                                        <a:srgbClr val="B2B2B2"/>
                                      </p:to>
                                    </p:animClr>
                                  </p:childTnLst>
                                </p:cTn>
                              </p:par>
                              <p:par>
                                <p:cTn id="135" presetID="1" presetClass="emph" presetSubtype="2" fill="hold" nodeType="withEffect">
                                  <p:stCondLst>
                                    <p:cond delay="0"/>
                                  </p:stCondLst>
                                  <p:childTnLst>
                                    <p:animClr clrSpc="rgb" dir="cw">
                                      <p:cBhvr>
                                        <p:cTn id="136" dur="500" fill="hold"/>
                                        <p:tgtEl>
                                          <p:spTgt spid="30"/>
                                        </p:tgtEl>
                                        <p:attrNameLst>
                                          <p:attrName>fillcolor</p:attrName>
                                        </p:attrNameLst>
                                      </p:cBhvr>
                                      <p:to>
                                        <a:schemeClr val="bg1"/>
                                      </p:to>
                                    </p:animClr>
                                    <p:set>
                                      <p:cBhvr>
                                        <p:cTn id="137" dur="500" fill="hold"/>
                                        <p:tgtEl>
                                          <p:spTgt spid="30"/>
                                        </p:tgtEl>
                                        <p:attrNameLst>
                                          <p:attrName>fill.type</p:attrName>
                                        </p:attrNameLst>
                                      </p:cBhvr>
                                      <p:to>
                                        <p:strVal val="solid"/>
                                      </p:to>
                                    </p:set>
                                    <p:set>
                                      <p:cBhvr>
                                        <p:cTn id="138" dur="500" fill="hold"/>
                                        <p:tgtEl>
                                          <p:spTgt spid="30"/>
                                        </p:tgtEl>
                                        <p:attrNameLst>
                                          <p:attrName>fill.on</p:attrName>
                                        </p:attrNameLst>
                                      </p:cBhvr>
                                      <p:to>
                                        <p:strVal val="tru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nodeType="clickEffect">
                                  <p:stCondLst>
                                    <p:cond delay="0"/>
                                  </p:stCondLst>
                                  <p:childTnLst>
                                    <p:set>
                                      <p:cBhvr>
                                        <p:cTn id="142" dur="1" fill="hold">
                                          <p:stCondLst>
                                            <p:cond delay="0"/>
                                          </p:stCondLst>
                                        </p:cTn>
                                        <p:tgtEl>
                                          <p:spTgt spid="38"/>
                                        </p:tgtEl>
                                        <p:attrNameLst>
                                          <p:attrName>style.visibility</p:attrName>
                                        </p:attrNameLst>
                                      </p:cBhvr>
                                      <p:to>
                                        <p:strVal val="visible"/>
                                      </p:to>
                                    </p:set>
                                  </p:childTnLst>
                                </p:cTn>
                              </p:par>
                              <p:par>
                                <p:cTn id="143" presetID="1" presetClass="emph" presetSubtype="2" fill="hold" nodeType="withEffect">
                                  <p:stCondLst>
                                    <p:cond delay="0"/>
                                  </p:stCondLst>
                                  <p:childTnLst>
                                    <p:animClr clrSpc="rgb" dir="cw">
                                      <p:cBhvr>
                                        <p:cTn id="144" dur="500" fill="hold"/>
                                        <p:tgtEl>
                                          <p:spTgt spid="30"/>
                                        </p:tgtEl>
                                        <p:attrNameLst>
                                          <p:attrName>fillcolor</p:attrName>
                                        </p:attrNameLst>
                                      </p:cBhvr>
                                      <p:to>
                                        <a:srgbClr val="FF0000"/>
                                      </p:to>
                                    </p:animClr>
                                    <p:set>
                                      <p:cBhvr>
                                        <p:cTn id="145" dur="500" fill="hold"/>
                                        <p:tgtEl>
                                          <p:spTgt spid="30"/>
                                        </p:tgtEl>
                                        <p:attrNameLst>
                                          <p:attrName>fill.type</p:attrName>
                                        </p:attrNameLst>
                                      </p:cBhvr>
                                      <p:to>
                                        <p:strVal val="solid"/>
                                      </p:to>
                                    </p:set>
                                    <p:set>
                                      <p:cBhvr>
                                        <p:cTn id="146" dur="500" fill="hold"/>
                                        <p:tgtEl>
                                          <p:spTgt spid="30"/>
                                        </p:tgtEl>
                                        <p:attrNameLst>
                                          <p:attrName>fill.on</p:attrName>
                                        </p:attrNameLst>
                                      </p:cBhvr>
                                      <p:to>
                                        <p:strVal val="tru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2" presetClass="entr" presetSubtype="8" fill="hold" grpId="0" nodeType="clickEffect">
                                  <p:stCondLst>
                                    <p:cond delay="0"/>
                                  </p:stCondLst>
                                  <p:childTnLst>
                                    <p:set>
                                      <p:cBhvr>
                                        <p:cTn id="150" dur="1" fill="hold">
                                          <p:stCondLst>
                                            <p:cond delay="0"/>
                                          </p:stCondLst>
                                        </p:cTn>
                                        <p:tgtEl>
                                          <p:spTgt spid="143"/>
                                        </p:tgtEl>
                                        <p:attrNameLst>
                                          <p:attrName>style.visibility</p:attrName>
                                        </p:attrNameLst>
                                      </p:cBhvr>
                                      <p:to>
                                        <p:strVal val="visible"/>
                                      </p:to>
                                    </p:set>
                                    <p:animEffect transition="in" filter="slide(fromLeft)">
                                      <p:cBhvr>
                                        <p:cTn id="151" dur="500"/>
                                        <p:tgtEl>
                                          <p:spTgt spid="143"/>
                                        </p:tgtEl>
                                      </p:cBhvr>
                                    </p:animEffect>
                                  </p:childTnLst>
                                </p:cTn>
                              </p:par>
                              <p:par>
                                <p:cTn id="152" presetID="12" presetClass="entr" presetSubtype="8" fill="hold" grpId="0" nodeType="withEffect">
                                  <p:stCondLst>
                                    <p:cond delay="0"/>
                                  </p:stCondLst>
                                  <p:childTnLst>
                                    <p:set>
                                      <p:cBhvr>
                                        <p:cTn id="153" dur="1" fill="hold">
                                          <p:stCondLst>
                                            <p:cond delay="0"/>
                                          </p:stCondLst>
                                        </p:cTn>
                                        <p:tgtEl>
                                          <p:spTgt spid="144"/>
                                        </p:tgtEl>
                                        <p:attrNameLst>
                                          <p:attrName>style.visibility</p:attrName>
                                        </p:attrNameLst>
                                      </p:cBhvr>
                                      <p:to>
                                        <p:strVal val="visible"/>
                                      </p:to>
                                    </p:set>
                                    <p:animEffect transition="in" filter="slide(fromLeft)">
                                      <p:cBhvr>
                                        <p:cTn id="154" dur="500"/>
                                        <p:tgtEl>
                                          <p:spTgt spid="144"/>
                                        </p:tgtEl>
                                      </p:cBhvr>
                                    </p:animEffect>
                                  </p:childTnLst>
                                </p:cTn>
                              </p:par>
                              <p:par>
                                <p:cTn id="155" presetID="12" presetClass="entr" presetSubtype="8" fill="hold" nodeType="withEffect">
                                  <p:stCondLst>
                                    <p:cond delay="0"/>
                                  </p:stCondLst>
                                  <p:childTnLst>
                                    <p:set>
                                      <p:cBhvr>
                                        <p:cTn id="156" dur="1" fill="hold">
                                          <p:stCondLst>
                                            <p:cond delay="0"/>
                                          </p:stCondLst>
                                        </p:cTn>
                                        <p:tgtEl>
                                          <p:spTgt spid="97"/>
                                        </p:tgtEl>
                                        <p:attrNameLst>
                                          <p:attrName>style.visibility</p:attrName>
                                        </p:attrNameLst>
                                      </p:cBhvr>
                                      <p:to>
                                        <p:strVal val="visible"/>
                                      </p:to>
                                    </p:set>
                                    <p:animEffect transition="in" filter="slide(fromLeft)">
                                      <p:cBhvr>
                                        <p:cTn id="157" dur="500"/>
                                        <p:tgtEl>
                                          <p:spTgt spid="97"/>
                                        </p:tgtEl>
                                      </p:cBhvr>
                                    </p:animEffect>
                                  </p:childTnLst>
                                </p:cTn>
                              </p:par>
                              <p:par>
                                <p:cTn id="158" presetID="12" presetClass="entr" presetSubtype="8" fill="hold" nodeType="withEffect">
                                  <p:stCondLst>
                                    <p:cond delay="0"/>
                                  </p:stCondLst>
                                  <p:childTnLst>
                                    <p:set>
                                      <p:cBhvr>
                                        <p:cTn id="159" dur="1" fill="hold">
                                          <p:stCondLst>
                                            <p:cond delay="0"/>
                                          </p:stCondLst>
                                        </p:cTn>
                                        <p:tgtEl>
                                          <p:spTgt spid="99"/>
                                        </p:tgtEl>
                                        <p:attrNameLst>
                                          <p:attrName>style.visibility</p:attrName>
                                        </p:attrNameLst>
                                      </p:cBhvr>
                                      <p:to>
                                        <p:strVal val="visible"/>
                                      </p:to>
                                    </p:set>
                                    <p:animEffect transition="in" filter="slide(fromLeft)">
                                      <p:cBhvr>
                                        <p:cTn id="160" dur="500"/>
                                        <p:tgtEl>
                                          <p:spTgt spid="99"/>
                                        </p:tgtEl>
                                      </p:cBhvr>
                                    </p:animEffect>
                                  </p:childTnLst>
                                </p:cTn>
                              </p:par>
                              <p:par>
                                <p:cTn id="161" presetID="12" presetClass="entr" presetSubtype="8" fill="hold" grpId="0" nodeType="withEffect">
                                  <p:stCondLst>
                                    <p:cond delay="0"/>
                                  </p:stCondLst>
                                  <p:childTnLst>
                                    <p:set>
                                      <p:cBhvr>
                                        <p:cTn id="162" dur="1" fill="hold">
                                          <p:stCondLst>
                                            <p:cond delay="0"/>
                                          </p:stCondLst>
                                        </p:cTn>
                                        <p:tgtEl>
                                          <p:spTgt spid="100"/>
                                        </p:tgtEl>
                                        <p:attrNameLst>
                                          <p:attrName>style.visibility</p:attrName>
                                        </p:attrNameLst>
                                      </p:cBhvr>
                                      <p:to>
                                        <p:strVal val="visible"/>
                                      </p:to>
                                    </p:set>
                                    <p:animEffect transition="in" filter="slide(fromLeft)">
                                      <p:cBhvr>
                                        <p:cTn id="163" dur="500"/>
                                        <p:tgtEl>
                                          <p:spTgt spid="100"/>
                                        </p:tgtEl>
                                      </p:cBhvr>
                                    </p:animEffect>
                                  </p:childTnLst>
                                </p:cTn>
                              </p:par>
                              <p:par>
                                <p:cTn id="164" presetID="12" presetClass="entr" presetSubtype="8" fill="hold" grpId="0" nodeType="withEffect">
                                  <p:stCondLst>
                                    <p:cond delay="0"/>
                                  </p:stCondLst>
                                  <p:childTnLst>
                                    <p:set>
                                      <p:cBhvr>
                                        <p:cTn id="165" dur="1" fill="hold">
                                          <p:stCondLst>
                                            <p:cond delay="0"/>
                                          </p:stCondLst>
                                        </p:cTn>
                                        <p:tgtEl>
                                          <p:spTgt spid="101"/>
                                        </p:tgtEl>
                                        <p:attrNameLst>
                                          <p:attrName>style.visibility</p:attrName>
                                        </p:attrNameLst>
                                      </p:cBhvr>
                                      <p:to>
                                        <p:strVal val="visible"/>
                                      </p:to>
                                    </p:set>
                                    <p:animEffect transition="in" filter="slide(fromLeft)">
                                      <p:cBhvr>
                                        <p:cTn id="166" dur="500"/>
                                        <p:tgtEl>
                                          <p:spTgt spid="101"/>
                                        </p:tgtEl>
                                      </p:cBhvr>
                                    </p:animEffect>
                                  </p:childTnLst>
                                </p:cTn>
                              </p:par>
                              <p:par>
                                <p:cTn id="167" presetID="12" presetClass="entr" presetSubtype="8" fill="hold" grpId="0" nodeType="withEffect">
                                  <p:stCondLst>
                                    <p:cond delay="0"/>
                                  </p:stCondLst>
                                  <p:childTnLst>
                                    <p:set>
                                      <p:cBhvr>
                                        <p:cTn id="168" dur="1" fill="hold">
                                          <p:stCondLst>
                                            <p:cond delay="0"/>
                                          </p:stCondLst>
                                        </p:cTn>
                                        <p:tgtEl>
                                          <p:spTgt spid="83"/>
                                        </p:tgtEl>
                                        <p:attrNameLst>
                                          <p:attrName>style.visibility</p:attrName>
                                        </p:attrNameLst>
                                      </p:cBhvr>
                                      <p:to>
                                        <p:strVal val="visible"/>
                                      </p:to>
                                    </p:set>
                                    <p:animEffect transition="in" filter="slide(fromLeft)">
                                      <p:cBhvr>
                                        <p:cTn id="169" dur="500"/>
                                        <p:tgtEl>
                                          <p:spTgt spid="83"/>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1" presetClass="exit" presetSubtype="0" fill="hold" grpId="1" nodeType="clickEffect">
                                  <p:stCondLst>
                                    <p:cond delay="0"/>
                                  </p:stCondLst>
                                  <p:childTnLst>
                                    <p:set>
                                      <p:cBhvr>
                                        <p:cTn id="173" dur="1" fill="hold">
                                          <p:stCondLst>
                                            <p:cond delay="0"/>
                                          </p:stCondLst>
                                        </p:cTn>
                                        <p:tgtEl>
                                          <p:spTgt spid="39"/>
                                        </p:tgtEl>
                                        <p:attrNameLst>
                                          <p:attrName>style.visibility</p:attrName>
                                        </p:attrNameLst>
                                      </p:cBhvr>
                                      <p:to>
                                        <p:strVal val="hidden"/>
                                      </p:to>
                                    </p:set>
                                  </p:childTnLst>
                                </p:cTn>
                              </p:par>
                              <p:par>
                                <p:cTn id="174" presetID="3" presetClass="emph" presetSubtype="2" fill="hold" nodeType="withEffect">
                                  <p:stCondLst>
                                    <p:cond delay="0"/>
                                  </p:stCondLst>
                                  <p:childTnLst>
                                    <p:animClr clrSpc="rgb" dir="cw">
                                      <p:cBhvr override="childStyle">
                                        <p:cTn id="175" dur="500" fill="hold"/>
                                        <p:tgtEl>
                                          <p:spTgt spid="35">
                                            <p:txEl>
                                              <p:pRg st="0" end="0"/>
                                            </p:txEl>
                                          </p:spTgt>
                                        </p:tgtEl>
                                        <p:attrNameLst>
                                          <p:attrName>style.color</p:attrName>
                                        </p:attrNameLst>
                                      </p:cBhvr>
                                      <p:to>
                                        <a:srgbClr val="B2B2B2"/>
                                      </p:to>
                                    </p:animClr>
                                  </p:childTnLst>
                                </p:cTn>
                              </p:par>
                              <p:par>
                                <p:cTn id="176" presetID="1" presetClass="emph" presetSubtype="2" fill="hold" nodeType="withEffect">
                                  <p:stCondLst>
                                    <p:cond delay="0"/>
                                  </p:stCondLst>
                                  <p:childTnLst>
                                    <p:animClr clrSpc="rgb" dir="cw">
                                      <p:cBhvr>
                                        <p:cTn id="177" dur="500" fill="hold"/>
                                        <p:tgtEl>
                                          <p:spTgt spid="28"/>
                                        </p:tgtEl>
                                        <p:attrNameLst>
                                          <p:attrName>fillcolor</p:attrName>
                                        </p:attrNameLst>
                                      </p:cBhvr>
                                      <p:to>
                                        <a:schemeClr val="bg1"/>
                                      </p:to>
                                    </p:animClr>
                                    <p:set>
                                      <p:cBhvr>
                                        <p:cTn id="178" dur="500" fill="hold"/>
                                        <p:tgtEl>
                                          <p:spTgt spid="28"/>
                                        </p:tgtEl>
                                        <p:attrNameLst>
                                          <p:attrName>fill.type</p:attrName>
                                        </p:attrNameLst>
                                      </p:cBhvr>
                                      <p:to>
                                        <p:strVal val="solid"/>
                                      </p:to>
                                    </p:set>
                                    <p:set>
                                      <p:cBhvr>
                                        <p:cTn id="179" dur="500" fill="hold"/>
                                        <p:tgtEl>
                                          <p:spTgt spid="28"/>
                                        </p:tgtEl>
                                        <p:attrNameLst>
                                          <p:attrName>fill.on</p:attrName>
                                        </p:attrNameLst>
                                      </p:cBhvr>
                                      <p:to>
                                        <p:strVal val="true"/>
                                      </p:to>
                                    </p:se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2" presetClass="entr" presetSubtype="8" fill="hold" grpId="0" nodeType="clickEffect">
                                  <p:stCondLst>
                                    <p:cond delay="0"/>
                                  </p:stCondLst>
                                  <p:childTnLst>
                                    <p:set>
                                      <p:cBhvr>
                                        <p:cTn id="183" dur="1" fill="hold">
                                          <p:stCondLst>
                                            <p:cond delay="0"/>
                                          </p:stCondLst>
                                        </p:cTn>
                                        <p:tgtEl>
                                          <p:spTgt spid="105"/>
                                        </p:tgtEl>
                                        <p:attrNameLst>
                                          <p:attrName>style.visibility</p:attrName>
                                        </p:attrNameLst>
                                      </p:cBhvr>
                                      <p:to>
                                        <p:strVal val="visible"/>
                                      </p:to>
                                    </p:set>
                                    <p:animEffect transition="in" filter="slide(fromLeft)">
                                      <p:cBhvr>
                                        <p:cTn id="184" dur="500"/>
                                        <p:tgtEl>
                                          <p:spTgt spid="105"/>
                                        </p:tgtEl>
                                      </p:cBhvr>
                                    </p:animEffect>
                                  </p:childTnLst>
                                </p:cTn>
                              </p:par>
                              <p:par>
                                <p:cTn id="185" presetID="12" presetClass="entr" presetSubtype="8" fill="hold" nodeType="withEffect">
                                  <p:stCondLst>
                                    <p:cond delay="0"/>
                                  </p:stCondLst>
                                  <p:childTnLst>
                                    <p:set>
                                      <p:cBhvr>
                                        <p:cTn id="186" dur="1" fill="hold">
                                          <p:stCondLst>
                                            <p:cond delay="0"/>
                                          </p:stCondLst>
                                        </p:cTn>
                                        <p:tgtEl>
                                          <p:spTgt spid="98"/>
                                        </p:tgtEl>
                                        <p:attrNameLst>
                                          <p:attrName>style.visibility</p:attrName>
                                        </p:attrNameLst>
                                      </p:cBhvr>
                                      <p:to>
                                        <p:strVal val="visible"/>
                                      </p:to>
                                    </p:set>
                                    <p:animEffect transition="in" filter="slide(fromLeft)">
                                      <p:cBhvr>
                                        <p:cTn id="187" dur="500"/>
                                        <p:tgtEl>
                                          <p:spTgt spid="98"/>
                                        </p:tgtEl>
                                      </p:cBhvr>
                                    </p:animEffect>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 presetClass="exit" presetSubtype="0" fill="hold" grpId="0" nodeType="clickEffect">
                                  <p:stCondLst>
                                    <p:cond delay="0"/>
                                  </p:stCondLst>
                                  <p:childTnLst>
                                    <p:set>
                                      <p:cBhvr>
                                        <p:cTn id="191" dur="1" fill="hold">
                                          <p:stCondLst>
                                            <p:cond delay="0"/>
                                          </p:stCondLst>
                                        </p:cTn>
                                        <p:tgtEl>
                                          <p:spTgt spid="38"/>
                                        </p:tgtEl>
                                        <p:attrNameLst>
                                          <p:attrName>style.visibility</p:attrName>
                                        </p:attrNameLst>
                                      </p:cBhvr>
                                      <p:to>
                                        <p:strVal val="hidden"/>
                                      </p:to>
                                    </p:set>
                                  </p:childTnLst>
                                </p:cTn>
                              </p:par>
                              <p:par>
                                <p:cTn id="192" presetID="3" presetClass="emph" presetSubtype="2" fill="hold" nodeType="withEffect">
                                  <p:stCondLst>
                                    <p:cond delay="0"/>
                                  </p:stCondLst>
                                  <p:childTnLst>
                                    <p:animClr clrSpc="rgb" dir="cw">
                                      <p:cBhvr override="childStyle">
                                        <p:cTn id="193" dur="500" fill="hold"/>
                                        <p:tgtEl>
                                          <p:spTgt spid="34">
                                            <p:txEl>
                                              <p:pRg st="0" end="0"/>
                                            </p:txEl>
                                          </p:spTgt>
                                        </p:tgtEl>
                                        <p:attrNameLst>
                                          <p:attrName>style.color</p:attrName>
                                        </p:attrNameLst>
                                      </p:cBhvr>
                                      <p:to>
                                        <a:srgbClr val="B2B2B2"/>
                                      </p:to>
                                    </p:animClr>
                                  </p:childTnLst>
                                </p:cTn>
                              </p:par>
                              <p:par>
                                <p:cTn id="194" presetID="1" presetClass="emph" presetSubtype="2" fill="hold" nodeType="withEffect">
                                  <p:stCondLst>
                                    <p:cond delay="0"/>
                                  </p:stCondLst>
                                  <p:childTnLst>
                                    <p:animClr clrSpc="rgb" dir="cw">
                                      <p:cBhvr>
                                        <p:cTn id="195" dur="500" fill="hold"/>
                                        <p:tgtEl>
                                          <p:spTgt spid="30"/>
                                        </p:tgtEl>
                                        <p:attrNameLst>
                                          <p:attrName>fillcolor</p:attrName>
                                        </p:attrNameLst>
                                      </p:cBhvr>
                                      <p:to>
                                        <a:schemeClr val="bg1"/>
                                      </p:to>
                                    </p:animClr>
                                    <p:set>
                                      <p:cBhvr>
                                        <p:cTn id="196" dur="500" fill="hold"/>
                                        <p:tgtEl>
                                          <p:spTgt spid="30"/>
                                        </p:tgtEl>
                                        <p:attrNameLst>
                                          <p:attrName>fill.type</p:attrName>
                                        </p:attrNameLst>
                                      </p:cBhvr>
                                      <p:to>
                                        <p:strVal val="solid"/>
                                      </p:to>
                                    </p:set>
                                    <p:set>
                                      <p:cBhvr>
                                        <p:cTn id="197" dur="500" fill="hold"/>
                                        <p:tgtEl>
                                          <p:spTgt spid="30"/>
                                        </p:tgtEl>
                                        <p:attrNameLst>
                                          <p:attrName>fill.on</p:attrName>
                                        </p:attrNameLst>
                                      </p:cBhvr>
                                      <p:to>
                                        <p:strVal val="true"/>
                                      </p:to>
                                    </p:se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12" presetClass="entr" presetSubtype="8" fill="hold" grpId="0" nodeType="clickEffect">
                                  <p:stCondLst>
                                    <p:cond delay="0"/>
                                  </p:stCondLst>
                                  <p:childTnLst>
                                    <p:set>
                                      <p:cBhvr>
                                        <p:cTn id="201" dur="1" fill="hold">
                                          <p:stCondLst>
                                            <p:cond delay="0"/>
                                          </p:stCondLst>
                                        </p:cTn>
                                        <p:tgtEl>
                                          <p:spTgt spid="93"/>
                                        </p:tgtEl>
                                        <p:attrNameLst>
                                          <p:attrName>style.visibility</p:attrName>
                                        </p:attrNameLst>
                                      </p:cBhvr>
                                      <p:to>
                                        <p:strVal val="visible"/>
                                      </p:to>
                                    </p:set>
                                    <p:animEffect transition="in" filter="slide(fromLeft)">
                                      <p:cBhvr>
                                        <p:cTn id="202" dur="500"/>
                                        <p:tgtEl>
                                          <p:spTgt spid="93"/>
                                        </p:tgtEl>
                                      </p:cBhvr>
                                    </p:animEffect>
                                  </p:childTnLst>
                                </p:cTn>
                              </p:par>
                              <p:par>
                                <p:cTn id="203" presetID="12" presetClass="entr" presetSubtype="8" fill="hold" grpId="0" nodeType="withEffect">
                                  <p:stCondLst>
                                    <p:cond delay="0"/>
                                  </p:stCondLst>
                                  <p:childTnLst>
                                    <p:set>
                                      <p:cBhvr>
                                        <p:cTn id="204" dur="1" fill="hold">
                                          <p:stCondLst>
                                            <p:cond delay="0"/>
                                          </p:stCondLst>
                                        </p:cTn>
                                        <p:tgtEl>
                                          <p:spTgt spid="94"/>
                                        </p:tgtEl>
                                        <p:attrNameLst>
                                          <p:attrName>style.visibility</p:attrName>
                                        </p:attrNameLst>
                                      </p:cBhvr>
                                      <p:to>
                                        <p:strVal val="visible"/>
                                      </p:to>
                                    </p:set>
                                    <p:animEffect transition="in" filter="slide(fromLeft)">
                                      <p:cBhvr>
                                        <p:cTn id="205" dur="500"/>
                                        <p:tgtEl>
                                          <p:spTgt spid="94"/>
                                        </p:tgtEl>
                                      </p:cBhvr>
                                    </p:animEffec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17" presetClass="entr" presetSubtype="10" fill="hold" grpId="0" nodeType="clickEffect">
                                  <p:stCondLst>
                                    <p:cond delay="0"/>
                                  </p:stCondLst>
                                  <p:childTnLst>
                                    <p:set>
                                      <p:cBhvr>
                                        <p:cTn id="209" dur="1" fill="hold">
                                          <p:stCondLst>
                                            <p:cond delay="0"/>
                                          </p:stCondLst>
                                        </p:cTn>
                                        <p:tgtEl>
                                          <p:spTgt spid="147"/>
                                        </p:tgtEl>
                                        <p:attrNameLst>
                                          <p:attrName>style.visibility</p:attrName>
                                        </p:attrNameLst>
                                      </p:cBhvr>
                                      <p:to>
                                        <p:strVal val="visible"/>
                                      </p:to>
                                    </p:set>
                                    <p:anim calcmode="lin" valueType="num">
                                      <p:cBhvr>
                                        <p:cTn id="210" dur="500" fill="hold"/>
                                        <p:tgtEl>
                                          <p:spTgt spid="147"/>
                                        </p:tgtEl>
                                        <p:attrNameLst>
                                          <p:attrName>ppt_w</p:attrName>
                                        </p:attrNameLst>
                                      </p:cBhvr>
                                      <p:tavLst>
                                        <p:tav tm="0">
                                          <p:val>
                                            <p:fltVal val="0"/>
                                          </p:val>
                                        </p:tav>
                                        <p:tav tm="100000">
                                          <p:val>
                                            <p:strVal val="#ppt_w"/>
                                          </p:val>
                                        </p:tav>
                                      </p:tavLst>
                                    </p:anim>
                                    <p:anim calcmode="lin" valueType="num">
                                      <p:cBhvr>
                                        <p:cTn id="211" dur="500" fill="hold"/>
                                        <p:tgtEl>
                                          <p:spTgt spid="147"/>
                                        </p:tgtEl>
                                        <p:attrNameLst>
                                          <p:attrName>ppt_h</p:attrName>
                                        </p:attrNameLst>
                                      </p:cBhvr>
                                      <p:tavLst>
                                        <p:tav tm="0">
                                          <p:val>
                                            <p:strVal val="#ppt_h"/>
                                          </p:val>
                                        </p:tav>
                                        <p:tav tm="100000">
                                          <p:val>
                                            <p:strVal val="#ppt_h"/>
                                          </p:val>
                                        </p:tav>
                                      </p:tavLst>
                                    </p:anim>
                                  </p:childTnLst>
                                </p:cTn>
                              </p:par>
                              <p:par>
                                <p:cTn id="212" presetID="17" presetClass="entr" presetSubtype="10" fill="hold" grpId="0" nodeType="withEffect">
                                  <p:stCondLst>
                                    <p:cond delay="0"/>
                                  </p:stCondLst>
                                  <p:childTnLst>
                                    <p:set>
                                      <p:cBhvr>
                                        <p:cTn id="213" dur="1" fill="hold">
                                          <p:stCondLst>
                                            <p:cond delay="0"/>
                                          </p:stCondLst>
                                        </p:cTn>
                                        <p:tgtEl>
                                          <p:spTgt spid="146"/>
                                        </p:tgtEl>
                                        <p:attrNameLst>
                                          <p:attrName>style.visibility</p:attrName>
                                        </p:attrNameLst>
                                      </p:cBhvr>
                                      <p:to>
                                        <p:strVal val="visible"/>
                                      </p:to>
                                    </p:set>
                                    <p:anim calcmode="lin" valueType="num">
                                      <p:cBhvr>
                                        <p:cTn id="214" dur="500" fill="hold"/>
                                        <p:tgtEl>
                                          <p:spTgt spid="146"/>
                                        </p:tgtEl>
                                        <p:attrNameLst>
                                          <p:attrName>ppt_w</p:attrName>
                                        </p:attrNameLst>
                                      </p:cBhvr>
                                      <p:tavLst>
                                        <p:tav tm="0">
                                          <p:val>
                                            <p:fltVal val="0"/>
                                          </p:val>
                                        </p:tav>
                                        <p:tav tm="100000">
                                          <p:val>
                                            <p:strVal val="#ppt_w"/>
                                          </p:val>
                                        </p:tav>
                                      </p:tavLst>
                                    </p:anim>
                                    <p:anim calcmode="lin" valueType="num">
                                      <p:cBhvr>
                                        <p:cTn id="215" dur="500" fill="hold"/>
                                        <p:tgtEl>
                                          <p:spTgt spid="146"/>
                                        </p:tgtEl>
                                        <p:attrNameLst>
                                          <p:attrName>ppt_h</p:attrName>
                                        </p:attrNameLst>
                                      </p:cBhvr>
                                      <p:tavLst>
                                        <p:tav tm="0">
                                          <p:val>
                                            <p:strVal val="#ppt_h"/>
                                          </p:val>
                                        </p:tav>
                                        <p:tav tm="100000">
                                          <p:val>
                                            <p:strVal val="#ppt_h"/>
                                          </p:val>
                                        </p:tav>
                                      </p:tavLst>
                                    </p:anim>
                                  </p:childTnLst>
                                </p:cTn>
                              </p:par>
                              <p:par>
                                <p:cTn id="216" presetID="17" presetClass="entr" presetSubtype="10" fill="hold" grpId="0" nodeType="withEffect">
                                  <p:stCondLst>
                                    <p:cond delay="0"/>
                                  </p:stCondLst>
                                  <p:childTnLst>
                                    <p:set>
                                      <p:cBhvr>
                                        <p:cTn id="217" dur="1" fill="hold">
                                          <p:stCondLst>
                                            <p:cond delay="0"/>
                                          </p:stCondLst>
                                        </p:cTn>
                                        <p:tgtEl>
                                          <p:spTgt spid="148"/>
                                        </p:tgtEl>
                                        <p:attrNameLst>
                                          <p:attrName>style.visibility</p:attrName>
                                        </p:attrNameLst>
                                      </p:cBhvr>
                                      <p:to>
                                        <p:strVal val="visible"/>
                                      </p:to>
                                    </p:set>
                                    <p:anim calcmode="lin" valueType="num">
                                      <p:cBhvr>
                                        <p:cTn id="218" dur="500" fill="hold"/>
                                        <p:tgtEl>
                                          <p:spTgt spid="148"/>
                                        </p:tgtEl>
                                        <p:attrNameLst>
                                          <p:attrName>ppt_w</p:attrName>
                                        </p:attrNameLst>
                                      </p:cBhvr>
                                      <p:tavLst>
                                        <p:tav tm="0">
                                          <p:val>
                                            <p:fltVal val="0"/>
                                          </p:val>
                                        </p:tav>
                                        <p:tav tm="100000">
                                          <p:val>
                                            <p:strVal val="#ppt_w"/>
                                          </p:val>
                                        </p:tav>
                                      </p:tavLst>
                                    </p:anim>
                                    <p:anim calcmode="lin" valueType="num">
                                      <p:cBhvr>
                                        <p:cTn id="219" dur="500" fill="hold"/>
                                        <p:tgtEl>
                                          <p:spTgt spid="148"/>
                                        </p:tgtEl>
                                        <p:attrNameLst>
                                          <p:attrName>ppt_h</p:attrName>
                                        </p:attrNameLst>
                                      </p:cBhvr>
                                      <p:tavLst>
                                        <p:tav tm="0">
                                          <p:val>
                                            <p:strVal val="#ppt_h"/>
                                          </p:val>
                                        </p:tav>
                                        <p:tav tm="100000">
                                          <p:val>
                                            <p:strVal val="#ppt_h"/>
                                          </p:val>
                                        </p:tav>
                                      </p:tavLst>
                                    </p:anim>
                                  </p:childTnLst>
                                </p:cTn>
                              </p:par>
                              <p:par>
                                <p:cTn id="220" presetID="3" presetClass="entr" presetSubtype="10" fill="hold" grpId="0" nodeType="withEffect">
                                  <p:stCondLst>
                                    <p:cond delay="0"/>
                                  </p:stCondLst>
                                  <p:childTnLst>
                                    <p:set>
                                      <p:cBhvr>
                                        <p:cTn id="221" dur="1" fill="hold">
                                          <p:stCondLst>
                                            <p:cond delay="0"/>
                                          </p:stCondLst>
                                        </p:cTn>
                                        <p:tgtEl>
                                          <p:spTgt spid="149"/>
                                        </p:tgtEl>
                                        <p:attrNameLst>
                                          <p:attrName>style.visibility</p:attrName>
                                        </p:attrNameLst>
                                      </p:cBhvr>
                                      <p:to>
                                        <p:strVal val="visible"/>
                                      </p:to>
                                    </p:set>
                                    <p:animEffect transition="in" filter="blinds(horizontal)">
                                      <p:cBhvr>
                                        <p:cTn id="222" dur="500"/>
                                        <p:tgtEl>
                                          <p:spTgt spid="149"/>
                                        </p:tgtEl>
                                      </p:cBhvr>
                                    </p:animEffect>
                                  </p:childTnLst>
                                </p:cTn>
                              </p:par>
                            </p:childTnLst>
                          </p:cTn>
                        </p:par>
                      </p:childTnLst>
                    </p:cTn>
                  </p:par>
                  <p:par>
                    <p:cTn id="223" fill="hold" nodeType="clickPar">
                      <p:stCondLst>
                        <p:cond delay="indefinite"/>
                      </p:stCondLst>
                      <p:childTnLst>
                        <p:par>
                          <p:cTn id="224" fill="hold" nodeType="withGroup">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33" grpId="0" build="allAtOnce"/>
      <p:bldP spid="34" grpId="0" build="allAtOnce"/>
      <p:bldP spid="35" grpId="0" build="allAtOnce"/>
      <p:bldP spid="36" grpId="0" build="allAtOnce"/>
      <p:bldP spid="37" grpId="0" animBg="1"/>
      <p:bldP spid="37" grpId="1" animBg="1"/>
      <p:bldP spid="38" grpId="0" animBg="1"/>
      <p:bldP spid="39" grpId="0" animBg="1"/>
      <p:bldP spid="39" grpId="1" animBg="1"/>
      <p:bldP spid="40" grpId="0" animBg="1"/>
      <p:bldP spid="49" grpId="0" animBg="1"/>
      <p:bldP spid="50" grpId="0"/>
      <p:bldP spid="80" grpId="0" animBg="1"/>
      <p:bldP spid="81" grpId="0"/>
      <p:bldP spid="82" grpId="0" animBg="1"/>
      <p:bldP spid="83" grpId="0" animBg="1"/>
      <p:bldP spid="84" grpId="0" animBg="1"/>
      <p:bldP spid="87" grpId="0"/>
      <p:bldP spid="88" grpId="0" animBg="1"/>
      <p:bldP spid="93" grpId="0" animBg="1"/>
      <p:bldP spid="94" grpId="0"/>
      <p:bldP spid="100" grpId="0" animBg="1"/>
      <p:bldP spid="101" grpId="0"/>
      <p:bldP spid="105" grpId="0" animBg="1"/>
      <p:bldP spid="132" grpId="0" animBg="1"/>
      <p:bldP spid="133" grpId="0"/>
      <p:bldP spid="134" grpId="0" animBg="1"/>
      <p:bldP spid="135" grpId="0" animBg="1"/>
      <p:bldP spid="136" grpId="0"/>
      <p:bldP spid="137" grpId="0"/>
      <p:bldP spid="138" grpId="0" animBg="1"/>
      <p:bldP spid="139" grpId="0" animBg="1"/>
      <p:bldP spid="140" grpId="0" animBg="1"/>
      <p:bldP spid="141" grpId="0" animBg="1"/>
      <p:bldP spid="142" grpId="0" animBg="1"/>
      <p:bldP spid="143" grpId="0" animBg="1"/>
      <p:bldP spid="144" grpId="0"/>
      <p:bldP spid="145" grpId="0"/>
      <p:bldP spid="146" grpId="0" animBg="1"/>
      <p:bldP spid="147" grpId="0" animBg="1"/>
      <p:bldP spid="148" grpId="0" animBg="1"/>
      <p:bldP spid="149" grpId="0"/>
      <p:bldP spid="15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pPr eaLnBrk="1" hangingPunct="1"/>
            <a:r>
              <a:rPr lang="en-US" sz="3600">
                <a:latin typeface="Garamond" charset="0"/>
              </a:rPr>
              <a:t>Parallelism-Aware Batch Scheduling (PAR-BS)</a:t>
            </a:r>
          </a:p>
        </p:txBody>
      </p:sp>
      <p:sp>
        <p:nvSpPr>
          <p:cNvPr id="3" name="Content Placeholder 2"/>
          <p:cNvSpPr>
            <a:spLocks noGrp="1"/>
          </p:cNvSpPr>
          <p:nvPr>
            <p:ph idx="1"/>
          </p:nvPr>
        </p:nvSpPr>
        <p:spPr>
          <a:xfrm>
            <a:off x="57155" y="1185863"/>
            <a:ext cx="6126163" cy="4554537"/>
          </a:xfrm>
        </p:spPr>
        <p:txBody>
          <a:bodyPr/>
          <a:lstStyle/>
          <a:p>
            <a:pPr eaLnBrk="1" hangingPunct="1"/>
            <a:r>
              <a:rPr lang="en-US" sz="2200">
                <a:latin typeface="Tahoma" charset="0"/>
              </a:rPr>
              <a:t>Principle 1: Parallelism-awareness</a:t>
            </a:r>
          </a:p>
          <a:p>
            <a:pPr lvl="1" eaLnBrk="1" hangingPunct="1"/>
            <a:r>
              <a:rPr lang="en-US">
                <a:solidFill>
                  <a:srgbClr val="FF0000"/>
                </a:solidFill>
                <a:latin typeface="Tahoma" charset="0"/>
                <a:ea typeface="ＭＳ Ｐゴシック" charset="0"/>
              </a:rPr>
              <a:t>Schedule</a:t>
            </a:r>
            <a:r>
              <a:rPr lang="en-US">
                <a:latin typeface="Tahoma" charset="0"/>
                <a:ea typeface="ＭＳ Ｐゴシック" charset="0"/>
              </a:rPr>
              <a:t> </a:t>
            </a:r>
            <a:r>
              <a:rPr lang="en-US">
                <a:solidFill>
                  <a:srgbClr val="FF0000"/>
                </a:solidFill>
                <a:latin typeface="Tahoma" charset="0"/>
                <a:ea typeface="ＭＳ Ｐゴシック" charset="0"/>
              </a:rPr>
              <a:t>requests from a thread (to different banks) back to back</a:t>
            </a:r>
          </a:p>
          <a:p>
            <a:pPr lvl="1" eaLnBrk="1" hangingPunct="1"/>
            <a:r>
              <a:rPr lang="en-US" sz="1800">
                <a:solidFill>
                  <a:srgbClr val="003399"/>
                </a:solidFill>
                <a:latin typeface="Tahoma" charset="0"/>
                <a:ea typeface="ＭＳ Ｐゴシック" charset="0"/>
              </a:rPr>
              <a:t>Preserves each thread</a:t>
            </a:r>
            <a:r>
              <a:rPr lang="ja-JP" altLang="en-US" sz="1800">
                <a:solidFill>
                  <a:srgbClr val="003399"/>
                </a:solidFill>
                <a:latin typeface="Tahoma" charset="0"/>
                <a:ea typeface="ＭＳ Ｐゴシック" charset="0"/>
              </a:rPr>
              <a:t>’</a:t>
            </a:r>
            <a:r>
              <a:rPr lang="en-US" altLang="ja-JP" sz="1800">
                <a:solidFill>
                  <a:srgbClr val="003399"/>
                </a:solidFill>
                <a:latin typeface="Tahoma" charset="0"/>
                <a:ea typeface="ＭＳ Ｐゴシック" charset="0"/>
              </a:rPr>
              <a:t>s bank parallelism</a:t>
            </a:r>
          </a:p>
          <a:p>
            <a:pPr lvl="1" eaLnBrk="1" hangingPunct="1"/>
            <a:r>
              <a:rPr lang="en-US" sz="1800">
                <a:latin typeface="Tahoma" charset="0"/>
                <a:ea typeface="ＭＳ Ｐゴシック" charset="0"/>
              </a:rPr>
              <a:t>But, this can cause starvation…</a:t>
            </a:r>
          </a:p>
          <a:p>
            <a:pPr lvl="1" eaLnBrk="1" hangingPunct="1"/>
            <a:endParaRPr lang="en-US">
              <a:latin typeface="Tahoma" charset="0"/>
              <a:ea typeface="ＭＳ Ｐゴシック" charset="0"/>
            </a:endParaRPr>
          </a:p>
          <a:p>
            <a:pPr eaLnBrk="1" hangingPunct="1"/>
            <a:r>
              <a:rPr lang="en-US" sz="2200">
                <a:latin typeface="Tahoma" charset="0"/>
              </a:rPr>
              <a:t>Principle 2: Request Batching</a:t>
            </a:r>
          </a:p>
          <a:p>
            <a:pPr lvl="1" eaLnBrk="1" hangingPunct="1"/>
            <a:r>
              <a:rPr lang="en-US">
                <a:latin typeface="Tahoma" charset="0"/>
                <a:ea typeface="ＭＳ Ｐゴシック" charset="0"/>
              </a:rPr>
              <a:t>Group a fixed number of oldest requests from each thread into a </a:t>
            </a:r>
            <a:r>
              <a:rPr lang="ja-JP" altLang="en-US">
                <a:latin typeface="Tahoma" charset="0"/>
                <a:ea typeface="ＭＳ Ｐゴシック" charset="0"/>
              </a:rPr>
              <a:t>“</a:t>
            </a:r>
            <a:r>
              <a:rPr lang="en-US" altLang="ja-JP">
                <a:latin typeface="Tahoma" charset="0"/>
                <a:ea typeface="ＭＳ Ｐゴシック" charset="0"/>
              </a:rPr>
              <a:t>batch</a:t>
            </a:r>
            <a:r>
              <a:rPr lang="ja-JP" altLang="en-US">
                <a:latin typeface="Tahoma" charset="0"/>
                <a:ea typeface="ＭＳ Ｐゴシック" charset="0"/>
              </a:rPr>
              <a:t>”</a:t>
            </a:r>
            <a:endParaRPr lang="en-US" altLang="ja-JP">
              <a:latin typeface="Tahoma" charset="0"/>
              <a:ea typeface="ＭＳ Ｐゴシック" charset="0"/>
            </a:endParaRPr>
          </a:p>
          <a:p>
            <a:pPr lvl="1" eaLnBrk="1" hangingPunct="1"/>
            <a:r>
              <a:rPr lang="en-US">
                <a:solidFill>
                  <a:srgbClr val="FF0000"/>
                </a:solidFill>
                <a:latin typeface="Tahoma" charset="0"/>
                <a:ea typeface="ＭＳ Ｐゴシック" charset="0"/>
              </a:rPr>
              <a:t>Service the batch before all other requests</a:t>
            </a:r>
          </a:p>
          <a:p>
            <a:pPr lvl="1" eaLnBrk="1" hangingPunct="1"/>
            <a:r>
              <a:rPr lang="en-US" sz="1800">
                <a:latin typeface="Tahoma" charset="0"/>
                <a:ea typeface="ＭＳ Ｐゴシック" charset="0"/>
              </a:rPr>
              <a:t>Form a new batch when the current one is done</a:t>
            </a:r>
          </a:p>
          <a:p>
            <a:pPr lvl="1" eaLnBrk="1" hangingPunct="1"/>
            <a:r>
              <a:rPr lang="en-US" sz="1800">
                <a:solidFill>
                  <a:srgbClr val="003399"/>
                </a:solidFill>
                <a:latin typeface="Tahoma" charset="0"/>
                <a:ea typeface="ＭＳ Ｐゴシック" charset="0"/>
              </a:rPr>
              <a:t>Eliminates starvation, provides fairness</a:t>
            </a:r>
            <a:endParaRPr lang="en-US" sz="1800">
              <a:latin typeface="Tahoma" charset="0"/>
              <a:ea typeface="ＭＳ Ｐゴシック" charset="0"/>
            </a:endParaRPr>
          </a:p>
          <a:p>
            <a:pPr lvl="1" eaLnBrk="1" hangingPunct="1"/>
            <a:r>
              <a:rPr lang="en-US" sz="1800">
                <a:solidFill>
                  <a:srgbClr val="003399"/>
                </a:solidFill>
                <a:latin typeface="Tahoma" charset="0"/>
                <a:ea typeface="ＭＳ Ｐゴシック" charset="0"/>
              </a:rPr>
              <a:t>Allows parallelism-awareness within a batch</a:t>
            </a:r>
          </a:p>
          <a:p>
            <a:pPr lvl="1" eaLnBrk="1" hangingPunct="1"/>
            <a:endParaRPr lang="en-US">
              <a:solidFill>
                <a:srgbClr val="003399"/>
              </a:solidFill>
              <a:latin typeface="Tahoma" charset="0"/>
              <a:ea typeface="ＭＳ Ｐゴシック" charset="0"/>
            </a:endParaRPr>
          </a:p>
          <a:p>
            <a:pPr eaLnBrk="1" hangingPunct="1"/>
            <a:endParaRPr lang="en-US">
              <a:latin typeface="Tahoma" charset="0"/>
            </a:endParaRPr>
          </a:p>
          <a:p>
            <a:pPr lvl="1" eaLnBrk="1" hangingPunct="1"/>
            <a:endParaRPr lang="en-US">
              <a:latin typeface="Tahoma" charset="0"/>
              <a:ea typeface="ＭＳ Ｐゴシック" charset="0"/>
            </a:endParaRPr>
          </a:p>
          <a:p>
            <a:pPr lvl="1" eaLnBrk="1" hangingPunct="1"/>
            <a:endParaRPr lang="en-US">
              <a:latin typeface="Tahoma" charset="0"/>
              <a:ea typeface="ＭＳ Ｐゴシック" charset="0"/>
            </a:endParaRPr>
          </a:p>
        </p:txBody>
      </p:sp>
      <p:sp>
        <p:nvSpPr>
          <p:cNvPr id="8909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760" indent="-285677" eaLnBrk="0" hangingPunct="0">
              <a:defRPr sz="2400">
                <a:solidFill>
                  <a:schemeClr val="tx1"/>
                </a:solidFill>
                <a:latin typeface="Arial" charset="0"/>
                <a:ea typeface="ＭＳ Ｐゴシック" charset="0"/>
              </a:defRPr>
            </a:lvl2pPr>
            <a:lvl3pPr marL="1142706" indent="-228541" eaLnBrk="0" hangingPunct="0">
              <a:defRPr sz="2400">
                <a:solidFill>
                  <a:schemeClr val="tx1"/>
                </a:solidFill>
                <a:latin typeface="Arial" charset="0"/>
                <a:ea typeface="ＭＳ Ｐゴシック" charset="0"/>
              </a:defRPr>
            </a:lvl3pPr>
            <a:lvl4pPr marL="1599790" indent="-228541" eaLnBrk="0" hangingPunct="0">
              <a:defRPr sz="2400">
                <a:solidFill>
                  <a:schemeClr val="tx1"/>
                </a:solidFill>
                <a:latin typeface="Arial" charset="0"/>
                <a:ea typeface="ＭＳ Ｐゴシック" charset="0"/>
              </a:defRPr>
            </a:lvl4pPr>
            <a:lvl5pPr marL="2056875" indent="-228541" eaLnBrk="0" hangingPunct="0">
              <a:defRPr sz="2400">
                <a:solidFill>
                  <a:schemeClr val="tx1"/>
                </a:solidFill>
                <a:latin typeface="Arial" charset="0"/>
                <a:ea typeface="ＭＳ Ｐゴシック" charset="0"/>
              </a:defRPr>
            </a:lvl5pPr>
            <a:lvl6pPr marL="2513959" indent="-228541" eaLnBrk="0" fontAlgn="base" hangingPunct="0">
              <a:spcBef>
                <a:spcPct val="0"/>
              </a:spcBef>
              <a:spcAft>
                <a:spcPct val="0"/>
              </a:spcAft>
              <a:defRPr sz="2400">
                <a:solidFill>
                  <a:schemeClr val="tx1"/>
                </a:solidFill>
                <a:latin typeface="Arial" charset="0"/>
                <a:ea typeface="ＭＳ Ｐゴシック" charset="0"/>
              </a:defRPr>
            </a:lvl6pPr>
            <a:lvl7pPr marL="2971040" indent="-228541" eaLnBrk="0" fontAlgn="base" hangingPunct="0">
              <a:spcBef>
                <a:spcPct val="0"/>
              </a:spcBef>
              <a:spcAft>
                <a:spcPct val="0"/>
              </a:spcAft>
              <a:defRPr sz="2400">
                <a:solidFill>
                  <a:schemeClr val="tx1"/>
                </a:solidFill>
                <a:latin typeface="Arial" charset="0"/>
                <a:ea typeface="ＭＳ Ｐゴシック" charset="0"/>
              </a:defRPr>
            </a:lvl7pPr>
            <a:lvl8pPr marL="3428124" indent="-228541" eaLnBrk="0" fontAlgn="base" hangingPunct="0">
              <a:spcBef>
                <a:spcPct val="0"/>
              </a:spcBef>
              <a:spcAft>
                <a:spcPct val="0"/>
              </a:spcAft>
              <a:defRPr sz="2400">
                <a:solidFill>
                  <a:schemeClr val="tx1"/>
                </a:solidFill>
                <a:latin typeface="Arial" charset="0"/>
                <a:ea typeface="ＭＳ Ｐゴシック" charset="0"/>
              </a:defRPr>
            </a:lvl8pPr>
            <a:lvl9pPr marL="3885205" indent="-228541"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12C7C7-8E7F-E448-BBCB-7CD61C41119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5" name="Rectangle 3"/>
          <p:cNvSpPr>
            <a:spLocks noChangeArrowheads="1"/>
          </p:cNvSpPr>
          <p:nvPr/>
        </p:nvSpPr>
        <p:spPr bwMode="auto">
          <a:xfrm>
            <a:off x="6569076" y="480060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
              <a:cs typeface="+mn-cs"/>
            </a:endParaRPr>
          </a:p>
        </p:txBody>
      </p:sp>
      <p:sp>
        <p:nvSpPr>
          <p:cNvPr id="6" name="Text Box 80"/>
          <p:cNvSpPr txBox="1">
            <a:spLocks noChangeArrowheads="1"/>
          </p:cNvSpPr>
          <p:nvPr/>
        </p:nvSpPr>
        <p:spPr bwMode="auto">
          <a:xfrm>
            <a:off x="6542093" y="507047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0</a:t>
            </a:r>
          </a:p>
        </p:txBody>
      </p:sp>
      <p:sp>
        <p:nvSpPr>
          <p:cNvPr id="7" name="Rectangle 3"/>
          <p:cNvSpPr>
            <a:spLocks noChangeArrowheads="1"/>
          </p:cNvSpPr>
          <p:nvPr/>
        </p:nvSpPr>
        <p:spPr bwMode="auto">
          <a:xfrm>
            <a:off x="7483476" y="480060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
              <a:cs typeface="+mn-cs"/>
            </a:endParaRPr>
          </a:p>
        </p:txBody>
      </p:sp>
      <p:sp>
        <p:nvSpPr>
          <p:cNvPr id="8" name="Text Box 80"/>
          <p:cNvSpPr txBox="1">
            <a:spLocks noChangeArrowheads="1"/>
          </p:cNvSpPr>
          <p:nvPr/>
        </p:nvSpPr>
        <p:spPr bwMode="auto">
          <a:xfrm>
            <a:off x="7483480" y="5070475"/>
            <a:ext cx="8239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1</a:t>
            </a:r>
          </a:p>
        </p:txBody>
      </p:sp>
      <p:sp>
        <p:nvSpPr>
          <p:cNvPr id="9" name="Rectangle 8"/>
          <p:cNvSpPr>
            <a:spLocks noChangeArrowheads="1"/>
          </p:cNvSpPr>
          <p:nvPr/>
        </p:nvSpPr>
        <p:spPr bwMode="auto">
          <a:xfrm>
            <a:off x="6569076" y="4224338"/>
            <a:ext cx="762000" cy="254000"/>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ahoma"/>
                <a:ea typeface=""/>
                <a:cs typeface="+mn-cs"/>
              </a:rPr>
              <a:t>T1</a:t>
            </a:r>
          </a:p>
        </p:txBody>
      </p:sp>
      <p:sp>
        <p:nvSpPr>
          <p:cNvPr id="10" name="Rectangle 9"/>
          <p:cNvSpPr>
            <a:spLocks noChangeArrowheads="1"/>
          </p:cNvSpPr>
          <p:nvPr/>
        </p:nvSpPr>
        <p:spPr bwMode="auto">
          <a:xfrm>
            <a:off x="7483476" y="3829055"/>
            <a:ext cx="762000" cy="252413"/>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ahoma"/>
                <a:ea typeface=""/>
                <a:cs typeface="+mn-cs"/>
              </a:rPr>
              <a:t>T1</a:t>
            </a:r>
          </a:p>
        </p:txBody>
      </p:sp>
      <p:sp>
        <p:nvSpPr>
          <p:cNvPr id="11" name="Rectangle 10"/>
          <p:cNvSpPr>
            <a:spLocks noChangeArrowheads="1"/>
          </p:cNvSpPr>
          <p:nvPr/>
        </p:nvSpPr>
        <p:spPr bwMode="auto">
          <a:xfrm>
            <a:off x="7483476" y="4224338"/>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ahoma"/>
                <a:ea typeface=""/>
                <a:cs typeface="+mn-cs"/>
              </a:rPr>
              <a:t>T0</a:t>
            </a:r>
          </a:p>
        </p:txBody>
      </p:sp>
      <p:sp>
        <p:nvSpPr>
          <p:cNvPr id="12" name="Rectangle 11"/>
          <p:cNvSpPr>
            <a:spLocks noChangeArrowheads="1"/>
          </p:cNvSpPr>
          <p:nvPr/>
        </p:nvSpPr>
        <p:spPr bwMode="auto">
          <a:xfrm>
            <a:off x="6569076" y="3429005"/>
            <a:ext cx="762000" cy="252413"/>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ahoma"/>
                <a:ea typeface=""/>
                <a:cs typeface="+mn-cs"/>
              </a:rPr>
              <a:t>T0</a:t>
            </a:r>
          </a:p>
        </p:txBody>
      </p:sp>
      <p:sp>
        <p:nvSpPr>
          <p:cNvPr id="13" name="Rectangle 12"/>
          <p:cNvSpPr/>
          <p:nvPr/>
        </p:nvSpPr>
        <p:spPr bwMode="auto">
          <a:xfrm>
            <a:off x="6569076" y="3829055"/>
            <a:ext cx="762000" cy="252413"/>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Arial" pitchFamily="-111" charset="0"/>
                <a:cs typeface="Arial" pitchFamily="-111" charset="0"/>
              </a:rPr>
              <a:t>T2</a:t>
            </a:r>
          </a:p>
        </p:txBody>
      </p:sp>
      <p:sp>
        <p:nvSpPr>
          <p:cNvPr id="14" name="Rectangle 13"/>
          <p:cNvSpPr/>
          <p:nvPr/>
        </p:nvSpPr>
        <p:spPr bwMode="auto">
          <a:xfrm>
            <a:off x="7483476" y="3013080"/>
            <a:ext cx="762000" cy="252413"/>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Arial" pitchFamily="-111" charset="0"/>
                <a:cs typeface="Arial" pitchFamily="-111" charset="0"/>
              </a:rPr>
              <a:t>T2</a:t>
            </a:r>
          </a:p>
        </p:txBody>
      </p:sp>
      <p:sp>
        <p:nvSpPr>
          <p:cNvPr id="15" name="Rectangle 14"/>
          <p:cNvSpPr>
            <a:spLocks noChangeArrowheads="1"/>
          </p:cNvSpPr>
          <p:nvPr/>
        </p:nvSpPr>
        <p:spPr bwMode="auto">
          <a:xfrm>
            <a:off x="7483476" y="342900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ahoma"/>
                <a:ea typeface=""/>
                <a:cs typeface="+mn-cs"/>
              </a:rPr>
              <a:t>T3</a:t>
            </a:r>
          </a:p>
        </p:txBody>
      </p:sp>
      <p:sp>
        <p:nvSpPr>
          <p:cNvPr id="16" name="Rectangle 15"/>
          <p:cNvSpPr>
            <a:spLocks noChangeArrowheads="1"/>
          </p:cNvSpPr>
          <p:nvPr/>
        </p:nvSpPr>
        <p:spPr bwMode="auto">
          <a:xfrm>
            <a:off x="6569076" y="3013080"/>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ahoma"/>
                <a:ea typeface=""/>
                <a:cs typeface="+mn-cs"/>
              </a:rPr>
              <a:t>T3</a:t>
            </a:r>
          </a:p>
        </p:txBody>
      </p:sp>
      <p:sp>
        <p:nvSpPr>
          <p:cNvPr id="17" name="Rectangle 16"/>
          <p:cNvSpPr/>
          <p:nvPr/>
        </p:nvSpPr>
        <p:spPr bwMode="auto">
          <a:xfrm>
            <a:off x="6569076" y="2566988"/>
            <a:ext cx="762000" cy="252412"/>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Arial" pitchFamily="-111" charset="0"/>
                <a:cs typeface="Arial" pitchFamily="-111" charset="0"/>
              </a:rPr>
              <a:t>T2</a:t>
            </a:r>
          </a:p>
        </p:txBody>
      </p:sp>
      <p:sp>
        <p:nvSpPr>
          <p:cNvPr id="18" name="Rectangle 17"/>
          <p:cNvSpPr/>
          <p:nvPr/>
        </p:nvSpPr>
        <p:spPr bwMode="auto">
          <a:xfrm>
            <a:off x="7483476" y="2566988"/>
            <a:ext cx="762000" cy="252412"/>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Arial" pitchFamily="-111" charset="0"/>
                <a:cs typeface="Arial" pitchFamily="-111" charset="0"/>
              </a:rPr>
              <a:t>T2</a:t>
            </a:r>
          </a:p>
        </p:txBody>
      </p:sp>
      <p:sp>
        <p:nvSpPr>
          <p:cNvPr id="19" name="Rectangle 18"/>
          <p:cNvSpPr/>
          <p:nvPr/>
        </p:nvSpPr>
        <p:spPr bwMode="auto">
          <a:xfrm>
            <a:off x="6569076" y="2119313"/>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Arial" pitchFamily="-111" charset="0"/>
                <a:cs typeface="Arial" pitchFamily="-111" charset="0"/>
              </a:rPr>
              <a:t>T2</a:t>
            </a:r>
          </a:p>
        </p:txBody>
      </p:sp>
      <p:sp>
        <p:nvSpPr>
          <p:cNvPr id="20" name="Rounded Rectangle 19"/>
          <p:cNvSpPr>
            <a:spLocks noChangeArrowheads="1"/>
          </p:cNvSpPr>
          <p:nvPr/>
        </p:nvSpPr>
        <p:spPr bwMode="auto">
          <a:xfrm>
            <a:off x="6286501" y="2917825"/>
            <a:ext cx="2187575" cy="1674813"/>
          </a:xfrm>
          <a:prstGeom prst="roundRect">
            <a:avLst>
              <a:gd name="adj" fmla="val 16667"/>
            </a:avLst>
          </a:prstGeom>
          <a:noFill/>
          <a:ln w="25400">
            <a:solidFill>
              <a:schemeClr val="tx1"/>
            </a:solidFill>
            <a:prstDash val="sysDash"/>
            <a:round/>
            <a:headEnd/>
            <a:tailEnd/>
          </a:ln>
          <a:extLst>
            <a:ext uri="{909E8E84-426E-40dd-AFC4-6F175D3DCCD1}">
              <a14:hiddenFill xmlns:a14="http://schemas.microsoft.com/office/drawing/2010/main" xmlns="">
                <a:solidFill>
                  <a:srgbClr val="FFFFFF"/>
                </a:solidFill>
              </a14:hiddenFill>
            </a:ext>
          </a:extLst>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6600"/>
              </a:solidFill>
              <a:effectLst/>
              <a:uLnTx/>
              <a:uFillTx/>
              <a:latin typeface="Tahoma"/>
              <a:ea typeface=""/>
              <a:cs typeface="+mn-cs"/>
            </a:endParaRPr>
          </a:p>
        </p:txBody>
      </p:sp>
      <p:sp>
        <p:nvSpPr>
          <p:cNvPr id="21" name="TextBox 20"/>
          <p:cNvSpPr txBox="1">
            <a:spLocks noChangeArrowheads="1"/>
          </p:cNvSpPr>
          <p:nvPr/>
        </p:nvSpPr>
        <p:spPr bwMode="auto">
          <a:xfrm>
            <a:off x="8448679" y="2917825"/>
            <a:ext cx="784155"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Batch</a:t>
            </a:r>
          </a:p>
        </p:txBody>
      </p:sp>
      <p:sp>
        <p:nvSpPr>
          <p:cNvPr id="22" name="Rectangle 21"/>
          <p:cNvSpPr>
            <a:spLocks noChangeArrowheads="1"/>
          </p:cNvSpPr>
          <p:nvPr/>
        </p:nvSpPr>
        <p:spPr bwMode="auto">
          <a:xfrm>
            <a:off x="7483476" y="2119313"/>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ahoma"/>
                <a:ea typeface=""/>
                <a:cs typeface="+mn-cs"/>
              </a:rPr>
              <a:t>T0</a:t>
            </a:r>
          </a:p>
        </p:txBody>
      </p:sp>
      <p:sp>
        <p:nvSpPr>
          <p:cNvPr id="23" name="Rectangle 22"/>
          <p:cNvSpPr>
            <a:spLocks noChangeArrowheads="1"/>
          </p:cNvSpPr>
          <p:nvPr/>
        </p:nvSpPr>
        <p:spPr bwMode="auto">
          <a:xfrm>
            <a:off x="6569076" y="1714505"/>
            <a:ext cx="762000" cy="252413"/>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ahoma"/>
                <a:ea typeface=""/>
                <a:cs typeface="+mn-cs"/>
              </a:rPr>
              <a:t>T1</a:t>
            </a:r>
          </a:p>
        </p:txBody>
      </p:sp>
      <p:sp>
        <p:nvSpPr>
          <p:cNvPr id="24" name="Rectangle 23"/>
          <p:cNvSpPr>
            <a:spLocks noChangeArrowheads="1"/>
          </p:cNvSpPr>
          <p:nvPr/>
        </p:nvSpPr>
        <p:spPr bwMode="auto">
          <a:xfrm>
            <a:off x="7483476" y="1714505"/>
            <a:ext cx="762000" cy="252413"/>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ahoma"/>
                <a:ea typeface=""/>
                <a:cs typeface="+mn-cs"/>
              </a:rPr>
              <a:t>T1</a:t>
            </a:r>
          </a:p>
        </p:txBody>
      </p:sp>
      <p:sp>
        <p:nvSpPr>
          <p:cNvPr id="89112" name="Rectangle 1"/>
          <p:cNvSpPr>
            <a:spLocks noChangeArrowheads="1"/>
          </p:cNvSpPr>
          <p:nvPr/>
        </p:nvSpPr>
        <p:spPr bwMode="auto">
          <a:xfrm>
            <a:off x="-304795" y="6096001"/>
            <a:ext cx="8882063"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p>
            <a:pPr marL="457011" marR="0" lvl="1" indent="0" algn="l"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Tahoma" charset="0"/>
                <a:ea typeface=""/>
                <a:cs typeface="+mn-cs"/>
              </a:rPr>
              <a:t>Mutlu and Moscibroda, </a:t>
            </a:r>
            <a:r>
              <a:rPr kumimoji="0" lang="ja-JP" altLang="en-US" sz="1500" b="0" i="0" u="none" strike="noStrike" kern="1200" cap="none" spc="0" normalizeH="0" baseline="0" noProof="0">
                <a:ln>
                  <a:noFill/>
                </a:ln>
                <a:solidFill>
                  <a:srgbClr val="000000"/>
                </a:solidFill>
                <a:effectLst/>
                <a:uLnTx/>
                <a:uFillTx/>
                <a:latin typeface="Tahoma" charset="0"/>
                <a:ea typeface=""/>
                <a:cs typeface="+mn-cs"/>
              </a:rPr>
              <a:t>“</a:t>
            </a:r>
            <a:r>
              <a:rPr kumimoji="0" lang="en-US" altLang="ja-JP" sz="1500" b="0" i="0" u="none" strike="noStrike" kern="1200" cap="none" spc="0" normalizeH="0" baseline="0" noProof="0">
                <a:ln>
                  <a:noFill/>
                </a:ln>
                <a:solidFill>
                  <a:srgbClr val="0000FF"/>
                </a:solidFill>
                <a:effectLst/>
                <a:uLnTx/>
                <a:uFillTx/>
                <a:latin typeface="Tahoma" charset="0"/>
                <a:ea typeface=""/>
                <a:cs typeface="+mn-cs"/>
              </a:rPr>
              <a:t>Parallelism-Aware Batch Scheduling,</a:t>
            </a:r>
            <a:r>
              <a:rPr kumimoji="0" lang="ja-JP" altLang="en-US" sz="1500" b="0" i="0" u="none" strike="noStrike" kern="1200" cap="none" spc="0" normalizeH="0" baseline="0" noProof="0">
                <a:ln>
                  <a:noFill/>
                </a:ln>
                <a:solidFill>
                  <a:srgbClr val="000000"/>
                </a:solidFill>
                <a:effectLst/>
                <a:uLnTx/>
                <a:uFillTx/>
                <a:latin typeface="Tahoma" charset="0"/>
                <a:ea typeface=""/>
                <a:cs typeface="+mn-cs"/>
              </a:rPr>
              <a:t>”</a:t>
            </a:r>
            <a:r>
              <a:rPr kumimoji="0" lang="en-US" altLang="ja-JP" sz="1500" b="0" i="0" u="none" strike="noStrike" kern="1200" cap="none" spc="0" normalizeH="0" baseline="0" noProof="0">
                <a:ln>
                  <a:noFill/>
                </a:ln>
                <a:solidFill>
                  <a:srgbClr val="000000"/>
                </a:solidFill>
                <a:effectLst/>
                <a:uLnTx/>
                <a:uFillTx/>
                <a:latin typeface="Tahoma" charset="0"/>
                <a:ea typeface=""/>
                <a:cs typeface="+mn-cs"/>
              </a:rPr>
              <a:t> ISCA 2008.</a:t>
            </a:r>
            <a:endParaRPr kumimoji="0" lang="en-US" sz="1500" b="0" i="0" u="none" strike="noStrike" kern="1200" cap="none" spc="0" normalizeH="0" baseline="0" noProof="0">
              <a:ln>
                <a:noFill/>
              </a:ln>
              <a:solidFill>
                <a:srgbClr val="000000"/>
              </a:solidFill>
              <a:effectLst/>
              <a:uLnTx/>
              <a:uFillTx/>
              <a:latin typeface="Tahoma" charset="0"/>
              <a:ea typeface=""/>
              <a:cs typeface="+mn-cs"/>
            </a:endParaRPr>
          </a:p>
        </p:txBody>
      </p:sp>
    </p:spTree>
    <p:extLst>
      <p:ext uri="{BB962C8B-B14F-4D97-AF65-F5344CB8AC3E}">
        <p14:creationId xmlns:p14="http://schemas.microsoft.com/office/powerpoint/2010/main" val="41052882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42" presetClass="path" presetSubtype="0" accel="50000" decel="50000" fill="hold" nodeType="clickEffect">
                                  <p:stCondLst>
                                    <p:cond delay="0"/>
                                  </p:stCondLst>
                                  <p:childTnLst>
                                    <p:animMotion origin="layout" path="M 4.72222E-6 -7.40741E-7 L 4.72222E-6 0.16227 " pathEditMode="relative" rAng="0" ptsTypes="AA">
                                      <p:cBhvr>
                                        <p:cTn id="78" dur="500" fill="hold"/>
                                        <p:tgtEl>
                                          <p:spTgt spid="11"/>
                                        </p:tgtEl>
                                        <p:attrNameLst>
                                          <p:attrName>ppt_x</p:attrName>
                                          <p:attrName>ppt_y</p:attrName>
                                        </p:attrNameLst>
                                      </p:cBhvr>
                                      <p:rCtr x="0" y="8100"/>
                                    </p:animMotion>
                                  </p:childTnLst>
                                </p:cTn>
                              </p:par>
                            </p:childTnLst>
                          </p:cTn>
                        </p:par>
                      </p:childTnLst>
                    </p:cTn>
                  </p:par>
                  <p:par>
                    <p:cTn id="79" fill="hold" nodeType="clickPar">
                      <p:stCondLst>
                        <p:cond delay="indefinite"/>
                      </p:stCondLst>
                      <p:childTnLst>
                        <p:par>
                          <p:cTn id="80" fill="hold" nodeType="withGroup">
                            <p:stCondLst>
                              <p:cond delay="0"/>
                            </p:stCondLst>
                            <p:childTnLst>
                              <p:par>
                                <p:cTn id="81" presetID="42" presetClass="path" presetSubtype="0" accel="50000" decel="50000" fill="hold" grpId="1" nodeType="clickEffect">
                                  <p:stCondLst>
                                    <p:cond delay="0"/>
                                  </p:stCondLst>
                                  <p:childTnLst>
                                    <p:animMotion origin="layout" path="M 4.72222E-6 2.96296E-6 L 4.72222E-6 0.27847 " pathEditMode="relative" rAng="0" ptsTypes="AA">
                                      <p:cBhvr>
                                        <p:cTn id="82" dur="500" fill="hold"/>
                                        <p:tgtEl>
                                          <p:spTgt spid="12"/>
                                        </p:tgtEl>
                                        <p:attrNameLst>
                                          <p:attrName>ppt_x</p:attrName>
                                          <p:attrName>ppt_y</p:attrName>
                                        </p:attrNameLst>
                                      </p:cBhvr>
                                      <p:rCtr x="0" y="13900"/>
                                    </p:animMotion>
                                  </p:childTnLst>
                                </p:cTn>
                              </p:par>
                              <p:par>
                                <p:cTn id="83" presetID="2" presetClass="entr" presetSubtype="1" fill="hold"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0-#ppt_h/2"/>
                                          </p:val>
                                        </p:tav>
                                        <p:tav tm="100000">
                                          <p:val>
                                            <p:strVal val="#ppt_y"/>
                                          </p:val>
                                        </p:tav>
                                      </p:tavLst>
                                    </p:anim>
                                  </p:childTnLst>
                                </p:cTn>
                              </p:par>
                              <p:par>
                                <p:cTn id="87" presetID="2" presetClass="entr" presetSubtype="1"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anim calcmode="lin" valueType="num">
                                      <p:cBhvr additive="base">
                                        <p:cTn id="89" dur="500" fill="hold"/>
                                        <p:tgtEl>
                                          <p:spTgt spid="18"/>
                                        </p:tgtEl>
                                        <p:attrNameLst>
                                          <p:attrName>ppt_x</p:attrName>
                                        </p:attrNameLst>
                                      </p:cBhvr>
                                      <p:tavLst>
                                        <p:tav tm="0">
                                          <p:val>
                                            <p:strVal val="#ppt_x"/>
                                          </p:val>
                                        </p:tav>
                                        <p:tav tm="100000">
                                          <p:val>
                                            <p:strVal val="#ppt_x"/>
                                          </p:val>
                                        </p:tav>
                                      </p:tavLst>
                                    </p:anim>
                                    <p:anim calcmode="lin" valueType="num">
                                      <p:cBhvr additive="base">
                                        <p:cTn id="9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1"/>
                                        </p:tgtEl>
                                        <p:attrNameLst>
                                          <p:attrName>style.visibility</p:attrName>
                                        </p:attrNameLst>
                                      </p:cBhvr>
                                      <p:to>
                                        <p:strVal val="hidden"/>
                                      </p:to>
                                    </p:set>
                                  </p:childTnLst>
                                </p:cTn>
                              </p:par>
                              <p:par>
                                <p:cTn id="95" presetID="1" presetClass="exit" presetSubtype="0" fill="hold" grpId="2" nodeType="withEffect">
                                  <p:stCondLst>
                                    <p:cond delay="0"/>
                                  </p:stCondLst>
                                  <p:childTnLst>
                                    <p:set>
                                      <p:cBhvr>
                                        <p:cTn id="96" dur="1" fill="hold">
                                          <p:stCondLst>
                                            <p:cond delay="0"/>
                                          </p:stCondLst>
                                        </p:cTn>
                                        <p:tgtEl>
                                          <p:spTgt spid="12"/>
                                        </p:tgtEl>
                                        <p:attrNameLst>
                                          <p:attrName>style.visibility</p:attrName>
                                        </p:attrNameLst>
                                      </p:cBhvr>
                                      <p:to>
                                        <p:strVal val="hidden"/>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1" fill="hold" grpId="0" nodeType="clickEffect">
                                  <p:stCondLst>
                                    <p:cond delay="0"/>
                                  </p:stCondLst>
                                  <p:childTnLst>
                                    <p:set>
                                      <p:cBhvr>
                                        <p:cTn id="100" dur="1" fill="hold">
                                          <p:stCondLst>
                                            <p:cond delay="0"/>
                                          </p:stCondLst>
                                        </p:cTn>
                                        <p:tgtEl>
                                          <p:spTgt spid="19"/>
                                        </p:tgtEl>
                                        <p:attrNameLst>
                                          <p:attrName>style.visibility</p:attrName>
                                        </p:attrNameLst>
                                      </p:cBhvr>
                                      <p:to>
                                        <p:strVal val="visible"/>
                                      </p:to>
                                    </p:set>
                                    <p:anim calcmode="lin" valueType="num">
                                      <p:cBhvr additive="base">
                                        <p:cTn id="101" dur="500" fill="hold"/>
                                        <p:tgtEl>
                                          <p:spTgt spid="19"/>
                                        </p:tgtEl>
                                        <p:attrNameLst>
                                          <p:attrName>ppt_x</p:attrName>
                                        </p:attrNameLst>
                                      </p:cBhvr>
                                      <p:tavLst>
                                        <p:tav tm="0">
                                          <p:val>
                                            <p:strVal val="#ppt_x"/>
                                          </p:val>
                                        </p:tav>
                                        <p:tav tm="100000">
                                          <p:val>
                                            <p:strVal val="#ppt_x"/>
                                          </p:val>
                                        </p:tav>
                                      </p:tavLst>
                                    </p:anim>
                                    <p:anim calcmode="lin" valueType="num">
                                      <p:cBhvr additive="base">
                                        <p:cTn id="102"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42" presetClass="path" presetSubtype="0" accel="50000" decel="50000" fill="hold" grpId="1" nodeType="clickEffect">
                                  <p:stCondLst>
                                    <p:cond delay="0"/>
                                  </p:stCondLst>
                                  <p:childTnLst>
                                    <p:animMotion origin="layout" path="M 4.72222E-6 -7.40741E-7 L 4.72222E-6 0.16227 " pathEditMode="relative" rAng="0" ptsTypes="AA">
                                      <p:cBhvr>
                                        <p:cTn id="106" dur="500" fill="hold"/>
                                        <p:tgtEl>
                                          <p:spTgt spid="9"/>
                                        </p:tgtEl>
                                        <p:attrNameLst>
                                          <p:attrName>ppt_x</p:attrName>
                                          <p:attrName>ppt_y</p:attrName>
                                        </p:attrNameLst>
                                      </p:cBhvr>
                                      <p:rCtr x="0" y="8100"/>
                                    </p:animMotion>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2" presetClass="path" presetSubtype="0" accel="50000" decel="50000" fill="hold" grpId="1" nodeType="clickEffect">
                                  <p:stCondLst>
                                    <p:cond delay="0"/>
                                  </p:stCondLst>
                                  <p:childTnLst>
                                    <p:animMotion origin="layout" path="M 4.72222E-6 -3.7037E-7 L 4.72222E-6 0.22014 " pathEditMode="relative" rAng="0" ptsTypes="AA">
                                      <p:cBhvr>
                                        <p:cTn id="110" dur="500" fill="hold"/>
                                        <p:tgtEl>
                                          <p:spTgt spid="10"/>
                                        </p:tgtEl>
                                        <p:attrNameLst>
                                          <p:attrName>ppt_x</p:attrName>
                                          <p:attrName>ppt_y</p:attrName>
                                        </p:attrNameLst>
                                      </p:cBhvr>
                                      <p:rCtr x="0" y="11000"/>
                                    </p:animMotion>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 presetClass="entr" presetSubtype="1" fill="hold" grpId="0" nodeType="click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500" fill="hold"/>
                                        <p:tgtEl>
                                          <p:spTgt spid="22"/>
                                        </p:tgtEl>
                                        <p:attrNameLst>
                                          <p:attrName>ppt_x</p:attrName>
                                        </p:attrNameLst>
                                      </p:cBhvr>
                                      <p:tavLst>
                                        <p:tav tm="0">
                                          <p:val>
                                            <p:strVal val="#ppt_x"/>
                                          </p:val>
                                        </p:tav>
                                        <p:tav tm="100000">
                                          <p:val>
                                            <p:strVal val="#ppt_x"/>
                                          </p:val>
                                        </p:tav>
                                      </p:tavLst>
                                    </p:anim>
                                    <p:anim calcmode="lin" valueType="num">
                                      <p:cBhvr additive="base">
                                        <p:cTn id="116"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xit" presetSubtype="0" fill="hold" grpId="2" nodeType="clickEffect">
                                  <p:stCondLst>
                                    <p:cond delay="0"/>
                                  </p:stCondLst>
                                  <p:childTnLst>
                                    <p:set>
                                      <p:cBhvr>
                                        <p:cTn id="120" dur="1" fill="hold">
                                          <p:stCondLst>
                                            <p:cond delay="0"/>
                                          </p:stCondLst>
                                        </p:cTn>
                                        <p:tgtEl>
                                          <p:spTgt spid="9"/>
                                        </p:tgtEl>
                                        <p:attrNameLst>
                                          <p:attrName>style.visibility</p:attrName>
                                        </p:attrNameLst>
                                      </p:cBhvr>
                                      <p:to>
                                        <p:strVal val="hidden"/>
                                      </p:to>
                                    </p:set>
                                  </p:childTnLst>
                                </p:cTn>
                              </p:par>
                              <p:par>
                                <p:cTn id="121" presetID="1" presetClass="exit" presetSubtype="0" fill="hold" grpId="2" nodeType="withEffect">
                                  <p:stCondLst>
                                    <p:cond delay="0"/>
                                  </p:stCondLst>
                                  <p:childTnLst>
                                    <p:set>
                                      <p:cBhvr>
                                        <p:cTn id="122" dur="1" fill="hold">
                                          <p:stCondLst>
                                            <p:cond delay="0"/>
                                          </p:stCondLst>
                                        </p:cTn>
                                        <p:tgtEl>
                                          <p:spTgt spid="10"/>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42" presetClass="path" presetSubtype="0" accel="50000" decel="50000" fill="hold" grpId="1" nodeType="clickEffect">
                                  <p:stCondLst>
                                    <p:cond delay="0"/>
                                  </p:stCondLst>
                                  <p:childTnLst>
                                    <p:animMotion origin="layout" path="M 4.72222E-6 -3.7037E-7 L 4.72222E-6 0.22014 " pathEditMode="relative" rAng="0" ptsTypes="AA">
                                      <p:cBhvr>
                                        <p:cTn id="126" dur="500" fill="hold"/>
                                        <p:tgtEl>
                                          <p:spTgt spid="13"/>
                                        </p:tgtEl>
                                        <p:attrNameLst>
                                          <p:attrName>ppt_x</p:attrName>
                                          <p:attrName>ppt_y</p:attrName>
                                        </p:attrNameLst>
                                      </p:cBhvr>
                                      <p:rCtr x="0" y="11000"/>
                                    </p:animMotion>
                                  </p:childTnLst>
                                </p:cTn>
                              </p:par>
                            </p:childTnLst>
                          </p:cTn>
                        </p:par>
                      </p:childTnLst>
                    </p:cTn>
                  </p:par>
                  <p:par>
                    <p:cTn id="127" fill="hold" nodeType="clickPar">
                      <p:stCondLst>
                        <p:cond delay="indefinite"/>
                      </p:stCondLst>
                      <p:childTnLst>
                        <p:par>
                          <p:cTn id="128" fill="hold" nodeType="withGroup">
                            <p:stCondLst>
                              <p:cond delay="0"/>
                            </p:stCondLst>
                            <p:childTnLst>
                              <p:par>
                                <p:cTn id="129" presetID="42" presetClass="path" presetSubtype="0" accel="50000" decel="50000" fill="hold" grpId="1" nodeType="clickEffect">
                                  <p:stCondLst>
                                    <p:cond delay="0"/>
                                  </p:stCondLst>
                                  <p:childTnLst>
                                    <p:animMotion origin="layout" path="M 4.72222E-6 0.00347 L 4.72222E-6 0.3368 " pathEditMode="relative" rAng="0" ptsTypes="AA">
                                      <p:cBhvr>
                                        <p:cTn id="130" dur="500" fill="hold"/>
                                        <p:tgtEl>
                                          <p:spTgt spid="14"/>
                                        </p:tgtEl>
                                        <p:attrNameLst>
                                          <p:attrName>ppt_x</p:attrName>
                                          <p:attrName>ppt_y</p:attrName>
                                        </p:attrNameLst>
                                      </p:cBhvr>
                                      <p:rCtr x="0" y="16700"/>
                                    </p:animMotion>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xit" presetSubtype="0" fill="hold" grpId="2" nodeType="clickEffect">
                                  <p:stCondLst>
                                    <p:cond delay="0"/>
                                  </p:stCondLst>
                                  <p:childTnLst>
                                    <p:set>
                                      <p:cBhvr>
                                        <p:cTn id="134" dur="1" fill="hold">
                                          <p:stCondLst>
                                            <p:cond delay="0"/>
                                          </p:stCondLst>
                                        </p:cTn>
                                        <p:tgtEl>
                                          <p:spTgt spid="13"/>
                                        </p:tgtEl>
                                        <p:attrNameLst>
                                          <p:attrName>style.visibility</p:attrName>
                                        </p:attrNameLst>
                                      </p:cBhvr>
                                      <p:to>
                                        <p:strVal val="hidden"/>
                                      </p:to>
                                    </p:set>
                                  </p:childTnLst>
                                </p:cTn>
                              </p:par>
                              <p:par>
                                <p:cTn id="135" presetID="1" presetClass="exit" presetSubtype="0" fill="hold" grpId="2" nodeType="withEffect">
                                  <p:stCondLst>
                                    <p:cond delay="0"/>
                                  </p:stCondLst>
                                  <p:childTnLst>
                                    <p:set>
                                      <p:cBhvr>
                                        <p:cTn id="136" dur="1" fill="hold">
                                          <p:stCondLst>
                                            <p:cond delay="0"/>
                                          </p:stCondLst>
                                        </p:cTn>
                                        <p:tgtEl>
                                          <p:spTgt spid="14"/>
                                        </p:tgtEl>
                                        <p:attrNameLst>
                                          <p:attrName>style.visibility</p:attrName>
                                        </p:attrNameLst>
                                      </p:cBhvr>
                                      <p:to>
                                        <p:strVal val="hidden"/>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1" fill="hold" grpId="0" nodeType="clickEffect">
                                  <p:stCondLst>
                                    <p:cond delay="0"/>
                                  </p:stCondLst>
                                  <p:childTnLst>
                                    <p:set>
                                      <p:cBhvr>
                                        <p:cTn id="140" dur="1" fill="hold">
                                          <p:stCondLst>
                                            <p:cond delay="0"/>
                                          </p:stCondLst>
                                        </p:cTn>
                                        <p:tgtEl>
                                          <p:spTgt spid="23"/>
                                        </p:tgtEl>
                                        <p:attrNameLst>
                                          <p:attrName>style.visibility</p:attrName>
                                        </p:attrNameLst>
                                      </p:cBhvr>
                                      <p:to>
                                        <p:strVal val="visible"/>
                                      </p:to>
                                    </p:set>
                                    <p:anim calcmode="lin" valueType="num">
                                      <p:cBhvr additive="base">
                                        <p:cTn id="141" dur="500" fill="hold"/>
                                        <p:tgtEl>
                                          <p:spTgt spid="23"/>
                                        </p:tgtEl>
                                        <p:attrNameLst>
                                          <p:attrName>ppt_x</p:attrName>
                                        </p:attrNameLst>
                                      </p:cBhvr>
                                      <p:tavLst>
                                        <p:tav tm="0">
                                          <p:val>
                                            <p:strVal val="#ppt_x"/>
                                          </p:val>
                                        </p:tav>
                                        <p:tav tm="100000">
                                          <p:val>
                                            <p:strVal val="#ppt_x"/>
                                          </p:val>
                                        </p:tav>
                                      </p:tavLst>
                                    </p:anim>
                                    <p:anim calcmode="lin" valueType="num">
                                      <p:cBhvr additive="base">
                                        <p:cTn id="142"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42" presetClass="path" presetSubtype="0" accel="50000" decel="50000" fill="hold" grpId="1" nodeType="clickEffect">
                                  <p:stCondLst>
                                    <p:cond delay="0"/>
                                  </p:stCondLst>
                                  <p:childTnLst>
                                    <p:animMotion origin="layout" path="M 4.72222E-6 1.11111E-6 L 4.72222E-6 0.33912 " pathEditMode="relative" rAng="0" ptsTypes="AA">
                                      <p:cBhvr>
                                        <p:cTn id="146" dur="500" fill="hold"/>
                                        <p:tgtEl>
                                          <p:spTgt spid="16"/>
                                        </p:tgtEl>
                                        <p:attrNameLst>
                                          <p:attrName>ppt_x</p:attrName>
                                          <p:attrName>ppt_y</p:attrName>
                                        </p:attrNameLst>
                                      </p:cBhvr>
                                      <p:rCtr x="0" y="16900"/>
                                    </p:animMotion>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 presetClass="entr" presetSubtype="1" fill="hold" grpId="0" nodeType="clickEffect">
                                  <p:stCondLst>
                                    <p:cond delay="0"/>
                                  </p:stCondLst>
                                  <p:childTnLst>
                                    <p:set>
                                      <p:cBhvr>
                                        <p:cTn id="150" dur="1" fill="hold">
                                          <p:stCondLst>
                                            <p:cond delay="0"/>
                                          </p:stCondLst>
                                        </p:cTn>
                                        <p:tgtEl>
                                          <p:spTgt spid="24"/>
                                        </p:tgtEl>
                                        <p:attrNameLst>
                                          <p:attrName>style.visibility</p:attrName>
                                        </p:attrNameLst>
                                      </p:cBhvr>
                                      <p:to>
                                        <p:strVal val="visible"/>
                                      </p:to>
                                    </p:set>
                                    <p:anim calcmode="lin" valueType="num">
                                      <p:cBhvr additive="base">
                                        <p:cTn id="151" dur="500" fill="hold"/>
                                        <p:tgtEl>
                                          <p:spTgt spid="24"/>
                                        </p:tgtEl>
                                        <p:attrNameLst>
                                          <p:attrName>ppt_x</p:attrName>
                                        </p:attrNameLst>
                                      </p:cBhvr>
                                      <p:tavLst>
                                        <p:tav tm="0">
                                          <p:val>
                                            <p:strVal val="#ppt_x"/>
                                          </p:val>
                                        </p:tav>
                                        <p:tav tm="100000">
                                          <p:val>
                                            <p:strVal val="#ppt_x"/>
                                          </p:val>
                                        </p:tav>
                                      </p:tavLst>
                                    </p:anim>
                                    <p:anim calcmode="lin" valueType="num">
                                      <p:cBhvr additive="base">
                                        <p:cTn id="152"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42" presetClass="path" presetSubtype="0" accel="50000" decel="50000" fill="hold" grpId="1" nodeType="clickEffect">
                                  <p:stCondLst>
                                    <p:cond delay="0"/>
                                  </p:stCondLst>
                                  <p:childTnLst>
                                    <p:animMotion origin="layout" path="M 4.72222E-6 2.96296E-6 L 4.72222E-6 0.27615 " pathEditMode="relative" rAng="0" ptsTypes="AA">
                                      <p:cBhvr>
                                        <p:cTn id="156" dur="500" fill="hold"/>
                                        <p:tgtEl>
                                          <p:spTgt spid="15"/>
                                        </p:tgtEl>
                                        <p:attrNameLst>
                                          <p:attrName>ppt_x</p:attrName>
                                          <p:attrName>ppt_y</p:attrName>
                                        </p:attrNameLst>
                                      </p:cBhvr>
                                      <p:rCtr x="0" y="13800"/>
                                    </p:animMotion>
                                  </p:childTnLst>
                                </p:cTn>
                              </p:par>
                              <p:par>
                                <p:cTn id="157" presetID="64" presetClass="path" presetSubtype="0" accel="50000" decel="50000" fill="hold" grpId="1" nodeType="withEffect">
                                  <p:stCondLst>
                                    <p:cond delay="0"/>
                                  </p:stCondLst>
                                  <p:childTnLst>
                                    <p:animMotion origin="layout" path="M 0.00035 -3.7037E-6 L 0.00035 -0.22546 " pathEditMode="relative" rAng="0" ptsTypes="AA">
                                      <p:cBhvr>
                                        <p:cTn id="158" dur="1000" fill="hold"/>
                                        <p:tgtEl>
                                          <p:spTgt spid="20"/>
                                        </p:tgtEl>
                                        <p:attrNameLst>
                                          <p:attrName>ppt_x</p:attrName>
                                          <p:attrName>ppt_y</p:attrName>
                                        </p:attrNameLst>
                                      </p:cBhvr>
                                      <p:rCtr x="0" y="-11300"/>
                                    </p:animMotion>
                                  </p:childTnLst>
                                </p:cTn>
                              </p:par>
                              <p:par>
                                <p:cTn id="159" presetID="64" presetClass="path" presetSubtype="0" accel="50000" decel="50000" fill="hold" grpId="1" nodeType="withEffect">
                                  <p:stCondLst>
                                    <p:cond delay="0"/>
                                  </p:stCondLst>
                                  <p:childTnLst>
                                    <p:animMotion origin="layout" path="M 0.00087 -4.81481E-6 L 0.00087 -0.22592 " pathEditMode="relative" rAng="0" ptsTypes="AA">
                                      <p:cBhvr>
                                        <p:cTn id="160" dur="1000" fill="hold"/>
                                        <p:tgtEl>
                                          <p:spTgt spid="21"/>
                                        </p:tgtEl>
                                        <p:attrNameLst>
                                          <p:attrName>ppt_x</p:attrName>
                                          <p:attrName>ppt_y</p:attrName>
                                        </p:attrNameLst>
                                      </p:cBhvr>
                                      <p:rCtr x="0" y="-11300"/>
                                    </p:animMotion>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 presetClass="exit" presetSubtype="0" fill="hold" grpId="2" nodeType="clickEffect">
                                  <p:stCondLst>
                                    <p:cond delay="0"/>
                                  </p:stCondLst>
                                  <p:childTnLst>
                                    <p:set>
                                      <p:cBhvr>
                                        <p:cTn id="164" dur="1" fill="hold">
                                          <p:stCondLst>
                                            <p:cond delay="0"/>
                                          </p:stCondLst>
                                        </p:cTn>
                                        <p:tgtEl>
                                          <p:spTgt spid="16"/>
                                        </p:tgtEl>
                                        <p:attrNameLst>
                                          <p:attrName>style.visibility</p:attrName>
                                        </p:attrNameLst>
                                      </p:cBhvr>
                                      <p:to>
                                        <p:strVal val="hidden"/>
                                      </p:to>
                                    </p:set>
                                  </p:childTnLst>
                                </p:cTn>
                              </p:par>
                              <p:par>
                                <p:cTn id="165" presetID="1" presetClass="exit" presetSubtype="0" fill="hold" grpId="2" nodeType="withEffect">
                                  <p:stCondLst>
                                    <p:cond delay="0"/>
                                  </p:stCondLst>
                                  <p:childTnLst>
                                    <p:set>
                                      <p:cBhvr>
                                        <p:cTn id="16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9" grpId="1" animBg="1"/>
      <p:bldP spid="9" grpId="2" animBg="1"/>
      <p:bldP spid="10" grpId="0" animBg="1"/>
      <p:bldP spid="10" grpId="1" animBg="1"/>
      <p:bldP spid="10" grpId="2" animBg="1"/>
      <p:bldP spid="11" grpId="0" animBg="1"/>
      <p:bldP spid="11" grpId="1"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animBg="1"/>
      <p:bldP spid="16" grpId="1" animBg="1"/>
      <p:bldP spid="16" grpId="2" animBg="1"/>
      <p:bldP spid="19" grpId="0" animBg="1"/>
      <p:bldP spid="20" grpId="0" animBg="1"/>
      <p:bldP spid="20" grpId="1" animBg="1"/>
      <p:bldP spid="21" grpId="0"/>
      <p:bldP spid="21" grpId="1"/>
      <p:bldP spid="22" grpId="0" animBg="1"/>
      <p:bldP spid="23" grpId="0" animBg="1"/>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atin typeface="Garamond" charset="0"/>
              </a:rPr>
              <a:t>PAR-BS Components</a:t>
            </a:r>
          </a:p>
        </p:txBody>
      </p:sp>
      <p:sp>
        <p:nvSpPr>
          <p:cNvPr id="20483" name="Content Placeholder 2"/>
          <p:cNvSpPr>
            <a:spLocks noGrp="1"/>
          </p:cNvSpPr>
          <p:nvPr>
            <p:ph idx="1"/>
          </p:nvPr>
        </p:nvSpPr>
        <p:spPr>
          <a:xfrm>
            <a:off x="228600" y="1371600"/>
            <a:ext cx="8915400" cy="4876800"/>
          </a:xfrm>
        </p:spPr>
        <p:txBody>
          <a:bodyPr/>
          <a:lstStyle/>
          <a:p>
            <a:r>
              <a:rPr lang="en-US" sz="3200">
                <a:latin typeface="Tahoma" charset="0"/>
              </a:rPr>
              <a:t>Request batching</a:t>
            </a:r>
          </a:p>
          <a:p>
            <a:pPr>
              <a:buFont typeface="Wingdings" charset="0"/>
              <a:buNone/>
            </a:pPr>
            <a:endParaRPr lang="en-US">
              <a:latin typeface="Tahoma" charset="0"/>
            </a:endParaRPr>
          </a:p>
          <a:p>
            <a:pPr>
              <a:buFont typeface="Wingdings" charset="0"/>
              <a:buNone/>
            </a:pPr>
            <a:endParaRPr lang="en-US">
              <a:latin typeface="Tahoma" charset="0"/>
            </a:endParaRPr>
          </a:p>
          <a:p>
            <a:pPr>
              <a:buFont typeface="Wingdings" charset="0"/>
              <a:buNone/>
            </a:pPr>
            <a:endParaRPr lang="en-US">
              <a:latin typeface="Tahoma" charset="0"/>
            </a:endParaRPr>
          </a:p>
          <a:p>
            <a:r>
              <a:rPr lang="en-US" sz="3200">
                <a:latin typeface="Tahoma" charset="0"/>
              </a:rPr>
              <a:t>Within-batch scheduling</a:t>
            </a:r>
          </a:p>
          <a:p>
            <a:pPr lvl="1"/>
            <a:r>
              <a:rPr lang="en-US">
                <a:latin typeface="Tahoma" charset="0"/>
              </a:rPr>
              <a:t>Parallelism aware</a:t>
            </a:r>
          </a:p>
          <a:p>
            <a:pPr lvl="1"/>
            <a:endParaRPr lang="en-US">
              <a:latin typeface="Tahoma" charset="0"/>
            </a:endParaRP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charset="0"/>
                <a:ea typeface="ＭＳ Ｐゴシック" charset="0"/>
              </a:defRPr>
            </a:lvl1pPr>
            <a:lvl2pPr marL="742760" indent="-285677" eaLnBrk="0" hangingPunct="0">
              <a:defRPr>
                <a:solidFill>
                  <a:schemeClr val="tx1"/>
                </a:solidFill>
                <a:latin typeface="Arial" charset="0"/>
                <a:ea typeface="ＭＳ Ｐゴシック" charset="0"/>
              </a:defRPr>
            </a:lvl2pPr>
            <a:lvl3pPr marL="1142706" indent="-228541" eaLnBrk="0" hangingPunct="0">
              <a:defRPr>
                <a:solidFill>
                  <a:schemeClr val="tx1"/>
                </a:solidFill>
                <a:latin typeface="Arial" charset="0"/>
                <a:ea typeface="ＭＳ Ｐゴシック" charset="0"/>
              </a:defRPr>
            </a:lvl3pPr>
            <a:lvl4pPr marL="1599790" indent="-228541" eaLnBrk="0" hangingPunct="0">
              <a:defRPr>
                <a:solidFill>
                  <a:schemeClr val="tx1"/>
                </a:solidFill>
                <a:latin typeface="Arial" charset="0"/>
                <a:ea typeface="ＭＳ Ｐゴシック" charset="0"/>
              </a:defRPr>
            </a:lvl4pPr>
            <a:lvl5pPr marL="2056875" indent="-228541" eaLnBrk="0" hangingPunct="0">
              <a:defRPr>
                <a:solidFill>
                  <a:schemeClr val="tx1"/>
                </a:solidFill>
                <a:latin typeface="Arial" charset="0"/>
                <a:ea typeface="ＭＳ Ｐゴシック" charset="0"/>
              </a:defRPr>
            </a:lvl5pPr>
            <a:lvl6pPr marL="2513959" indent="-228541" eaLnBrk="0" fontAlgn="base" hangingPunct="0">
              <a:spcBef>
                <a:spcPct val="0"/>
              </a:spcBef>
              <a:spcAft>
                <a:spcPct val="0"/>
              </a:spcAft>
              <a:defRPr>
                <a:solidFill>
                  <a:schemeClr val="tx1"/>
                </a:solidFill>
                <a:latin typeface="Arial" charset="0"/>
                <a:ea typeface="ＭＳ Ｐゴシック" charset="0"/>
              </a:defRPr>
            </a:lvl6pPr>
            <a:lvl7pPr marL="2971040" indent="-228541" eaLnBrk="0" fontAlgn="base" hangingPunct="0">
              <a:spcBef>
                <a:spcPct val="0"/>
              </a:spcBef>
              <a:spcAft>
                <a:spcPct val="0"/>
              </a:spcAft>
              <a:defRPr>
                <a:solidFill>
                  <a:schemeClr val="tx1"/>
                </a:solidFill>
                <a:latin typeface="Arial" charset="0"/>
                <a:ea typeface="ＭＳ Ｐゴシック" charset="0"/>
              </a:defRPr>
            </a:lvl7pPr>
            <a:lvl8pPr marL="3428124" indent="-228541" eaLnBrk="0" fontAlgn="base" hangingPunct="0">
              <a:spcBef>
                <a:spcPct val="0"/>
              </a:spcBef>
              <a:spcAft>
                <a:spcPct val="0"/>
              </a:spcAft>
              <a:defRPr>
                <a:solidFill>
                  <a:schemeClr val="tx1"/>
                </a:solidFill>
                <a:latin typeface="Arial" charset="0"/>
                <a:ea typeface="ＭＳ Ｐゴシック" charset="0"/>
              </a:defRPr>
            </a:lvl8pPr>
            <a:lvl9pPr marL="3885205" indent="-228541"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562A48-EE0C-F14F-9A28-D70FD8EDF97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endParaRPr>
          </a:p>
        </p:txBody>
      </p:sp>
    </p:spTree>
    <p:extLst>
      <p:ext uri="{BB962C8B-B14F-4D97-AF65-F5344CB8AC3E}">
        <p14:creationId xmlns:p14="http://schemas.microsoft.com/office/powerpoint/2010/main" val="424264928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atin typeface="Garamond" charset="0"/>
              </a:rPr>
              <a:t>Request Batching</a:t>
            </a:r>
          </a:p>
        </p:txBody>
      </p:sp>
      <p:sp>
        <p:nvSpPr>
          <p:cNvPr id="3" name="Content Placeholder 2"/>
          <p:cNvSpPr>
            <a:spLocks noGrp="1"/>
          </p:cNvSpPr>
          <p:nvPr>
            <p:ph idx="1"/>
          </p:nvPr>
        </p:nvSpPr>
        <p:spPr>
          <a:xfrm>
            <a:off x="228600" y="1371600"/>
            <a:ext cx="8915400" cy="4876800"/>
          </a:xfrm>
        </p:spPr>
        <p:txBody>
          <a:bodyPr/>
          <a:lstStyle/>
          <a:p>
            <a:pPr eaLnBrk="1" hangingPunct="1"/>
            <a:r>
              <a:rPr lang="en-US">
                <a:latin typeface="Tahoma" charset="0"/>
              </a:rPr>
              <a:t>Each memory request has a bit (</a:t>
            </a:r>
            <a:r>
              <a:rPr lang="en-US" i="1">
                <a:latin typeface="Tahoma" charset="0"/>
              </a:rPr>
              <a:t>marked)</a:t>
            </a:r>
            <a:r>
              <a:rPr lang="en-US">
                <a:latin typeface="Tahoma" charset="0"/>
              </a:rPr>
              <a:t> associated with it</a:t>
            </a:r>
          </a:p>
          <a:p>
            <a:pPr eaLnBrk="1" hangingPunct="1"/>
            <a:endParaRPr lang="en-US">
              <a:latin typeface="Tahoma" charset="0"/>
            </a:endParaRPr>
          </a:p>
          <a:p>
            <a:pPr eaLnBrk="1" hangingPunct="1"/>
            <a:r>
              <a:rPr lang="en-US">
                <a:latin typeface="Tahoma" charset="0"/>
              </a:rPr>
              <a:t>Batch formation:</a:t>
            </a:r>
          </a:p>
          <a:p>
            <a:pPr lvl="1" eaLnBrk="1" hangingPunct="1"/>
            <a:r>
              <a:rPr lang="en-US" sz="2000">
                <a:latin typeface="Tahoma" charset="0"/>
              </a:rPr>
              <a:t>Mark up to </a:t>
            </a:r>
            <a:r>
              <a:rPr lang="en-US" sz="2000" i="1">
                <a:latin typeface="Tahoma" charset="0"/>
              </a:rPr>
              <a:t>Marking-Cap</a:t>
            </a:r>
            <a:r>
              <a:rPr lang="en-US" sz="2000">
                <a:latin typeface="Tahoma" charset="0"/>
              </a:rPr>
              <a:t> oldest requests per bank for each thread</a:t>
            </a:r>
          </a:p>
          <a:p>
            <a:pPr lvl="1" eaLnBrk="1" hangingPunct="1"/>
            <a:r>
              <a:rPr lang="en-US" sz="2000">
                <a:latin typeface="Tahoma" charset="0"/>
              </a:rPr>
              <a:t>Marked requests constitute the batch</a:t>
            </a:r>
          </a:p>
          <a:p>
            <a:pPr lvl="1" eaLnBrk="1" hangingPunct="1"/>
            <a:r>
              <a:rPr lang="en-US" sz="2000">
                <a:latin typeface="Tahoma" charset="0"/>
              </a:rPr>
              <a:t>Form a new batch when no marked requests are left</a:t>
            </a:r>
          </a:p>
          <a:p>
            <a:pPr lvl="1" eaLnBrk="1" hangingPunct="1"/>
            <a:endParaRPr lang="en-US">
              <a:latin typeface="Tahoma" charset="0"/>
            </a:endParaRPr>
          </a:p>
          <a:p>
            <a:pPr eaLnBrk="1" hangingPunct="1"/>
            <a:r>
              <a:rPr lang="en-US">
                <a:solidFill>
                  <a:srgbClr val="003399"/>
                </a:solidFill>
                <a:latin typeface="Tahoma" charset="0"/>
              </a:rPr>
              <a:t>Marked requests are prioritized over unmarked ones</a:t>
            </a:r>
          </a:p>
          <a:p>
            <a:pPr lvl="1" eaLnBrk="1" hangingPunct="1"/>
            <a:r>
              <a:rPr lang="en-US" sz="2000">
                <a:latin typeface="Tahoma" charset="0"/>
              </a:rPr>
              <a:t>No reordering of requests across batches: </a:t>
            </a:r>
            <a:r>
              <a:rPr lang="en-US" sz="2000">
                <a:solidFill>
                  <a:srgbClr val="FF0000"/>
                </a:solidFill>
                <a:latin typeface="Tahoma" charset="0"/>
              </a:rPr>
              <a:t>no starvation, high fairness</a:t>
            </a:r>
          </a:p>
          <a:p>
            <a:pPr lvl="1" eaLnBrk="1" hangingPunct="1"/>
            <a:endParaRPr lang="en-US">
              <a:latin typeface="Tahoma" charset="0"/>
            </a:endParaRPr>
          </a:p>
          <a:p>
            <a:pPr eaLnBrk="1" hangingPunct="1"/>
            <a:r>
              <a:rPr lang="en-US">
                <a:solidFill>
                  <a:srgbClr val="FF0000"/>
                </a:solidFill>
                <a:latin typeface="Tahoma" charset="0"/>
              </a:rPr>
              <a:t>How to prioritize requests within a batch?</a:t>
            </a:r>
            <a:endParaRPr lang="en-US" sz="2000">
              <a:solidFill>
                <a:srgbClr val="FF0000"/>
              </a:solidFill>
              <a:latin typeface="Tahoma" charset="0"/>
            </a:endParaRPr>
          </a:p>
          <a:p>
            <a:pPr lvl="1" eaLnBrk="1" hangingPunct="1"/>
            <a:endParaRPr lang="en-US">
              <a:latin typeface="Tahoma" charset="0"/>
            </a:endParaRP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charset="0"/>
                <a:ea typeface="ＭＳ Ｐゴシック" charset="0"/>
              </a:defRPr>
            </a:lvl1pPr>
            <a:lvl2pPr marL="742760" indent="-285677" eaLnBrk="0" hangingPunct="0">
              <a:defRPr>
                <a:solidFill>
                  <a:schemeClr val="tx1"/>
                </a:solidFill>
                <a:latin typeface="Arial" charset="0"/>
                <a:ea typeface="ＭＳ Ｐゴシック" charset="0"/>
              </a:defRPr>
            </a:lvl2pPr>
            <a:lvl3pPr marL="1142706" indent="-228541" eaLnBrk="0" hangingPunct="0">
              <a:defRPr>
                <a:solidFill>
                  <a:schemeClr val="tx1"/>
                </a:solidFill>
                <a:latin typeface="Arial" charset="0"/>
                <a:ea typeface="ＭＳ Ｐゴシック" charset="0"/>
              </a:defRPr>
            </a:lvl3pPr>
            <a:lvl4pPr marL="1599790" indent="-228541" eaLnBrk="0" hangingPunct="0">
              <a:defRPr>
                <a:solidFill>
                  <a:schemeClr val="tx1"/>
                </a:solidFill>
                <a:latin typeface="Arial" charset="0"/>
                <a:ea typeface="ＭＳ Ｐゴシック" charset="0"/>
              </a:defRPr>
            </a:lvl4pPr>
            <a:lvl5pPr marL="2056875" indent="-228541" eaLnBrk="0" hangingPunct="0">
              <a:defRPr>
                <a:solidFill>
                  <a:schemeClr val="tx1"/>
                </a:solidFill>
                <a:latin typeface="Arial" charset="0"/>
                <a:ea typeface="ＭＳ Ｐゴシック" charset="0"/>
              </a:defRPr>
            </a:lvl5pPr>
            <a:lvl6pPr marL="2513959" indent="-228541" eaLnBrk="0" fontAlgn="base" hangingPunct="0">
              <a:spcBef>
                <a:spcPct val="0"/>
              </a:spcBef>
              <a:spcAft>
                <a:spcPct val="0"/>
              </a:spcAft>
              <a:defRPr>
                <a:solidFill>
                  <a:schemeClr val="tx1"/>
                </a:solidFill>
                <a:latin typeface="Arial" charset="0"/>
                <a:ea typeface="ＭＳ Ｐゴシック" charset="0"/>
              </a:defRPr>
            </a:lvl6pPr>
            <a:lvl7pPr marL="2971040" indent="-228541" eaLnBrk="0" fontAlgn="base" hangingPunct="0">
              <a:spcBef>
                <a:spcPct val="0"/>
              </a:spcBef>
              <a:spcAft>
                <a:spcPct val="0"/>
              </a:spcAft>
              <a:defRPr>
                <a:solidFill>
                  <a:schemeClr val="tx1"/>
                </a:solidFill>
                <a:latin typeface="Arial" charset="0"/>
                <a:ea typeface="ＭＳ Ｐゴシック" charset="0"/>
              </a:defRPr>
            </a:lvl7pPr>
            <a:lvl8pPr marL="3428124" indent="-228541" eaLnBrk="0" fontAlgn="base" hangingPunct="0">
              <a:spcBef>
                <a:spcPct val="0"/>
              </a:spcBef>
              <a:spcAft>
                <a:spcPct val="0"/>
              </a:spcAft>
              <a:defRPr>
                <a:solidFill>
                  <a:schemeClr val="tx1"/>
                </a:solidFill>
                <a:latin typeface="Arial" charset="0"/>
                <a:ea typeface="ＭＳ Ｐゴシック" charset="0"/>
              </a:defRPr>
            </a:lvl8pPr>
            <a:lvl9pPr marL="3885205" indent="-228541"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B8A059-99A2-5F4D-A9AA-8DE06E6E08A0}"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endParaRPr>
          </a:p>
        </p:txBody>
      </p:sp>
    </p:spTree>
    <p:extLst>
      <p:ext uri="{BB962C8B-B14F-4D97-AF65-F5344CB8AC3E}">
        <p14:creationId xmlns:p14="http://schemas.microsoft.com/office/powerpoint/2010/main" val="29152960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atin typeface="Garamond" charset="0"/>
                <a:ea typeface="ＭＳ Ｐゴシック" charset="0"/>
                <a:cs typeface="ＭＳ Ｐゴシック" charset="0"/>
              </a:rPr>
              <a:t>Resource Sharing Disadvantages</a:t>
            </a:r>
          </a:p>
        </p:txBody>
      </p:sp>
      <p:sp>
        <p:nvSpPr>
          <p:cNvPr id="3" name="Content Placeholder 2"/>
          <p:cNvSpPr>
            <a:spLocks noGrp="1"/>
          </p:cNvSpPr>
          <p:nvPr>
            <p:ph idx="1"/>
          </p:nvPr>
        </p:nvSpPr>
        <p:spPr>
          <a:xfrm>
            <a:off x="228600" y="996950"/>
            <a:ext cx="8915400" cy="5194300"/>
          </a:xfrm>
        </p:spPr>
        <p:txBody>
          <a:bodyPr/>
          <a:lstStyle/>
          <a:p>
            <a:r>
              <a:rPr lang="en-US" dirty="0">
                <a:latin typeface="Tahoma" charset="0"/>
                <a:ea typeface="ＭＳ Ｐゴシック" charset="0"/>
                <a:cs typeface="ＭＳ Ｐゴシック" charset="0"/>
              </a:rPr>
              <a:t>Resource sharing results in </a:t>
            </a:r>
            <a:r>
              <a:rPr lang="en-US" dirty="0">
                <a:solidFill>
                  <a:srgbClr val="0000FF"/>
                </a:solidFill>
                <a:latin typeface="Tahoma" charset="0"/>
                <a:ea typeface="ＭＳ Ｐゴシック" charset="0"/>
                <a:cs typeface="ＭＳ Ｐゴシック" charset="0"/>
              </a:rPr>
              <a:t>contention for resources</a:t>
            </a:r>
          </a:p>
          <a:p>
            <a:pPr lvl="1"/>
            <a:r>
              <a:rPr lang="en-US" dirty="0">
                <a:latin typeface="Tahoma" charset="0"/>
                <a:ea typeface="ＭＳ Ｐゴシック" charset="0"/>
              </a:rPr>
              <a:t>When the resource is not idle, another thread cannot use it</a:t>
            </a:r>
          </a:p>
          <a:p>
            <a:pPr lvl="1"/>
            <a:r>
              <a:rPr lang="en-US" dirty="0">
                <a:latin typeface="Tahoma" charset="0"/>
                <a:ea typeface="ＭＳ Ｐゴシック" charset="0"/>
              </a:rPr>
              <a:t>If space is occupied by one thread, another thread needs to re-occupy it </a:t>
            </a:r>
          </a:p>
          <a:p>
            <a:pPr lvl="1"/>
            <a:endParaRPr lang="en-US" sz="1600" dirty="0">
              <a:latin typeface="Tahoma" charset="0"/>
              <a:ea typeface="ＭＳ Ｐゴシック" charset="0"/>
            </a:endParaRPr>
          </a:p>
          <a:p>
            <a:pPr>
              <a:buFont typeface="Wingdings" charset="0"/>
              <a:buNone/>
            </a:pPr>
            <a:r>
              <a:rPr lang="en-US" dirty="0">
                <a:latin typeface="Tahoma" charset="0"/>
                <a:ea typeface="ＭＳ Ｐゴシック" charset="0"/>
                <a:cs typeface="ＭＳ Ｐゴシック" charset="0"/>
              </a:rPr>
              <a:t>- </a:t>
            </a:r>
            <a:r>
              <a:rPr lang="en-US" dirty="0">
                <a:solidFill>
                  <a:srgbClr val="0000FF"/>
                </a:solidFill>
                <a:latin typeface="Tahoma" charset="0"/>
                <a:ea typeface="ＭＳ Ｐゴシック" charset="0"/>
                <a:cs typeface="ＭＳ Ｐゴシック" charset="0"/>
              </a:rPr>
              <a:t>Sometimes reduces each or some thread</a:t>
            </a:r>
            <a:r>
              <a:rPr lang="ja-JP" altLang="en-US" dirty="0">
                <a:solidFill>
                  <a:srgbClr val="0000FF"/>
                </a:solidFill>
                <a:latin typeface="Tahoma" charset="0"/>
                <a:ea typeface="ＭＳ Ｐゴシック" charset="0"/>
                <a:cs typeface="ＭＳ Ｐゴシック" charset="0"/>
              </a:rPr>
              <a:t>’</a:t>
            </a:r>
            <a:r>
              <a:rPr lang="en-US" altLang="ja-JP" dirty="0">
                <a:solidFill>
                  <a:srgbClr val="0000FF"/>
                </a:solidFill>
                <a:latin typeface="Tahoma" charset="0"/>
                <a:ea typeface="ＭＳ Ｐゴシック" charset="0"/>
                <a:cs typeface="ＭＳ Ｐゴシック" charset="0"/>
              </a:rPr>
              <a:t>s performance</a:t>
            </a:r>
          </a:p>
          <a:p>
            <a:pPr>
              <a:buFont typeface="Wingdings" charset="0"/>
              <a:buNone/>
            </a:pPr>
            <a:r>
              <a:rPr lang="en-US" sz="2200" dirty="0">
                <a:latin typeface="Tahoma" charset="0"/>
                <a:ea typeface="ＭＳ Ｐゴシック" charset="0"/>
                <a:cs typeface="ＭＳ Ｐゴシック" charset="0"/>
              </a:rPr>
              <a:t>	- Thread performance can be worse than when it is run alone  </a:t>
            </a:r>
          </a:p>
          <a:p>
            <a:pPr>
              <a:buFont typeface="Wingdings" charset="0"/>
              <a:buNone/>
            </a:pPr>
            <a:r>
              <a:rPr lang="en-US" dirty="0">
                <a:latin typeface="Tahoma" charset="0"/>
                <a:ea typeface="ＭＳ Ｐゴシック" charset="0"/>
                <a:cs typeface="ＭＳ Ｐゴシック" charset="0"/>
              </a:rPr>
              <a:t>- </a:t>
            </a:r>
            <a:r>
              <a:rPr lang="en-US" dirty="0">
                <a:solidFill>
                  <a:srgbClr val="0000FF"/>
                </a:solidFill>
                <a:latin typeface="Tahoma" charset="0"/>
                <a:ea typeface="ＭＳ Ｐゴシック" charset="0"/>
                <a:cs typeface="ＭＳ Ｐゴシック" charset="0"/>
              </a:rPr>
              <a:t>Eliminates performance isolation </a:t>
            </a:r>
            <a:r>
              <a:rPr lang="en-US" dirty="0">
                <a:latin typeface="Tahoma" charset="0"/>
                <a:ea typeface="ＭＳ Ｐゴシック" charset="0"/>
                <a:cs typeface="ＭＳ Ｐゴシック" charset="0"/>
                <a:sym typeface="Wingdings" charset="0"/>
              </a:rPr>
              <a:t> inconsistent performance across runs</a:t>
            </a:r>
            <a:endParaRPr lang="en-US" dirty="0">
              <a:latin typeface="Tahoma" charset="0"/>
              <a:ea typeface="ＭＳ Ｐゴシック" charset="0"/>
              <a:cs typeface="ＭＳ Ｐゴシック" charset="0"/>
            </a:endParaRPr>
          </a:p>
          <a:p>
            <a:pPr>
              <a:buFont typeface="Wingdings" charset="0"/>
              <a:buNone/>
            </a:pPr>
            <a:r>
              <a:rPr lang="en-US" sz="2200" dirty="0">
                <a:latin typeface="Tahoma" charset="0"/>
                <a:ea typeface="ＭＳ Ｐゴシック" charset="0"/>
                <a:cs typeface="ＭＳ Ｐゴシック" charset="0"/>
              </a:rPr>
              <a:t>  - Thread performance depends on co-executing threads</a:t>
            </a:r>
          </a:p>
          <a:p>
            <a:pPr>
              <a:buFont typeface="Wingdings" charset="0"/>
              <a:buNone/>
            </a:pPr>
            <a:r>
              <a:rPr lang="en-US" dirty="0">
                <a:latin typeface="Tahoma" charset="0"/>
                <a:ea typeface="ＭＳ Ｐゴシック" charset="0"/>
                <a:cs typeface="ＭＳ Ｐゴシック" charset="0"/>
              </a:rPr>
              <a:t>- Uncontrolled (free-for-all) sharing </a:t>
            </a:r>
            <a:r>
              <a:rPr lang="en-US" dirty="0">
                <a:solidFill>
                  <a:srgbClr val="0000FF"/>
                </a:solidFill>
                <a:latin typeface="Tahoma" charset="0"/>
                <a:ea typeface="ＭＳ Ｐゴシック" charset="0"/>
                <a:cs typeface="ＭＳ Ｐゴシック" charset="0"/>
              </a:rPr>
              <a:t>degrades QoS</a:t>
            </a:r>
          </a:p>
          <a:p>
            <a:pPr>
              <a:buFont typeface="Wingdings" charset="0"/>
              <a:buNone/>
            </a:pPr>
            <a:r>
              <a:rPr lang="en-US" sz="2200" dirty="0">
                <a:latin typeface="Tahoma" charset="0"/>
                <a:ea typeface="ＭＳ Ｐゴシック" charset="0"/>
                <a:cs typeface="ＭＳ Ｐゴシック" charset="0"/>
              </a:rPr>
              <a:t>  - Causes unfairness, starvation</a:t>
            </a:r>
          </a:p>
          <a:p>
            <a:pPr>
              <a:buFont typeface="Wingdings" charset="0"/>
              <a:buNone/>
            </a:pPr>
            <a:endParaRPr lang="en-US" sz="1600" dirty="0">
              <a:latin typeface="Tahoma" charset="0"/>
              <a:ea typeface="ＭＳ Ｐゴシック" charset="0"/>
              <a:cs typeface="ＭＳ Ｐゴシック" charset="0"/>
            </a:endParaRPr>
          </a:p>
          <a:p>
            <a:pPr algn="ctr">
              <a:buFont typeface="Wingdings" charset="0"/>
              <a:buNone/>
            </a:pPr>
            <a:r>
              <a:rPr lang="en-US" sz="2200" dirty="0">
                <a:solidFill>
                  <a:srgbClr val="FF0000"/>
                </a:solidFill>
                <a:latin typeface="Tahoma" charset="0"/>
                <a:ea typeface="ＭＳ Ｐゴシック" charset="0"/>
                <a:cs typeface="ＭＳ Ｐゴシック" charset="0"/>
              </a:rPr>
              <a:t>Need to efficiently and fairly utilize shared resources</a:t>
            </a:r>
          </a:p>
        </p:txBody>
      </p:sp>
      <p:sp>
        <p:nvSpPr>
          <p:cNvPr id="2355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D083B7-AD5F-7246-8E02-F2FE2656769B}"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1180987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28600" y="173038"/>
            <a:ext cx="8610600" cy="1066800"/>
          </a:xfrm>
        </p:spPr>
        <p:txBody>
          <a:bodyPr/>
          <a:lstStyle/>
          <a:p>
            <a:pPr eaLnBrk="1" hangingPunct="1"/>
            <a:r>
              <a:rPr lang="en-US">
                <a:latin typeface="Garamond" charset="0"/>
              </a:rPr>
              <a:t>Within-Batch Scheduling</a:t>
            </a:r>
          </a:p>
        </p:txBody>
      </p:sp>
      <p:sp>
        <p:nvSpPr>
          <p:cNvPr id="3" name="Content Placeholder 2"/>
          <p:cNvSpPr>
            <a:spLocks noGrp="1"/>
          </p:cNvSpPr>
          <p:nvPr>
            <p:ph idx="1"/>
          </p:nvPr>
        </p:nvSpPr>
        <p:spPr/>
        <p:txBody>
          <a:bodyPr/>
          <a:lstStyle/>
          <a:p>
            <a:pPr eaLnBrk="1" hangingPunct="1"/>
            <a:r>
              <a:rPr lang="en-US">
                <a:latin typeface="Tahoma" charset="0"/>
              </a:rPr>
              <a:t>Can use any existing DRAM scheduling policy</a:t>
            </a:r>
          </a:p>
          <a:p>
            <a:pPr lvl="1" eaLnBrk="1" hangingPunct="1"/>
            <a:r>
              <a:rPr lang="en-US" sz="2000">
                <a:latin typeface="Tahoma" charset="0"/>
              </a:rPr>
              <a:t>FR-FCFS (row-hit first, then oldest-first) exploits row-buffer locality</a:t>
            </a:r>
          </a:p>
          <a:p>
            <a:pPr eaLnBrk="1" hangingPunct="1"/>
            <a:r>
              <a:rPr lang="en-US">
                <a:latin typeface="Tahoma" charset="0"/>
              </a:rPr>
              <a:t>But, we also want to preserve intra-thread bank parallelism</a:t>
            </a:r>
          </a:p>
          <a:p>
            <a:pPr lvl="1" eaLnBrk="1" hangingPunct="1"/>
            <a:r>
              <a:rPr lang="en-US">
                <a:latin typeface="Tahoma" charset="0"/>
              </a:rPr>
              <a:t>Service each thread</a:t>
            </a:r>
            <a:r>
              <a:rPr lang="ja-JP" altLang="en-US">
                <a:latin typeface="Tahoma" charset="0"/>
              </a:rPr>
              <a:t>’</a:t>
            </a:r>
            <a:r>
              <a:rPr lang="en-US">
                <a:latin typeface="Tahoma" charset="0"/>
              </a:rPr>
              <a:t>s requests back to back</a:t>
            </a:r>
          </a:p>
          <a:p>
            <a:pPr lvl="1" eaLnBrk="1" hangingPunct="1"/>
            <a:endParaRPr lang="en-US">
              <a:latin typeface="Tahoma" charset="0"/>
            </a:endParaRPr>
          </a:p>
          <a:p>
            <a:pPr eaLnBrk="1" hangingPunct="1"/>
            <a:endParaRPr lang="en-US">
              <a:latin typeface="Tahoma" charset="0"/>
            </a:endParaRPr>
          </a:p>
          <a:p>
            <a:pPr eaLnBrk="1" hangingPunct="1"/>
            <a:r>
              <a:rPr lang="en-US">
                <a:latin typeface="Tahoma" charset="0"/>
              </a:rPr>
              <a:t>Scheduler computes a </a:t>
            </a:r>
            <a:r>
              <a:rPr lang="en-US">
                <a:solidFill>
                  <a:srgbClr val="003399"/>
                </a:solidFill>
                <a:latin typeface="Tahoma" charset="0"/>
              </a:rPr>
              <a:t>ranking of threads </a:t>
            </a:r>
            <a:r>
              <a:rPr lang="en-US">
                <a:latin typeface="Tahoma" charset="0"/>
              </a:rPr>
              <a:t>when the batch is formed</a:t>
            </a:r>
          </a:p>
          <a:p>
            <a:pPr lvl="1" eaLnBrk="1" hangingPunct="1"/>
            <a:r>
              <a:rPr lang="en-US" sz="2000">
                <a:solidFill>
                  <a:srgbClr val="003399"/>
                </a:solidFill>
                <a:latin typeface="Tahoma" charset="0"/>
              </a:rPr>
              <a:t>Higher-ranked threads are prioritized over lower-ranked ones</a:t>
            </a:r>
          </a:p>
          <a:p>
            <a:pPr lvl="1" eaLnBrk="1" hangingPunct="1"/>
            <a:r>
              <a:rPr lang="en-US" sz="2000">
                <a:latin typeface="Tahoma" charset="0"/>
              </a:rPr>
              <a:t>Improves the likelihood that requests from a thread are serviced in parallel by different banks</a:t>
            </a:r>
          </a:p>
          <a:p>
            <a:pPr lvl="2" eaLnBrk="1" hangingPunct="1"/>
            <a:r>
              <a:rPr lang="en-US" sz="1800">
                <a:latin typeface="Tahoma" charset="0"/>
              </a:rPr>
              <a:t>Different threads prioritized in the same order across ALL banks</a:t>
            </a:r>
          </a:p>
          <a:p>
            <a:pPr lvl="1" eaLnBrk="1" hangingPunct="1">
              <a:buFont typeface="Wingdings" charset="0"/>
              <a:buNone/>
            </a:pPr>
            <a:endParaRPr lang="en-US">
              <a:solidFill>
                <a:srgbClr val="003399"/>
              </a:solidFill>
              <a:latin typeface="Tahoma" charset="0"/>
            </a:endParaRPr>
          </a:p>
          <a:p>
            <a:pPr lvl="1" eaLnBrk="1" hangingPunct="1"/>
            <a:endParaRPr lang="en-US">
              <a:solidFill>
                <a:srgbClr val="003399"/>
              </a:solidFill>
              <a:latin typeface="Tahoma" charset="0"/>
            </a:endParaRP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charset="0"/>
                <a:ea typeface="ＭＳ Ｐゴシック" charset="0"/>
              </a:defRPr>
            </a:lvl1pPr>
            <a:lvl2pPr marL="742760" indent="-285677" eaLnBrk="0" hangingPunct="0">
              <a:defRPr>
                <a:solidFill>
                  <a:schemeClr val="tx1"/>
                </a:solidFill>
                <a:latin typeface="Arial" charset="0"/>
                <a:ea typeface="ＭＳ Ｐゴシック" charset="0"/>
              </a:defRPr>
            </a:lvl2pPr>
            <a:lvl3pPr marL="1142706" indent="-228541" eaLnBrk="0" hangingPunct="0">
              <a:defRPr>
                <a:solidFill>
                  <a:schemeClr val="tx1"/>
                </a:solidFill>
                <a:latin typeface="Arial" charset="0"/>
                <a:ea typeface="ＭＳ Ｐゴシック" charset="0"/>
              </a:defRPr>
            </a:lvl3pPr>
            <a:lvl4pPr marL="1599790" indent="-228541" eaLnBrk="0" hangingPunct="0">
              <a:defRPr>
                <a:solidFill>
                  <a:schemeClr val="tx1"/>
                </a:solidFill>
                <a:latin typeface="Arial" charset="0"/>
                <a:ea typeface="ＭＳ Ｐゴシック" charset="0"/>
              </a:defRPr>
            </a:lvl4pPr>
            <a:lvl5pPr marL="2056875" indent="-228541" eaLnBrk="0" hangingPunct="0">
              <a:defRPr>
                <a:solidFill>
                  <a:schemeClr val="tx1"/>
                </a:solidFill>
                <a:latin typeface="Arial" charset="0"/>
                <a:ea typeface="ＭＳ Ｐゴシック" charset="0"/>
              </a:defRPr>
            </a:lvl5pPr>
            <a:lvl6pPr marL="2513959" indent="-228541" eaLnBrk="0" fontAlgn="base" hangingPunct="0">
              <a:spcBef>
                <a:spcPct val="0"/>
              </a:spcBef>
              <a:spcAft>
                <a:spcPct val="0"/>
              </a:spcAft>
              <a:defRPr>
                <a:solidFill>
                  <a:schemeClr val="tx1"/>
                </a:solidFill>
                <a:latin typeface="Arial" charset="0"/>
                <a:ea typeface="ＭＳ Ｐゴシック" charset="0"/>
              </a:defRPr>
            </a:lvl6pPr>
            <a:lvl7pPr marL="2971040" indent="-228541" eaLnBrk="0" fontAlgn="base" hangingPunct="0">
              <a:spcBef>
                <a:spcPct val="0"/>
              </a:spcBef>
              <a:spcAft>
                <a:spcPct val="0"/>
              </a:spcAft>
              <a:defRPr>
                <a:solidFill>
                  <a:schemeClr val="tx1"/>
                </a:solidFill>
                <a:latin typeface="Arial" charset="0"/>
                <a:ea typeface="ＭＳ Ｐゴシック" charset="0"/>
              </a:defRPr>
            </a:lvl7pPr>
            <a:lvl8pPr marL="3428124" indent="-228541" eaLnBrk="0" fontAlgn="base" hangingPunct="0">
              <a:spcBef>
                <a:spcPct val="0"/>
              </a:spcBef>
              <a:spcAft>
                <a:spcPct val="0"/>
              </a:spcAft>
              <a:defRPr>
                <a:solidFill>
                  <a:schemeClr val="tx1"/>
                </a:solidFill>
                <a:latin typeface="Arial" charset="0"/>
                <a:ea typeface="ＭＳ Ｐゴシック" charset="0"/>
              </a:defRPr>
            </a:lvl8pPr>
            <a:lvl9pPr marL="3885205" indent="-228541"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6E289C-1374-C34F-B188-0ED1D16D012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endParaRPr>
          </a:p>
        </p:txBody>
      </p:sp>
      <p:sp>
        <p:nvSpPr>
          <p:cNvPr id="5" name="TextBox 4"/>
          <p:cNvSpPr txBox="1">
            <a:spLocks noChangeArrowheads="1"/>
          </p:cNvSpPr>
          <p:nvPr/>
        </p:nvSpPr>
        <p:spPr bwMode="auto">
          <a:xfrm>
            <a:off x="3694118" y="3560763"/>
            <a:ext cx="100488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n-cs"/>
              </a:rPr>
              <a:t>HOW?</a:t>
            </a:r>
          </a:p>
        </p:txBody>
      </p:sp>
      <p:sp>
        <p:nvSpPr>
          <p:cNvPr id="6" name="Rectangle 16"/>
          <p:cNvSpPr>
            <a:spLocks noChangeArrowheads="1"/>
          </p:cNvSpPr>
          <p:nvPr/>
        </p:nvSpPr>
        <p:spPr bwMode="auto">
          <a:xfrm>
            <a:off x="2036763" y="3903664"/>
            <a:ext cx="4229100" cy="369887"/>
          </a:xfrm>
          <a:prstGeom prst="rect">
            <a:avLst/>
          </a:prstGeom>
          <a:noFill/>
          <a:ln w="317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35210243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ounded Rectangle 89"/>
          <p:cNvSpPr/>
          <p:nvPr/>
        </p:nvSpPr>
        <p:spPr>
          <a:xfrm>
            <a:off x="6365067" y="2237626"/>
            <a:ext cx="541493" cy="1191383"/>
          </a:xfrm>
          <a:prstGeom prst="round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Rounded Rectangle 91"/>
          <p:cNvSpPr/>
          <p:nvPr/>
        </p:nvSpPr>
        <p:spPr>
          <a:xfrm>
            <a:off x="5747376" y="2237625"/>
            <a:ext cx="541493" cy="1191383"/>
          </a:xfrm>
          <a:prstGeom prst="round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Q"/>
          <p:cNvSpPr/>
          <p:nvPr/>
        </p:nvSpPr>
        <p:spPr>
          <a:xfrm>
            <a:off x="2743200" y="3809999"/>
            <a:ext cx="1106586" cy="361844"/>
          </a:xfrm>
          <a:prstGeom prst="rect">
            <a:avLst/>
          </a:prstGeom>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Q"/>
          <p:cNvSpPr/>
          <p:nvPr/>
        </p:nvSpPr>
        <p:spPr>
          <a:xfrm>
            <a:off x="1636614" y="3809999"/>
            <a:ext cx="1106586" cy="361844"/>
          </a:xfrm>
          <a:prstGeom prst="rect">
            <a:avLst/>
          </a:prstGeom>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457200" y="44624"/>
            <a:ext cx="8229600" cy="1143000"/>
          </a:xfrm>
        </p:spPr>
        <p:txBody>
          <a:bodyPr>
            <a:normAutofit/>
          </a:bodyPr>
          <a:lstStyle/>
          <a:p>
            <a:r>
              <a:rPr lang="en-US" sz="4000" kern="0" dirty="0">
                <a:solidFill>
                  <a:srgbClr val="006633"/>
                </a:solidFill>
                <a:latin typeface="Garamond"/>
              </a:rPr>
              <a:t>Thread Ranking</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887C4A9-9BF4-4191-9AAE-9BDA7C4A68C3}"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5" name="Rectangle 4"/>
          <p:cNvSpPr/>
          <p:nvPr/>
        </p:nvSpPr>
        <p:spPr>
          <a:xfrm>
            <a:off x="2667000" y="2923424"/>
            <a:ext cx="990600" cy="5055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Bank 0</a:t>
            </a:r>
          </a:p>
        </p:txBody>
      </p:sp>
      <p:sp>
        <p:nvSpPr>
          <p:cNvPr id="6" name="Rectangle 5"/>
          <p:cNvSpPr/>
          <p:nvPr/>
        </p:nvSpPr>
        <p:spPr>
          <a:xfrm>
            <a:off x="2667000" y="2237624"/>
            <a:ext cx="990600" cy="5055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Bank 1</a:t>
            </a:r>
          </a:p>
        </p:txBody>
      </p:sp>
      <p:sp>
        <p:nvSpPr>
          <p:cNvPr id="7" name="B"/>
          <p:cNvSpPr/>
          <p:nvPr/>
        </p:nvSpPr>
        <p:spPr>
          <a:xfrm>
            <a:off x="1981200" y="3051631"/>
            <a:ext cx="457200" cy="24916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A"/>
          <p:cNvSpPr/>
          <p:nvPr/>
        </p:nvSpPr>
        <p:spPr>
          <a:xfrm>
            <a:off x="1981200" y="2365831"/>
            <a:ext cx="457200" cy="24916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A"/>
          <p:cNvSpPr/>
          <p:nvPr/>
        </p:nvSpPr>
        <p:spPr>
          <a:xfrm>
            <a:off x="1371600" y="2362207"/>
            <a:ext cx="457200" cy="24916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A"/>
          <p:cNvSpPr/>
          <p:nvPr/>
        </p:nvSpPr>
        <p:spPr>
          <a:xfrm>
            <a:off x="1371600" y="3048007"/>
            <a:ext cx="457200" cy="24916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TextBox 10"/>
          <p:cNvSpPr txBox="1"/>
          <p:nvPr/>
        </p:nvSpPr>
        <p:spPr>
          <a:xfrm>
            <a:off x="1143000" y="4552889"/>
            <a:ext cx="2971800"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
                <a:cs typeface="+mn-cs"/>
              </a:rPr>
              <a:t>memory service timeline</a:t>
            </a:r>
          </a:p>
        </p:txBody>
      </p:sp>
      <p:cxnSp>
        <p:nvCxnSpPr>
          <p:cNvPr id="12" name="Straight Arrow Connector 11"/>
          <p:cNvCxnSpPr/>
          <p:nvPr/>
        </p:nvCxnSpPr>
        <p:spPr>
          <a:xfrm flipV="1">
            <a:off x="1143000" y="4552896"/>
            <a:ext cx="3124200" cy="1"/>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3" name="A"/>
          <p:cNvSpPr/>
          <p:nvPr/>
        </p:nvSpPr>
        <p:spPr>
          <a:xfrm>
            <a:off x="381000" y="5257807"/>
            <a:ext cx="990600" cy="3048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F81BD"/>
                </a:solidFill>
                <a:effectLst/>
                <a:uLnTx/>
                <a:uFillTx/>
                <a:latin typeface="Calibri"/>
                <a:ea typeface="+mn-ea"/>
                <a:cs typeface="+mn-cs"/>
              </a:rPr>
              <a:t>thread A </a:t>
            </a:r>
          </a:p>
        </p:txBody>
      </p:sp>
      <p:sp>
        <p:nvSpPr>
          <p:cNvPr id="15" name="A"/>
          <p:cNvSpPr/>
          <p:nvPr/>
        </p:nvSpPr>
        <p:spPr>
          <a:xfrm>
            <a:off x="381000" y="5715007"/>
            <a:ext cx="990600" cy="3048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Calibri"/>
                <a:ea typeface="+mn-ea"/>
                <a:cs typeface="+mn-cs"/>
              </a:rPr>
              <a:t>thread B </a:t>
            </a:r>
          </a:p>
        </p:txBody>
      </p:sp>
      <p:sp>
        <p:nvSpPr>
          <p:cNvPr id="17" name="Q"/>
          <p:cNvSpPr/>
          <p:nvPr/>
        </p:nvSpPr>
        <p:spPr>
          <a:xfrm>
            <a:off x="1447800" y="4038599"/>
            <a:ext cx="1106586" cy="361844"/>
          </a:xfrm>
          <a:prstGeom prst="rect">
            <a:avLst/>
          </a:prstGeom>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Q"/>
          <p:cNvSpPr/>
          <p:nvPr/>
        </p:nvSpPr>
        <p:spPr>
          <a:xfrm>
            <a:off x="2554387" y="4038599"/>
            <a:ext cx="1106586" cy="361844"/>
          </a:xfrm>
          <a:prstGeom prst="rect">
            <a:avLst/>
          </a:prstGeom>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TextBox 22"/>
          <p:cNvSpPr txBox="1"/>
          <p:nvPr/>
        </p:nvSpPr>
        <p:spPr>
          <a:xfrm>
            <a:off x="1143000" y="6153091"/>
            <a:ext cx="2971800"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
                <a:cs typeface="+mn-cs"/>
              </a:rPr>
              <a:t>thread execution timeline</a:t>
            </a:r>
          </a:p>
        </p:txBody>
      </p:sp>
      <p:cxnSp>
        <p:nvCxnSpPr>
          <p:cNvPr id="24" name="Straight Arrow Connector 23"/>
          <p:cNvCxnSpPr/>
          <p:nvPr/>
        </p:nvCxnSpPr>
        <p:spPr>
          <a:xfrm flipV="1">
            <a:off x="1143000" y="6153097"/>
            <a:ext cx="3124200" cy="1"/>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5" name="Q"/>
          <p:cNvSpPr/>
          <p:nvPr/>
        </p:nvSpPr>
        <p:spPr>
          <a:xfrm>
            <a:off x="1520628" y="5265050"/>
            <a:ext cx="2213172" cy="297550"/>
          </a:xfrm>
          <a:prstGeom prst="rect">
            <a:avLst/>
          </a:prstGeom>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WAIT</a:t>
            </a:r>
          </a:p>
        </p:txBody>
      </p:sp>
      <p:sp>
        <p:nvSpPr>
          <p:cNvPr id="28" name="Q"/>
          <p:cNvSpPr/>
          <p:nvPr/>
        </p:nvSpPr>
        <p:spPr>
          <a:xfrm>
            <a:off x="1520628" y="5715000"/>
            <a:ext cx="2213172" cy="285644"/>
          </a:xfrm>
          <a:prstGeom prst="rect">
            <a:avLst/>
          </a:prstGeom>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WAIT</a:t>
            </a:r>
          </a:p>
        </p:txBody>
      </p:sp>
      <p:sp>
        <p:nvSpPr>
          <p:cNvPr id="31" name="A"/>
          <p:cNvSpPr/>
          <p:nvPr/>
        </p:nvSpPr>
        <p:spPr>
          <a:xfrm>
            <a:off x="2133600" y="1752606"/>
            <a:ext cx="990600" cy="3048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Calibri"/>
                <a:ea typeface="+mn-ea"/>
                <a:cs typeface="+mn-cs"/>
              </a:rPr>
              <a:t>thread B </a:t>
            </a:r>
          </a:p>
        </p:txBody>
      </p:sp>
      <p:sp>
        <p:nvSpPr>
          <p:cNvPr id="32" name="A"/>
          <p:cNvSpPr/>
          <p:nvPr/>
        </p:nvSpPr>
        <p:spPr>
          <a:xfrm>
            <a:off x="228600" y="2667006"/>
            <a:ext cx="990600" cy="3048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F81BD"/>
                </a:solidFill>
                <a:effectLst/>
                <a:uLnTx/>
                <a:uFillTx/>
                <a:latin typeface="Calibri"/>
                <a:ea typeface="+mn-ea"/>
                <a:cs typeface="+mn-cs"/>
              </a:rPr>
              <a:t>thread A </a:t>
            </a:r>
          </a:p>
        </p:txBody>
      </p:sp>
      <p:cxnSp>
        <p:nvCxnSpPr>
          <p:cNvPr id="34" name="Curved Connector 33"/>
          <p:cNvCxnSpPr>
            <a:stCxn id="8" idx="0"/>
            <a:endCxn id="31" idx="2"/>
          </p:cNvCxnSpPr>
          <p:nvPr/>
        </p:nvCxnSpPr>
        <p:spPr>
          <a:xfrm rot="5400000" flipH="1" flipV="1">
            <a:off x="2265138" y="2002061"/>
            <a:ext cx="308424" cy="419100"/>
          </a:xfrm>
          <a:prstGeom prst="curvedConnector3">
            <a:avLst>
              <a:gd name="adj1" fmla="val 50000"/>
            </a:avLst>
          </a:prstGeom>
          <a:ln w="127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0" idx="0"/>
            <a:endCxn id="31" idx="1"/>
          </p:cNvCxnSpPr>
          <p:nvPr/>
        </p:nvCxnSpPr>
        <p:spPr>
          <a:xfrm rot="5400000" flipH="1" flipV="1">
            <a:off x="1295400" y="2209799"/>
            <a:ext cx="1143000" cy="533400"/>
          </a:xfrm>
          <a:prstGeom prst="curvedConnector2">
            <a:avLst/>
          </a:prstGeom>
          <a:ln w="127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7" idx="0"/>
            <a:endCxn id="32" idx="3"/>
          </p:cNvCxnSpPr>
          <p:nvPr/>
        </p:nvCxnSpPr>
        <p:spPr>
          <a:xfrm rot="16200000" flipV="1">
            <a:off x="1598388" y="2440211"/>
            <a:ext cx="232224" cy="990600"/>
          </a:xfrm>
          <a:prstGeom prst="curvedConnector2">
            <a:avLst/>
          </a:prstGeom>
          <a:ln w="127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9" idx="1"/>
            <a:endCxn id="32" idx="0"/>
          </p:cNvCxnSpPr>
          <p:nvPr/>
        </p:nvCxnSpPr>
        <p:spPr>
          <a:xfrm rot="10800000" flipV="1">
            <a:off x="723900" y="2486782"/>
            <a:ext cx="647700" cy="180215"/>
          </a:xfrm>
          <a:prstGeom prst="curvedConnector2">
            <a:avLst/>
          </a:prstGeom>
          <a:ln w="127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49" name="Q"/>
          <p:cNvSpPr/>
          <p:nvPr/>
        </p:nvSpPr>
        <p:spPr>
          <a:xfrm>
            <a:off x="6056214" y="3810001"/>
            <a:ext cx="1106586" cy="361844"/>
          </a:xfrm>
          <a:prstGeom prst="rect">
            <a:avLst/>
          </a:prstGeom>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Q"/>
          <p:cNvSpPr/>
          <p:nvPr/>
        </p:nvSpPr>
        <p:spPr>
          <a:xfrm>
            <a:off x="7162800" y="3810001"/>
            <a:ext cx="1106586" cy="361844"/>
          </a:xfrm>
          <a:prstGeom prst="rect">
            <a:avLst/>
          </a:prstGeom>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1" name="Rectangle 50"/>
          <p:cNvSpPr/>
          <p:nvPr/>
        </p:nvSpPr>
        <p:spPr>
          <a:xfrm>
            <a:off x="7086600" y="2923426"/>
            <a:ext cx="990600" cy="5055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Bank 0</a:t>
            </a:r>
          </a:p>
        </p:txBody>
      </p:sp>
      <p:sp>
        <p:nvSpPr>
          <p:cNvPr id="52" name="Rectangle 51"/>
          <p:cNvSpPr/>
          <p:nvPr/>
        </p:nvSpPr>
        <p:spPr>
          <a:xfrm>
            <a:off x="7086600" y="2237626"/>
            <a:ext cx="990600" cy="5055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Bank 1</a:t>
            </a:r>
          </a:p>
        </p:txBody>
      </p:sp>
      <p:sp>
        <p:nvSpPr>
          <p:cNvPr id="53" name="B"/>
          <p:cNvSpPr/>
          <p:nvPr/>
        </p:nvSpPr>
        <p:spPr>
          <a:xfrm>
            <a:off x="6400800" y="3051633"/>
            <a:ext cx="457200" cy="24916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4" name="A"/>
          <p:cNvSpPr/>
          <p:nvPr/>
        </p:nvSpPr>
        <p:spPr>
          <a:xfrm>
            <a:off x="6400800" y="2365833"/>
            <a:ext cx="457200" cy="24916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5" name="A"/>
          <p:cNvSpPr/>
          <p:nvPr/>
        </p:nvSpPr>
        <p:spPr>
          <a:xfrm>
            <a:off x="5791200" y="2370301"/>
            <a:ext cx="457200" cy="24916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6" name="A"/>
          <p:cNvSpPr/>
          <p:nvPr/>
        </p:nvSpPr>
        <p:spPr>
          <a:xfrm>
            <a:off x="5791200" y="3048009"/>
            <a:ext cx="457200" cy="24916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7" name="TextBox 56"/>
          <p:cNvSpPr txBox="1"/>
          <p:nvPr/>
        </p:nvSpPr>
        <p:spPr>
          <a:xfrm>
            <a:off x="5562600" y="4552891"/>
            <a:ext cx="2971800"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
                <a:cs typeface="+mn-cs"/>
              </a:rPr>
              <a:t>memory service timeline</a:t>
            </a:r>
          </a:p>
        </p:txBody>
      </p:sp>
      <p:cxnSp>
        <p:nvCxnSpPr>
          <p:cNvPr id="58" name="Straight Arrow Connector 57"/>
          <p:cNvCxnSpPr/>
          <p:nvPr/>
        </p:nvCxnSpPr>
        <p:spPr>
          <a:xfrm flipV="1">
            <a:off x="5562600" y="4552898"/>
            <a:ext cx="3124200" cy="1"/>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61" name="Q"/>
          <p:cNvSpPr/>
          <p:nvPr/>
        </p:nvSpPr>
        <p:spPr>
          <a:xfrm>
            <a:off x="5867401" y="4038601"/>
            <a:ext cx="1106586" cy="361844"/>
          </a:xfrm>
          <a:prstGeom prst="rect">
            <a:avLst/>
          </a:prstGeom>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2" name="Q"/>
          <p:cNvSpPr/>
          <p:nvPr/>
        </p:nvSpPr>
        <p:spPr>
          <a:xfrm>
            <a:off x="6973986" y="4038601"/>
            <a:ext cx="1106586" cy="361844"/>
          </a:xfrm>
          <a:prstGeom prst="rect">
            <a:avLst/>
          </a:prstGeom>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3" name="TextBox 62"/>
          <p:cNvSpPr txBox="1"/>
          <p:nvPr/>
        </p:nvSpPr>
        <p:spPr>
          <a:xfrm>
            <a:off x="5562600" y="6153092"/>
            <a:ext cx="2971800"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
                <a:cs typeface="+mn-cs"/>
              </a:rPr>
              <a:t>thread execution timeline</a:t>
            </a:r>
          </a:p>
        </p:txBody>
      </p:sp>
      <p:cxnSp>
        <p:nvCxnSpPr>
          <p:cNvPr id="64" name="Straight Arrow Connector 63"/>
          <p:cNvCxnSpPr/>
          <p:nvPr/>
        </p:nvCxnSpPr>
        <p:spPr>
          <a:xfrm flipV="1">
            <a:off x="5562600" y="6153099"/>
            <a:ext cx="3124200" cy="1"/>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65" name="Q"/>
          <p:cNvSpPr/>
          <p:nvPr/>
        </p:nvSpPr>
        <p:spPr>
          <a:xfrm>
            <a:off x="5940228" y="5265052"/>
            <a:ext cx="1146372" cy="297550"/>
          </a:xfrm>
          <a:prstGeom prst="rect">
            <a:avLst/>
          </a:prstGeom>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WAIT</a:t>
            </a:r>
          </a:p>
        </p:txBody>
      </p:sp>
      <p:sp>
        <p:nvSpPr>
          <p:cNvPr id="66" name="Q"/>
          <p:cNvSpPr/>
          <p:nvPr/>
        </p:nvSpPr>
        <p:spPr>
          <a:xfrm>
            <a:off x="5940228" y="5715002"/>
            <a:ext cx="2213172" cy="285644"/>
          </a:xfrm>
          <a:prstGeom prst="rect">
            <a:avLst/>
          </a:prstGeom>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WAIT</a:t>
            </a:r>
          </a:p>
        </p:txBody>
      </p:sp>
      <p:sp>
        <p:nvSpPr>
          <p:cNvPr id="76" name="Rectangle 75"/>
          <p:cNvSpPr/>
          <p:nvPr/>
        </p:nvSpPr>
        <p:spPr>
          <a:xfrm rot="16200000">
            <a:off x="6874997" y="1339593"/>
            <a:ext cx="818381" cy="398906"/>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0" i="1" u="none" strike="noStrike" kern="0" cap="none" spc="0" normalizeH="0" baseline="0" noProof="0" dirty="0">
                <a:ln>
                  <a:noFill/>
                </a:ln>
                <a:solidFill>
                  <a:srgbClr val="FF0000"/>
                </a:solidFill>
                <a:effectLst/>
                <a:uLnTx/>
                <a:uFillTx/>
                <a:latin typeface="Calibri"/>
                <a:ea typeface=""/>
                <a:cs typeface="+mn-cs"/>
              </a:rPr>
              <a:t>rank</a:t>
            </a:r>
          </a:p>
        </p:txBody>
      </p:sp>
      <p:sp>
        <p:nvSpPr>
          <p:cNvPr id="77" name="A"/>
          <p:cNvSpPr/>
          <p:nvPr/>
        </p:nvSpPr>
        <p:spPr>
          <a:xfrm>
            <a:off x="7557975" y="1600207"/>
            <a:ext cx="990600" cy="3048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Calibri"/>
                <a:ea typeface="+mn-ea"/>
                <a:cs typeface="+mn-cs"/>
              </a:rPr>
              <a:t>thread B </a:t>
            </a:r>
          </a:p>
        </p:txBody>
      </p:sp>
      <p:sp>
        <p:nvSpPr>
          <p:cNvPr id="78" name="A"/>
          <p:cNvSpPr/>
          <p:nvPr/>
        </p:nvSpPr>
        <p:spPr>
          <a:xfrm>
            <a:off x="7557975" y="1143008"/>
            <a:ext cx="990600" cy="3048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F81BD"/>
                </a:solidFill>
                <a:effectLst/>
                <a:uLnTx/>
                <a:uFillTx/>
                <a:latin typeface="Calibri"/>
                <a:ea typeface="+mn-ea"/>
                <a:cs typeface="+mn-cs"/>
              </a:rPr>
              <a:t>thread A </a:t>
            </a:r>
          </a:p>
        </p:txBody>
      </p:sp>
      <p:cxnSp>
        <p:nvCxnSpPr>
          <p:cNvPr id="79" name="Straight Arrow Connector 78"/>
          <p:cNvCxnSpPr/>
          <p:nvPr/>
        </p:nvCxnSpPr>
        <p:spPr>
          <a:xfrm>
            <a:off x="7481775" y="990600"/>
            <a:ext cx="0" cy="1020690"/>
          </a:xfrm>
          <a:prstGeom prst="straightConnector1">
            <a:avLst/>
          </a:prstGeom>
          <a:ln w="38100">
            <a:solidFill>
              <a:srgbClr val="FF0000"/>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88" name="A"/>
          <p:cNvSpPr/>
          <p:nvPr/>
        </p:nvSpPr>
        <p:spPr>
          <a:xfrm>
            <a:off x="4800600" y="5257808"/>
            <a:ext cx="990600" cy="3048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F81BD"/>
                </a:solidFill>
                <a:effectLst/>
                <a:uLnTx/>
                <a:uFillTx/>
                <a:latin typeface="Calibri"/>
                <a:ea typeface="+mn-ea"/>
                <a:cs typeface="+mn-cs"/>
              </a:rPr>
              <a:t>thread A </a:t>
            </a:r>
          </a:p>
        </p:txBody>
      </p:sp>
      <p:sp>
        <p:nvSpPr>
          <p:cNvPr id="89" name="A"/>
          <p:cNvSpPr/>
          <p:nvPr/>
        </p:nvSpPr>
        <p:spPr>
          <a:xfrm>
            <a:off x="4800600" y="5715008"/>
            <a:ext cx="990600" cy="304801"/>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504D"/>
                </a:solidFill>
                <a:effectLst/>
                <a:uLnTx/>
                <a:uFillTx/>
                <a:latin typeface="Calibri"/>
                <a:ea typeface="+mn-ea"/>
                <a:cs typeface="+mn-cs"/>
              </a:rPr>
              <a:t>thread B </a:t>
            </a:r>
          </a:p>
        </p:txBody>
      </p:sp>
      <p:cxnSp>
        <p:nvCxnSpPr>
          <p:cNvPr id="93" name="Straight Arrow Connector 92"/>
          <p:cNvCxnSpPr/>
          <p:nvPr/>
        </p:nvCxnSpPr>
        <p:spPr>
          <a:xfrm flipH="1">
            <a:off x="7162800" y="5410200"/>
            <a:ext cx="917772" cy="0"/>
          </a:xfrm>
          <a:prstGeom prst="straightConnector1">
            <a:avLst/>
          </a:prstGeom>
          <a:ln w="38100">
            <a:solidFill>
              <a:srgbClr val="FF0000"/>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6690638" y="4970824"/>
            <a:ext cx="1919962" cy="371855"/>
          </a:xfrm>
          <a:prstGeom prst="rect">
            <a:avLst/>
          </a:prstGeom>
        </p:spPr>
        <p:txBody>
          <a:bodyPr wrap="squar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200" b="0" i="1" u="none" strike="noStrike" kern="0" cap="none" spc="0" normalizeH="0" baseline="0" noProof="0" dirty="0">
                <a:ln>
                  <a:noFill/>
                </a:ln>
                <a:solidFill>
                  <a:srgbClr val="FF0000"/>
                </a:solidFill>
                <a:effectLst/>
                <a:uLnTx/>
                <a:uFillTx/>
                <a:latin typeface="Calibri"/>
                <a:ea typeface=""/>
                <a:cs typeface="+mn-cs"/>
              </a:rPr>
              <a:t>SAVED CYCLES</a:t>
            </a:r>
          </a:p>
        </p:txBody>
      </p:sp>
      <p:sp>
        <p:nvSpPr>
          <p:cNvPr id="100" name="Rectangle 99"/>
          <p:cNvSpPr/>
          <p:nvPr/>
        </p:nvSpPr>
        <p:spPr>
          <a:xfrm>
            <a:off x="5484889" y="1303287"/>
            <a:ext cx="1564670" cy="453007"/>
          </a:xfrm>
          <a:prstGeom prst="rect">
            <a:avLst/>
          </a:prstGeom>
        </p:spPr>
        <p:txBody>
          <a:bodyPr wrap="none" lIns="91402" tIns="45702" rIns="91402" bIns="45702" anchor="ctr">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Calibri"/>
                <a:ea typeface=""/>
                <a:cs typeface="+mn-cs"/>
              </a:rPr>
              <a:t>Key Idea:</a:t>
            </a:r>
          </a:p>
        </p:txBody>
      </p:sp>
    </p:spTree>
    <p:custDataLst>
      <p:tags r:id="rId1"/>
    </p:custDataLst>
    <p:extLst>
      <p:ext uri="{BB962C8B-B14F-4D97-AF65-F5344CB8AC3E}">
        <p14:creationId xmlns:p14="http://schemas.microsoft.com/office/powerpoint/2010/main" val="3308912348"/>
      </p:ext>
    </p:extLst>
  </p:cSld>
  <p:clrMapOvr>
    <a:masterClrMapping/>
  </p:clrMapOvr>
  <mc:AlternateContent xmlns:mc="http://schemas.openxmlformats.org/markup-compatibility/2006" xmlns:p14="http://schemas.microsoft.com/office/powerpoint/2010/main">
    <mc:Choice Requires="p14">
      <p:transition spd="slow" p14:dur="2000" advTm="130211"/>
    </mc:Choice>
    <mc:Fallback xmlns="">
      <p:transition spd="slow" advTm="1302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 nodeType="click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37" presetClass="path" presetSubtype="0" accel="50000" decel="50000" fill="hold" grpId="0" nodeType="clickEffect">
                                  <p:stCondLst>
                                    <p:cond delay="0"/>
                                  </p:stCondLst>
                                  <p:childTnLst>
                                    <p:animMotion origin="layout" path="M 1.11022E-16 0.00023 L -0.01788 0.0273 C -0.0217 0.03354 -0.02726 0.03701 -0.03316 0.03701 C -0.03976 0.03701 -0.04514 0.03354 -0.04896 0.0273 L -0.06667 0.00023 " pathEditMode="relative" rAng="0" ptsTypes="FffFF">
                                      <p:cBhvr>
                                        <p:cTn id="86" dur="2000" fill="hold"/>
                                        <p:tgtEl>
                                          <p:spTgt spid="54"/>
                                        </p:tgtEl>
                                        <p:attrNameLst>
                                          <p:attrName>ppt_x</p:attrName>
                                          <p:attrName>ppt_y</p:attrName>
                                        </p:attrNameLst>
                                      </p:cBhvr>
                                      <p:rCtr x="-3333" y="1827"/>
                                    </p:animMotion>
                                  </p:childTnLst>
                                </p:cTn>
                              </p:par>
                              <p:par>
                                <p:cTn id="87" presetID="44" presetClass="path" presetSubtype="0" accel="50000" decel="50000" fill="hold" grpId="0" nodeType="withEffect">
                                  <p:stCondLst>
                                    <p:cond delay="0"/>
                                  </p:stCondLst>
                                  <p:childTnLst>
                                    <p:animMotion origin="layout" path="M -3.33333E-6 0.00069 L 0.01771 -0.02984 C 0.02153 -0.03678 0.02709 -0.04025 0.03299 -0.04025 C 0.03959 -0.04025 0.04497 -0.03678 0.04879 -0.02984 L 0.06667 0.00069 " pathEditMode="relative" rAng="0" ptsTypes="FffFF">
                                      <p:cBhvr>
                                        <p:cTn id="88" dur="2000" fill="hold"/>
                                        <p:tgtEl>
                                          <p:spTgt spid="55"/>
                                        </p:tgtEl>
                                        <p:attrNameLst>
                                          <p:attrName>ppt_x</p:attrName>
                                          <p:attrName>ppt_y</p:attrName>
                                        </p:attrNameLst>
                                      </p:cBhvr>
                                      <p:rCtr x="3333" y="-2059"/>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9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9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9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2" grpId="0" animBg="1"/>
      <p:bldP spid="47" grpId="0" animBg="1"/>
      <p:bldP spid="48" grpId="0" animBg="1"/>
      <p:bldP spid="5" grpId="0" animBg="1"/>
      <p:bldP spid="6" grpId="0" animBg="1"/>
      <p:bldP spid="7" grpId="0" animBg="1"/>
      <p:bldP spid="8" grpId="0" animBg="1"/>
      <p:bldP spid="9" grpId="0" animBg="1"/>
      <p:bldP spid="10" grpId="0" animBg="1"/>
      <p:bldP spid="11" grpId="0"/>
      <p:bldP spid="13" grpId="0"/>
      <p:bldP spid="15" grpId="0"/>
      <p:bldP spid="17" grpId="0" animBg="1"/>
      <p:bldP spid="20" grpId="0" animBg="1"/>
      <p:bldP spid="23" grpId="0"/>
      <p:bldP spid="25" grpId="0" animBg="1"/>
      <p:bldP spid="28" grpId="0" animBg="1"/>
      <p:bldP spid="31" grpId="0"/>
      <p:bldP spid="32" grpId="0"/>
      <p:bldP spid="49" grpId="0" animBg="1"/>
      <p:bldP spid="50" grpId="0" animBg="1"/>
      <p:bldP spid="51" grpId="0" animBg="1"/>
      <p:bldP spid="52" grpId="0" animBg="1"/>
      <p:bldP spid="53" grpId="0" animBg="1"/>
      <p:bldP spid="54" grpId="0" animBg="1"/>
      <p:bldP spid="54" grpId="1" animBg="1"/>
      <p:bldP spid="55" grpId="0" animBg="1"/>
      <p:bldP spid="55" grpId="1" animBg="1"/>
      <p:bldP spid="56" grpId="0" animBg="1"/>
      <p:bldP spid="57" grpId="0"/>
      <p:bldP spid="61" grpId="0" animBg="1"/>
      <p:bldP spid="62" grpId="0" animBg="1"/>
      <p:bldP spid="63" grpId="0"/>
      <p:bldP spid="65" grpId="0" animBg="1"/>
      <p:bldP spid="66" grpId="0" animBg="1"/>
      <p:bldP spid="76" grpId="0"/>
      <p:bldP spid="77" grpId="0"/>
      <p:bldP spid="78" grpId="0"/>
      <p:bldP spid="88" grpId="0"/>
      <p:bldP spid="89" grpId="0"/>
      <p:bldP spid="98" grpId="0"/>
      <p:bldP spid="10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atin typeface="Garamond" charset="0"/>
              </a:rPr>
              <a:t>How to Rank Threads within a Batch</a:t>
            </a:r>
          </a:p>
        </p:txBody>
      </p:sp>
      <p:sp>
        <p:nvSpPr>
          <p:cNvPr id="3" name="Content Placeholder 2"/>
          <p:cNvSpPr>
            <a:spLocks noGrp="1"/>
          </p:cNvSpPr>
          <p:nvPr>
            <p:ph idx="1"/>
          </p:nvPr>
        </p:nvSpPr>
        <p:spPr>
          <a:xfrm>
            <a:off x="228600" y="1085850"/>
            <a:ext cx="8801100" cy="5372100"/>
          </a:xfrm>
        </p:spPr>
        <p:txBody>
          <a:bodyPr/>
          <a:lstStyle/>
          <a:p>
            <a:pPr eaLnBrk="1" hangingPunct="1"/>
            <a:r>
              <a:rPr lang="en-US">
                <a:latin typeface="Tahoma" charset="0"/>
              </a:rPr>
              <a:t>Ranking scheme affects system throughput and fairness</a:t>
            </a:r>
          </a:p>
          <a:p>
            <a:pPr eaLnBrk="1" hangingPunct="1"/>
            <a:endParaRPr lang="en-US" sz="1800">
              <a:solidFill>
                <a:srgbClr val="0000FF"/>
              </a:solidFill>
              <a:latin typeface="Tahoma" charset="0"/>
            </a:endParaRPr>
          </a:p>
          <a:p>
            <a:pPr eaLnBrk="1" hangingPunct="1"/>
            <a:r>
              <a:rPr lang="en-US">
                <a:solidFill>
                  <a:srgbClr val="0000FF"/>
                </a:solidFill>
                <a:latin typeface="Tahoma" charset="0"/>
              </a:rPr>
              <a:t>Maximize system throughput</a:t>
            </a:r>
          </a:p>
          <a:p>
            <a:pPr lvl="1" eaLnBrk="1" hangingPunct="1"/>
            <a:r>
              <a:rPr lang="en-US" sz="2100">
                <a:latin typeface="Tahoma" charset="0"/>
              </a:rPr>
              <a:t>Minimize average stall-time of threads within the batch</a:t>
            </a:r>
          </a:p>
          <a:p>
            <a:pPr eaLnBrk="1" hangingPunct="1"/>
            <a:r>
              <a:rPr lang="en-US">
                <a:solidFill>
                  <a:srgbClr val="0000FF"/>
                </a:solidFill>
                <a:latin typeface="Tahoma" charset="0"/>
              </a:rPr>
              <a:t>Minimize unfairness (Equalize the slowdown of threads)</a:t>
            </a:r>
          </a:p>
          <a:p>
            <a:pPr lvl="1" eaLnBrk="1" hangingPunct="1"/>
            <a:r>
              <a:rPr lang="en-US" sz="2100">
                <a:latin typeface="Tahoma" charset="0"/>
              </a:rPr>
              <a:t>Service threads with inherently low stall-time early in the batch</a:t>
            </a:r>
          </a:p>
          <a:p>
            <a:pPr lvl="1" eaLnBrk="1" hangingPunct="1"/>
            <a:r>
              <a:rPr lang="en-US" sz="2100">
                <a:latin typeface="Tahoma" charset="0"/>
              </a:rPr>
              <a:t>Insight: delaying memory non-intensive threads results in high slowdown</a:t>
            </a:r>
          </a:p>
          <a:p>
            <a:pPr eaLnBrk="1" hangingPunct="1"/>
            <a:endParaRPr lang="en-US" sz="1800">
              <a:latin typeface="Tahoma" charset="0"/>
            </a:endParaRPr>
          </a:p>
          <a:p>
            <a:pPr eaLnBrk="1" hangingPunct="1"/>
            <a:r>
              <a:rPr lang="en-US">
                <a:solidFill>
                  <a:srgbClr val="FF0000"/>
                </a:solidFill>
                <a:latin typeface="Tahoma" charset="0"/>
              </a:rPr>
              <a:t>Shortest stall-time first </a:t>
            </a:r>
            <a:r>
              <a:rPr lang="en-US">
                <a:latin typeface="Tahoma" charset="0"/>
              </a:rPr>
              <a:t>(</a:t>
            </a:r>
            <a:r>
              <a:rPr lang="en-US">
                <a:solidFill>
                  <a:srgbClr val="0000FF"/>
                </a:solidFill>
                <a:latin typeface="Tahoma" charset="0"/>
              </a:rPr>
              <a:t>shortest job first</a:t>
            </a:r>
            <a:r>
              <a:rPr lang="en-US">
                <a:latin typeface="Tahoma" charset="0"/>
              </a:rPr>
              <a:t>)</a:t>
            </a:r>
            <a:r>
              <a:rPr lang="en-US">
                <a:solidFill>
                  <a:srgbClr val="0000FF"/>
                </a:solidFill>
                <a:latin typeface="Tahoma" charset="0"/>
              </a:rPr>
              <a:t> </a:t>
            </a:r>
            <a:r>
              <a:rPr lang="en-US">
                <a:solidFill>
                  <a:srgbClr val="FF0000"/>
                </a:solidFill>
                <a:latin typeface="Tahoma" charset="0"/>
              </a:rPr>
              <a:t>ranking</a:t>
            </a:r>
          </a:p>
          <a:p>
            <a:pPr lvl="1" eaLnBrk="1" hangingPunct="1"/>
            <a:r>
              <a:rPr lang="en-US" sz="2100">
                <a:latin typeface="Tahoma" charset="0"/>
              </a:rPr>
              <a:t>Provides optimal system throughput </a:t>
            </a:r>
            <a:r>
              <a:rPr lang="en-US" sz="1600">
                <a:solidFill>
                  <a:srgbClr val="000000"/>
                </a:solidFill>
                <a:latin typeface="Tahoma" charset="0"/>
              </a:rPr>
              <a:t>[Smith, 1956]*</a:t>
            </a:r>
            <a:endParaRPr lang="en-US" sz="1600">
              <a:solidFill>
                <a:srgbClr val="FF0000"/>
              </a:solidFill>
              <a:latin typeface="Tahoma" charset="0"/>
            </a:endParaRPr>
          </a:p>
          <a:p>
            <a:pPr lvl="1" eaLnBrk="1" hangingPunct="1"/>
            <a:r>
              <a:rPr lang="en-US" sz="2100">
                <a:latin typeface="Tahoma" charset="0"/>
              </a:rPr>
              <a:t>Controller estimates each thread</a:t>
            </a:r>
            <a:r>
              <a:rPr lang="ja-JP" altLang="en-US" sz="2100">
                <a:latin typeface="Tahoma" charset="0"/>
              </a:rPr>
              <a:t>’</a:t>
            </a:r>
            <a:r>
              <a:rPr lang="en-US" sz="2100">
                <a:latin typeface="Tahoma" charset="0"/>
              </a:rPr>
              <a:t>s stall-time within the batch</a:t>
            </a:r>
          </a:p>
          <a:p>
            <a:pPr lvl="1" eaLnBrk="1" hangingPunct="1"/>
            <a:r>
              <a:rPr lang="en-US" sz="2100">
                <a:latin typeface="Tahoma" charset="0"/>
              </a:rPr>
              <a:t>Ranks threads with shorter stall-time higher</a:t>
            </a:r>
          </a:p>
          <a:p>
            <a:pPr eaLnBrk="1" hangingPunct="1"/>
            <a:endParaRPr lang="en-US">
              <a:latin typeface="Tahoma" charset="0"/>
            </a:endParaRP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charset="0"/>
                <a:ea typeface="ＭＳ Ｐゴシック" charset="0"/>
              </a:defRPr>
            </a:lvl1pPr>
            <a:lvl2pPr marL="742760" indent="-285677" eaLnBrk="0" hangingPunct="0">
              <a:defRPr>
                <a:solidFill>
                  <a:schemeClr val="tx1"/>
                </a:solidFill>
                <a:latin typeface="Arial" charset="0"/>
                <a:ea typeface="ＭＳ Ｐゴシック" charset="0"/>
              </a:defRPr>
            </a:lvl2pPr>
            <a:lvl3pPr marL="1142706" indent="-228541" eaLnBrk="0" hangingPunct="0">
              <a:defRPr>
                <a:solidFill>
                  <a:schemeClr val="tx1"/>
                </a:solidFill>
                <a:latin typeface="Arial" charset="0"/>
                <a:ea typeface="ＭＳ Ｐゴシック" charset="0"/>
              </a:defRPr>
            </a:lvl3pPr>
            <a:lvl4pPr marL="1599790" indent="-228541" eaLnBrk="0" hangingPunct="0">
              <a:defRPr>
                <a:solidFill>
                  <a:schemeClr val="tx1"/>
                </a:solidFill>
                <a:latin typeface="Arial" charset="0"/>
                <a:ea typeface="ＭＳ Ｐゴシック" charset="0"/>
              </a:defRPr>
            </a:lvl4pPr>
            <a:lvl5pPr marL="2056875" indent="-228541" eaLnBrk="0" hangingPunct="0">
              <a:defRPr>
                <a:solidFill>
                  <a:schemeClr val="tx1"/>
                </a:solidFill>
                <a:latin typeface="Arial" charset="0"/>
                <a:ea typeface="ＭＳ Ｐゴシック" charset="0"/>
              </a:defRPr>
            </a:lvl5pPr>
            <a:lvl6pPr marL="2513959" indent="-228541" eaLnBrk="0" fontAlgn="base" hangingPunct="0">
              <a:spcBef>
                <a:spcPct val="0"/>
              </a:spcBef>
              <a:spcAft>
                <a:spcPct val="0"/>
              </a:spcAft>
              <a:defRPr>
                <a:solidFill>
                  <a:schemeClr val="tx1"/>
                </a:solidFill>
                <a:latin typeface="Arial" charset="0"/>
                <a:ea typeface="ＭＳ Ｐゴシック" charset="0"/>
              </a:defRPr>
            </a:lvl6pPr>
            <a:lvl7pPr marL="2971040" indent="-228541" eaLnBrk="0" fontAlgn="base" hangingPunct="0">
              <a:spcBef>
                <a:spcPct val="0"/>
              </a:spcBef>
              <a:spcAft>
                <a:spcPct val="0"/>
              </a:spcAft>
              <a:defRPr>
                <a:solidFill>
                  <a:schemeClr val="tx1"/>
                </a:solidFill>
                <a:latin typeface="Arial" charset="0"/>
                <a:ea typeface="ＭＳ Ｐゴシック" charset="0"/>
              </a:defRPr>
            </a:lvl7pPr>
            <a:lvl8pPr marL="3428124" indent="-228541" eaLnBrk="0" fontAlgn="base" hangingPunct="0">
              <a:spcBef>
                <a:spcPct val="0"/>
              </a:spcBef>
              <a:spcAft>
                <a:spcPct val="0"/>
              </a:spcAft>
              <a:defRPr>
                <a:solidFill>
                  <a:schemeClr val="tx1"/>
                </a:solidFill>
                <a:latin typeface="Arial" charset="0"/>
                <a:ea typeface="ＭＳ Ｐゴシック" charset="0"/>
              </a:defRPr>
            </a:lvl8pPr>
            <a:lvl9pPr marL="3885205" indent="-228541"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328F606-3E0B-D44B-BD12-349C89A972B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endParaRPr>
          </a:p>
        </p:txBody>
      </p:sp>
      <p:sp>
        <p:nvSpPr>
          <p:cNvPr id="5" name="TextBox 4"/>
          <p:cNvSpPr txBox="1">
            <a:spLocks noChangeArrowheads="1"/>
          </p:cNvSpPr>
          <p:nvPr/>
        </p:nvSpPr>
        <p:spPr bwMode="auto">
          <a:xfrm>
            <a:off x="271463" y="6243643"/>
            <a:ext cx="823277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t>* W.E. Smith, </a:t>
            </a:r>
            <a:r>
              <a:rPr kumimoji="0" lang="ja-JP" altLang="en-US" sz="1200" b="0" i="0" u="none" strike="noStrike" kern="1200" cap="none" spc="0" normalizeH="0" baseline="0" noProof="0">
                <a:ln>
                  <a:noFill/>
                </a:ln>
                <a:solidFill>
                  <a:srgbClr val="000000"/>
                </a:solidFill>
                <a:effectLst/>
                <a:uLnTx/>
                <a:uFillTx/>
                <a:latin typeface="Arial" charset="0"/>
                <a:ea typeface="ＭＳ Ｐゴシック" charset="0"/>
                <a:cs typeface="+mn-cs"/>
              </a:rPr>
              <a:t>“</a:t>
            </a: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t>Various optimizers for single stage production,</a:t>
            </a:r>
            <a:r>
              <a:rPr kumimoji="0" lang="ja-JP" altLang="en-US" sz="1200" b="0" i="0" u="none" strike="noStrike" kern="1200" cap="none" spc="0" normalizeH="0" baseline="0" noProof="0">
                <a:ln>
                  <a:noFill/>
                </a:ln>
                <a:solidFill>
                  <a:srgbClr val="000000"/>
                </a:solidFill>
                <a:effectLst/>
                <a:uLnTx/>
                <a:uFillTx/>
                <a:latin typeface="Arial" charset="0"/>
                <a:ea typeface="ＭＳ Ｐゴシック" charset="0"/>
                <a:cs typeface="+mn-cs"/>
              </a:rPr>
              <a:t>”</a:t>
            </a: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mn-cs"/>
              </a:rPr>
              <a:t> Naval Research Logistics Quarterly, 1956.</a:t>
            </a:r>
          </a:p>
        </p:txBody>
      </p:sp>
    </p:spTree>
    <p:extLst>
      <p:ext uri="{BB962C8B-B14F-4D97-AF65-F5344CB8AC3E}">
        <p14:creationId xmlns:p14="http://schemas.microsoft.com/office/powerpoint/2010/main" val="2598983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6"/>
          <p:cNvSpPr>
            <a:spLocks noGrp="1"/>
          </p:cNvSpPr>
          <p:nvPr>
            <p:ph idx="1"/>
          </p:nvPr>
        </p:nvSpPr>
        <p:spPr>
          <a:xfrm>
            <a:off x="228605" y="984250"/>
            <a:ext cx="8778875" cy="1816100"/>
          </a:xfrm>
        </p:spPr>
        <p:txBody>
          <a:bodyPr/>
          <a:lstStyle/>
          <a:p>
            <a:pPr eaLnBrk="1" hangingPunct="1"/>
            <a:r>
              <a:rPr lang="en-US" sz="2000">
                <a:solidFill>
                  <a:srgbClr val="0033CC"/>
                </a:solidFill>
                <a:latin typeface="Tahoma" charset="0"/>
              </a:rPr>
              <a:t>Maximum number of marked requests to any bank</a:t>
            </a:r>
            <a:r>
              <a:rPr lang="en-US" sz="2000">
                <a:latin typeface="Tahoma" charset="0"/>
              </a:rPr>
              <a:t> (max-bank-load)</a:t>
            </a:r>
          </a:p>
          <a:p>
            <a:pPr lvl="1" eaLnBrk="1" hangingPunct="1"/>
            <a:r>
              <a:rPr lang="en-US" sz="1800">
                <a:latin typeface="Tahoma" charset="0"/>
              </a:rPr>
              <a:t>Rank thread with lower max-bank-load higher (~ low stall-time)</a:t>
            </a:r>
            <a:endParaRPr lang="en-US">
              <a:latin typeface="Tahoma" charset="0"/>
            </a:endParaRPr>
          </a:p>
          <a:p>
            <a:pPr eaLnBrk="1" hangingPunct="1"/>
            <a:r>
              <a:rPr lang="en-US" sz="2000">
                <a:solidFill>
                  <a:srgbClr val="0033CC"/>
                </a:solidFill>
                <a:latin typeface="Tahoma" charset="0"/>
              </a:rPr>
              <a:t>Total number of marked requests </a:t>
            </a:r>
            <a:r>
              <a:rPr lang="en-US" sz="2000">
                <a:latin typeface="Tahoma" charset="0"/>
              </a:rPr>
              <a:t>(total-load)</a:t>
            </a:r>
          </a:p>
          <a:p>
            <a:pPr lvl="1" eaLnBrk="1" hangingPunct="1"/>
            <a:r>
              <a:rPr lang="en-US" sz="1800">
                <a:latin typeface="Tahoma" charset="0"/>
              </a:rPr>
              <a:t>Breaks ties: rank thread with lower total-load higher</a:t>
            </a:r>
          </a:p>
          <a:p>
            <a:pPr lvl="1" eaLnBrk="1" hangingPunct="1"/>
            <a:endParaRPr lang="en-US" sz="1800">
              <a:latin typeface="Tahoma" charset="0"/>
            </a:endParaRPr>
          </a:p>
        </p:txBody>
      </p:sp>
      <p:sp>
        <p:nvSpPr>
          <p:cNvPr id="24579" name="Title 1"/>
          <p:cNvSpPr>
            <a:spLocks noGrp="1"/>
          </p:cNvSpPr>
          <p:nvPr>
            <p:ph type="title"/>
          </p:nvPr>
        </p:nvSpPr>
        <p:spPr>
          <a:xfrm>
            <a:off x="228600" y="152400"/>
            <a:ext cx="8610600" cy="819150"/>
          </a:xfrm>
        </p:spPr>
        <p:txBody>
          <a:bodyPr/>
          <a:lstStyle/>
          <a:p>
            <a:pPr eaLnBrk="1" hangingPunct="1"/>
            <a:r>
              <a:rPr lang="en-US">
                <a:latin typeface="Garamond" charset="0"/>
              </a:rPr>
              <a:t>Shortest Stall-Time First Ranking</a:t>
            </a: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charset="0"/>
                <a:ea typeface="ＭＳ Ｐゴシック" charset="0"/>
              </a:defRPr>
            </a:lvl1pPr>
            <a:lvl2pPr marL="742760" indent="-285677" eaLnBrk="0" hangingPunct="0">
              <a:defRPr>
                <a:solidFill>
                  <a:schemeClr val="tx1"/>
                </a:solidFill>
                <a:latin typeface="Arial" charset="0"/>
                <a:ea typeface="ＭＳ Ｐゴシック" charset="0"/>
              </a:defRPr>
            </a:lvl2pPr>
            <a:lvl3pPr marL="1142706" indent="-228541" eaLnBrk="0" hangingPunct="0">
              <a:defRPr>
                <a:solidFill>
                  <a:schemeClr val="tx1"/>
                </a:solidFill>
                <a:latin typeface="Arial" charset="0"/>
                <a:ea typeface="ＭＳ Ｐゴシック" charset="0"/>
              </a:defRPr>
            </a:lvl3pPr>
            <a:lvl4pPr marL="1599790" indent="-228541" eaLnBrk="0" hangingPunct="0">
              <a:defRPr>
                <a:solidFill>
                  <a:schemeClr val="tx1"/>
                </a:solidFill>
                <a:latin typeface="Arial" charset="0"/>
                <a:ea typeface="ＭＳ Ｐゴシック" charset="0"/>
              </a:defRPr>
            </a:lvl4pPr>
            <a:lvl5pPr marL="2056875" indent="-228541" eaLnBrk="0" hangingPunct="0">
              <a:defRPr>
                <a:solidFill>
                  <a:schemeClr val="tx1"/>
                </a:solidFill>
                <a:latin typeface="Arial" charset="0"/>
                <a:ea typeface="ＭＳ Ｐゴシック" charset="0"/>
              </a:defRPr>
            </a:lvl5pPr>
            <a:lvl6pPr marL="2513959" indent="-228541" eaLnBrk="0" fontAlgn="base" hangingPunct="0">
              <a:spcBef>
                <a:spcPct val="0"/>
              </a:spcBef>
              <a:spcAft>
                <a:spcPct val="0"/>
              </a:spcAft>
              <a:defRPr>
                <a:solidFill>
                  <a:schemeClr val="tx1"/>
                </a:solidFill>
                <a:latin typeface="Arial" charset="0"/>
                <a:ea typeface="ＭＳ Ｐゴシック" charset="0"/>
              </a:defRPr>
            </a:lvl6pPr>
            <a:lvl7pPr marL="2971040" indent="-228541" eaLnBrk="0" fontAlgn="base" hangingPunct="0">
              <a:spcBef>
                <a:spcPct val="0"/>
              </a:spcBef>
              <a:spcAft>
                <a:spcPct val="0"/>
              </a:spcAft>
              <a:defRPr>
                <a:solidFill>
                  <a:schemeClr val="tx1"/>
                </a:solidFill>
                <a:latin typeface="Arial" charset="0"/>
                <a:ea typeface="ＭＳ Ｐゴシック" charset="0"/>
              </a:defRPr>
            </a:lvl7pPr>
            <a:lvl8pPr marL="3428124" indent="-228541" eaLnBrk="0" fontAlgn="base" hangingPunct="0">
              <a:spcBef>
                <a:spcPct val="0"/>
              </a:spcBef>
              <a:spcAft>
                <a:spcPct val="0"/>
              </a:spcAft>
              <a:defRPr>
                <a:solidFill>
                  <a:schemeClr val="tx1"/>
                </a:solidFill>
                <a:latin typeface="Arial" charset="0"/>
                <a:ea typeface="ＭＳ Ｐゴシック" charset="0"/>
              </a:defRPr>
            </a:lvl8pPr>
            <a:lvl9pPr marL="3885205" indent="-228541"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9706EF-06F2-F049-9C96-ACF9E2AA151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endParaRPr>
          </a:p>
        </p:txBody>
      </p:sp>
      <p:sp>
        <p:nvSpPr>
          <p:cNvPr id="37" name="Rectangle 36"/>
          <p:cNvSpPr>
            <a:spLocks noChangeArrowheads="1"/>
          </p:cNvSpPr>
          <p:nvPr/>
        </p:nvSpPr>
        <p:spPr bwMode="auto">
          <a:xfrm>
            <a:off x="2378075" y="488950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38" name="Rectangle 37"/>
          <p:cNvSpPr/>
          <p:nvPr/>
        </p:nvSpPr>
        <p:spPr bwMode="auto">
          <a:xfrm>
            <a:off x="1463675" y="488950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39" name="Rectangle 38"/>
          <p:cNvSpPr>
            <a:spLocks noChangeArrowheads="1"/>
          </p:cNvSpPr>
          <p:nvPr/>
        </p:nvSpPr>
        <p:spPr bwMode="auto">
          <a:xfrm>
            <a:off x="549275" y="488950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40" name="Rectangle 39"/>
          <p:cNvSpPr>
            <a:spLocks noChangeArrowheads="1"/>
          </p:cNvSpPr>
          <p:nvPr/>
        </p:nvSpPr>
        <p:spPr bwMode="auto">
          <a:xfrm>
            <a:off x="2378075" y="4546605"/>
            <a:ext cx="762000" cy="252413"/>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T0</a:t>
            </a:r>
          </a:p>
        </p:txBody>
      </p:sp>
      <p:sp>
        <p:nvSpPr>
          <p:cNvPr id="42" name="Rectangle 3"/>
          <p:cNvSpPr>
            <a:spLocks noChangeArrowheads="1"/>
          </p:cNvSpPr>
          <p:nvPr/>
        </p:nvSpPr>
        <p:spPr bwMode="auto">
          <a:xfrm>
            <a:off x="549275" y="523240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43" name="Text Box 80"/>
          <p:cNvSpPr txBox="1">
            <a:spLocks noChangeArrowheads="1"/>
          </p:cNvSpPr>
          <p:nvPr/>
        </p:nvSpPr>
        <p:spPr bwMode="auto">
          <a:xfrm>
            <a:off x="522293" y="550227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0</a:t>
            </a:r>
          </a:p>
        </p:txBody>
      </p:sp>
      <p:sp>
        <p:nvSpPr>
          <p:cNvPr id="44" name="Rectangle 3"/>
          <p:cNvSpPr>
            <a:spLocks noChangeArrowheads="1"/>
          </p:cNvSpPr>
          <p:nvPr/>
        </p:nvSpPr>
        <p:spPr bwMode="auto">
          <a:xfrm>
            <a:off x="1463675" y="523240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45" name="Text Box 80"/>
          <p:cNvSpPr txBox="1">
            <a:spLocks noChangeArrowheads="1"/>
          </p:cNvSpPr>
          <p:nvPr/>
        </p:nvSpPr>
        <p:spPr bwMode="auto">
          <a:xfrm>
            <a:off x="1463680" y="5502275"/>
            <a:ext cx="8239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1</a:t>
            </a:r>
          </a:p>
        </p:txBody>
      </p:sp>
      <p:sp>
        <p:nvSpPr>
          <p:cNvPr id="46" name="Rectangle 3"/>
          <p:cNvSpPr>
            <a:spLocks noChangeArrowheads="1"/>
          </p:cNvSpPr>
          <p:nvPr/>
        </p:nvSpPr>
        <p:spPr bwMode="auto">
          <a:xfrm>
            <a:off x="2378075" y="523240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47" name="Text Box 80"/>
          <p:cNvSpPr txBox="1">
            <a:spLocks noChangeArrowheads="1"/>
          </p:cNvSpPr>
          <p:nvPr/>
        </p:nvSpPr>
        <p:spPr bwMode="auto">
          <a:xfrm>
            <a:off x="2351093" y="550227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2</a:t>
            </a:r>
          </a:p>
        </p:txBody>
      </p:sp>
      <p:sp>
        <p:nvSpPr>
          <p:cNvPr id="48" name="Rectangle 3"/>
          <p:cNvSpPr>
            <a:spLocks noChangeArrowheads="1"/>
          </p:cNvSpPr>
          <p:nvPr/>
        </p:nvSpPr>
        <p:spPr bwMode="auto">
          <a:xfrm>
            <a:off x="3292475" y="523240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49" name="Text Box 80"/>
          <p:cNvSpPr txBox="1">
            <a:spLocks noChangeArrowheads="1"/>
          </p:cNvSpPr>
          <p:nvPr/>
        </p:nvSpPr>
        <p:spPr bwMode="auto">
          <a:xfrm>
            <a:off x="3292480" y="550227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3</a:t>
            </a:r>
          </a:p>
        </p:txBody>
      </p:sp>
      <p:sp>
        <p:nvSpPr>
          <p:cNvPr id="50" name="Rectangle 49"/>
          <p:cNvSpPr/>
          <p:nvPr/>
        </p:nvSpPr>
        <p:spPr bwMode="auto">
          <a:xfrm>
            <a:off x="3292475" y="488950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51" name="Rectangle 50"/>
          <p:cNvSpPr/>
          <p:nvPr/>
        </p:nvSpPr>
        <p:spPr bwMode="auto">
          <a:xfrm>
            <a:off x="549275" y="454660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52" name="Rectangle 51"/>
          <p:cNvSpPr>
            <a:spLocks noChangeArrowheads="1"/>
          </p:cNvSpPr>
          <p:nvPr/>
        </p:nvSpPr>
        <p:spPr bwMode="auto">
          <a:xfrm>
            <a:off x="1463675" y="454660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53" name="Rectangle 52"/>
          <p:cNvSpPr/>
          <p:nvPr/>
        </p:nvSpPr>
        <p:spPr bwMode="auto">
          <a:xfrm>
            <a:off x="3292475" y="454660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54" name="Rectangle 53"/>
          <p:cNvSpPr>
            <a:spLocks noChangeArrowheads="1"/>
          </p:cNvSpPr>
          <p:nvPr/>
        </p:nvSpPr>
        <p:spPr bwMode="auto">
          <a:xfrm>
            <a:off x="549275" y="420370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55" name="Rectangle 54"/>
          <p:cNvSpPr>
            <a:spLocks noChangeArrowheads="1"/>
          </p:cNvSpPr>
          <p:nvPr/>
        </p:nvSpPr>
        <p:spPr bwMode="auto">
          <a:xfrm>
            <a:off x="1463675" y="420370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56" name="Rectangle 55"/>
          <p:cNvSpPr>
            <a:spLocks noChangeArrowheads="1"/>
          </p:cNvSpPr>
          <p:nvPr/>
        </p:nvSpPr>
        <p:spPr bwMode="auto">
          <a:xfrm>
            <a:off x="2378075" y="420370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57" name="Rectangle 56"/>
          <p:cNvSpPr>
            <a:spLocks noChangeArrowheads="1"/>
          </p:cNvSpPr>
          <p:nvPr/>
        </p:nvSpPr>
        <p:spPr bwMode="auto">
          <a:xfrm>
            <a:off x="3292475" y="420370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58" name="Rectangle 57"/>
          <p:cNvSpPr>
            <a:spLocks noChangeArrowheads="1"/>
          </p:cNvSpPr>
          <p:nvPr/>
        </p:nvSpPr>
        <p:spPr bwMode="auto">
          <a:xfrm>
            <a:off x="549275" y="386080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59" name="Rectangle 58"/>
          <p:cNvSpPr>
            <a:spLocks noChangeArrowheads="1"/>
          </p:cNvSpPr>
          <p:nvPr/>
        </p:nvSpPr>
        <p:spPr bwMode="auto">
          <a:xfrm>
            <a:off x="1463675" y="3860805"/>
            <a:ext cx="762000" cy="252413"/>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T0</a:t>
            </a:r>
          </a:p>
        </p:txBody>
      </p:sp>
      <p:sp>
        <p:nvSpPr>
          <p:cNvPr id="60" name="Rectangle 59"/>
          <p:cNvSpPr>
            <a:spLocks noChangeArrowheads="1"/>
          </p:cNvSpPr>
          <p:nvPr/>
        </p:nvSpPr>
        <p:spPr bwMode="auto">
          <a:xfrm>
            <a:off x="2378075" y="386080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61" name="Rectangle 60"/>
          <p:cNvSpPr>
            <a:spLocks noChangeArrowheads="1"/>
          </p:cNvSpPr>
          <p:nvPr/>
        </p:nvSpPr>
        <p:spPr bwMode="auto">
          <a:xfrm>
            <a:off x="3292475" y="3860805"/>
            <a:ext cx="762000" cy="252413"/>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T0</a:t>
            </a:r>
          </a:p>
        </p:txBody>
      </p:sp>
      <p:sp>
        <p:nvSpPr>
          <p:cNvPr id="62" name="Rectangle 61"/>
          <p:cNvSpPr/>
          <p:nvPr/>
        </p:nvSpPr>
        <p:spPr bwMode="auto">
          <a:xfrm>
            <a:off x="549275" y="351790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63" name="Rectangle 62"/>
          <p:cNvSpPr>
            <a:spLocks noChangeArrowheads="1"/>
          </p:cNvSpPr>
          <p:nvPr/>
        </p:nvSpPr>
        <p:spPr bwMode="auto">
          <a:xfrm>
            <a:off x="1463675" y="351790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64" name="Rectangle 63"/>
          <p:cNvSpPr/>
          <p:nvPr/>
        </p:nvSpPr>
        <p:spPr bwMode="auto">
          <a:xfrm>
            <a:off x="3292475" y="351790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65" name="Rectangle 64"/>
          <p:cNvSpPr/>
          <p:nvPr/>
        </p:nvSpPr>
        <p:spPr bwMode="auto">
          <a:xfrm>
            <a:off x="3292475" y="317500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66" name="Rectangle 65"/>
          <p:cNvSpPr/>
          <p:nvPr/>
        </p:nvSpPr>
        <p:spPr bwMode="auto">
          <a:xfrm>
            <a:off x="2378075" y="351790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67" name="Rectangle 66"/>
          <p:cNvSpPr/>
          <p:nvPr/>
        </p:nvSpPr>
        <p:spPr bwMode="auto">
          <a:xfrm>
            <a:off x="3292475" y="2836863"/>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graphicFrame>
        <p:nvGraphicFramePr>
          <p:cNvPr id="73" name="Table 72"/>
          <p:cNvGraphicFramePr>
            <a:graphicFrameLocks noGrp="1"/>
          </p:cNvGraphicFramePr>
          <p:nvPr/>
        </p:nvGraphicFramePr>
        <p:xfrm>
          <a:off x="4914905" y="2971800"/>
          <a:ext cx="3543299" cy="2114550"/>
        </p:xfrm>
        <a:graphic>
          <a:graphicData uri="http://schemas.openxmlformats.org/drawingml/2006/table">
            <a:tbl>
              <a:tblPr>
                <a:tableStyleId>{5C22544A-7EE6-4342-B048-85BDC9FD1C3A}</a:tableStyleId>
              </a:tblPr>
              <a:tblGrid>
                <a:gridCol w="492125">
                  <a:extLst>
                    <a:ext uri="{9D8B030D-6E8A-4147-A177-3AD203B41FA5}">
                      <a16:colId xmlns:a16="http://schemas.microsoft.com/office/drawing/2014/main" val="20000"/>
                    </a:ext>
                  </a:extLst>
                </a:gridCol>
                <a:gridCol w="1709015">
                  <a:extLst>
                    <a:ext uri="{9D8B030D-6E8A-4147-A177-3AD203B41FA5}">
                      <a16:colId xmlns:a16="http://schemas.microsoft.com/office/drawing/2014/main" val="20001"/>
                    </a:ext>
                  </a:extLst>
                </a:gridCol>
                <a:gridCol w="1342159">
                  <a:extLst>
                    <a:ext uri="{9D8B030D-6E8A-4147-A177-3AD203B41FA5}">
                      <a16:colId xmlns:a16="http://schemas.microsoft.com/office/drawing/2014/main" val="20002"/>
                    </a:ext>
                  </a:extLst>
                </a:gridCol>
              </a:tblGrid>
              <a:tr h="422910">
                <a:tc>
                  <a:txBody>
                    <a:bodyPr/>
                    <a:lstStyle/>
                    <a:p>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max-bank-load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total</a:t>
                      </a:r>
                      <a:r>
                        <a:rPr lang="en-US" sz="1800" baseline="0" dirty="0"/>
                        <a:t>-load</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2910">
                <a:tc>
                  <a:txBody>
                    <a:bodyPr/>
                    <a:lstStyle/>
                    <a:p>
                      <a:r>
                        <a:rPr lang="en-US" sz="1800" dirty="0">
                          <a:solidFill>
                            <a:srgbClr val="FF0000"/>
                          </a:solidFill>
                        </a:rPr>
                        <a:t>T0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FF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2910">
                <a:tc>
                  <a:txBody>
                    <a:bodyPr/>
                    <a:lstStyle/>
                    <a:p>
                      <a:r>
                        <a:rPr lang="en-US" sz="1800" dirty="0">
                          <a:solidFill>
                            <a:srgbClr val="0000FF"/>
                          </a:solidFill>
                        </a:rPr>
                        <a:t>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0000FF"/>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rgbClr val="0000FF"/>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2910">
                <a:tc>
                  <a:txBody>
                    <a:bodyPr/>
                    <a:lstStyle/>
                    <a:p>
                      <a:r>
                        <a:rPr lang="en-US" sz="1800" dirty="0"/>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22910">
                <a:tc>
                  <a:txBody>
                    <a:bodyPr/>
                    <a:lstStyle/>
                    <a:p>
                      <a:r>
                        <a:rPr lang="en-US" sz="1800" dirty="0">
                          <a:solidFill>
                            <a:schemeClr val="accent1">
                              <a:lumMod val="75000"/>
                            </a:schemeClr>
                          </a:solidFill>
                        </a:rPr>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accent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solidFill>
                            <a:schemeClr val="accent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74" name="TextBox 73"/>
          <p:cNvSpPr txBox="1">
            <a:spLocks noChangeArrowheads="1"/>
          </p:cNvSpPr>
          <p:nvPr/>
        </p:nvSpPr>
        <p:spPr bwMode="auto">
          <a:xfrm>
            <a:off x="5579603" y="5429251"/>
            <a:ext cx="2080553" cy="654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16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n-cs"/>
              </a:rPr>
              <a:t>Ranking:</a:t>
            </a:r>
          </a:p>
          <a:p>
            <a:pPr marL="0" marR="0" lvl="0" indent="0" algn="ctr" defTabSz="91416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n-cs"/>
              </a:rPr>
              <a:t>T0 &gt; T1 &gt; T2 &gt; T3</a:t>
            </a:r>
          </a:p>
        </p:txBody>
      </p:sp>
      <p:sp>
        <p:nvSpPr>
          <p:cNvPr id="75" name="Rectangle 74"/>
          <p:cNvSpPr/>
          <p:nvPr/>
        </p:nvSpPr>
        <p:spPr>
          <a:xfrm>
            <a:off x="4972050" y="342900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7" name="Rectangle 76"/>
          <p:cNvSpPr/>
          <p:nvPr/>
        </p:nvSpPr>
        <p:spPr>
          <a:xfrm>
            <a:off x="6057900" y="342900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8" name="Rectangle 77"/>
          <p:cNvSpPr/>
          <p:nvPr/>
        </p:nvSpPr>
        <p:spPr>
          <a:xfrm>
            <a:off x="7600950" y="342900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9" name="Rectangle 78"/>
          <p:cNvSpPr/>
          <p:nvPr/>
        </p:nvSpPr>
        <p:spPr>
          <a:xfrm>
            <a:off x="4972050" y="382905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0" name="Rectangle 79"/>
          <p:cNvSpPr/>
          <p:nvPr/>
        </p:nvSpPr>
        <p:spPr>
          <a:xfrm>
            <a:off x="6057900" y="382905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1" name="Rectangle 80"/>
          <p:cNvSpPr/>
          <p:nvPr/>
        </p:nvSpPr>
        <p:spPr>
          <a:xfrm>
            <a:off x="7600950" y="382905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2" name="Rectangle 81"/>
          <p:cNvSpPr/>
          <p:nvPr/>
        </p:nvSpPr>
        <p:spPr>
          <a:xfrm>
            <a:off x="4972050" y="428625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3" name="Rectangle 82"/>
          <p:cNvSpPr/>
          <p:nvPr/>
        </p:nvSpPr>
        <p:spPr>
          <a:xfrm>
            <a:off x="6057900" y="428625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4" name="Rectangle 83"/>
          <p:cNvSpPr/>
          <p:nvPr/>
        </p:nvSpPr>
        <p:spPr>
          <a:xfrm>
            <a:off x="7600950" y="428625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5" name="Rectangle 84"/>
          <p:cNvSpPr/>
          <p:nvPr/>
        </p:nvSpPr>
        <p:spPr>
          <a:xfrm>
            <a:off x="4972050" y="468630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6" name="Rectangle 85"/>
          <p:cNvSpPr/>
          <p:nvPr/>
        </p:nvSpPr>
        <p:spPr>
          <a:xfrm>
            <a:off x="6057900" y="468630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7" name="Rectangle 86"/>
          <p:cNvSpPr/>
          <p:nvPr/>
        </p:nvSpPr>
        <p:spPr>
          <a:xfrm>
            <a:off x="7600950" y="4686300"/>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8951828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0" nodeType="clickEffect">
                                  <p:stCondLst>
                                    <p:cond delay="0"/>
                                  </p:stCondLst>
                                  <p:childTnLst>
                                    <p:set>
                                      <p:cBhvr>
                                        <p:cTn id="72" dur="1" fill="hold">
                                          <p:stCondLst>
                                            <p:cond delay="0"/>
                                          </p:stCondLst>
                                        </p:cTn>
                                        <p:tgtEl>
                                          <p:spTgt spid="75"/>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6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4"/>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1"/>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3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5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5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63"/>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66"/>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60"/>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6"/>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50"/>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53"/>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57"/>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65"/>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67"/>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grpId="0" nodeType="clickEffect">
                                  <p:stCondLst>
                                    <p:cond delay="0"/>
                                  </p:stCondLst>
                                  <p:childTnLst>
                                    <p:set>
                                      <p:cBhvr>
                                        <p:cTn id="116" dur="1" fill="hold">
                                          <p:stCondLst>
                                            <p:cond delay="0"/>
                                          </p:stCondLst>
                                        </p:cTn>
                                        <p:tgtEl>
                                          <p:spTgt spid="78"/>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77"/>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grpId="2" nodeType="clickEffect">
                                  <p:stCondLst>
                                    <p:cond delay="0"/>
                                  </p:stCondLst>
                                  <p:childTnLst>
                                    <p:set>
                                      <p:cBhvr>
                                        <p:cTn id="122" dur="1" fill="hold">
                                          <p:stCondLst>
                                            <p:cond delay="0"/>
                                          </p:stCondLst>
                                        </p:cTn>
                                        <p:tgtEl>
                                          <p:spTgt spid="62"/>
                                        </p:tgtEl>
                                        <p:attrNameLst>
                                          <p:attrName>style.visibility</p:attrName>
                                        </p:attrNameLst>
                                      </p:cBhvr>
                                      <p:to>
                                        <p:strVal val="visible"/>
                                      </p:to>
                                    </p:set>
                                  </p:childTnLst>
                                </p:cTn>
                              </p:par>
                              <p:par>
                                <p:cTn id="123" presetID="1" presetClass="entr" presetSubtype="0" fill="hold" grpId="2" nodeType="withEffect">
                                  <p:stCondLst>
                                    <p:cond delay="0"/>
                                  </p:stCondLst>
                                  <p:childTnLst>
                                    <p:set>
                                      <p:cBhvr>
                                        <p:cTn id="124" dur="1" fill="hold">
                                          <p:stCondLst>
                                            <p:cond delay="0"/>
                                          </p:stCondLst>
                                        </p:cTn>
                                        <p:tgtEl>
                                          <p:spTgt spid="58"/>
                                        </p:tgtEl>
                                        <p:attrNameLst>
                                          <p:attrName>style.visibility</p:attrName>
                                        </p:attrNameLst>
                                      </p:cBhvr>
                                      <p:to>
                                        <p:strVal val="visible"/>
                                      </p:to>
                                    </p:set>
                                  </p:childTnLst>
                                </p:cTn>
                              </p:par>
                              <p:par>
                                <p:cTn id="125" presetID="1" presetClass="entr" presetSubtype="0" fill="hold" grpId="2" nodeType="withEffect">
                                  <p:stCondLst>
                                    <p:cond delay="0"/>
                                  </p:stCondLst>
                                  <p:childTnLst>
                                    <p:set>
                                      <p:cBhvr>
                                        <p:cTn id="126" dur="1" fill="hold">
                                          <p:stCondLst>
                                            <p:cond delay="0"/>
                                          </p:stCondLst>
                                        </p:cTn>
                                        <p:tgtEl>
                                          <p:spTgt spid="54"/>
                                        </p:tgtEl>
                                        <p:attrNameLst>
                                          <p:attrName>style.visibility</p:attrName>
                                        </p:attrNameLst>
                                      </p:cBhvr>
                                      <p:to>
                                        <p:strVal val="visible"/>
                                      </p:to>
                                    </p:set>
                                  </p:childTnLst>
                                </p:cTn>
                              </p:par>
                              <p:par>
                                <p:cTn id="127" presetID="1" presetClass="entr" presetSubtype="0" fill="hold" grpId="2" nodeType="withEffect">
                                  <p:stCondLst>
                                    <p:cond delay="0"/>
                                  </p:stCondLst>
                                  <p:childTnLst>
                                    <p:set>
                                      <p:cBhvr>
                                        <p:cTn id="128" dur="1" fill="hold">
                                          <p:stCondLst>
                                            <p:cond delay="0"/>
                                          </p:stCondLst>
                                        </p:cTn>
                                        <p:tgtEl>
                                          <p:spTgt spid="51"/>
                                        </p:tgtEl>
                                        <p:attrNameLst>
                                          <p:attrName>style.visibility</p:attrName>
                                        </p:attrNameLst>
                                      </p:cBhvr>
                                      <p:to>
                                        <p:strVal val="visible"/>
                                      </p:to>
                                    </p:set>
                                  </p:childTnLst>
                                </p:cTn>
                              </p:par>
                              <p:par>
                                <p:cTn id="129" presetID="1" presetClass="entr" presetSubtype="0" fill="hold" grpId="2" nodeType="withEffect">
                                  <p:stCondLst>
                                    <p:cond delay="0"/>
                                  </p:stCondLst>
                                  <p:childTnLst>
                                    <p:set>
                                      <p:cBhvr>
                                        <p:cTn id="130" dur="1" fill="hold">
                                          <p:stCondLst>
                                            <p:cond delay="0"/>
                                          </p:stCondLst>
                                        </p:cTn>
                                        <p:tgtEl>
                                          <p:spTgt spid="39"/>
                                        </p:tgtEl>
                                        <p:attrNameLst>
                                          <p:attrName>style.visibility</p:attrName>
                                        </p:attrNameLst>
                                      </p:cBhvr>
                                      <p:to>
                                        <p:strVal val="visible"/>
                                      </p:to>
                                    </p:set>
                                  </p:childTnLst>
                                </p:cTn>
                              </p:par>
                              <p:par>
                                <p:cTn id="131" presetID="1" presetClass="entr" presetSubtype="0" fill="hold" grpId="2" nodeType="withEffect">
                                  <p:stCondLst>
                                    <p:cond delay="0"/>
                                  </p:stCondLst>
                                  <p:childTnLst>
                                    <p:set>
                                      <p:cBhvr>
                                        <p:cTn id="132" dur="1" fill="hold">
                                          <p:stCondLst>
                                            <p:cond delay="0"/>
                                          </p:stCondLst>
                                        </p:cTn>
                                        <p:tgtEl>
                                          <p:spTgt spid="38"/>
                                        </p:tgtEl>
                                        <p:attrNameLst>
                                          <p:attrName>style.visibility</p:attrName>
                                        </p:attrNameLst>
                                      </p:cBhvr>
                                      <p:to>
                                        <p:strVal val="visible"/>
                                      </p:to>
                                    </p:set>
                                  </p:childTnLst>
                                </p:cTn>
                              </p:par>
                              <p:par>
                                <p:cTn id="133" presetID="1" presetClass="entr" presetSubtype="0" fill="hold" grpId="2" nodeType="withEffect">
                                  <p:stCondLst>
                                    <p:cond delay="0"/>
                                  </p:stCondLst>
                                  <p:childTnLst>
                                    <p:set>
                                      <p:cBhvr>
                                        <p:cTn id="134" dur="1" fill="hold">
                                          <p:stCondLst>
                                            <p:cond delay="0"/>
                                          </p:stCondLst>
                                        </p:cTn>
                                        <p:tgtEl>
                                          <p:spTgt spid="52"/>
                                        </p:tgtEl>
                                        <p:attrNameLst>
                                          <p:attrName>style.visibility</p:attrName>
                                        </p:attrNameLst>
                                      </p:cBhvr>
                                      <p:to>
                                        <p:strVal val="visible"/>
                                      </p:to>
                                    </p:set>
                                  </p:childTnLst>
                                </p:cTn>
                              </p:par>
                              <p:par>
                                <p:cTn id="135" presetID="1" presetClass="entr" presetSubtype="0" fill="hold" grpId="2" nodeType="withEffect">
                                  <p:stCondLst>
                                    <p:cond delay="0"/>
                                  </p:stCondLst>
                                  <p:childTnLst>
                                    <p:set>
                                      <p:cBhvr>
                                        <p:cTn id="136" dur="1" fill="hold">
                                          <p:stCondLst>
                                            <p:cond delay="0"/>
                                          </p:stCondLst>
                                        </p:cTn>
                                        <p:tgtEl>
                                          <p:spTgt spid="55"/>
                                        </p:tgtEl>
                                        <p:attrNameLst>
                                          <p:attrName>style.visibility</p:attrName>
                                        </p:attrNameLst>
                                      </p:cBhvr>
                                      <p:to>
                                        <p:strVal val="visible"/>
                                      </p:to>
                                    </p:set>
                                  </p:childTnLst>
                                </p:cTn>
                              </p:par>
                              <p:par>
                                <p:cTn id="137" presetID="1" presetClass="entr" presetSubtype="0" fill="hold" grpId="2" nodeType="withEffect">
                                  <p:stCondLst>
                                    <p:cond delay="0"/>
                                  </p:stCondLst>
                                  <p:childTnLst>
                                    <p:set>
                                      <p:cBhvr>
                                        <p:cTn id="138" dur="1" fill="hold">
                                          <p:stCondLst>
                                            <p:cond delay="0"/>
                                          </p:stCondLst>
                                        </p:cTn>
                                        <p:tgtEl>
                                          <p:spTgt spid="63"/>
                                        </p:tgtEl>
                                        <p:attrNameLst>
                                          <p:attrName>style.visibility</p:attrName>
                                        </p:attrNameLst>
                                      </p:cBhvr>
                                      <p:to>
                                        <p:strVal val="visible"/>
                                      </p:to>
                                    </p:set>
                                  </p:childTnLst>
                                </p:cTn>
                              </p:par>
                              <p:par>
                                <p:cTn id="139" presetID="1" presetClass="entr" presetSubtype="0" fill="hold" grpId="2" nodeType="withEffect">
                                  <p:stCondLst>
                                    <p:cond delay="0"/>
                                  </p:stCondLst>
                                  <p:childTnLst>
                                    <p:set>
                                      <p:cBhvr>
                                        <p:cTn id="140" dur="1" fill="hold">
                                          <p:stCondLst>
                                            <p:cond delay="0"/>
                                          </p:stCondLst>
                                        </p:cTn>
                                        <p:tgtEl>
                                          <p:spTgt spid="66"/>
                                        </p:tgtEl>
                                        <p:attrNameLst>
                                          <p:attrName>style.visibility</p:attrName>
                                        </p:attrNameLst>
                                      </p:cBhvr>
                                      <p:to>
                                        <p:strVal val="visible"/>
                                      </p:to>
                                    </p:set>
                                  </p:childTnLst>
                                </p:cTn>
                              </p:par>
                              <p:par>
                                <p:cTn id="141" presetID="1" presetClass="entr" presetSubtype="0" fill="hold" grpId="2" nodeType="withEffect">
                                  <p:stCondLst>
                                    <p:cond delay="0"/>
                                  </p:stCondLst>
                                  <p:childTnLst>
                                    <p:set>
                                      <p:cBhvr>
                                        <p:cTn id="142" dur="1" fill="hold">
                                          <p:stCondLst>
                                            <p:cond delay="0"/>
                                          </p:stCondLst>
                                        </p:cTn>
                                        <p:tgtEl>
                                          <p:spTgt spid="60"/>
                                        </p:tgtEl>
                                        <p:attrNameLst>
                                          <p:attrName>style.visibility</p:attrName>
                                        </p:attrNameLst>
                                      </p:cBhvr>
                                      <p:to>
                                        <p:strVal val="visible"/>
                                      </p:to>
                                    </p:set>
                                  </p:childTnLst>
                                </p:cTn>
                              </p:par>
                              <p:par>
                                <p:cTn id="143" presetID="1" presetClass="entr" presetSubtype="0" fill="hold" grpId="2" nodeType="withEffect">
                                  <p:stCondLst>
                                    <p:cond delay="0"/>
                                  </p:stCondLst>
                                  <p:childTnLst>
                                    <p:set>
                                      <p:cBhvr>
                                        <p:cTn id="144" dur="1" fill="hold">
                                          <p:stCondLst>
                                            <p:cond delay="0"/>
                                          </p:stCondLst>
                                        </p:cTn>
                                        <p:tgtEl>
                                          <p:spTgt spid="56"/>
                                        </p:tgtEl>
                                        <p:attrNameLst>
                                          <p:attrName>style.visibility</p:attrName>
                                        </p:attrNameLst>
                                      </p:cBhvr>
                                      <p:to>
                                        <p:strVal val="visible"/>
                                      </p:to>
                                    </p:set>
                                  </p:childTnLst>
                                </p:cTn>
                              </p:par>
                              <p:par>
                                <p:cTn id="145" presetID="1" presetClass="entr" presetSubtype="0" fill="hold" grpId="2" nodeType="withEffect">
                                  <p:stCondLst>
                                    <p:cond delay="0"/>
                                  </p:stCondLst>
                                  <p:childTnLst>
                                    <p:set>
                                      <p:cBhvr>
                                        <p:cTn id="146" dur="1" fill="hold">
                                          <p:stCondLst>
                                            <p:cond delay="0"/>
                                          </p:stCondLst>
                                        </p:cTn>
                                        <p:tgtEl>
                                          <p:spTgt spid="37"/>
                                        </p:tgtEl>
                                        <p:attrNameLst>
                                          <p:attrName>style.visibility</p:attrName>
                                        </p:attrNameLst>
                                      </p:cBhvr>
                                      <p:to>
                                        <p:strVal val="visible"/>
                                      </p:to>
                                    </p:set>
                                  </p:childTnLst>
                                </p:cTn>
                              </p:par>
                              <p:par>
                                <p:cTn id="147" presetID="1" presetClass="entr" presetSubtype="0" fill="hold" grpId="2" nodeType="withEffect">
                                  <p:stCondLst>
                                    <p:cond delay="0"/>
                                  </p:stCondLst>
                                  <p:childTnLst>
                                    <p:set>
                                      <p:cBhvr>
                                        <p:cTn id="148" dur="1" fill="hold">
                                          <p:stCondLst>
                                            <p:cond delay="0"/>
                                          </p:stCondLst>
                                        </p:cTn>
                                        <p:tgtEl>
                                          <p:spTgt spid="50"/>
                                        </p:tgtEl>
                                        <p:attrNameLst>
                                          <p:attrName>style.visibility</p:attrName>
                                        </p:attrNameLst>
                                      </p:cBhvr>
                                      <p:to>
                                        <p:strVal val="visible"/>
                                      </p:to>
                                    </p:set>
                                  </p:childTnLst>
                                </p:cTn>
                              </p:par>
                              <p:par>
                                <p:cTn id="149" presetID="1" presetClass="entr" presetSubtype="0" fill="hold" grpId="2" nodeType="withEffect">
                                  <p:stCondLst>
                                    <p:cond delay="0"/>
                                  </p:stCondLst>
                                  <p:childTnLst>
                                    <p:set>
                                      <p:cBhvr>
                                        <p:cTn id="150" dur="1" fill="hold">
                                          <p:stCondLst>
                                            <p:cond delay="0"/>
                                          </p:stCondLst>
                                        </p:cTn>
                                        <p:tgtEl>
                                          <p:spTgt spid="53"/>
                                        </p:tgtEl>
                                        <p:attrNameLst>
                                          <p:attrName>style.visibility</p:attrName>
                                        </p:attrNameLst>
                                      </p:cBhvr>
                                      <p:to>
                                        <p:strVal val="visible"/>
                                      </p:to>
                                    </p:set>
                                  </p:childTnLst>
                                </p:cTn>
                              </p:par>
                              <p:par>
                                <p:cTn id="151" presetID="1" presetClass="entr" presetSubtype="0" fill="hold" grpId="2" nodeType="withEffect">
                                  <p:stCondLst>
                                    <p:cond delay="0"/>
                                  </p:stCondLst>
                                  <p:childTnLst>
                                    <p:set>
                                      <p:cBhvr>
                                        <p:cTn id="152" dur="1" fill="hold">
                                          <p:stCondLst>
                                            <p:cond delay="0"/>
                                          </p:stCondLst>
                                        </p:cTn>
                                        <p:tgtEl>
                                          <p:spTgt spid="57"/>
                                        </p:tgtEl>
                                        <p:attrNameLst>
                                          <p:attrName>style.visibility</p:attrName>
                                        </p:attrNameLst>
                                      </p:cBhvr>
                                      <p:to>
                                        <p:strVal val="visible"/>
                                      </p:to>
                                    </p:set>
                                  </p:childTnLst>
                                </p:cTn>
                              </p:par>
                              <p:par>
                                <p:cTn id="153" presetID="1" presetClass="entr" presetSubtype="0" fill="hold" grpId="2" nodeType="withEffect">
                                  <p:stCondLst>
                                    <p:cond delay="0"/>
                                  </p:stCondLst>
                                  <p:childTnLst>
                                    <p:set>
                                      <p:cBhvr>
                                        <p:cTn id="154" dur="1" fill="hold">
                                          <p:stCondLst>
                                            <p:cond delay="0"/>
                                          </p:stCondLst>
                                        </p:cTn>
                                        <p:tgtEl>
                                          <p:spTgt spid="64"/>
                                        </p:tgtEl>
                                        <p:attrNameLst>
                                          <p:attrName>style.visibility</p:attrName>
                                        </p:attrNameLst>
                                      </p:cBhvr>
                                      <p:to>
                                        <p:strVal val="visible"/>
                                      </p:to>
                                    </p:set>
                                  </p:childTnLst>
                                </p:cTn>
                              </p:par>
                              <p:par>
                                <p:cTn id="155" presetID="1" presetClass="entr" presetSubtype="0" fill="hold" grpId="2" nodeType="withEffect">
                                  <p:stCondLst>
                                    <p:cond delay="0"/>
                                  </p:stCondLst>
                                  <p:childTnLst>
                                    <p:set>
                                      <p:cBhvr>
                                        <p:cTn id="156" dur="1" fill="hold">
                                          <p:stCondLst>
                                            <p:cond delay="0"/>
                                          </p:stCondLst>
                                        </p:cTn>
                                        <p:tgtEl>
                                          <p:spTgt spid="65"/>
                                        </p:tgtEl>
                                        <p:attrNameLst>
                                          <p:attrName>style.visibility</p:attrName>
                                        </p:attrNameLst>
                                      </p:cBhvr>
                                      <p:to>
                                        <p:strVal val="visible"/>
                                      </p:to>
                                    </p:set>
                                  </p:childTnLst>
                                </p:cTn>
                              </p:par>
                              <p:par>
                                <p:cTn id="157" presetID="1" presetClass="entr" presetSubtype="0" fill="hold" grpId="2" nodeType="withEffect">
                                  <p:stCondLst>
                                    <p:cond delay="0"/>
                                  </p:stCondLst>
                                  <p:childTnLst>
                                    <p:set>
                                      <p:cBhvr>
                                        <p:cTn id="158" dur="1" fill="hold">
                                          <p:stCondLst>
                                            <p:cond delay="0"/>
                                          </p:stCondLst>
                                        </p:cTn>
                                        <p:tgtEl>
                                          <p:spTgt spid="67"/>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grpId="0" nodeType="clickEffect">
                                  <p:stCondLst>
                                    <p:cond delay="0"/>
                                  </p:stCondLst>
                                  <p:childTnLst>
                                    <p:set>
                                      <p:cBhvr>
                                        <p:cTn id="162" dur="1" fill="hold">
                                          <p:stCondLst>
                                            <p:cond delay="0"/>
                                          </p:stCondLst>
                                        </p:cTn>
                                        <p:tgtEl>
                                          <p:spTgt spid="79"/>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xit" presetSubtype="0" fill="hold" grpId="3" nodeType="clickEffect">
                                  <p:stCondLst>
                                    <p:cond delay="0"/>
                                  </p:stCondLst>
                                  <p:childTnLst>
                                    <p:set>
                                      <p:cBhvr>
                                        <p:cTn id="166" dur="1" fill="hold">
                                          <p:stCondLst>
                                            <p:cond delay="0"/>
                                          </p:stCondLst>
                                        </p:cTn>
                                        <p:tgtEl>
                                          <p:spTgt spid="51"/>
                                        </p:tgtEl>
                                        <p:attrNameLst>
                                          <p:attrName>style.visibility</p:attrName>
                                        </p:attrNameLst>
                                      </p:cBhvr>
                                      <p:to>
                                        <p:strVal val="hidden"/>
                                      </p:to>
                                    </p:set>
                                  </p:childTnLst>
                                </p:cTn>
                              </p:par>
                              <p:par>
                                <p:cTn id="167" presetID="1" presetClass="exit" presetSubtype="0" fill="hold" grpId="3" nodeType="withEffect">
                                  <p:stCondLst>
                                    <p:cond delay="0"/>
                                  </p:stCondLst>
                                  <p:childTnLst>
                                    <p:set>
                                      <p:cBhvr>
                                        <p:cTn id="168" dur="1" fill="hold">
                                          <p:stCondLst>
                                            <p:cond delay="0"/>
                                          </p:stCondLst>
                                        </p:cTn>
                                        <p:tgtEl>
                                          <p:spTgt spid="54"/>
                                        </p:tgtEl>
                                        <p:attrNameLst>
                                          <p:attrName>style.visibility</p:attrName>
                                        </p:attrNameLst>
                                      </p:cBhvr>
                                      <p:to>
                                        <p:strVal val="hidden"/>
                                      </p:to>
                                    </p:set>
                                  </p:childTnLst>
                                </p:cTn>
                              </p:par>
                              <p:par>
                                <p:cTn id="169" presetID="1" presetClass="exit" presetSubtype="0" fill="hold" grpId="3" nodeType="withEffect">
                                  <p:stCondLst>
                                    <p:cond delay="0"/>
                                  </p:stCondLst>
                                  <p:childTnLst>
                                    <p:set>
                                      <p:cBhvr>
                                        <p:cTn id="170" dur="1" fill="hold">
                                          <p:stCondLst>
                                            <p:cond delay="0"/>
                                          </p:stCondLst>
                                        </p:cTn>
                                        <p:tgtEl>
                                          <p:spTgt spid="62"/>
                                        </p:tgtEl>
                                        <p:attrNameLst>
                                          <p:attrName>style.visibility</p:attrName>
                                        </p:attrNameLst>
                                      </p:cBhvr>
                                      <p:to>
                                        <p:strVal val="hidden"/>
                                      </p:to>
                                    </p:set>
                                  </p:childTnLst>
                                </p:cTn>
                              </p:par>
                              <p:par>
                                <p:cTn id="171" presetID="1" presetClass="exit" presetSubtype="0" fill="hold" grpId="3" nodeType="withEffect">
                                  <p:stCondLst>
                                    <p:cond delay="0"/>
                                  </p:stCondLst>
                                  <p:childTnLst>
                                    <p:set>
                                      <p:cBhvr>
                                        <p:cTn id="172" dur="1" fill="hold">
                                          <p:stCondLst>
                                            <p:cond delay="0"/>
                                          </p:stCondLst>
                                        </p:cTn>
                                        <p:tgtEl>
                                          <p:spTgt spid="63"/>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59"/>
                                        </p:tgtEl>
                                        <p:attrNameLst>
                                          <p:attrName>style.visibility</p:attrName>
                                        </p:attrNameLst>
                                      </p:cBhvr>
                                      <p:to>
                                        <p:strVal val="hidden"/>
                                      </p:to>
                                    </p:set>
                                  </p:childTnLst>
                                </p:cTn>
                              </p:par>
                              <p:par>
                                <p:cTn id="175" presetID="1" presetClass="exit" presetSubtype="0" fill="hold" grpId="3" nodeType="withEffect">
                                  <p:stCondLst>
                                    <p:cond delay="0"/>
                                  </p:stCondLst>
                                  <p:childTnLst>
                                    <p:set>
                                      <p:cBhvr>
                                        <p:cTn id="176" dur="1" fill="hold">
                                          <p:stCondLst>
                                            <p:cond delay="0"/>
                                          </p:stCondLst>
                                        </p:cTn>
                                        <p:tgtEl>
                                          <p:spTgt spid="55"/>
                                        </p:tgtEl>
                                        <p:attrNameLst>
                                          <p:attrName>style.visibility</p:attrName>
                                        </p:attrNameLst>
                                      </p:cBhvr>
                                      <p:to>
                                        <p:strVal val="hidden"/>
                                      </p:to>
                                    </p:set>
                                  </p:childTnLst>
                                </p:cTn>
                              </p:par>
                              <p:par>
                                <p:cTn id="177" presetID="1" presetClass="exit" presetSubtype="0" fill="hold" grpId="3" nodeType="withEffect">
                                  <p:stCondLst>
                                    <p:cond delay="0"/>
                                  </p:stCondLst>
                                  <p:childTnLst>
                                    <p:set>
                                      <p:cBhvr>
                                        <p:cTn id="178" dur="1" fill="hold">
                                          <p:stCondLst>
                                            <p:cond delay="0"/>
                                          </p:stCondLst>
                                        </p:cTn>
                                        <p:tgtEl>
                                          <p:spTgt spid="38"/>
                                        </p:tgtEl>
                                        <p:attrNameLst>
                                          <p:attrName>style.visibility</p:attrName>
                                        </p:attrNameLst>
                                      </p:cBhvr>
                                      <p:to>
                                        <p:strVal val="hidden"/>
                                      </p:to>
                                    </p:set>
                                  </p:childTnLst>
                                </p:cTn>
                              </p:par>
                              <p:par>
                                <p:cTn id="179" presetID="1" presetClass="exit" presetSubtype="0" fill="hold" grpId="3" nodeType="withEffect">
                                  <p:stCondLst>
                                    <p:cond delay="0"/>
                                  </p:stCondLst>
                                  <p:childTnLst>
                                    <p:set>
                                      <p:cBhvr>
                                        <p:cTn id="180" dur="1" fill="hold">
                                          <p:stCondLst>
                                            <p:cond delay="0"/>
                                          </p:stCondLst>
                                        </p:cTn>
                                        <p:tgtEl>
                                          <p:spTgt spid="37"/>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40"/>
                                        </p:tgtEl>
                                        <p:attrNameLst>
                                          <p:attrName>style.visibility</p:attrName>
                                        </p:attrNameLst>
                                      </p:cBhvr>
                                      <p:to>
                                        <p:strVal val="hidden"/>
                                      </p:to>
                                    </p:set>
                                  </p:childTnLst>
                                </p:cTn>
                              </p:par>
                              <p:par>
                                <p:cTn id="183" presetID="1" presetClass="exit" presetSubtype="0" fill="hold" grpId="3" nodeType="withEffect">
                                  <p:stCondLst>
                                    <p:cond delay="0"/>
                                  </p:stCondLst>
                                  <p:childTnLst>
                                    <p:set>
                                      <p:cBhvr>
                                        <p:cTn id="184" dur="1" fill="hold">
                                          <p:stCondLst>
                                            <p:cond delay="0"/>
                                          </p:stCondLst>
                                        </p:cTn>
                                        <p:tgtEl>
                                          <p:spTgt spid="60"/>
                                        </p:tgtEl>
                                        <p:attrNameLst>
                                          <p:attrName>style.visibility</p:attrName>
                                        </p:attrNameLst>
                                      </p:cBhvr>
                                      <p:to>
                                        <p:strVal val="hidden"/>
                                      </p:to>
                                    </p:set>
                                  </p:childTnLst>
                                </p:cTn>
                              </p:par>
                              <p:par>
                                <p:cTn id="185" presetID="1" presetClass="exit" presetSubtype="0" fill="hold" grpId="3" nodeType="withEffect">
                                  <p:stCondLst>
                                    <p:cond delay="0"/>
                                  </p:stCondLst>
                                  <p:childTnLst>
                                    <p:set>
                                      <p:cBhvr>
                                        <p:cTn id="186" dur="1" fill="hold">
                                          <p:stCondLst>
                                            <p:cond delay="0"/>
                                          </p:stCondLst>
                                        </p:cTn>
                                        <p:tgtEl>
                                          <p:spTgt spid="66"/>
                                        </p:tgtEl>
                                        <p:attrNameLst>
                                          <p:attrName>style.visibility</p:attrName>
                                        </p:attrNameLst>
                                      </p:cBhvr>
                                      <p:to>
                                        <p:strVal val="hidden"/>
                                      </p:to>
                                    </p:set>
                                  </p:childTnLst>
                                </p:cTn>
                              </p:par>
                              <p:par>
                                <p:cTn id="187" presetID="1" presetClass="exit" presetSubtype="0" fill="hold" grpId="3" nodeType="withEffect">
                                  <p:stCondLst>
                                    <p:cond delay="0"/>
                                  </p:stCondLst>
                                  <p:childTnLst>
                                    <p:set>
                                      <p:cBhvr>
                                        <p:cTn id="188" dur="1" fill="hold">
                                          <p:stCondLst>
                                            <p:cond delay="0"/>
                                          </p:stCondLst>
                                        </p:cTn>
                                        <p:tgtEl>
                                          <p:spTgt spid="67"/>
                                        </p:tgtEl>
                                        <p:attrNameLst>
                                          <p:attrName>style.visibility</p:attrName>
                                        </p:attrNameLst>
                                      </p:cBhvr>
                                      <p:to>
                                        <p:strVal val="hidden"/>
                                      </p:to>
                                    </p:set>
                                  </p:childTnLst>
                                </p:cTn>
                              </p:par>
                              <p:par>
                                <p:cTn id="189" presetID="1" presetClass="exit" presetSubtype="0" fill="hold" grpId="3" nodeType="withEffect">
                                  <p:stCondLst>
                                    <p:cond delay="0"/>
                                  </p:stCondLst>
                                  <p:childTnLst>
                                    <p:set>
                                      <p:cBhvr>
                                        <p:cTn id="190" dur="1" fill="hold">
                                          <p:stCondLst>
                                            <p:cond delay="0"/>
                                          </p:stCondLst>
                                        </p:cTn>
                                        <p:tgtEl>
                                          <p:spTgt spid="65"/>
                                        </p:tgtEl>
                                        <p:attrNameLst>
                                          <p:attrName>style.visibility</p:attrName>
                                        </p:attrNameLst>
                                      </p:cBhvr>
                                      <p:to>
                                        <p:strVal val="hidden"/>
                                      </p:to>
                                    </p:set>
                                  </p:childTnLst>
                                </p:cTn>
                              </p:par>
                              <p:par>
                                <p:cTn id="191" presetID="1" presetClass="exit" presetSubtype="0" fill="hold" grpId="3" nodeType="withEffect">
                                  <p:stCondLst>
                                    <p:cond delay="0"/>
                                  </p:stCondLst>
                                  <p:childTnLst>
                                    <p:set>
                                      <p:cBhvr>
                                        <p:cTn id="192" dur="1" fill="hold">
                                          <p:stCondLst>
                                            <p:cond delay="0"/>
                                          </p:stCondLst>
                                        </p:cTn>
                                        <p:tgtEl>
                                          <p:spTgt spid="64"/>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61"/>
                                        </p:tgtEl>
                                        <p:attrNameLst>
                                          <p:attrName>style.visibility</p:attrName>
                                        </p:attrNameLst>
                                      </p:cBhvr>
                                      <p:to>
                                        <p:strVal val="hidden"/>
                                      </p:to>
                                    </p:set>
                                  </p:childTnLst>
                                </p:cTn>
                              </p:par>
                              <p:par>
                                <p:cTn id="195" presetID="1" presetClass="exit" presetSubtype="0" fill="hold" grpId="3" nodeType="withEffect">
                                  <p:stCondLst>
                                    <p:cond delay="0"/>
                                  </p:stCondLst>
                                  <p:childTnLst>
                                    <p:set>
                                      <p:cBhvr>
                                        <p:cTn id="196" dur="1" fill="hold">
                                          <p:stCondLst>
                                            <p:cond delay="0"/>
                                          </p:stCondLst>
                                        </p:cTn>
                                        <p:tgtEl>
                                          <p:spTgt spid="57"/>
                                        </p:tgtEl>
                                        <p:attrNameLst>
                                          <p:attrName>style.visibility</p:attrName>
                                        </p:attrNameLst>
                                      </p:cBhvr>
                                      <p:to>
                                        <p:strVal val="hidden"/>
                                      </p:to>
                                    </p:set>
                                  </p:childTnLst>
                                </p:cTn>
                              </p:par>
                              <p:par>
                                <p:cTn id="197" presetID="1" presetClass="exit" presetSubtype="0" fill="hold" grpId="3" nodeType="withEffect">
                                  <p:stCondLst>
                                    <p:cond delay="0"/>
                                  </p:stCondLst>
                                  <p:childTnLst>
                                    <p:set>
                                      <p:cBhvr>
                                        <p:cTn id="198" dur="1" fill="hold">
                                          <p:stCondLst>
                                            <p:cond delay="0"/>
                                          </p:stCondLst>
                                        </p:cTn>
                                        <p:tgtEl>
                                          <p:spTgt spid="53"/>
                                        </p:tgtEl>
                                        <p:attrNameLst>
                                          <p:attrName>style.visibility</p:attrName>
                                        </p:attrNameLst>
                                      </p:cBhvr>
                                      <p:to>
                                        <p:strVal val="hidden"/>
                                      </p:to>
                                    </p:set>
                                  </p:childTnLst>
                                </p:cTn>
                              </p:par>
                              <p:par>
                                <p:cTn id="199" presetID="1" presetClass="exit" presetSubtype="0" fill="hold" grpId="3" nodeType="withEffect">
                                  <p:stCondLst>
                                    <p:cond delay="0"/>
                                  </p:stCondLst>
                                  <p:childTnLst>
                                    <p:set>
                                      <p:cBhvr>
                                        <p:cTn id="200" dur="1" fill="hold">
                                          <p:stCondLst>
                                            <p:cond delay="0"/>
                                          </p:stCondLst>
                                        </p:cTn>
                                        <p:tgtEl>
                                          <p:spTgt spid="50"/>
                                        </p:tgtEl>
                                        <p:attrNameLst>
                                          <p:attrName>style.visibility</p:attrName>
                                        </p:attrNameLst>
                                      </p:cBhvr>
                                      <p:to>
                                        <p:strVal val="hidden"/>
                                      </p:to>
                                    </p:set>
                                  </p:childTnLst>
                                </p:cTn>
                              </p:par>
                            </p:childTnLst>
                          </p:cTn>
                        </p:par>
                      </p:childTnLst>
                    </p:cTn>
                  </p:par>
                  <p:par>
                    <p:cTn id="201" fill="hold" nodeType="clickPar">
                      <p:stCondLst>
                        <p:cond delay="indefinite"/>
                      </p:stCondLst>
                      <p:childTnLst>
                        <p:par>
                          <p:cTn id="202" fill="hold" nodeType="withGroup">
                            <p:stCondLst>
                              <p:cond delay="0"/>
                            </p:stCondLst>
                            <p:childTnLst>
                              <p:par>
                                <p:cTn id="203" presetID="1" presetClass="exit" presetSubtype="0" fill="hold" grpId="0" nodeType="clickEffect">
                                  <p:stCondLst>
                                    <p:cond delay="0"/>
                                  </p:stCondLst>
                                  <p:childTnLst>
                                    <p:set>
                                      <p:cBhvr>
                                        <p:cTn id="204" dur="1" fill="hold">
                                          <p:stCondLst>
                                            <p:cond delay="0"/>
                                          </p:stCondLst>
                                        </p:cTn>
                                        <p:tgtEl>
                                          <p:spTgt spid="81"/>
                                        </p:tgtEl>
                                        <p:attrNameLst>
                                          <p:attrName>style.visibility</p:attrName>
                                        </p:attrNameLst>
                                      </p:cBhvr>
                                      <p:to>
                                        <p:strVal val="hidden"/>
                                      </p:to>
                                    </p:set>
                                  </p:childTnLst>
                                </p:cTn>
                              </p:par>
                              <p:par>
                                <p:cTn id="205" presetID="1" presetClass="exit" presetSubtype="0" fill="hold" grpId="0" nodeType="withEffect">
                                  <p:stCondLst>
                                    <p:cond delay="0"/>
                                  </p:stCondLst>
                                  <p:childTnLst>
                                    <p:set>
                                      <p:cBhvr>
                                        <p:cTn id="206" dur="1" fill="hold">
                                          <p:stCondLst>
                                            <p:cond delay="0"/>
                                          </p:stCondLst>
                                        </p:cTn>
                                        <p:tgtEl>
                                          <p:spTgt spid="80"/>
                                        </p:tgtEl>
                                        <p:attrNameLst>
                                          <p:attrName>style.visibility</p:attrName>
                                        </p:attrNameLst>
                                      </p:cBhvr>
                                      <p:to>
                                        <p:strVal val="hidden"/>
                                      </p:to>
                                    </p:set>
                                  </p:childTnLst>
                                </p:cTn>
                              </p:par>
                            </p:childTnLst>
                          </p:cTn>
                        </p:par>
                      </p:childTnLst>
                    </p:cTn>
                  </p:par>
                  <p:par>
                    <p:cTn id="207" fill="hold" nodeType="clickPar">
                      <p:stCondLst>
                        <p:cond delay="indefinite"/>
                      </p:stCondLst>
                      <p:childTnLst>
                        <p:par>
                          <p:cTn id="208" fill="hold" nodeType="withGroup">
                            <p:stCondLst>
                              <p:cond delay="0"/>
                            </p:stCondLst>
                            <p:childTnLst>
                              <p:par>
                                <p:cTn id="209" presetID="1" presetClass="entr" presetSubtype="0" fill="hold" grpId="4" nodeType="clickEffect">
                                  <p:stCondLst>
                                    <p:cond delay="0"/>
                                  </p:stCondLst>
                                  <p:childTnLst>
                                    <p:set>
                                      <p:cBhvr>
                                        <p:cTn id="210" dur="1" fill="hold">
                                          <p:stCondLst>
                                            <p:cond delay="0"/>
                                          </p:stCondLst>
                                        </p:cTn>
                                        <p:tgtEl>
                                          <p:spTgt spid="51"/>
                                        </p:tgtEl>
                                        <p:attrNameLst>
                                          <p:attrName>style.visibility</p:attrName>
                                        </p:attrNameLst>
                                      </p:cBhvr>
                                      <p:to>
                                        <p:strVal val="visible"/>
                                      </p:to>
                                    </p:set>
                                  </p:childTnLst>
                                </p:cTn>
                              </p:par>
                              <p:par>
                                <p:cTn id="211" presetID="1" presetClass="entr" presetSubtype="0" fill="hold" grpId="4" nodeType="withEffect">
                                  <p:stCondLst>
                                    <p:cond delay="0"/>
                                  </p:stCondLst>
                                  <p:childTnLst>
                                    <p:set>
                                      <p:cBhvr>
                                        <p:cTn id="212" dur="1" fill="hold">
                                          <p:stCondLst>
                                            <p:cond delay="0"/>
                                          </p:stCondLst>
                                        </p:cTn>
                                        <p:tgtEl>
                                          <p:spTgt spid="54"/>
                                        </p:tgtEl>
                                        <p:attrNameLst>
                                          <p:attrName>style.visibility</p:attrName>
                                        </p:attrNameLst>
                                      </p:cBhvr>
                                      <p:to>
                                        <p:strVal val="visible"/>
                                      </p:to>
                                    </p:set>
                                  </p:childTnLst>
                                </p:cTn>
                              </p:par>
                              <p:par>
                                <p:cTn id="213" presetID="1" presetClass="entr" presetSubtype="0" fill="hold" grpId="4" nodeType="withEffect">
                                  <p:stCondLst>
                                    <p:cond delay="0"/>
                                  </p:stCondLst>
                                  <p:childTnLst>
                                    <p:set>
                                      <p:cBhvr>
                                        <p:cTn id="214" dur="1" fill="hold">
                                          <p:stCondLst>
                                            <p:cond delay="0"/>
                                          </p:stCondLst>
                                        </p:cTn>
                                        <p:tgtEl>
                                          <p:spTgt spid="62"/>
                                        </p:tgtEl>
                                        <p:attrNameLst>
                                          <p:attrName>style.visibility</p:attrName>
                                        </p:attrNameLst>
                                      </p:cBhvr>
                                      <p:to>
                                        <p:strVal val="visible"/>
                                      </p:to>
                                    </p:set>
                                  </p:childTnLst>
                                </p:cTn>
                              </p:par>
                              <p:par>
                                <p:cTn id="215" presetID="1" presetClass="entr" presetSubtype="0" fill="hold" grpId="4" nodeType="withEffect">
                                  <p:stCondLst>
                                    <p:cond delay="0"/>
                                  </p:stCondLst>
                                  <p:childTnLst>
                                    <p:set>
                                      <p:cBhvr>
                                        <p:cTn id="216" dur="1" fill="hold">
                                          <p:stCondLst>
                                            <p:cond delay="0"/>
                                          </p:stCondLst>
                                        </p:cTn>
                                        <p:tgtEl>
                                          <p:spTgt spid="63"/>
                                        </p:tgtEl>
                                        <p:attrNameLst>
                                          <p:attrName>style.visibility</p:attrName>
                                        </p:attrNameLst>
                                      </p:cBhvr>
                                      <p:to>
                                        <p:strVal val="visible"/>
                                      </p:to>
                                    </p:set>
                                  </p:childTnLst>
                                </p:cTn>
                              </p:par>
                              <p:par>
                                <p:cTn id="217" presetID="1" presetClass="entr" presetSubtype="0" fill="hold" grpId="2" nodeType="withEffect">
                                  <p:stCondLst>
                                    <p:cond delay="0"/>
                                  </p:stCondLst>
                                  <p:childTnLst>
                                    <p:set>
                                      <p:cBhvr>
                                        <p:cTn id="218" dur="1" fill="hold">
                                          <p:stCondLst>
                                            <p:cond delay="0"/>
                                          </p:stCondLst>
                                        </p:cTn>
                                        <p:tgtEl>
                                          <p:spTgt spid="59"/>
                                        </p:tgtEl>
                                        <p:attrNameLst>
                                          <p:attrName>style.visibility</p:attrName>
                                        </p:attrNameLst>
                                      </p:cBhvr>
                                      <p:to>
                                        <p:strVal val="visible"/>
                                      </p:to>
                                    </p:set>
                                  </p:childTnLst>
                                </p:cTn>
                              </p:par>
                              <p:par>
                                <p:cTn id="219" presetID="1" presetClass="entr" presetSubtype="0" fill="hold" grpId="4" nodeType="withEffect">
                                  <p:stCondLst>
                                    <p:cond delay="0"/>
                                  </p:stCondLst>
                                  <p:childTnLst>
                                    <p:set>
                                      <p:cBhvr>
                                        <p:cTn id="220" dur="1" fill="hold">
                                          <p:stCondLst>
                                            <p:cond delay="0"/>
                                          </p:stCondLst>
                                        </p:cTn>
                                        <p:tgtEl>
                                          <p:spTgt spid="55"/>
                                        </p:tgtEl>
                                        <p:attrNameLst>
                                          <p:attrName>style.visibility</p:attrName>
                                        </p:attrNameLst>
                                      </p:cBhvr>
                                      <p:to>
                                        <p:strVal val="visible"/>
                                      </p:to>
                                    </p:set>
                                  </p:childTnLst>
                                </p:cTn>
                              </p:par>
                              <p:par>
                                <p:cTn id="221" presetID="1" presetClass="entr" presetSubtype="0" fill="hold" grpId="4" nodeType="withEffect">
                                  <p:stCondLst>
                                    <p:cond delay="0"/>
                                  </p:stCondLst>
                                  <p:childTnLst>
                                    <p:set>
                                      <p:cBhvr>
                                        <p:cTn id="222" dur="1" fill="hold">
                                          <p:stCondLst>
                                            <p:cond delay="0"/>
                                          </p:stCondLst>
                                        </p:cTn>
                                        <p:tgtEl>
                                          <p:spTgt spid="38"/>
                                        </p:tgtEl>
                                        <p:attrNameLst>
                                          <p:attrName>style.visibility</p:attrName>
                                        </p:attrNameLst>
                                      </p:cBhvr>
                                      <p:to>
                                        <p:strVal val="visible"/>
                                      </p:to>
                                    </p:set>
                                  </p:childTnLst>
                                </p:cTn>
                              </p:par>
                              <p:par>
                                <p:cTn id="223" presetID="1" presetClass="entr" presetSubtype="0" fill="hold" grpId="4" nodeType="withEffect">
                                  <p:stCondLst>
                                    <p:cond delay="0"/>
                                  </p:stCondLst>
                                  <p:childTnLst>
                                    <p:set>
                                      <p:cBhvr>
                                        <p:cTn id="224" dur="1" fill="hold">
                                          <p:stCondLst>
                                            <p:cond delay="0"/>
                                          </p:stCondLst>
                                        </p:cTn>
                                        <p:tgtEl>
                                          <p:spTgt spid="37"/>
                                        </p:tgtEl>
                                        <p:attrNameLst>
                                          <p:attrName>style.visibility</p:attrName>
                                        </p:attrNameLst>
                                      </p:cBhvr>
                                      <p:to>
                                        <p:strVal val="visible"/>
                                      </p:to>
                                    </p:set>
                                  </p:childTnLst>
                                </p:cTn>
                              </p:par>
                              <p:par>
                                <p:cTn id="225" presetID="1" presetClass="entr" presetSubtype="0" fill="hold" grpId="2" nodeType="withEffect">
                                  <p:stCondLst>
                                    <p:cond delay="0"/>
                                  </p:stCondLst>
                                  <p:childTnLst>
                                    <p:set>
                                      <p:cBhvr>
                                        <p:cTn id="226" dur="1" fill="hold">
                                          <p:stCondLst>
                                            <p:cond delay="0"/>
                                          </p:stCondLst>
                                        </p:cTn>
                                        <p:tgtEl>
                                          <p:spTgt spid="40"/>
                                        </p:tgtEl>
                                        <p:attrNameLst>
                                          <p:attrName>style.visibility</p:attrName>
                                        </p:attrNameLst>
                                      </p:cBhvr>
                                      <p:to>
                                        <p:strVal val="visible"/>
                                      </p:to>
                                    </p:set>
                                  </p:childTnLst>
                                </p:cTn>
                              </p:par>
                              <p:par>
                                <p:cTn id="227" presetID="1" presetClass="entr" presetSubtype="0" fill="hold" grpId="4" nodeType="withEffect">
                                  <p:stCondLst>
                                    <p:cond delay="0"/>
                                  </p:stCondLst>
                                  <p:childTnLst>
                                    <p:set>
                                      <p:cBhvr>
                                        <p:cTn id="228" dur="1" fill="hold">
                                          <p:stCondLst>
                                            <p:cond delay="0"/>
                                          </p:stCondLst>
                                        </p:cTn>
                                        <p:tgtEl>
                                          <p:spTgt spid="60"/>
                                        </p:tgtEl>
                                        <p:attrNameLst>
                                          <p:attrName>style.visibility</p:attrName>
                                        </p:attrNameLst>
                                      </p:cBhvr>
                                      <p:to>
                                        <p:strVal val="visible"/>
                                      </p:to>
                                    </p:set>
                                  </p:childTnLst>
                                </p:cTn>
                              </p:par>
                              <p:par>
                                <p:cTn id="229" presetID="1" presetClass="entr" presetSubtype="0" fill="hold" grpId="4" nodeType="withEffect">
                                  <p:stCondLst>
                                    <p:cond delay="0"/>
                                  </p:stCondLst>
                                  <p:childTnLst>
                                    <p:set>
                                      <p:cBhvr>
                                        <p:cTn id="230" dur="1" fill="hold">
                                          <p:stCondLst>
                                            <p:cond delay="0"/>
                                          </p:stCondLst>
                                        </p:cTn>
                                        <p:tgtEl>
                                          <p:spTgt spid="66"/>
                                        </p:tgtEl>
                                        <p:attrNameLst>
                                          <p:attrName>style.visibility</p:attrName>
                                        </p:attrNameLst>
                                      </p:cBhvr>
                                      <p:to>
                                        <p:strVal val="visible"/>
                                      </p:to>
                                    </p:set>
                                  </p:childTnLst>
                                </p:cTn>
                              </p:par>
                              <p:par>
                                <p:cTn id="231" presetID="1" presetClass="entr" presetSubtype="0" fill="hold" grpId="4" nodeType="withEffect">
                                  <p:stCondLst>
                                    <p:cond delay="0"/>
                                  </p:stCondLst>
                                  <p:childTnLst>
                                    <p:set>
                                      <p:cBhvr>
                                        <p:cTn id="232" dur="1" fill="hold">
                                          <p:stCondLst>
                                            <p:cond delay="0"/>
                                          </p:stCondLst>
                                        </p:cTn>
                                        <p:tgtEl>
                                          <p:spTgt spid="67"/>
                                        </p:tgtEl>
                                        <p:attrNameLst>
                                          <p:attrName>style.visibility</p:attrName>
                                        </p:attrNameLst>
                                      </p:cBhvr>
                                      <p:to>
                                        <p:strVal val="visible"/>
                                      </p:to>
                                    </p:set>
                                  </p:childTnLst>
                                </p:cTn>
                              </p:par>
                              <p:par>
                                <p:cTn id="233" presetID="1" presetClass="entr" presetSubtype="0" fill="hold" grpId="4" nodeType="withEffect">
                                  <p:stCondLst>
                                    <p:cond delay="0"/>
                                  </p:stCondLst>
                                  <p:childTnLst>
                                    <p:set>
                                      <p:cBhvr>
                                        <p:cTn id="234" dur="1" fill="hold">
                                          <p:stCondLst>
                                            <p:cond delay="0"/>
                                          </p:stCondLst>
                                        </p:cTn>
                                        <p:tgtEl>
                                          <p:spTgt spid="65"/>
                                        </p:tgtEl>
                                        <p:attrNameLst>
                                          <p:attrName>style.visibility</p:attrName>
                                        </p:attrNameLst>
                                      </p:cBhvr>
                                      <p:to>
                                        <p:strVal val="visible"/>
                                      </p:to>
                                    </p:set>
                                  </p:childTnLst>
                                </p:cTn>
                              </p:par>
                              <p:par>
                                <p:cTn id="235" presetID="1" presetClass="entr" presetSubtype="0" fill="hold" grpId="4" nodeType="withEffect">
                                  <p:stCondLst>
                                    <p:cond delay="0"/>
                                  </p:stCondLst>
                                  <p:childTnLst>
                                    <p:set>
                                      <p:cBhvr>
                                        <p:cTn id="236" dur="1" fill="hold">
                                          <p:stCondLst>
                                            <p:cond delay="0"/>
                                          </p:stCondLst>
                                        </p:cTn>
                                        <p:tgtEl>
                                          <p:spTgt spid="64"/>
                                        </p:tgtEl>
                                        <p:attrNameLst>
                                          <p:attrName>style.visibility</p:attrName>
                                        </p:attrNameLst>
                                      </p:cBhvr>
                                      <p:to>
                                        <p:strVal val="visible"/>
                                      </p:to>
                                    </p:set>
                                  </p:childTnLst>
                                </p:cTn>
                              </p:par>
                              <p:par>
                                <p:cTn id="237" presetID="1" presetClass="entr" presetSubtype="0" fill="hold" grpId="2" nodeType="withEffect">
                                  <p:stCondLst>
                                    <p:cond delay="0"/>
                                  </p:stCondLst>
                                  <p:childTnLst>
                                    <p:set>
                                      <p:cBhvr>
                                        <p:cTn id="238" dur="1" fill="hold">
                                          <p:stCondLst>
                                            <p:cond delay="0"/>
                                          </p:stCondLst>
                                        </p:cTn>
                                        <p:tgtEl>
                                          <p:spTgt spid="61"/>
                                        </p:tgtEl>
                                        <p:attrNameLst>
                                          <p:attrName>style.visibility</p:attrName>
                                        </p:attrNameLst>
                                      </p:cBhvr>
                                      <p:to>
                                        <p:strVal val="visible"/>
                                      </p:to>
                                    </p:set>
                                  </p:childTnLst>
                                </p:cTn>
                              </p:par>
                              <p:par>
                                <p:cTn id="239" presetID="1" presetClass="entr" presetSubtype="0" fill="hold" grpId="4" nodeType="withEffect">
                                  <p:stCondLst>
                                    <p:cond delay="0"/>
                                  </p:stCondLst>
                                  <p:childTnLst>
                                    <p:set>
                                      <p:cBhvr>
                                        <p:cTn id="240" dur="1" fill="hold">
                                          <p:stCondLst>
                                            <p:cond delay="0"/>
                                          </p:stCondLst>
                                        </p:cTn>
                                        <p:tgtEl>
                                          <p:spTgt spid="57"/>
                                        </p:tgtEl>
                                        <p:attrNameLst>
                                          <p:attrName>style.visibility</p:attrName>
                                        </p:attrNameLst>
                                      </p:cBhvr>
                                      <p:to>
                                        <p:strVal val="visible"/>
                                      </p:to>
                                    </p:set>
                                  </p:childTnLst>
                                </p:cTn>
                              </p:par>
                              <p:par>
                                <p:cTn id="241" presetID="1" presetClass="entr" presetSubtype="0" fill="hold" grpId="4" nodeType="withEffect">
                                  <p:stCondLst>
                                    <p:cond delay="0"/>
                                  </p:stCondLst>
                                  <p:childTnLst>
                                    <p:set>
                                      <p:cBhvr>
                                        <p:cTn id="242" dur="1" fill="hold">
                                          <p:stCondLst>
                                            <p:cond delay="0"/>
                                          </p:stCondLst>
                                        </p:cTn>
                                        <p:tgtEl>
                                          <p:spTgt spid="53"/>
                                        </p:tgtEl>
                                        <p:attrNameLst>
                                          <p:attrName>style.visibility</p:attrName>
                                        </p:attrNameLst>
                                      </p:cBhvr>
                                      <p:to>
                                        <p:strVal val="visible"/>
                                      </p:to>
                                    </p:set>
                                  </p:childTnLst>
                                </p:cTn>
                              </p:par>
                              <p:par>
                                <p:cTn id="243" presetID="1" presetClass="entr" presetSubtype="0" fill="hold" grpId="4" nodeType="withEffect">
                                  <p:stCondLst>
                                    <p:cond delay="0"/>
                                  </p:stCondLst>
                                  <p:childTnLst>
                                    <p:set>
                                      <p:cBhvr>
                                        <p:cTn id="244" dur="1" fill="hold">
                                          <p:stCondLst>
                                            <p:cond delay="0"/>
                                          </p:stCondLst>
                                        </p:cTn>
                                        <p:tgtEl>
                                          <p:spTgt spid="50"/>
                                        </p:tgtEl>
                                        <p:attrNameLst>
                                          <p:attrName>style.visibility</p:attrName>
                                        </p:attrNameLst>
                                      </p:cBhvr>
                                      <p:to>
                                        <p:strVal val="visible"/>
                                      </p:to>
                                    </p:se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1" presetClass="exit" presetSubtype="0" fill="hold" grpId="0" nodeType="clickEffect">
                                  <p:stCondLst>
                                    <p:cond delay="0"/>
                                  </p:stCondLst>
                                  <p:childTnLst>
                                    <p:set>
                                      <p:cBhvr>
                                        <p:cTn id="248" dur="1" fill="hold">
                                          <p:stCondLst>
                                            <p:cond delay="0"/>
                                          </p:stCondLst>
                                        </p:cTn>
                                        <p:tgtEl>
                                          <p:spTgt spid="82"/>
                                        </p:tgtEl>
                                        <p:attrNameLst>
                                          <p:attrName>style.visibility</p:attrName>
                                        </p:attrNameLst>
                                      </p:cBhvr>
                                      <p:to>
                                        <p:strVal val="hidden"/>
                                      </p:to>
                                    </p:set>
                                  </p:childTnLst>
                                </p:cTn>
                              </p:par>
                            </p:childTnLst>
                          </p:cTn>
                        </p:par>
                      </p:childTnLst>
                    </p:cTn>
                  </p:par>
                  <p:par>
                    <p:cTn id="249" fill="hold" nodeType="clickPar">
                      <p:stCondLst>
                        <p:cond delay="indefinite"/>
                      </p:stCondLst>
                      <p:childTnLst>
                        <p:par>
                          <p:cTn id="250" fill="hold" nodeType="withGroup">
                            <p:stCondLst>
                              <p:cond delay="0"/>
                            </p:stCondLst>
                            <p:childTnLst>
                              <p:par>
                                <p:cTn id="251" presetID="1" presetClass="exit" presetSubtype="0" fill="hold" grpId="3" nodeType="clickEffect">
                                  <p:stCondLst>
                                    <p:cond delay="0"/>
                                  </p:stCondLst>
                                  <p:childTnLst>
                                    <p:set>
                                      <p:cBhvr>
                                        <p:cTn id="252" dur="1" fill="hold">
                                          <p:stCondLst>
                                            <p:cond delay="0"/>
                                          </p:stCondLst>
                                        </p:cTn>
                                        <p:tgtEl>
                                          <p:spTgt spid="39"/>
                                        </p:tgtEl>
                                        <p:attrNameLst>
                                          <p:attrName>style.visibility</p:attrName>
                                        </p:attrNameLst>
                                      </p:cBhvr>
                                      <p:to>
                                        <p:strVal val="hidden"/>
                                      </p:to>
                                    </p:set>
                                  </p:childTnLst>
                                </p:cTn>
                              </p:par>
                              <p:par>
                                <p:cTn id="253" presetID="1" presetClass="exit" presetSubtype="0" fill="hold" grpId="5" nodeType="withEffect">
                                  <p:stCondLst>
                                    <p:cond delay="0"/>
                                  </p:stCondLst>
                                  <p:childTnLst>
                                    <p:set>
                                      <p:cBhvr>
                                        <p:cTn id="254" dur="1" fill="hold">
                                          <p:stCondLst>
                                            <p:cond delay="0"/>
                                          </p:stCondLst>
                                        </p:cTn>
                                        <p:tgtEl>
                                          <p:spTgt spid="51"/>
                                        </p:tgtEl>
                                        <p:attrNameLst>
                                          <p:attrName>style.visibility</p:attrName>
                                        </p:attrNameLst>
                                      </p:cBhvr>
                                      <p:to>
                                        <p:strVal val="hidden"/>
                                      </p:to>
                                    </p:set>
                                  </p:childTnLst>
                                </p:cTn>
                              </p:par>
                              <p:par>
                                <p:cTn id="255" presetID="1" presetClass="exit" presetSubtype="0" fill="hold" grpId="3" nodeType="withEffect">
                                  <p:stCondLst>
                                    <p:cond delay="0"/>
                                  </p:stCondLst>
                                  <p:childTnLst>
                                    <p:set>
                                      <p:cBhvr>
                                        <p:cTn id="256" dur="1" fill="hold">
                                          <p:stCondLst>
                                            <p:cond delay="0"/>
                                          </p:stCondLst>
                                        </p:cTn>
                                        <p:tgtEl>
                                          <p:spTgt spid="58"/>
                                        </p:tgtEl>
                                        <p:attrNameLst>
                                          <p:attrName>style.visibility</p:attrName>
                                        </p:attrNameLst>
                                      </p:cBhvr>
                                      <p:to>
                                        <p:strVal val="hidden"/>
                                      </p:to>
                                    </p:set>
                                  </p:childTnLst>
                                </p:cTn>
                              </p:par>
                              <p:par>
                                <p:cTn id="257" presetID="1" presetClass="exit" presetSubtype="0" fill="hold" grpId="5" nodeType="withEffect">
                                  <p:stCondLst>
                                    <p:cond delay="0"/>
                                  </p:stCondLst>
                                  <p:childTnLst>
                                    <p:set>
                                      <p:cBhvr>
                                        <p:cTn id="258" dur="1" fill="hold">
                                          <p:stCondLst>
                                            <p:cond delay="0"/>
                                          </p:stCondLst>
                                        </p:cTn>
                                        <p:tgtEl>
                                          <p:spTgt spid="62"/>
                                        </p:tgtEl>
                                        <p:attrNameLst>
                                          <p:attrName>style.visibility</p:attrName>
                                        </p:attrNameLst>
                                      </p:cBhvr>
                                      <p:to>
                                        <p:strVal val="hidden"/>
                                      </p:to>
                                    </p:set>
                                  </p:childTnLst>
                                </p:cTn>
                              </p:par>
                              <p:par>
                                <p:cTn id="259" presetID="1" presetClass="exit" presetSubtype="0" fill="hold" grpId="3" nodeType="withEffect">
                                  <p:stCondLst>
                                    <p:cond delay="0"/>
                                  </p:stCondLst>
                                  <p:childTnLst>
                                    <p:set>
                                      <p:cBhvr>
                                        <p:cTn id="260" dur="1" fill="hold">
                                          <p:stCondLst>
                                            <p:cond delay="0"/>
                                          </p:stCondLst>
                                        </p:cTn>
                                        <p:tgtEl>
                                          <p:spTgt spid="59"/>
                                        </p:tgtEl>
                                        <p:attrNameLst>
                                          <p:attrName>style.visibility</p:attrName>
                                        </p:attrNameLst>
                                      </p:cBhvr>
                                      <p:to>
                                        <p:strVal val="hidden"/>
                                      </p:to>
                                    </p:set>
                                  </p:childTnLst>
                                </p:cTn>
                              </p:par>
                              <p:par>
                                <p:cTn id="261" presetID="1" presetClass="exit" presetSubtype="0" fill="hold" grpId="3" nodeType="withEffect">
                                  <p:stCondLst>
                                    <p:cond delay="0"/>
                                  </p:stCondLst>
                                  <p:childTnLst>
                                    <p:set>
                                      <p:cBhvr>
                                        <p:cTn id="262" dur="1" fill="hold">
                                          <p:stCondLst>
                                            <p:cond delay="0"/>
                                          </p:stCondLst>
                                        </p:cTn>
                                        <p:tgtEl>
                                          <p:spTgt spid="52"/>
                                        </p:tgtEl>
                                        <p:attrNameLst>
                                          <p:attrName>style.visibility</p:attrName>
                                        </p:attrNameLst>
                                      </p:cBhvr>
                                      <p:to>
                                        <p:strVal val="hidden"/>
                                      </p:to>
                                    </p:set>
                                  </p:childTnLst>
                                </p:cTn>
                              </p:par>
                              <p:par>
                                <p:cTn id="263" presetID="1" presetClass="exit" presetSubtype="0" fill="hold" grpId="5" nodeType="withEffect">
                                  <p:stCondLst>
                                    <p:cond delay="0"/>
                                  </p:stCondLst>
                                  <p:childTnLst>
                                    <p:set>
                                      <p:cBhvr>
                                        <p:cTn id="264" dur="1" fill="hold">
                                          <p:stCondLst>
                                            <p:cond delay="0"/>
                                          </p:stCondLst>
                                        </p:cTn>
                                        <p:tgtEl>
                                          <p:spTgt spid="38"/>
                                        </p:tgtEl>
                                        <p:attrNameLst>
                                          <p:attrName>style.visibility</p:attrName>
                                        </p:attrNameLst>
                                      </p:cBhvr>
                                      <p:to>
                                        <p:strVal val="hidden"/>
                                      </p:to>
                                    </p:set>
                                  </p:childTnLst>
                                </p:cTn>
                              </p:par>
                              <p:par>
                                <p:cTn id="265" presetID="1" presetClass="exit" presetSubtype="0" fill="hold" grpId="3" nodeType="withEffect">
                                  <p:stCondLst>
                                    <p:cond delay="0"/>
                                  </p:stCondLst>
                                  <p:childTnLst>
                                    <p:set>
                                      <p:cBhvr>
                                        <p:cTn id="266" dur="1" fill="hold">
                                          <p:stCondLst>
                                            <p:cond delay="0"/>
                                          </p:stCondLst>
                                        </p:cTn>
                                        <p:tgtEl>
                                          <p:spTgt spid="40"/>
                                        </p:tgtEl>
                                        <p:attrNameLst>
                                          <p:attrName>style.visibility</p:attrName>
                                        </p:attrNameLst>
                                      </p:cBhvr>
                                      <p:to>
                                        <p:strVal val="hidden"/>
                                      </p:to>
                                    </p:set>
                                  </p:childTnLst>
                                </p:cTn>
                              </p:par>
                              <p:par>
                                <p:cTn id="267" presetID="1" presetClass="exit" presetSubtype="0" fill="hold" grpId="3" nodeType="withEffect">
                                  <p:stCondLst>
                                    <p:cond delay="0"/>
                                  </p:stCondLst>
                                  <p:childTnLst>
                                    <p:set>
                                      <p:cBhvr>
                                        <p:cTn id="268" dur="1" fill="hold">
                                          <p:stCondLst>
                                            <p:cond delay="0"/>
                                          </p:stCondLst>
                                        </p:cTn>
                                        <p:tgtEl>
                                          <p:spTgt spid="56"/>
                                        </p:tgtEl>
                                        <p:attrNameLst>
                                          <p:attrName>style.visibility</p:attrName>
                                        </p:attrNameLst>
                                      </p:cBhvr>
                                      <p:to>
                                        <p:strVal val="hidden"/>
                                      </p:to>
                                    </p:set>
                                  </p:childTnLst>
                                </p:cTn>
                              </p:par>
                              <p:par>
                                <p:cTn id="269" presetID="1" presetClass="exit" presetSubtype="0" fill="hold" grpId="5" nodeType="withEffect">
                                  <p:stCondLst>
                                    <p:cond delay="0"/>
                                  </p:stCondLst>
                                  <p:childTnLst>
                                    <p:set>
                                      <p:cBhvr>
                                        <p:cTn id="270" dur="1" fill="hold">
                                          <p:stCondLst>
                                            <p:cond delay="0"/>
                                          </p:stCondLst>
                                        </p:cTn>
                                        <p:tgtEl>
                                          <p:spTgt spid="66"/>
                                        </p:tgtEl>
                                        <p:attrNameLst>
                                          <p:attrName>style.visibility</p:attrName>
                                        </p:attrNameLst>
                                      </p:cBhvr>
                                      <p:to>
                                        <p:strVal val="hidden"/>
                                      </p:to>
                                    </p:set>
                                  </p:childTnLst>
                                </p:cTn>
                              </p:par>
                              <p:par>
                                <p:cTn id="271" presetID="1" presetClass="exit" presetSubtype="0" fill="hold" grpId="5" nodeType="withEffect">
                                  <p:stCondLst>
                                    <p:cond delay="0"/>
                                  </p:stCondLst>
                                  <p:childTnLst>
                                    <p:set>
                                      <p:cBhvr>
                                        <p:cTn id="272" dur="1" fill="hold">
                                          <p:stCondLst>
                                            <p:cond delay="0"/>
                                          </p:stCondLst>
                                        </p:cTn>
                                        <p:tgtEl>
                                          <p:spTgt spid="67"/>
                                        </p:tgtEl>
                                        <p:attrNameLst>
                                          <p:attrName>style.visibility</p:attrName>
                                        </p:attrNameLst>
                                      </p:cBhvr>
                                      <p:to>
                                        <p:strVal val="hidden"/>
                                      </p:to>
                                    </p:set>
                                  </p:childTnLst>
                                </p:cTn>
                              </p:par>
                              <p:par>
                                <p:cTn id="273" presetID="1" presetClass="exit" presetSubtype="0" fill="hold" grpId="5" nodeType="withEffect">
                                  <p:stCondLst>
                                    <p:cond delay="0"/>
                                  </p:stCondLst>
                                  <p:childTnLst>
                                    <p:set>
                                      <p:cBhvr>
                                        <p:cTn id="274" dur="1" fill="hold">
                                          <p:stCondLst>
                                            <p:cond delay="0"/>
                                          </p:stCondLst>
                                        </p:cTn>
                                        <p:tgtEl>
                                          <p:spTgt spid="65"/>
                                        </p:tgtEl>
                                        <p:attrNameLst>
                                          <p:attrName>style.visibility</p:attrName>
                                        </p:attrNameLst>
                                      </p:cBhvr>
                                      <p:to>
                                        <p:strVal val="hidden"/>
                                      </p:to>
                                    </p:set>
                                  </p:childTnLst>
                                </p:cTn>
                              </p:par>
                              <p:par>
                                <p:cTn id="275" presetID="1" presetClass="exit" presetSubtype="0" fill="hold" grpId="5" nodeType="withEffect">
                                  <p:stCondLst>
                                    <p:cond delay="0"/>
                                  </p:stCondLst>
                                  <p:childTnLst>
                                    <p:set>
                                      <p:cBhvr>
                                        <p:cTn id="276" dur="1" fill="hold">
                                          <p:stCondLst>
                                            <p:cond delay="0"/>
                                          </p:stCondLst>
                                        </p:cTn>
                                        <p:tgtEl>
                                          <p:spTgt spid="64"/>
                                        </p:tgtEl>
                                        <p:attrNameLst>
                                          <p:attrName>style.visibility</p:attrName>
                                        </p:attrNameLst>
                                      </p:cBhvr>
                                      <p:to>
                                        <p:strVal val="hidden"/>
                                      </p:to>
                                    </p:set>
                                  </p:childTnLst>
                                </p:cTn>
                              </p:par>
                              <p:par>
                                <p:cTn id="277" presetID="1" presetClass="exit" presetSubtype="0" fill="hold" grpId="3" nodeType="withEffect">
                                  <p:stCondLst>
                                    <p:cond delay="0"/>
                                  </p:stCondLst>
                                  <p:childTnLst>
                                    <p:set>
                                      <p:cBhvr>
                                        <p:cTn id="278" dur="1" fill="hold">
                                          <p:stCondLst>
                                            <p:cond delay="0"/>
                                          </p:stCondLst>
                                        </p:cTn>
                                        <p:tgtEl>
                                          <p:spTgt spid="61"/>
                                        </p:tgtEl>
                                        <p:attrNameLst>
                                          <p:attrName>style.visibility</p:attrName>
                                        </p:attrNameLst>
                                      </p:cBhvr>
                                      <p:to>
                                        <p:strVal val="hidden"/>
                                      </p:to>
                                    </p:set>
                                  </p:childTnLst>
                                </p:cTn>
                              </p:par>
                              <p:par>
                                <p:cTn id="279" presetID="1" presetClass="exit" presetSubtype="0" fill="hold" grpId="5" nodeType="withEffect">
                                  <p:stCondLst>
                                    <p:cond delay="0"/>
                                  </p:stCondLst>
                                  <p:childTnLst>
                                    <p:set>
                                      <p:cBhvr>
                                        <p:cTn id="280" dur="1" fill="hold">
                                          <p:stCondLst>
                                            <p:cond delay="0"/>
                                          </p:stCondLst>
                                        </p:cTn>
                                        <p:tgtEl>
                                          <p:spTgt spid="53"/>
                                        </p:tgtEl>
                                        <p:attrNameLst>
                                          <p:attrName>style.visibility</p:attrName>
                                        </p:attrNameLst>
                                      </p:cBhvr>
                                      <p:to>
                                        <p:strVal val="hidden"/>
                                      </p:to>
                                    </p:set>
                                  </p:childTnLst>
                                </p:cTn>
                              </p:par>
                              <p:par>
                                <p:cTn id="281" presetID="1" presetClass="exit" presetSubtype="0" fill="hold" grpId="5" nodeType="withEffect">
                                  <p:stCondLst>
                                    <p:cond delay="0"/>
                                  </p:stCondLst>
                                  <p:childTnLst>
                                    <p:set>
                                      <p:cBhvr>
                                        <p:cTn id="282" dur="1" fill="hold">
                                          <p:stCondLst>
                                            <p:cond delay="0"/>
                                          </p:stCondLst>
                                        </p:cTn>
                                        <p:tgtEl>
                                          <p:spTgt spid="50"/>
                                        </p:tgtEl>
                                        <p:attrNameLst>
                                          <p:attrName>style.visibility</p:attrName>
                                        </p:attrNameLst>
                                      </p:cBhvr>
                                      <p:to>
                                        <p:strVal val="hidden"/>
                                      </p:to>
                                    </p:set>
                                  </p:childTnLst>
                                </p:cTn>
                              </p:par>
                            </p:childTnLst>
                          </p:cTn>
                        </p:par>
                      </p:childTnLst>
                    </p:cTn>
                  </p:par>
                  <p:par>
                    <p:cTn id="283" fill="hold" nodeType="clickPar">
                      <p:stCondLst>
                        <p:cond delay="indefinite"/>
                      </p:stCondLst>
                      <p:childTnLst>
                        <p:par>
                          <p:cTn id="284" fill="hold" nodeType="withGroup">
                            <p:stCondLst>
                              <p:cond delay="0"/>
                            </p:stCondLst>
                            <p:childTnLst>
                              <p:par>
                                <p:cTn id="285" presetID="1" presetClass="exit" presetSubtype="0" fill="hold" grpId="0" nodeType="clickEffect">
                                  <p:stCondLst>
                                    <p:cond delay="0"/>
                                  </p:stCondLst>
                                  <p:childTnLst>
                                    <p:set>
                                      <p:cBhvr>
                                        <p:cTn id="286" dur="1" fill="hold">
                                          <p:stCondLst>
                                            <p:cond delay="0"/>
                                          </p:stCondLst>
                                        </p:cTn>
                                        <p:tgtEl>
                                          <p:spTgt spid="84"/>
                                        </p:tgtEl>
                                        <p:attrNameLst>
                                          <p:attrName>style.visibility</p:attrName>
                                        </p:attrNameLst>
                                      </p:cBhvr>
                                      <p:to>
                                        <p:strVal val="hidden"/>
                                      </p:to>
                                    </p:set>
                                  </p:childTnLst>
                                </p:cTn>
                              </p:par>
                              <p:par>
                                <p:cTn id="287" presetID="1" presetClass="exit" presetSubtype="0" fill="hold" grpId="0" nodeType="withEffect">
                                  <p:stCondLst>
                                    <p:cond delay="0"/>
                                  </p:stCondLst>
                                  <p:childTnLst>
                                    <p:set>
                                      <p:cBhvr>
                                        <p:cTn id="288" dur="1" fill="hold">
                                          <p:stCondLst>
                                            <p:cond delay="0"/>
                                          </p:stCondLst>
                                        </p:cTn>
                                        <p:tgtEl>
                                          <p:spTgt spid="83"/>
                                        </p:tgtEl>
                                        <p:attrNameLst>
                                          <p:attrName>style.visibility</p:attrName>
                                        </p:attrNameLst>
                                      </p:cBhvr>
                                      <p:to>
                                        <p:strVal val="hidden"/>
                                      </p:to>
                                    </p:set>
                                  </p:childTnLst>
                                </p:cTn>
                              </p:par>
                            </p:childTnLst>
                          </p:cTn>
                        </p:par>
                      </p:childTnLst>
                    </p:cTn>
                  </p:par>
                  <p:par>
                    <p:cTn id="289" fill="hold" nodeType="clickPar">
                      <p:stCondLst>
                        <p:cond delay="indefinite"/>
                      </p:stCondLst>
                      <p:childTnLst>
                        <p:par>
                          <p:cTn id="290" fill="hold" nodeType="withGroup">
                            <p:stCondLst>
                              <p:cond delay="0"/>
                            </p:stCondLst>
                            <p:childTnLst>
                              <p:par>
                                <p:cTn id="291" presetID="1" presetClass="entr" presetSubtype="0" fill="hold" grpId="4" nodeType="clickEffect">
                                  <p:stCondLst>
                                    <p:cond delay="0"/>
                                  </p:stCondLst>
                                  <p:childTnLst>
                                    <p:set>
                                      <p:cBhvr>
                                        <p:cTn id="292" dur="1" fill="hold">
                                          <p:stCondLst>
                                            <p:cond delay="0"/>
                                          </p:stCondLst>
                                        </p:cTn>
                                        <p:tgtEl>
                                          <p:spTgt spid="39"/>
                                        </p:tgtEl>
                                        <p:attrNameLst>
                                          <p:attrName>style.visibility</p:attrName>
                                        </p:attrNameLst>
                                      </p:cBhvr>
                                      <p:to>
                                        <p:strVal val="visible"/>
                                      </p:to>
                                    </p:set>
                                  </p:childTnLst>
                                </p:cTn>
                              </p:par>
                              <p:par>
                                <p:cTn id="293" presetID="1" presetClass="entr" presetSubtype="0" fill="hold" grpId="6" nodeType="withEffect">
                                  <p:stCondLst>
                                    <p:cond delay="0"/>
                                  </p:stCondLst>
                                  <p:childTnLst>
                                    <p:set>
                                      <p:cBhvr>
                                        <p:cTn id="294" dur="1" fill="hold">
                                          <p:stCondLst>
                                            <p:cond delay="0"/>
                                          </p:stCondLst>
                                        </p:cTn>
                                        <p:tgtEl>
                                          <p:spTgt spid="51"/>
                                        </p:tgtEl>
                                        <p:attrNameLst>
                                          <p:attrName>style.visibility</p:attrName>
                                        </p:attrNameLst>
                                      </p:cBhvr>
                                      <p:to>
                                        <p:strVal val="visible"/>
                                      </p:to>
                                    </p:set>
                                  </p:childTnLst>
                                </p:cTn>
                              </p:par>
                              <p:par>
                                <p:cTn id="295" presetID="1" presetClass="entr" presetSubtype="0" fill="hold" grpId="4" nodeType="withEffect">
                                  <p:stCondLst>
                                    <p:cond delay="0"/>
                                  </p:stCondLst>
                                  <p:childTnLst>
                                    <p:set>
                                      <p:cBhvr>
                                        <p:cTn id="296" dur="1" fill="hold">
                                          <p:stCondLst>
                                            <p:cond delay="0"/>
                                          </p:stCondLst>
                                        </p:cTn>
                                        <p:tgtEl>
                                          <p:spTgt spid="58"/>
                                        </p:tgtEl>
                                        <p:attrNameLst>
                                          <p:attrName>style.visibility</p:attrName>
                                        </p:attrNameLst>
                                      </p:cBhvr>
                                      <p:to>
                                        <p:strVal val="visible"/>
                                      </p:to>
                                    </p:set>
                                  </p:childTnLst>
                                </p:cTn>
                              </p:par>
                              <p:par>
                                <p:cTn id="297" presetID="1" presetClass="entr" presetSubtype="0" fill="hold" grpId="6" nodeType="withEffect">
                                  <p:stCondLst>
                                    <p:cond delay="0"/>
                                  </p:stCondLst>
                                  <p:childTnLst>
                                    <p:set>
                                      <p:cBhvr>
                                        <p:cTn id="298" dur="1" fill="hold">
                                          <p:stCondLst>
                                            <p:cond delay="0"/>
                                          </p:stCondLst>
                                        </p:cTn>
                                        <p:tgtEl>
                                          <p:spTgt spid="62"/>
                                        </p:tgtEl>
                                        <p:attrNameLst>
                                          <p:attrName>style.visibility</p:attrName>
                                        </p:attrNameLst>
                                      </p:cBhvr>
                                      <p:to>
                                        <p:strVal val="visible"/>
                                      </p:to>
                                    </p:set>
                                  </p:childTnLst>
                                </p:cTn>
                              </p:par>
                              <p:par>
                                <p:cTn id="299" presetID="1" presetClass="entr" presetSubtype="0" fill="hold" grpId="4" nodeType="withEffect">
                                  <p:stCondLst>
                                    <p:cond delay="0"/>
                                  </p:stCondLst>
                                  <p:childTnLst>
                                    <p:set>
                                      <p:cBhvr>
                                        <p:cTn id="300" dur="1" fill="hold">
                                          <p:stCondLst>
                                            <p:cond delay="0"/>
                                          </p:stCondLst>
                                        </p:cTn>
                                        <p:tgtEl>
                                          <p:spTgt spid="59"/>
                                        </p:tgtEl>
                                        <p:attrNameLst>
                                          <p:attrName>style.visibility</p:attrName>
                                        </p:attrNameLst>
                                      </p:cBhvr>
                                      <p:to>
                                        <p:strVal val="visible"/>
                                      </p:to>
                                    </p:set>
                                  </p:childTnLst>
                                </p:cTn>
                              </p:par>
                              <p:par>
                                <p:cTn id="301" presetID="1" presetClass="entr" presetSubtype="0" fill="hold" grpId="4" nodeType="withEffect">
                                  <p:stCondLst>
                                    <p:cond delay="0"/>
                                  </p:stCondLst>
                                  <p:childTnLst>
                                    <p:set>
                                      <p:cBhvr>
                                        <p:cTn id="302" dur="1" fill="hold">
                                          <p:stCondLst>
                                            <p:cond delay="0"/>
                                          </p:stCondLst>
                                        </p:cTn>
                                        <p:tgtEl>
                                          <p:spTgt spid="52"/>
                                        </p:tgtEl>
                                        <p:attrNameLst>
                                          <p:attrName>style.visibility</p:attrName>
                                        </p:attrNameLst>
                                      </p:cBhvr>
                                      <p:to>
                                        <p:strVal val="visible"/>
                                      </p:to>
                                    </p:set>
                                  </p:childTnLst>
                                </p:cTn>
                              </p:par>
                              <p:par>
                                <p:cTn id="303" presetID="1" presetClass="entr" presetSubtype="0" fill="hold" grpId="6" nodeType="withEffect">
                                  <p:stCondLst>
                                    <p:cond delay="0"/>
                                  </p:stCondLst>
                                  <p:childTnLst>
                                    <p:set>
                                      <p:cBhvr>
                                        <p:cTn id="304" dur="1" fill="hold">
                                          <p:stCondLst>
                                            <p:cond delay="0"/>
                                          </p:stCondLst>
                                        </p:cTn>
                                        <p:tgtEl>
                                          <p:spTgt spid="38"/>
                                        </p:tgtEl>
                                        <p:attrNameLst>
                                          <p:attrName>style.visibility</p:attrName>
                                        </p:attrNameLst>
                                      </p:cBhvr>
                                      <p:to>
                                        <p:strVal val="visible"/>
                                      </p:to>
                                    </p:set>
                                  </p:childTnLst>
                                </p:cTn>
                              </p:par>
                              <p:par>
                                <p:cTn id="305" presetID="1" presetClass="entr" presetSubtype="0" fill="hold" grpId="4" nodeType="withEffect">
                                  <p:stCondLst>
                                    <p:cond delay="0"/>
                                  </p:stCondLst>
                                  <p:childTnLst>
                                    <p:set>
                                      <p:cBhvr>
                                        <p:cTn id="306" dur="1" fill="hold">
                                          <p:stCondLst>
                                            <p:cond delay="0"/>
                                          </p:stCondLst>
                                        </p:cTn>
                                        <p:tgtEl>
                                          <p:spTgt spid="40"/>
                                        </p:tgtEl>
                                        <p:attrNameLst>
                                          <p:attrName>style.visibility</p:attrName>
                                        </p:attrNameLst>
                                      </p:cBhvr>
                                      <p:to>
                                        <p:strVal val="visible"/>
                                      </p:to>
                                    </p:set>
                                  </p:childTnLst>
                                </p:cTn>
                              </p:par>
                              <p:par>
                                <p:cTn id="307" presetID="1" presetClass="entr" presetSubtype="0" fill="hold" grpId="4" nodeType="withEffect">
                                  <p:stCondLst>
                                    <p:cond delay="0"/>
                                  </p:stCondLst>
                                  <p:childTnLst>
                                    <p:set>
                                      <p:cBhvr>
                                        <p:cTn id="308" dur="1" fill="hold">
                                          <p:stCondLst>
                                            <p:cond delay="0"/>
                                          </p:stCondLst>
                                        </p:cTn>
                                        <p:tgtEl>
                                          <p:spTgt spid="56"/>
                                        </p:tgtEl>
                                        <p:attrNameLst>
                                          <p:attrName>style.visibility</p:attrName>
                                        </p:attrNameLst>
                                      </p:cBhvr>
                                      <p:to>
                                        <p:strVal val="visible"/>
                                      </p:to>
                                    </p:set>
                                  </p:childTnLst>
                                </p:cTn>
                              </p:par>
                              <p:par>
                                <p:cTn id="309" presetID="1" presetClass="entr" presetSubtype="0" fill="hold" grpId="6" nodeType="withEffect">
                                  <p:stCondLst>
                                    <p:cond delay="0"/>
                                  </p:stCondLst>
                                  <p:childTnLst>
                                    <p:set>
                                      <p:cBhvr>
                                        <p:cTn id="310" dur="1" fill="hold">
                                          <p:stCondLst>
                                            <p:cond delay="0"/>
                                          </p:stCondLst>
                                        </p:cTn>
                                        <p:tgtEl>
                                          <p:spTgt spid="66"/>
                                        </p:tgtEl>
                                        <p:attrNameLst>
                                          <p:attrName>style.visibility</p:attrName>
                                        </p:attrNameLst>
                                      </p:cBhvr>
                                      <p:to>
                                        <p:strVal val="visible"/>
                                      </p:to>
                                    </p:set>
                                  </p:childTnLst>
                                </p:cTn>
                              </p:par>
                              <p:par>
                                <p:cTn id="311" presetID="1" presetClass="entr" presetSubtype="0" fill="hold" grpId="6" nodeType="withEffect">
                                  <p:stCondLst>
                                    <p:cond delay="0"/>
                                  </p:stCondLst>
                                  <p:childTnLst>
                                    <p:set>
                                      <p:cBhvr>
                                        <p:cTn id="312" dur="1" fill="hold">
                                          <p:stCondLst>
                                            <p:cond delay="0"/>
                                          </p:stCondLst>
                                        </p:cTn>
                                        <p:tgtEl>
                                          <p:spTgt spid="67"/>
                                        </p:tgtEl>
                                        <p:attrNameLst>
                                          <p:attrName>style.visibility</p:attrName>
                                        </p:attrNameLst>
                                      </p:cBhvr>
                                      <p:to>
                                        <p:strVal val="visible"/>
                                      </p:to>
                                    </p:set>
                                  </p:childTnLst>
                                </p:cTn>
                              </p:par>
                              <p:par>
                                <p:cTn id="313" presetID="1" presetClass="entr" presetSubtype="0" fill="hold" grpId="6" nodeType="withEffect">
                                  <p:stCondLst>
                                    <p:cond delay="0"/>
                                  </p:stCondLst>
                                  <p:childTnLst>
                                    <p:set>
                                      <p:cBhvr>
                                        <p:cTn id="314" dur="1" fill="hold">
                                          <p:stCondLst>
                                            <p:cond delay="0"/>
                                          </p:stCondLst>
                                        </p:cTn>
                                        <p:tgtEl>
                                          <p:spTgt spid="65"/>
                                        </p:tgtEl>
                                        <p:attrNameLst>
                                          <p:attrName>style.visibility</p:attrName>
                                        </p:attrNameLst>
                                      </p:cBhvr>
                                      <p:to>
                                        <p:strVal val="visible"/>
                                      </p:to>
                                    </p:set>
                                  </p:childTnLst>
                                </p:cTn>
                              </p:par>
                              <p:par>
                                <p:cTn id="315" presetID="1" presetClass="entr" presetSubtype="0" fill="hold" grpId="6" nodeType="withEffect">
                                  <p:stCondLst>
                                    <p:cond delay="0"/>
                                  </p:stCondLst>
                                  <p:childTnLst>
                                    <p:set>
                                      <p:cBhvr>
                                        <p:cTn id="316" dur="1" fill="hold">
                                          <p:stCondLst>
                                            <p:cond delay="0"/>
                                          </p:stCondLst>
                                        </p:cTn>
                                        <p:tgtEl>
                                          <p:spTgt spid="64"/>
                                        </p:tgtEl>
                                        <p:attrNameLst>
                                          <p:attrName>style.visibility</p:attrName>
                                        </p:attrNameLst>
                                      </p:cBhvr>
                                      <p:to>
                                        <p:strVal val="visible"/>
                                      </p:to>
                                    </p:set>
                                  </p:childTnLst>
                                </p:cTn>
                              </p:par>
                              <p:par>
                                <p:cTn id="317" presetID="1" presetClass="entr" presetSubtype="0" fill="hold" grpId="4" nodeType="withEffect">
                                  <p:stCondLst>
                                    <p:cond delay="0"/>
                                  </p:stCondLst>
                                  <p:childTnLst>
                                    <p:set>
                                      <p:cBhvr>
                                        <p:cTn id="318" dur="1" fill="hold">
                                          <p:stCondLst>
                                            <p:cond delay="0"/>
                                          </p:stCondLst>
                                        </p:cTn>
                                        <p:tgtEl>
                                          <p:spTgt spid="61"/>
                                        </p:tgtEl>
                                        <p:attrNameLst>
                                          <p:attrName>style.visibility</p:attrName>
                                        </p:attrNameLst>
                                      </p:cBhvr>
                                      <p:to>
                                        <p:strVal val="visible"/>
                                      </p:to>
                                    </p:set>
                                  </p:childTnLst>
                                </p:cTn>
                              </p:par>
                              <p:par>
                                <p:cTn id="319" presetID="1" presetClass="entr" presetSubtype="0" fill="hold" grpId="6" nodeType="withEffect">
                                  <p:stCondLst>
                                    <p:cond delay="0"/>
                                  </p:stCondLst>
                                  <p:childTnLst>
                                    <p:set>
                                      <p:cBhvr>
                                        <p:cTn id="320" dur="1" fill="hold">
                                          <p:stCondLst>
                                            <p:cond delay="0"/>
                                          </p:stCondLst>
                                        </p:cTn>
                                        <p:tgtEl>
                                          <p:spTgt spid="53"/>
                                        </p:tgtEl>
                                        <p:attrNameLst>
                                          <p:attrName>style.visibility</p:attrName>
                                        </p:attrNameLst>
                                      </p:cBhvr>
                                      <p:to>
                                        <p:strVal val="visible"/>
                                      </p:to>
                                    </p:set>
                                  </p:childTnLst>
                                </p:cTn>
                              </p:par>
                              <p:par>
                                <p:cTn id="321" presetID="1" presetClass="entr" presetSubtype="0" fill="hold" grpId="6" nodeType="withEffect">
                                  <p:stCondLst>
                                    <p:cond delay="0"/>
                                  </p:stCondLst>
                                  <p:childTnLst>
                                    <p:set>
                                      <p:cBhvr>
                                        <p:cTn id="322" dur="1" fill="hold">
                                          <p:stCondLst>
                                            <p:cond delay="0"/>
                                          </p:stCondLst>
                                        </p:cTn>
                                        <p:tgtEl>
                                          <p:spTgt spid="50"/>
                                        </p:tgtEl>
                                        <p:attrNameLst>
                                          <p:attrName>style.visibility</p:attrName>
                                        </p:attrNameLst>
                                      </p:cBhvr>
                                      <p:to>
                                        <p:strVal val="visible"/>
                                      </p:to>
                                    </p:set>
                                  </p:childTnLst>
                                </p:cTn>
                              </p:par>
                            </p:childTnLst>
                          </p:cTn>
                        </p:par>
                      </p:childTnLst>
                    </p:cTn>
                  </p:par>
                  <p:par>
                    <p:cTn id="323" fill="hold" nodeType="clickPar">
                      <p:stCondLst>
                        <p:cond delay="indefinite"/>
                      </p:stCondLst>
                      <p:childTnLst>
                        <p:par>
                          <p:cTn id="324" fill="hold" nodeType="withGroup">
                            <p:stCondLst>
                              <p:cond delay="0"/>
                            </p:stCondLst>
                            <p:childTnLst>
                              <p:par>
                                <p:cTn id="325" presetID="1" presetClass="exit" presetSubtype="0" fill="hold" grpId="0" nodeType="clickEffect">
                                  <p:stCondLst>
                                    <p:cond delay="0"/>
                                  </p:stCondLst>
                                  <p:childTnLst>
                                    <p:set>
                                      <p:cBhvr>
                                        <p:cTn id="326" dur="1" fill="hold">
                                          <p:stCondLst>
                                            <p:cond delay="0"/>
                                          </p:stCondLst>
                                        </p:cTn>
                                        <p:tgtEl>
                                          <p:spTgt spid="85"/>
                                        </p:tgtEl>
                                        <p:attrNameLst>
                                          <p:attrName>style.visibility</p:attrName>
                                        </p:attrNameLst>
                                      </p:cBhvr>
                                      <p:to>
                                        <p:strVal val="hidden"/>
                                      </p:to>
                                    </p:set>
                                  </p:childTnLst>
                                </p:cTn>
                              </p:par>
                            </p:childTnLst>
                          </p:cTn>
                        </p:par>
                      </p:childTnLst>
                    </p:cTn>
                  </p:par>
                  <p:par>
                    <p:cTn id="327" fill="hold" nodeType="clickPar">
                      <p:stCondLst>
                        <p:cond delay="indefinite"/>
                      </p:stCondLst>
                      <p:childTnLst>
                        <p:par>
                          <p:cTn id="328" fill="hold" nodeType="withGroup">
                            <p:stCondLst>
                              <p:cond delay="0"/>
                            </p:stCondLst>
                            <p:childTnLst>
                              <p:par>
                                <p:cTn id="329" presetID="1" presetClass="exit" presetSubtype="0" fill="hold" grpId="5" nodeType="clickEffect">
                                  <p:stCondLst>
                                    <p:cond delay="0"/>
                                  </p:stCondLst>
                                  <p:childTnLst>
                                    <p:set>
                                      <p:cBhvr>
                                        <p:cTn id="330" dur="1" fill="hold">
                                          <p:stCondLst>
                                            <p:cond delay="0"/>
                                          </p:stCondLst>
                                        </p:cTn>
                                        <p:tgtEl>
                                          <p:spTgt spid="58"/>
                                        </p:tgtEl>
                                        <p:attrNameLst>
                                          <p:attrName>style.visibility</p:attrName>
                                        </p:attrNameLst>
                                      </p:cBhvr>
                                      <p:to>
                                        <p:strVal val="hidden"/>
                                      </p:to>
                                    </p:set>
                                  </p:childTnLst>
                                </p:cTn>
                              </p:par>
                              <p:par>
                                <p:cTn id="331" presetID="1" presetClass="exit" presetSubtype="0" fill="hold" grpId="5" nodeType="withEffect">
                                  <p:stCondLst>
                                    <p:cond delay="0"/>
                                  </p:stCondLst>
                                  <p:childTnLst>
                                    <p:set>
                                      <p:cBhvr>
                                        <p:cTn id="332" dur="1" fill="hold">
                                          <p:stCondLst>
                                            <p:cond delay="0"/>
                                          </p:stCondLst>
                                        </p:cTn>
                                        <p:tgtEl>
                                          <p:spTgt spid="54"/>
                                        </p:tgtEl>
                                        <p:attrNameLst>
                                          <p:attrName>style.visibility</p:attrName>
                                        </p:attrNameLst>
                                      </p:cBhvr>
                                      <p:to>
                                        <p:strVal val="hidden"/>
                                      </p:to>
                                    </p:set>
                                  </p:childTnLst>
                                </p:cTn>
                              </p:par>
                              <p:par>
                                <p:cTn id="333" presetID="1" presetClass="exit" presetSubtype="0" fill="hold" grpId="5" nodeType="withEffect">
                                  <p:stCondLst>
                                    <p:cond delay="0"/>
                                  </p:stCondLst>
                                  <p:childTnLst>
                                    <p:set>
                                      <p:cBhvr>
                                        <p:cTn id="334" dur="1" fill="hold">
                                          <p:stCondLst>
                                            <p:cond delay="0"/>
                                          </p:stCondLst>
                                        </p:cTn>
                                        <p:tgtEl>
                                          <p:spTgt spid="39"/>
                                        </p:tgtEl>
                                        <p:attrNameLst>
                                          <p:attrName>style.visibility</p:attrName>
                                        </p:attrNameLst>
                                      </p:cBhvr>
                                      <p:to>
                                        <p:strVal val="hidden"/>
                                      </p:to>
                                    </p:set>
                                  </p:childTnLst>
                                </p:cTn>
                              </p:par>
                              <p:par>
                                <p:cTn id="335" presetID="1" presetClass="exit" presetSubtype="0" fill="hold" grpId="5" nodeType="withEffect">
                                  <p:stCondLst>
                                    <p:cond delay="0"/>
                                  </p:stCondLst>
                                  <p:childTnLst>
                                    <p:set>
                                      <p:cBhvr>
                                        <p:cTn id="336" dur="1" fill="hold">
                                          <p:stCondLst>
                                            <p:cond delay="0"/>
                                          </p:stCondLst>
                                        </p:cTn>
                                        <p:tgtEl>
                                          <p:spTgt spid="52"/>
                                        </p:tgtEl>
                                        <p:attrNameLst>
                                          <p:attrName>style.visibility</p:attrName>
                                        </p:attrNameLst>
                                      </p:cBhvr>
                                      <p:to>
                                        <p:strVal val="hidden"/>
                                      </p:to>
                                    </p:set>
                                  </p:childTnLst>
                                </p:cTn>
                              </p:par>
                              <p:par>
                                <p:cTn id="337" presetID="1" presetClass="exit" presetSubtype="0" fill="hold" grpId="5" nodeType="withEffect">
                                  <p:stCondLst>
                                    <p:cond delay="0"/>
                                  </p:stCondLst>
                                  <p:childTnLst>
                                    <p:set>
                                      <p:cBhvr>
                                        <p:cTn id="338" dur="1" fill="hold">
                                          <p:stCondLst>
                                            <p:cond delay="0"/>
                                          </p:stCondLst>
                                        </p:cTn>
                                        <p:tgtEl>
                                          <p:spTgt spid="55"/>
                                        </p:tgtEl>
                                        <p:attrNameLst>
                                          <p:attrName>style.visibility</p:attrName>
                                        </p:attrNameLst>
                                      </p:cBhvr>
                                      <p:to>
                                        <p:strVal val="hidden"/>
                                      </p:to>
                                    </p:set>
                                  </p:childTnLst>
                                </p:cTn>
                              </p:par>
                              <p:par>
                                <p:cTn id="339" presetID="1" presetClass="exit" presetSubtype="0" fill="hold" grpId="5" nodeType="withEffect">
                                  <p:stCondLst>
                                    <p:cond delay="0"/>
                                  </p:stCondLst>
                                  <p:childTnLst>
                                    <p:set>
                                      <p:cBhvr>
                                        <p:cTn id="340" dur="1" fill="hold">
                                          <p:stCondLst>
                                            <p:cond delay="0"/>
                                          </p:stCondLst>
                                        </p:cTn>
                                        <p:tgtEl>
                                          <p:spTgt spid="59"/>
                                        </p:tgtEl>
                                        <p:attrNameLst>
                                          <p:attrName>style.visibility</p:attrName>
                                        </p:attrNameLst>
                                      </p:cBhvr>
                                      <p:to>
                                        <p:strVal val="hidden"/>
                                      </p:to>
                                    </p:set>
                                  </p:childTnLst>
                                </p:cTn>
                              </p:par>
                              <p:par>
                                <p:cTn id="341" presetID="1" presetClass="exit" presetSubtype="0" fill="hold" grpId="5" nodeType="withEffect">
                                  <p:stCondLst>
                                    <p:cond delay="0"/>
                                  </p:stCondLst>
                                  <p:childTnLst>
                                    <p:set>
                                      <p:cBhvr>
                                        <p:cTn id="342" dur="1" fill="hold">
                                          <p:stCondLst>
                                            <p:cond delay="0"/>
                                          </p:stCondLst>
                                        </p:cTn>
                                        <p:tgtEl>
                                          <p:spTgt spid="63"/>
                                        </p:tgtEl>
                                        <p:attrNameLst>
                                          <p:attrName>style.visibility</p:attrName>
                                        </p:attrNameLst>
                                      </p:cBhvr>
                                      <p:to>
                                        <p:strVal val="hidden"/>
                                      </p:to>
                                    </p:set>
                                  </p:childTnLst>
                                </p:cTn>
                              </p:par>
                              <p:par>
                                <p:cTn id="343" presetID="1" presetClass="exit" presetSubtype="0" fill="hold" grpId="5" nodeType="withEffect">
                                  <p:stCondLst>
                                    <p:cond delay="0"/>
                                  </p:stCondLst>
                                  <p:childTnLst>
                                    <p:set>
                                      <p:cBhvr>
                                        <p:cTn id="344" dur="1" fill="hold">
                                          <p:stCondLst>
                                            <p:cond delay="0"/>
                                          </p:stCondLst>
                                        </p:cTn>
                                        <p:tgtEl>
                                          <p:spTgt spid="60"/>
                                        </p:tgtEl>
                                        <p:attrNameLst>
                                          <p:attrName>style.visibility</p:attrName>
                                        </p:attrNameLst>
                                      </p:cBhvr>
                                      <p:to>
                                        <p:strVal val="hidden"/>
                                      </p:to>
                                    </p:set>
                                  </p:childTnLst>
                                </p:cTn>
                              </p:par>
                              <p:par>
                                <p:cTn id="345" presetID="1" presetClass="exit" presetSubtype="0" fill="hold" grpId="5" nodeType="withEffect">
                                  <p:stCondLst>
                                    <p:cond delay="0"/>
                                  </p:stCondLst>
                                  <p:childTnLst>
                                    <p:set>
                                      <p:cBhvr>
                                        <p:cTn id="346" dur="1" fill="hold">
                                          <p:stCondLst>
                                            <p:cond delay="0"/>
                                          </p:stCondLst>
                                        </p:cTn>
                                        <p:tgtEl>
                                          <p:spTgt spid="56"/>
                                        </p:tgtEl>
                                        <p:attrNameLst>
                                          <p:attrName>style.visibility</p:attrName>
                                        </p:attrNameLst>
                                      </p:cBhvr>
                                      <p:to>
                                        <p:strVal val="hidden"/>
                                      </p:to>
                                    </p:set>
                                  </p:childTnLst>
                                </p:cTn>
                              </p:par>
                              <p:par>
                                <p:cTn id="347" presetID="1" presetClass="exit" presetSubtype="0" fill="hold" grpId="5" nodeType="withEffect">
                                  <p:stCondLst>
                                    <p:cond delay="0"/>
                                  </p:stCondLst>
                                  <p:childTnLst>
                                    <p:set>
                                      <p:cBhvr>
                                        <p:cTn id="348" dur="1" fill="hold">
                                          <p:stCondLst>
                                            <p:cond delay="0"/>
                                          </p:stCondLst>
                                        </p:cTn>
                                        <p:tgtEl>
                                          <p:spTgt spid="40"/>
                                        </p:tgtEl>
                                        <p:attrNameLst>
                                          <p:attrName>style.visibility</p:attrName>
                                        </p:attrNameLst>
                                      </p:cBhvr>
                                      <p:to>
                                        <p:strVal val="hidden"/>
                                      </p:to>
                                    </p:set>
                                  </p:childTnLst>
                                </p:cTn>
                              </p:par>
                              <p:par>
                                <p:cTn id="349" presetID="1" presetClass="exit" presetSubtype="0" fill="hold" grpId="5" nodeType="withEffect">
                                  <p:stCondLst>
                                    <p:cond delay="0"/>
                                  </p:stCondLst>
                                  <p:childTnLst>
                                    <p:set>
                                      <p:cBhvr>
                                        <p:cTn id="350" dur="1" fill="hold">
                                          <p:stCondLst>
                                            <p:cond delay="0"/>
                                          </p:stCondLst>
                                        </p:cTn>
                                        <p:tgtEl>
                                          <p:spTgt spid="37"/>
                                        </p:tgtEl>
                                        <p:attrNameLst>
                                          <p:attrName>style.visibility</p:attrName>
                                        </p:attrNameLst>
                                      </p:cBhvr>
                                      <p:to>
                                        <p:strVal val="hidden"/>
                                      </p:to>
                                    </p:set>
                                  </p:childTnLst>
                                </p:cTn>
                              </p:par>
                              <p:par>
                                <p:cTn id="351" presetID="1" presetClass="exit" presetSubtype="0" fill="hold" grpId="5" nodeType="withEffect">
                                  <p:stCondLst>
                                    <p:cond delay="0"/>
                                  </p:stCondLst>
                                  <p:childTnLst>
                                    <p:set>
                                      <p:cBhvr>
                                        <p:cTn id="352" dur="1" fill="hold">
                                          <p:stCondLst>
                                            <p:cond delay="0"/>
                                          </p:stCondLst>
                                        </p:cTn>
                                        <p:tgtEl>
                                          <p:spTgt spid="57"/>
                                        </p:tgtEl>
                                        <p:attrNameLst>
                                          <p:attrName>style.visibility</p:attrName>
                                        </p:attrNameLst>
                                      </p:cBhvr>
                                      <p:to>
                                        <p:strVal val="hidden"/>
                                      </p:to>
                                    </p:set>
                                  </p:childTnLst>
                                </p:cTn>
                              </p:par>
                              <p:par>
                                <p:cTn id="353" presetID="1" presetClass="exit" presetSubtype="0" fill="hold" grpId="5" nodeType="withEffect">
                                  <p:stCondLst>
                                    <p:cond delay="0"/>
                                  </p:stCondLst>
                                  <p:childTnLst>
                                    <p:set>
                                      <p:cBhvr>
                                        <p:cTn id="354" dur="1" fill="hold">
                                          <p:stCondLst>
                                            <p:cond delay="0"/>
                                          </p:stCondLst>
                                        </p:cTn>
                                        <p:tgtEl>
                                          <p:spTgt spid="61"/>
                                        </p:tgtEl>
                                        <p:attrNameLst>
                                          <p:attrName>style.visibility</p:attrName>
                                        </p:attrNameLst>
                                      </p:cBhvr>
                                      <p:to>
                                        <p:strVal val="hidden"/>
                                      </p:to>
                                    </p:set>
                                  </p:childTnLst>
                                </p:cTn>
                              </p:par>
                            </p:childTnLst>
                          </p:cTn>
                        </p:par>
                      </p:childTnLst>
                    </p:cTn>
                  </p:par>
                  <p:par>
                    <p:cTn id="355" fill="hold" nodeType="clickPar">
                      <p:stCondLst>
                        <p:cond delay="indefinite"/>
                      </p:stCondLst>
                      <p:childTnLst>
                        <p:par>
                          <p:cTn id="356" fill="hold" nodeType="withGroup">
                            <p:stCondLst>
                              <p:cond delay="0"/>
                            </p:stCondLst>
                            <p:childTnLst>
                              <p:par>
                                <p:cTn id="357" presetID="1" presetClass="exit" presetSubtype="0" fill="hold" grpId="0" nodeType="clickEffect">
                                  <p:stCondLst>
                                    <p:cond delay="0"/>
                                  </p:stCondLst>
                                  <p:childTnLst>
                                    <p:set>
                                      <p:cBhvr>
                                        <p:cTn id="358" dur="1" fill="hold">
                                          <p:stCondLst>
                                            <p:cond delay="0"/>
                                          </p:stCondLst>
                                        </p:cTn>
                                        <p:tgtEl>
                                          <p:spTgt spid="87"/>
                                        </p:tgtEl>
                                        <p:attrNameLst>
                                          <p:attrName>style.visibility</p:attrName>
                                        </p:attrNameLst>
                                      </p:cBhvr>
                                      <p:to>
                                        <p:strVal val="hidden"/>
                                      </p:to>
                                    </p:set>
                                  </p:childTnLst>
                                </p:cTn>
                              </p:par>
                              <p:par>
                                <p:cTn id="359" presetID="1" presetClass="exit" presetSubtype="0" fill="hold" grpId="0" nodeType="withEffect">
                                  <p:stCondLst>
                                    <p:cond delay="0"/>
                                  </p:stCondLst>
                                  <p:childTnLst>
                                    <p:set>
                                      <p:cBhvr>
                                        <p:cTn id="360" dur="1" fill="hold">
                                          <p:stCondLst>
                                            <p:cond delay="0"/>
                                          </p:stCondLst>
                                        </p:cTn>
                                        <p:tgtEl>
                                          <p:spTgt spid="86"/>
                                        </p:tgtEl>
                                        <p:attrNameLst>
                                          <p:attrName>style.visibility</p:attrName>
                                        </p:attrNameLst>
                                      </p:cBhvr>
                                      <p:to>
                                        <p:strVal val="hidden"/>
                                      </p:to>
                                    </p:set>
                                  </p:childTnLst>
                                </p:cTn>
                              </p:par>
                            </p:childTnLst>
                          </p:cTn>
                        </p:par>
                      </p:childTnLst>
                    </p:cTn>
                  </p:par>
                  <p:par>
                    <p:cTn id="361" fill="hold" nodeType="clickPar">
                      <p:stCondLst>
                        <p:cond delay="indefinite"/>
                      </p:stCondLst>
                      <p:childTnLst>
                        <p:par>
                          <p:cTn id="362" fill="hold" nodeType="withGroup">
                            <p:stCondLst>
                              <p:cond delay="0"/>
                            </p:stCondLst>
                            <p:childTnLst>
                              <p:par>
                                <p:cTn id="363" presetID="1" presetClass="entr" presetSubtype="0" fill="hold" grpId="6" nodeType="clickEffect">
                                  <p:stCondLst>
                                    <p:cond delay="0"/>
                                  </p:stCondLst>
                                  <p:childTnLst>
                                    <p:set>
                                      <p:cBhvr>
                                        <p:cTn id="364" dur="1" fill="hold">
                                          <p:stCondLst>
                                            <p:cond delay="0"/>
                                          </p:stCondLst>
                                        </p:cTn>
                                        <p:tgtEl>
                                          <p:spTgt spid="58"/>
                                        </p:tgtEl>
                                        <p:attrNameLst>
                                          <p:attrName>style.visibility</p:attrName>
                                        </p:attrNameLst>
                                      </p:cBhvr>
                                      <p:to>
                                        <p:strVal val="visible"/>
                                      </p:to>
                                    </p:set>
                                  </p:childTnLst>
                                </p:cTn>
                              </p:par>
                              <p:par>
                                <p:cTn id="365" presetID="1" presetClass="entr" presetSubtype="0" fill="hold" grpId="6" nodeType="withEffect">
                                  <p:stCondLst>
                                    <p:cond delay="0"/>
                                  </p:stCondLst>
                                  <p:childTnLst>
                                    <p:set>
                                      <p:cBhvr>
                                        <p:cTn id="366" dur="1" fill="hold">
                                          <p:stCondLst>
                                            <p:cond delay="0"/>
                                          </p:stCondLst>
                                        </p:cTn>
                                        <p:tgtEl>
                                          <p:spTgt spid="54"/>
                                        </p:tgtEl>
                                        <p:attrNameLst>
                                          <p:attrName>style.visibility</p:attrName>
                                        </p:attrNameLst>
                                      </p:cBhvr>
                                      <p:to>
                                        <p:strVal val="visible"/>
                                      </p:to>
                                    </p:set>
                                  </p:childTnLst>
                                </p:cTn>
                              </p:par>
                              <p:par>
                                <p:cTn id="367" presetID="1" presetClass="entr" presetSubtype="0" fill="hold" grpId="6" nodeType="withEffect">
                                  <p:stCondLst>
                                    <p:cond delay="0"/>
                                  </p:stCondLst>
                                  <p:childTnLst>
                                    <p:set>
                                      <p:cBhvr>
                                        <p:cTn id="368" dur="1" fill="hold">
                                          <p:stCondLst>
                                            <p:cond delay="0"/>
                                          </p:stCondLst>
                                        </p:cTn>
                                        <p:tgtEl>
                                          <p:spTgt spid="39"/>
                                        </p:tgtEl>
                                        <p:attrNameLst>
                                          <p:attrName>style.visibility</p:attrName>
                                        </p:attrNameLst>
                                      </p:cBhvr>
                                      <p:to>
                                        <p:strVal val="visible"/>
                                      </p:to>
                                    </p:set>
                                  </p:childTnLst>
                                </p:cTn>
                              </p:par>
                              <p:par>
                                <p:cTn id="369" presetID="1" presetClass="entr" presetSubtype="0" fill="hold" grpId="6" nodeType="withEffect">
                                  <p:stCondLst>
                                    <p:cond delay="0"/>
                                  </p:stCondLst>
                                  <p:childTnLst>
                                    <p:set>
                                      <p:cBhvr>
                                        <p:cTn id="370" dur="1" fill="hold">
                                          <p:stCondLst>
                                            <p:cond delay="0"/>
                                          </p:stCondLst>
                                        </p:cTn>
                                        <p:tgtEl>
                                          <p:spTgt spid="52"/>
                                        </p:tgtEl>
                                        <p:attrNameLst>
                                          <p:attrName>style.visibility</p:attrName>
                                        </p:attrNameLst>
                                      </p:cBhvr>
                                      <p:to>
                                        <p:strVal val="visible"/>
                                      </p:to>
                                    </p:set>
                                  </p:childTnLst>
                                </p:cTn>
                              </p:par>
                              <p:par>
                                <p:cTn id="371" presetID="1" presetClass="entr" presetSubtype="0" fill="hold" grpId="6" nodeType="withEffect">
                                  <p:stCondLst>
                                    <p:cond delay="0"/>
                                  </p:stCondLst>
                                  <p:childTnLst>
                                    <p:set>
                                      <p:cBhvr>
                                        <p:cTn id="372" dur="1" fill="hold">
                                          <p:stCondLst>
                                            <p:cond delay="0"/>
                                          </p:stCondLst>
                                        </p:cTn>
                                        <p:tgtEl>
                                          <p:spTgt spid="55"/>
                                        </p:tgtEl>
                                        <p:attrNameLst>
                                          <p:attrName>style.visibility</p:attrName>
                                        </p:attrNameLst>
                                      </p:cBhvr>
                                      <p:to>
                                        <p:strVal val="visible"/>
                                      </p:to>
                                    </p:set>
                                  </p:childTnLst>
                                </p:cTn>
                              </p:par>
                              <p:par>
                                <p:cTn id="373" presetID="1" presetClass="entr" presetSubtype="0" fill="hold" grpId="6" nodeType="withEffect">
                                  <p:stCondLst>
                                    <p:cond delay="0"/>
                                  </p:stCondLst>
                                  <p:childTnLst>
                                    <p:set>
                                      <p:cBhvr>
                                        <p:cTn id="374" dur="1" fill="hold">
                                          <p:stCondLst>
                                            <p:cond delay="0"/>
                                          </p:stCondLst>
                                        </p:cTn>
                                        <p:tgtEl>
                                          <p:spTgt spid="59"/>
                                        </p:tgtEl>
                                        <p:attrNameLst>
                                          <p:attrName>style.visibility</p:attrName>
                                        </p:attrNameLst>
                                      </p:cBhvr>
                                      <p:to>
                                        <p:strVal val="visible"/>
                                      </p:to>
                                    </p:set>
                                  </p:childTnLst>
                                </p:cTn>
                              </p:par>
                              <p:par>
                                <p:cTn id="375" presetID="1" presetClass="entr" presetSubtype="0" fill="hold" grpId="6" nodeType="withEffect">
                                  <p:stCondLst>
                                    <p:cond delay="0"/>
                                  </p:stCondLst>
                                  <p:childTnLst>
                                    <p:set>
                                      <p:cBhvr>
                                        <p:cTn id="376" dur="1" fill="hold">
                                          <p:stCondLst>
                                            <p:cond delay="0"/>
                                          </p:stCondLst>
                                        </p:cTn>
                                        <p:tgtEl>
                                          <p:spTgt spid="63"/>
                                        </p:tgtEl>
                                        <p:attrNameLst>
                                          <p:attrName>style.visibility</p:attrName>
                                        </p:attrNameLst>
                                      </p:cBhvr>
                                      <p:to>
                                        <p:strVal val="visible"/>
                                      </p:to>
                                    </p:set>
                                  </p:childTnLst>
                                </p:cTn>
                              </p:par>
                              <p:par>
                                <p:cTn id="377" presetID="1" presetClass="entr" presetSubtype="0" fill="hold" grpId="6" nodeType="withEffect">
                                  <p:stCondLst>
                                    <p:cond delay="0"/>
                                  </p:stCondLst>
                                  <p:childTnLst>
                                    <p:set>
                                      <p:cBhvr>
                                        <p:cTn id="378" dur="1" fill="hold">
                                          <p:stCondLst>
                                            <p:cond delay="0"/>
                                          </p:stCondLst>
                                        </p:cTn>
                                        <p:tgtEl>
                                          <p:spTgt spid="60"/>
                                        </p:tgtEl>
                                        <p:attrNameLst>
                                          <p:attrName>style.visibility</p:attrName>
                                        </p:attrNameLst>
                                      </p:cBhvr>
                                      <p:to>
                                        <p:strVal val="visible"/>
                                      </p:to>
                                    </p:set>
                                  </p:childTnLst>
                                </p:cTn>
                              </p:par>
                              <p:par>
                                <p:cTn id="379" presetID="1" presetClass="entr" presetSubtype="0" fill="hold" grpId="6" nodeType="withEffect">
                                  <p:stCondLst>
                                    <p:cond delay="0"/>
                                  </p:stCondLst>
                                  <p:childTnLst>
                                    <p:set>
                                      <p:cBhvr>
                                        <p:cTn id="380" dur="1" fill="hold">
                                          <p:stCondLst>
                                            <p:cond delay="0"/>
                                          </p:stCondLst>
                                        </p:cTn>
                                        <p:tgtEl>
                                          <p:spTgt spid="56"/>
                                        </p:tgtEl>
                                        <p:attrNameLst>
                                          <p:attrName>style.visibility</p:attrName>
                                        </p:attrNameLst>
                                      </p:cBhvr>
                                      <p:to>
                                        <p:strVal val="visible"/>
                                      </p:to>
                                    </p:set>
                                  </p:childTnLst>
                                </p:cTn>
                              </p:par>
                              <p:par>
                                <p:cTn id="381" presetID="1" presetClass="entr" presetSubtype="0" fill="hold" grpId="6" nodeType="withEffect">
                                  <p:stCondLst>
                                    <p:cond delay="0"/>
                                  </p:stCondLst>
                                  <p:childTnLst>
                                    <p:set>
                                      <p:cBhvr>
                                        <p:cTn id="382" dur="1" fill="hold">
                                          <p:stCondLst>
                                            <p:cond delay="0"/>
                                          </p:stCondLst>
                                        </p:cTn>
                                        <p:tgtEl>
                                          <p:spTgt spid="40"/>
                                        </p:tgtEl>
                                        <p:attrNameLst>
                                          <p:attrName>style.visibility</p:attrName>
                                        </p:attrNameLst>
                                      </p:cBhvr>
                                      <p:to>
                                        <p:strVal val="visible"/>
                                      </p:to>
                                    </p:set>
                                  </p:childTnLst>
                                </p:cTn>
                              </p:par>
                              <p:par>
                                <p:cTn id="383" presetID="1" presetClass="entr" presetSubtype="0" fill="hold" grpId="6" nodeType="withEffect">
                                  <p:stCondLst>
                                    <p:cond delay="0"/>
                                  </p:stCondLst>
                                  <p:childTnLst>
                                    <p:set>
                                      <p:cBhvr>
                                        <p:cTn id="384" dur="1" fill="hold">
                                          <p:stCondLst>
                                            <p:cond delay="0"/>
                                          </p:stCondLst>
                                        </p:cTn>
                                        <p:tgtEl>
                                          <p:spTgt spid="37"/>
                                        </p:tgtEl>
                                        <p:attrNameLst>
                                          <p:attrName>style.visibility</p:attrName>
                                        </p:attrNameLst>
                                      </p:cBhvr>
                                      <p:to>
                                        <p:strVal val="visible"/>
                                      </p:to>
                                    </p:set>
                                  </p:childTnLst>
                                </p:cTn>
                              </p:par>
                              <p:par>
                                <p:cTn id="385" presetID="1" presetClass="entr" presetSubtype="0" fill="hold" grpId="6" nodeType="withEffect">
                                  <p:stCondLst>
                                    <p:cond delay="0"/>
                                  </p:stCondLst>
                                  <p:childTnLst>
                                    <p:set>
                                      <p:cBhvr>
                                        <p:cTn id="386" dur="1" fill="hold">
                                          <p:stCondLst>
                                            <p:cond delay="0"/>
                                          </p:stCondLst>
                                        </p:cTn>
                                        <p:tgtEl>
                                          <p:spTgt spid="57"/>
                                        </p:tgtEl>
                                        <p:attrNameLst>
                                          <p:attrName>style.visibility</p:attrName>
                                        </p:attrNameLst>
                                      </p:cBhvr>
                                      <p:to>
                                        <p:strVal val="visible"/>
                                      </p:to>
                                    </p:set>
                                  </p:childTnLst>
                                </p:cTn>
                              </p:par>
                              <p:par>
                                <p:cTn id="387" presetID="1" presetClass="entr" presetSubtype="0" fill="hold" grpId="6" nodeType="withEffect">
                                  <p:stCondLst>
                                    <p:cond delay="0"/>
                                  </p:stCondLst>
                                  <p:childTnLst>
                                    <p:set>
                                      <p:cBhvr>
                                        <p:cTn id="388" dur="1" fill="hold">
                                          <p:stCondLst>
                                            <p:cond delay="0"/>
                                          </p:stCondLst>
                                        </p:cTn>
                                        <p:tgtEl>
                                          <p:spTgt spid="61"/>
                                        </p:tgtEl>
                                        <p:attrNameLst>
                                          <p:attrName>style.visibility</p:attrName>
                                        </p:attrNameLst>
                                      </p:cBhvr>
                                      <p:to>
                                        <p:strVal val="visible"/>
                                      </p:to>
                                    </p:set>
                                  </p:childTnLst>
                                </p:cTn>
                              </p:par>
                            </p:childTnLst>
                          </p:cTn>
                        </p:par>
                      </p:childTnLst>
                    </p:cTn>
                  </p:par>
                  <p:par>
                    <p:cTn id="389" fill="hold" nodeType="clickPar">
                      <p:stCondLst>
                        <p:cond delay="indefinite"/>
                      </p:stCondLst>
                      <p:childTnLst>
                        <p:par>
                          <p:cTn id="390" fill="hold" nodeType="withGroup">
                            <p:stCondLst>
                              <p:cond delay="0"/>
                            </p:stCondLst>
                            <p:childTnLst>
                              <p:par>
                                <p:cTn id="391" presetID="1" presetClass="entr" presetSubtype="0" fill="hold" grpId="0" nodeType="clickEffect">
                                  <p:stCondLst>
                                    <p:cond delay="0"/>
                                  </p:stCondLst>
                                  <p:childTnLst>
                                    <p:set>
                                      <p:cBhvr>
                                        <p:cTn id="39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37" grpId="3" animBg="1"/>
      <p:bldP spid="37" grpId="4" animBg="1"/>
      <p:bldP spid="37" grpId="5" animBg="1"/>
      <p:bldP spid="37" grpId="6" animBg="1"/>
      <p:bldP spid="38" grpId="0" animBg="1"/>
      <p:bldP spid="38" grpId="1" animBg="1"/>
      <p:bldP spid="38" grpId="2" animBg="1"/>
      <p:bldP spid="38" grpId="3" animBg="1"/>
      <p:bldP spid="38" grpId="4" animBg="1"/>
      <p:bldP spid="38" grpId="5" animBg="1"/>
      <p:bldP spid="38" grpId="6" animBg="1"/>
      <p:bldP spid="39" grpId="0" animBg="1"/>
      <p:bldP spid="39" grpId="1" animBg="1"/>
      <p:bldP spid="39" grpId="2" animBg="1"/>
      <p:bldP spid="39" grpId="3" animBg="1"/>
      <p:bldP spid="39" grpId="4" animBg="1"/>
      <p:bldP spid="39" grpId="5" animBg="1"/>
      <p:bldP spid="39" grpId="6" animBg="1"/>
      <p:bldP spid="40" grpId="0" animBg="1"/>
      <p:bldP spid="40" grpId="1" animBg="1"/>
      <p:bldP spid="40" grpId="2" animBg="1"/>
      <p:bldP spid="40" grpId="3" animBg="1"/>
      <p:bldP spid="40" grpId="4" animBg="1"/>
      <p:bldP spid="40" grpId="5" animBg="1"/>
      <p:bldP spid="40" grpId="6" animBg="1"/>
      <p:bldP spid="42" grpId="0" animBg="1"/>
      <p:bldP spid="43" grpId="0"/>
      <p:bldP spid="44" grpId="0" animBg="1"/>
      <p:bldP spid="45" grpId="0"/>
      <p:bldP spid="46" grpId="0" animBg="1"/>
      <p:bldP spid="47" grpId="0"/>
      <p:bldP spid="48" grpId="0" animBg="1"/>
      <p:bldP spid="49" grpId="0"/>
      <p:bldP spid="50" grpId="0" animBg="1"/>
      <p:bldP spid="50" grpId="1" animBg="1"/>
      <p:bldP spid="50" grpId="2" animBg="1"/>
      <p:bldP spid="50" grpId="3" animBg="1"/>
      <p:bldP spid="50" grpId="4" animBg="1"/>
      <p:bldP spid="50" grpId="5" animBg="1"/>
      <p:bldP spid="50" grpId="6" animBg="1"/>
      <p:bldP spid="51" grpId="0" animBg="1"/>
      <p:bldP spid="51" grpId="1" animBg="1"/>
      <p:bldP spid="51" grpId="2" animBg="1"/>
      <p:bldP spid="51" grpId="3" animBg="1"/>
      <p:bldP spid="51" grpId="4" animBg="1"/>
      <p:bldP spid="51" grpId="5" animBg="1"/>
      <p:bldP spid="51" grpId="6" animBg="1"/>
      <p:bldP spid="52" grpId="0" animBg="1"/>
      <p:bldP spid="52" grpId="1" animBg="1"/>
      <p:bldP spid="52" grpId="2" animBg="1"/>
      <p:bldP spid="52" grpId="3" animBg="1"/>
      <p:bldP spid="52" grpId="4" animBg="1"/>
      <p:bldP spid="52" grpId="5" animBg="1"/>
      <p:bldP spid="52" grpId="6" animBg="1"/>
      <p:bldP spid="53" grpId="0" animBg="1"/>
      <p:bldP spid="53" grpId="1" animBg="1"/>
      <p:bldP spid="53" grpId="2" animBg="1"/>
      <p:bldP spid="53" grpId="3" animBg="1"/>
      <p:bldP spid="53" grpId="4" animBg="1"/>
      <p:bldP spid="53" grpId="5" animBg="1"/>
      <p:bldP spid="53" grpId="6" animBg="1"/>
      <p:bldP spid="54" grpId="0" animBg="1"/>
      <p:bldP spid="54" grpId="1" animBg="1"/>
      <p:bldP spid="54" grpId="2" animBg="1"/>
      <p:bldP spid="54" grpId="3" animBg="1"/>
      <p:bldP spid="54" grpId="4" animBg="1"/>
      <p:bldP spid="54" grpId="5" animBg="1"/>
      <p:bldP spid="54" grpId="6" animBg="1"/>
      <p:bldP spid="55" grpId="0" animBg="1"/>
      <p:bldP spid="55" grpId="1" animBg="1"/>
      <p:bldP spid="55" grpId="2" animBg="1"/>
      <p:bldP spid="55" grpId="3" animBg="1"/>
      <p:bldP spid="55" grpId="4" animBg="1"/>
      <p:bldP spid="55" grpId="5" animBg="1"/>
      <p:bldP spid="55" grpId="6" animBg="1"/>
      <p:bldP spid="56" grpId="0" animBg="1"/>
      <p:bldP spid="56" grpId="1" animBg="1"/>
      <p:bldP spid="56" grpId="2" animBg="1"/>
      <p:bldP spid="56" grpId="3" animBg="1"/>
      <p:bldP spid="56" grpId="4" animBg="1"/>
      <p:bldP spid="56" grpId="5" animBg="1"/>
      <p:bldP spid="56" grpId="6" animBg="1"/>
      <p:bldP spid="57" grpId="0" animBg="1"/>
      <p:bldP spid="57" grpId="1" animBg="1"/>
      <p:bldP spid="57" grpId="2" animBg="1"/>
      <p:bldP spid="57" grpId="3" animBg="1"/>
      <p:bldP spid="57" grpId="4" animBg="1"/>
      <p:bldP spid="57" grpId="5" animBg="1"/>
      <p:bldP spid="57" grpId="6" animBg="1"/>
      <p:bldP spid="58" grpId="0" animBg="1"/>
      <p:bldP spid="58" grpId="1" animBg="1"/>
      <p:bldP spid="58" grpId="2" animBg="1"/>
      <p:bldP spid="58" grpId="3" animBg="1"/>
      <p:bldP spid="58" grpId="4" animBg="1"/>
      <p:bldP spid="58" grpId="5" animBg="1"/>
      <p:bldP spid="58" grpId="6" animBg="1"/>
      <p:bldP spid="59" grpId="0" animBg="1"/>
      <p:bldP spid="59" grpId="1" animBg="1"/>
      <p:bldP spid="59" grpId="2" animBg="1"/>
      <p:bldP spid="59" grpId="3" animBg="1"/>
      <p:bldP spid="59" grpId="4" animBg="1"/>
      <p:bldP spid="59" grpId="5" animBg="1"/>
      <p:bldP spid="59" grpId="6" animBg="1"/>
      <p:bldP spid="60" grpId="0" animBg="1"/>
      <p:bldP spid="60" grpId="1" animBg="1"/>
      <p:bldP spid="60" grpId="2" animBg="1"/>
      <p:bldP spid="60" grpId="3" animBg="1"/>
      <p:bldP spid="60" grpId="4" animBg="1"/>
      <p:bldP spid="60" grpId="5" animBg="1"/>
      <p:bldP spid="60" grpId="6" animBg="1"/>
      <p:bldP spid="61" grpId="0" animBg="1"/>
      <p:bldP spid="61" grpId="1" animBg="1"/>
      <p:bldP spid="61" grpId="2" animBg="1"/>
      <p:bldP spid="61" grpId="3" animBg="1"/>
      <p:bldP spid="61" grpId="4" animBg="1"/>
      <p:bldP spid="61" grpId="5" animBg="1"/>
      <p:bldP spid="61" grpId="6" animBg="1"/>
      <p:bldP spid="62" grpId="0" animBg="1"/>
      <p:bldP spid="62" grpId="1" animBg="1"/>
      <p:bldP spid="62" grpId="2" animBg="1"/>
      <p:bldP spid="62" grpId="3" animBg="1"/>
      <p:bldP spid="62" grpId="4" animBg="1"/>
      <p:bldP spid="62" grpId="5" animBg="1"/>
      <p:bldP spid="62" grpId="6" animBg="1"/>
      <p:bldP spid="63" grpId="0" animBg="1"/>
      <p:bldP spid="63" grpId="1" animBg="1"/>
      <p:bldP spid="63" grpId="2" animBg="1"/>
      <p:bldP spid="63" grpId="3" animBg="1"/>
      <p:bldP spid="63" grpId="4" animBg="1"/>
      <p:bldP spid="63" grpId="5" animBg="1"/>
      <p:bldP spid="63" grpId="6" animBg="1"/>
      <p:bldP spid="64" grpId="0" animBg="1"/>
      <p:bldP spid="64" grpId="1" animBg="1"/>
      <p:bldP spid="64" grpId="2" animBg="1"/>
      <p:bldP spid="64" grpId="3" animBg="1"/>
      <p:bldP spid="64" grpId="4" animBg="1"/>
      <p:bldP spid="64" grpId="5" animBg="1"/>
      <p:bldP spid="64" grpId="6" animBg="1"/>
      <p:bldP spid="65" grpId="0" animBg="1"/>
      <p:bldP spid="65" grpId="1" animBg="1"/>
      <p:bldP spid="65" grpId="2" animBg="1"/>
      <p:bldP spid="65" grpId="3" animBg="1"/>
      <p:bldP spid="65" grpId="4" animBg="1"/>
      <p:bldP spid="65" grpId="5" animBg="1"/>
      <p:bldP spid="65" grpId="6" animBg="1"/>
      <p:bldP spid="66" grpId="0" animBg="1"/>
      <p:bldP spid="66" grpId="1" animBg="1"/>
      <p:bldP spid="66" grpId="2" animBg="1"/>
      <p:bldP spid="66" grpId="3" animBg="1"/>
      <p:bldP spid="66" grpId="4" animBg="1"/>
      <p:bldP spid="66" grpId="5" animBg="1"/>
      <p:bldP spid="66" grpId="6" animBg="1"/>
      <p:bldP spid="67" grpId="0" animBg="1"/>
      <p:bldP spid="67" grpId="1" animBg="1"/>
      <p:bldP spid="67" grpId="2" animBg="1"/>
      <p:bldP spid="67" grpId="3" animBg="1"/>
      <p:bldP spid="67" grpId="4" animBg="1"/>
      <p:bldP spid="67" grpId="5" animBg="1"/>
      <p:bldP spid="67" grpId="6" animBg="1"/>
      <p:bldP spid="74" grpId="0"/>
      <p:bldP spid="75"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a:spLocks noChangeArrowheads="1"/>
          </p:cNvSpPr>
          <p:nvPr/>
        </p:nvSpPr>
        <p:spPr bwMode="auto">
          <a:xfrm>
            <a:off x="4000504" y="10017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7</a:t>
            </a:r>
          </a:p>
        </p:txBody>
      </p:sp>
      <p:sp>
        <p:nvSpPr>
          <p:cNvPr id="83" name="TextBox 82"/>
          <p:cNvSpPr txBox="1">
            <a:spLocks noChangeArrowheads="1"/>
          </p:cNvSpPr>
          <p:nvPr/>
        </p:nvSpPr>
        <p:spPr bwMode="auto">
          <a:xfrm>
            <a:off x="4000504" y="16875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5</a:t>
            </a:r>
          </a:p>
        </p:txBody>
      </p:sp>
      <p:sp>
        <p:nvSpPr>
          <p:cNvPr id="81" name="TextBox 80"/>
          <p:cNvSpPr txBox="1">
            <a:spLocks noChangeArrowheads="1"/>
          </p:cNvSpPr>
          <p:nvPr/>
        </p:nvSpPr>
        <p:spPr bwMode="auto">
          <a:xfrm>
            <a:off x="4000500" y="2373313"/>
            <a:ext cx="312738"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3</a:t>
            </a:r>
          </a:p>
        </p:txBody>
      </p:sp>
      <p:sp>
        <p:nvSpPr>
          <p:cNvPr id="25605" name="Title 1"/>
          <p:cNvSpPr>
            <a:spLocks noGrp="1"/>
          </p:cNvSpPr>
          <p:nvPr>
            <p:ph type="title"/>
          </p:nvPr>
        </p:nvSpPr>
        <p:spPr/>
        <p:txBody>
          <a:bodyPr/>
          <a:lstStyle/>
          <a:p>
            <a:pPr eaLnBrk="1" hangingPunct="1"/>
            <a:r>
              <a:rPr lang="en-US">
                <a:latin typeface="Garamond" charset="0"/>
              </a:rPr>
              <a:t>Example Within-Batch Scheduling Order</a:t>
            </a: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charset="0"/>
                <a:ea typeface="ＭＳ Ｐゴシック" charset="0"/>
              </a:defRPr>
            </a:lvl1pPr>
            <a:lvl2pPr marL="742760" indent="-285677" eaLnBrk="0" hangingPunct="0">
              <a:defRPr>
                <a:solidFill>
                  <a:schemeClr val="tx1"/>
                </a:solidFill>
                <a:latin typeface="Arial" charset="0"/>
                <a:ea typeface="ＭＳ Ｐゴシック" charset="0"/>
              </a:defRPr>
            </a:lvl2pPr>
            <a:lvl3pPr marL="1142706" indent="-228541" eaLnBrk="0" hangingPunct="0">
              <a:defRPr>
                <a:solidFill>
                  <a:schemeClr val="tx1"/>
                </a:solidFill>
                <a:latin typeface="Arial" charset="0"/>
                <a:ea typeface="ＭＳ Ｐゴシック" charset="0"/>
              </a:defRPr>
            </a:lvl3pPr>
            <a:lvl4pPr marL="1599790" indent="-228541" eaLnBrk="0" hangingPunct="0">
              <a:defRPr>
                <a:solidFill>
                  <a:schemeClr val="tx1"/>
                </a:solidFill>
                <a:latin typeface="Arial" charset="0"/>
                <a:ea typeface="ＭＳ Ｐゴシック" charset="0"/>
              </a:defRPr>
            </a:lvl4pPr>
            <a:lvl5pPr marL="2056875" indent="-228541" eaLnBrk="0" hangingPunct="0">
              <a:defRPr>
                <a:solidFill>
                  <a:schemeClr val="tx1"/>
                </a:solidFill>
                <a:latin typeface="Arial" charset="0"/>
                <a:ea typeface="ＭＳ Ｐゴシック" charset="0"/>
              </a:defRPr>
            </a:lvl5pPr>
            <a:lvl6pPr marL="2513959" indent="-228541" eaLnBrk="0" fontAlgn="base" hangingPunct="0">
              <a:spcBef>
                <a:spcPct val="0"/>
              </a:spcBef>
              <a:spcAft>
                <a:spcPct val="0"/>
              </a:spcAft>
              <a:defRPr>
                <a:solidFill>
                  <a:schemeClr val="tx1"/>
                </a:solidFill>
                <a:latin typeface="Arial" charset="0"/>
                <a:ea typeface="ＭＳ Ｐゴシック" charset="0"/>
              </a:defRPr>
            </a:lvl6pPr>
            <a:lvl7pPr marL="2971040" indent="-228541" eaLnBrk="0" fontAlgn="base" hangingPunct="0">
              <a:spcBef>
                <a:spcPct val="0"/>
              </a:spcBef>
              <a:spcAft>
                <a:spcPct val="0"/>
              </a:spcAft>
              <a:defRPr>
                <a:solidFill>
                  <a:schemeClr val="tx1"/>
                </a:solidFill>
                <a:latin typeface="Arial" charset="0"/>
                <a:ea typeface="ＭＳ Ｐゴシック" charset="0"/>
              </a:defRPr>
            </a:lvl7pPr>
            <a:lvl8pPr marL="3428124" indent="-228541" eaLnBrk="0" fontAlgn="base" hangingPunct="0">
              <a:spcBef>
                <a:spcPct val="0"/>
              </a:spcBef>
              <a:spcAft>
                <a:spcPct val="0"/>
              </a:spcAft>
              <a:defRPr>
                <a:solidFill>
                  <a:schemeClr val="tx1"/>
                </a:solidFill>
                <a:latin typeface="Arial" charset="0"/>
                <a:ea typeface="ＭＳ Ｐゴシック" charset="0"/>
              </a:defRPr>
            </a:lvl8pPr>
            <a:lvl9pPr marL="3885205" indent="-228541"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F5655E-BAAA-3C40-AAF0-8ECE2831716D}"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endParaRPr>
          </a:p>
        </p:txBody>
      </p:sp>
      <p:sp>
        <p:nvSpPr>
          <p:cNvPr id="24580" name="Rectangle 4"/>
          <p:cNvSpPr>
            <a:spLocks noChangeArrowheads="1"/>
          </p:cNvSpPr>
          <p:nvPr/>
        </p:nvSpPr>
        <p:spPr bwMode="auto">
          <a:xfrm>
            <a:off x="2343150" y="311785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6" name="Rectangle 5"/>
          <p:cNvSpPr/>
          <p:nvPr/>
        </p:nvSpPr>
        <p:spPr bwMode="auto">
          <a:xfrm>
            <a:off x="1428750" y="31178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24582" name="Rectangle 6"/>
          <p:cNvSpPr>
            <a:spLocks noChangeArrowheads="1"/>
          </p:cNvSpPr>
          <p:nvPr/>
        </p:nvSpPr>
        <p:spPr bwMode="auto">
          <a:xfrm>
            <a:off x="514350" y="311785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24583" name="Rectangle 7"/>
          <p:cNvSpPr>
            <a:spLocks noChangeArrowheads="1"/>
          </p:cNvSpPr>
          <p:nvPr/>
        </p:nvSpPr>
        <p:spPr bwMode="auto">
          <a:xfrm>
            <a:off x="2343150" y="2774955"/>
            <a:ext cx="762000" cy="252413"/>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T0</a:t>
            </a:r>
          </a:p>
        </p:txBody>
      </p:sp>
      <p:sp>
        <p:nvSpPr>
          <p:cNvPr id="25611" name="Rectangle 3"/>
          <p:cNvSpPr>
            <a:spLocks noChangeArrowheads="1"/>
          </p:cNvSpPr>
          <p:nvPr/>
        </p:nvSpPr>
        <p:spPr bwMode="auto">
          <a:xfrm>
            <a:off x="514350" y="346075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25612" name="Text Box 80"/>
          <p:cNvSpPr txBox="1">
            <a:spLocks noChangeArrowheads="1"/>
          </p:cNvSpPr>
          <p:nvPr/>
        </p:nvSpPr>
        <p:spPr bwMode="auto">
          <a:xfrm>
            <a:off x="487368" y="373062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0</a:t>
            </a:r>
          </a:p>
        </p:txBody>
      </p:sp>
      <p:sp>
        <p:nvSpPr>
          <p:cNvPr id="25613" name="Rectangle 3"/>
          <p:cNvSpPr>
            <a:spLocks noChangeArrowheads="1"/>
          </p:cNvSpPr>
          <p:nvPr/>
        </p:nvSpPr>
        <p:spPr bwMode="auto">
          <a:xfrm>
            <a:off x="1428750" y="346075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25614" name="Text Box 80"/>
          <p:cNvSpPr txBox="1">
            <a:spLocks noChangeArrowheads="1"/>
          </p:cNvSpPr>
          <p:nvPr/>
        </p:nvSpPr>
        <p:spPr bwMode="auto">
          <a:xfrm>
            <a:off x="1428755" y="3730625"/>
            <a:ext cx="8239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1</a:t>
            </a:r>
          </a:p>
        </p:txBody>
      </p:sp>
      <p:sp>
        <p:nvSpPr>
          <p:cNvPr id="25615" name="Rectangle 3"/>
          <p:cNvSpPr>
            <a:spLocks noChangeArrowheads="1"/>
          </p:cNvSpPr>
          <p:nvPr/>
        </p:nvSpPr>
        <p:spPr bwMode="auto">
          <a:xfrm>
            <a:off x="2343150" y="346075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25616" name="Text Box 80"/>
          <p:cNvSpPr txBox="1">
            <a:spLocks noChangeArrowheads="1"/>
          </p:cNvSpPr>
          <p:nvPr/>
        </p:nvSpPr>
        <p:spPr bwMode="auto">
          <a:xfrm>
            <a:off x="2316168" y="373062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2</a:t>
            </a:r>
          </a:p>
        </p:txBody>
      </p:sp>
      <p:sp>
        <p:nvSpPr>
          <p:cNvPr id="25617" name="Rectangle 3"/>
          <p:cNvSpPr>
            <a:spLocks noChangeArrowheads="1"/>
          </p:cNvSpPr>
          <p:nvPr/>
        </p:nvSpPr>
        <p:spPr bwMode="auto">
          <a:xfrm>
            <a:off x="3257550" y="346075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25618" name="Text Box 80"/>
          <p:cNvSpPr txBox="1">
            <a:spLocks noChangeArrowheads="1"/>
          </p:cNvSpPr>
          <p:nvPr/>
        </p:nvSpPr>
        <p:spPr bwMode="auto">
          <a:xfrm>
            <a:off x="3257555" y="373062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3</a:t>
            </a:r>
          </a:p>
        </p:txBody>
      </p:sp>
      <p:sp>
        <p:nvSpPr>
          <p:cNvPr id="17" name="Rectangle 16"/>
          <p:cNvSpPr/>
          <p:nvPr/>
        </p:nvSpPr>
        <p:spPr bwMode="auto">
          <a:xfrm>
            <a:off x="3257550" y="31178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18" name="Rectangle 17"/>
          <p:cNvSpPr/>
          <p:nvPr/>
        </p:nvSpPr>
        <p:spPr bwMode="auto">
          <a:xfrm>
            <a:off x="514350" y="27749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24594" name="Rectangle 18"/>
          <p:cNvSpPr>
            <a:spLocks noChangeArrowheads="1"/>
          </p:cNvSpPr>
          <p:nvPr/>
        </p:nvSpPr>
        <p:spPr bwMode="auto">
          <a:xfrm>
            <a:off x="1428750" y="277495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20" name="Rectangle 19"/>
          <p:cNvSpPr/>
          <p:nvPr/>
        </p:nvSpPr>
        <p:spPr bwMode="auto">
          <a:xfrm>
            <a:off x="3257550" y="27749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24596" name="Rectangle 20"/>
          <p:cNvSpPr>
            <a:spLocks noChangeArrowheads="1"/>
          </p:cNvSpPr>
          <p:nvPr/>
        </p:nvSpPr>
        <p:spPr bwMode="auto">
          <a:xfrm>
            <a:off x="514350" y="243205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24597" name="Rectangle 21"/>
          <p:cNvSpPr>
            <a:spLocks noChangeArrowheads="1"/>
          </p:cNvSpPr>
          <p:nvPr/>
        </p:nvSpPr>
        <p:spPr bwMode="auto">
          <a:xfrm>
            <a:off x="1428750" y="243205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24598" name="Rectangle 22"/>
          <p:cNvSpPr>
            <a:spLocks noChangeArrowheads="1"/>
          </p:cNvSpPr>
          <p:nvPr/>
        </p:nvSpPr>
        <p:spPr bwMode="auto">
          <a:xfrm>
            <a:off x="2343150" y="243205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24599" name="Rectangle 23"/>
          <p:cNvSpPr>
            <a:spLocks noChangeArrowheads="1"/>
          </p:cNvSpPr>
          <p:nvPr/>
        </p:nvSpPr>
        <p:spPr bwMode="auto">
          <a:xfrm>
            <a:off x="3257550" y="243205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24600" name="Rectangle 24"/>
          <p:cNvSpPr>
            <a:spLocks noChangeArrowheads="1"/>
          </p:cNvSpPr>
          <p:nvPr/>
        </p:nvSpPr>
        <p:spPr bwMode="auto">
          <a:xfrm>
            <a:off x="514350" y="208915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24601" name="Rectangle 25"/>
          <p:cNvSpPr>
            <a:spLocks noChangeArrowheads="1"/>
          </p:cNvSpPr>
          <p:nvPr/>
        </p:nvSpPr>
        <p:spPr bwMode="auto">
          <a:xfrm>
            <a:off x="1428750" y="2089155"/>
            <a:ext cx="762000" cy="252413"/>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T0</a:t>
            </a:r>
          </a:p>
        </p:txBody>
      </p:sp>
      <p:sp>
        <p:nvSpPr>
          <p:cNvPr id="24602" name="Rectangle 26"/>
          <p:cNvSpPr>
            <a:spLocks noChangeArrowheads="1"/>
          </p:cNvSpPr>
          <p:nvPr/>
        </p:nvSpPr>
        <p:spPr bwMode="auto">
          <a:xfrm>
            <a:off x="2343150" y="208915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24603" name="Rectangle 27"/>
          <p:cNvSpPr>
            <a:spLocks noChangeArrowheads="1"/>
          </p:cNvSpPr>
          <p:nvPr/>
        </p:nvSpPr>
        <p:spPr bwMode="auto">
          <a:xfrm>
            <a:off x="3257550" y="2089155"/>
            <a:ext cx="762000" cy="252413"/>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T0</a:t>
            </a:r>
          </a:p>
        </p:txBody>
      </p:sp>
      <p:sp>
        <p:nvSpPr>
          <p:cNvPr id="29" name="Rectangle 28"/>
          <p:cNvSpPr/>
          <p:nvPr/>
        </p:nvSpPr>
        <p:spPr bwMode="auto">
          <a:xfrm>
            <a:off x="514350" y="17462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24605" name="Rectangle 29"/>
          <p:cNvSpPr>
            <a:spLocks noChangeArrowheads="1"/>
          </p:cNvSpPr>
          <p:nvPr/>
        </p:nvSpPr>
        <p:spPr bwMode="auto">
          <a:xfrm>
            <a:off x="1428750" y="174625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31" name="Rectangle 30"/>
          <p:cNvSpPr/>
          <p:nvPr/>
        </p:nvSpPr>
        <p:spPr bwMode="auto">
          <a:xfrm>
            <a:off x="3257550" y="17462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32" name="Rectangle 31"/>
          <p:cNvSpPr/>
          <p:nvPr/>
        </p:nvSpPr>
        <p:spPr bwMode="auto">
          <a:xfrm>
            <a:off x="3257550" y="14033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33" name="Rectangle 32"/>
          <p:cNvSpPr/>
          <p:nvPr/>
        </p:nvSpPr>
        <p:spPr bwMode="auto">
          <a:xfrm>
            <a:off x="2343150" y="17462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34" name="Rectangle 33"/>
          <p:cNvSpPr/>
          <p:nvPr/>
        </p:nvSpPr>
        <p:spPr bwMode="auto">
          <a:xfrm>
            <a:off x="3257550" y="1065213"/>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25637" name="TextBox 34"/>
          <p:cNvSpPr txBox="1">
            <a:spLocks noChangeArrowheads="1"/>
          </p:cNvSpPr>
          <p:nvPr/>
        </p:nvSpPr>
        <p:spPr bwMode="auto">
          <a:xfrm>
            <a:off x="307980" y="971551"/>
            <a:ext cx="2477543" cy="654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Baseline Scheduling </a:t>
            </a:r>
          </a:p>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Order (Arrival order)</a:t>
            </a:r>
          </a:p>
        </p:txBody>
      </p:sp>
      <p:sp>
        <p:nvSpPr>
          <p:cNvPr id="36" name="TextBox 35"/>
          <p:cNvSpPr txBox="1">
            <a:spLocks noChangeArrowheads="1"/>
          </p:cNvSpPr>
          <p:nvPr/>
        </p:nvSpPr>
        <p:spPr bwMode="auto">
          <a:xfrm>
            <a:off x="4857751" y="971551"/>
            <a:ext cx="2394550" cy="6549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PAR-BS Scheduling</a:t>
            </a:r>
          </a:p>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Order</a:t>
            </a:r>
          </a:p>
        </p:txBody>
      </p:sp>
      <p:sp>
        <p:nvSpPr>
          <p:cNvPr id="37" name="Rectangle 36"/>
          <p:cNvSpPr>
            <a:spLocks noChangeArrowheads="1"/>
          </p:cNvSpPr>
          <p:nvPr/>
        </p:nvSpPr>
        <p:spPr bwMode="auto">
          <a:xfrm>
            <a:off x="6800850" y="2090738"/>
            <a:ext cx="762000" cy="252412"/>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38" name="Rectangle 37"/>
          <p:cNvSpPr/>
          <p:nvPr/>
        </p:nvSpPr>
        <p:spPr bwMode="auto">
          <a:xfrm>
            <a:off x="4953000" y="17462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39" name="Rectangle 38"/>
          <p:cNvSpPr>
            <a:spLocks noChangeArrowheads="1"/>
          </p:cNvSpPr>
          <p:nvPr/>
        </p:nvSpPr>
        <p:spPr bwMode="auto">
          <a:xfrm>
            <a:off x="4949825" y="311785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40" name="Rectangle 39"/>
          <p:cNvSpPr>
            <a:spLocks noChangeArrowheads="1"/>
          </p:cNvSpPr>
          <p:nvPr/>
        </p:nvSpPr>
        <p:spPr bwMode="auto">
          <a:xfrm>
            <a:off x="6781800" y="3119438"/>
            <a:ext cx="762000" cy="252412"/>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T0</a:t>
            </a:r>
          </a:p>
        </p:txBody>
      </p:sp>
      <p:sp>
        <p:nvSpPr>
          <p:cNvPr id="41" name="Rectangle 3"/>
          <p:cNvSpPr>
            <a:spLocks noChangeArrowheads="1"/>
          </p:cNvSpPr>
          <p:nvPr/>
        </p:nvSpPr>
        <p:spPr bwMode="auto">
          <a:xfrm>
            <a:off x="4949825" y="346075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42" name="Text Box 80"/>
          <p:cNvSpPr txBox="1">
            <a:spLocks noChangeArrowheads="1"/>
          </p:cNvSpPr>
          <p:nvPr/>
        </p:nvSpPr>
        <p:spPr bwMode="auto">
          <a:xfrm>
            <a:off x="4922843" y="373062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0</a:t>
            </a:r>
          </a:p>
        </p:txBody>
      </p:sp>
      <p:sp>
        <p:nvSpPr>
          <p:cNvPr id="43" name="Rectangle 3"/>
          <p:cNvSpPr>
            <a:spLocks noChangeArrowheads="1"/>
          </p:cNvSpPr>
          <p:nvPr/>
        </p:nvSpPr>
        <p:spPr bwMode="auto">
          <a:xfrm>
            <a:off x="5864225" y="346075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44" name="Text Box 80"/>
          <p:cNvSpPr txBox="1">
            <a:spLocks noChangeArrowheads="1"/>
          </p:cNvSpPr>
          <p:nvPr/>
        </p:nvSpPr>
        <p:spPr bwMode="auto">
          <a:xfrm>
            <a:off x="5864230" y="3730625"/>
            <a:ext cx="8239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1</a:t>
            </a:r>
          </a:p>
        </p:txBody>
      </p:sp>
      <p:sp>
        <p:nvSpPr>
          <p:cNvPr id="45" name="Rectangle 3"/>
          <p:cNvSpPr>
            <a:spLocks noChangeArrowheads="1"/>
          </p:cNvSpPr>
          <p:nvPr/>
        </p:nvSpPr>
        <p:spPr bwMode="auto">
          <a:xfrm>
            <a:off x="6778625" y="346075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46" name="Text Box 80"/>
          <p:cNvSpPr txBox="1">
            <a:spLocks noChangeArrowheads="1"/>
          </p:cNvSpPr>
          <p:nvPr/>
        </p:nvSpPr>
        <p:spPr bwMode="auto">
          <a:xfrm>
            <a:off x="6751643" y="373062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2</a:t>
            </a:r>
          </a:p>
        </p:txBody>
      </p:sp>
      <p:sp>
        <p:nvSpPr>
          <p:cNvPr id="47" name="Rectangle 3"/>
          <p:cNvSpPr>
            <a:spLocks noChangeArrowheads="1"/>
          </p:cNvSpPr>
          <p:nvPr/>
        </p:nvSpPr>
        <p:spPr bwMode="auto">
          <a:xfrm>
            <a:off x="7693025" y="3460750"/>
            <a:ext cx="762000" cy="939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mn-cs"/>
            </a:endParaRPr>
          </a:p>
        </p:txBody>
      </p:sp>
      <p:sp>
        <p:nvSpPr>
          <p:cNvPr id="48" name="Text Box 80"/>
          <p:cNvSpPr txBox="1">
            <a:spLocks noChangeArrowheads="1"/>
          </p:cNvSpPr>
          <p:nvPr/>
        </p:nvSpPr>
        <p:spPr bwMode="auto">
          <a:xfrm>
            <a:off x="7693030" y="3730625"/>
            <a:ext cx="8223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Bank 3</a:t>
            </a:r>
          </a:p>
        </p:txBody>
      </p:sp>
      <p:sp>
        <p:nvSpPr>
          <p:cNvPr id="49" name="Rectangle 48"/>
          <p:cNvSpPr/>
          <p:nvPr/>
        </p:nvSpPr>
        <p:spPr bwMode="auto">
          <a:xfrm>
            <a:off x="7715250" y="20891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50" name="Rectangle 49"/>
          <p:cNvSpPr/>
          <p:nvPr/>
        </p:nvSpPr>
        <p:spPr bwMode="auto">
          <a:xfrm>
            <a:off x="5886450" y="17462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51" name="Rectangle 50"/>
          <p:cNvSpPr>
            <a:spLocks noChangeArrowheads="1"/>
          </p:cNvSpPr>
          <p:nvPr/>
        </p:nvSpPr>
        <p:spPr bwMode="auto">
          <a:xfrm>
            <a:off x="5864225" y="277495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52" name="Rectangle 51"/>
          <p:cNvSpPr/>
          <p:nvPr/>
        </p:nvSpPr>
        <p:spPr bwMode="auto">
          <a:xfrm>
            <a:off x="7715250" y="2436813"/>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53" name="Rectangle 52"/>
          <p:cNvSpPr>
            <a:spLocks noChangeArrowheads="1"/>
          </p:cNvSpPr>
          <p:nvPr/>
        </p:nvSpPr>
        <p:spPr bwMode="auto">
          <a:xfrm>
            <a:off x="4949825" y="243205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54" name="Rectangle 53"/>
          <p:cNvSpPr>
            <a:spLocks noChangeArrowheads="1"/>
          </p:cNvSpPr>
          <p:nvPr/>
        </p:nvSpPr>
        <p:spPr bwMode="auto">
          <a:xfrm>
            <a:off x="5864225" y="2432055"/>
            <a:ext cx="762000" cy="252413"/>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55" name="Rectangle 54"/>
          <p:cNvSpPr>
            <a:spLocks noChangeArrowheads="1"/>
          </p:cNvSpPr>
          <p:nvPr/>
        </p:nvSpPr>
        <p:spPr bwMode="auto">
          <a:xfrm>
            <a:off x="6781800" y="277495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56" name="Rectangle 55"/>
          <p:cNvSpPr>
            <a:spLocks noChangeArrowheads="1"/>
          </p:cNvSpPr>
          <p:nvPr/>
        </p:nvSpPr>
        <p:spPr bwMode="auto">
          <a:xfrm>
            <a:off x="7715250" y="2776538"/>
            <a:ext cx="762000" cy="252412"/>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57" name="Rectangle 56"/>
          <p:cNvSpPr>
            <a:spLocks noChangeArrowheads="1"/>
          </p:cNvSpPr>
          <p:nvPr/>
        </p:nvSpPr>
        <p:spPr bwMode="auto">
          <a:xfrm>
            <a:off x="4953000" y="2774950"/>
            <a:ext cx="762000" cy="254000"/>
          </a:xfrm>
          <a:prstGeom prst="rect">
            <a:avLst/>
          </a:prstGeom>
          <a:solidFill>
            <a:srgbClr val="0000FF"/>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T1</a:t>
            </a:r>
          </a:p>
        </p:txBody>
      </p:sp>
      <p:sp>
        <p:nvSpPr>
          <p:cNvPr id="58" name="Rectangle 57"/>
          <p:cNvSpPr>
            <a:spLocks noChangeArrowheads="1"/>
          </p:cNvSpPr>
          <p:nvPr/>
        </p:nvSpPr>
        <p:spPr bwMode="auto">
          <a:xfrm>
            <a:off x="5886450" y="3119438"/>
            <a:ext cx="762000" cy="252412"/>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T0</a:t>
            </a:r>
          </a:p>
        </p:txBody>
      </p:sp>
      <p:sp>
        <p:nvSpPr>
          <p:cNvPr id="59" name="Rectangle 58"/>
          <p:cNvSpPr>
            <a:spLocks noChangeArrowheads="1"/>
          </p:cNvSpPr>
          <p:nvPr/>
        </p:nvSpPr>
        <p:spPr bwMode="auto">
          <a:xfrm>
            <a:off x="6800850" y="2433638"/>
            <a:ext cx="762000" cy="252412"/>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60" name="Rectangle 59"/>
          <p:cNvSpPr>
            <a:spLocks noChangeArrowheads="1"/>
          </p:cNvSpPr>
          <p:nvPr/>
        </p:nvSpPr>
        <p:spPr bwMode="auto">
          <a:xfrm>
            <a:off x="7696200" y="3119438"/>
            <a:ext cx="762000" cy="252412"/>
          </a:xfrm>
          <a:prstGeom prst="rect">
            <a:avLst/>
          </a:prstGeom>
          <a:solidFill>
            <a:srgbClr val="FF0000"/>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T0</a:t>
            </a:r>
          </a:p>
        </p:txBody>
      </p:sp>
      <p:sp>
        <p:nvSpPr>
          <p:cNvPr id="61" name="Rectangle 60"/>
          <p:cNvSpPr/>
          <p:nvPr/>
        </p:nvSpPr>
        <p:spPr bwMode="auto">
          <a:xfrm>
            <a:off x="4953000" y="20891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62" name="Rectangle 61"/>
          <p:cNvSpPr>
            <a:spLocks noChangeArrowheads="1"/>
          </p:cNvSpPr>
          <p:nvPr/>
        </p:nvSpPr>
        <p:spPr bwMode="auto">
          <a:xfrm>
            <a:off x="5867400" y="2090738"/>
            <a:ext cx="762000" cy="252412"/>
          </a:xfrm>
          <a:prstGeom prst="rect">
            <a:avLst/>
          </a:prstGeom>
          <a:solidFill>
            <a:schemeClr val="tx1"/>
          </a:solidFill>
          <a:ln w="9525">
            <a:solidFill>
              <a:schemeClr val="tx1"/>
            </a:solidFill>
            <a:round/>
            <a:headEnd/>
            <a:tailEnd/>
          </a:ln>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T2</a:t>
            </a:r>
          </a:p>
        </p:txBody>
      </p:sp>
      <p:sp>
        <p:nvSpPr>
          <p:cNvPr id="63" name="Rectangle 62"/>
          <p:cNvSpPr/>
          <p:nvPr/>
        </p:nvSpPr>
        <p:spPr bwMode="auto">
          <a:xfrm>
            <a:off x="7715250" y="17462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64" name="Rectangle 63"/>
          <p:cNvSpPr/>
          <p:nvPr/>
        </p:nvSpPr>
        <p:spPr bwMode="auto">
          <a:xfrm>
            <a:off x="7715250" y="14033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65" name="Rectangle 64"/>
          <p:cNvSpPr/>
          <p:nvPr/>
        </p:nvSpPr>
        <p:spPr bwMode="auto">
          <a:xfrm>
            <a:off x="6800850" y="1746250"/>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sp>
        <p:nvSpPr>
          <p:cNvPr id="66" name="Rectangle 65"/>
          <p:cNvSpPr/>
          <p:nvPr/>
        </p:nvSpPr>
        <p:spPr bwMode="auto">
          <a:xfrm>
            <a:off x="7715250" y="1065213"/>
            <a:ext cx="762000" cy="254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lIns="91416" tIns="45709" rIns="91416" bIns="45709"/>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Arial" pitchFamily="34" charset="0"/>
                <a:ea typeface="ＭＳ Ｐゴシック" charset="0"/>
                <a:cs typeface="+mn-cs"/>
              </a:rPr>
              <a:t>T3</a:t>
            </a:r>
          </a:p>
        </p:txBody>
      </p:sp>
      <p:graphicFrame>
        <p:nvGraphicFramePr>
          <p:cNvPr id="68" name="Table 67"/>
          <p:cNvGraphicFramePr>
            <a:graphicFrameLocks noGrp="1"/>
          </p:cNvGraphicFramePr>
          <p:nvPr/>
        </p:nvGraphicFramePr>
        <p:xfrm>
          <a:off x="1600200" y="5029200"/>
          <a:ext cx="2114552" cy="740172"/>
        </p:xfrm>
        <a:graphic>
          <a:graphicData uri="http://schemas.openxmlformats.org/drawingml/2006/table">
            <a:tbl>
              <a:tblPr firstRow="1" bandRow="1">
                <a:tableStyleId>{5C22544A-7EE6-4342-B048-85BDC9FD1C3A}</a:tableStyleId>
              </a:tblPr>
              <a:tblGrid>
                <a:gridCol w="528638">
                  <a:extLst>
                    <a:ext uri="{9D8B030D-6E8A-4147-A177-3AD203B41FA5}">
                      <a16:colId xmlns:a16="http://schemas.microsoft.com/office/drawing/2014/main" val="20000"/>
                    </a:ext>
                  </a:extLst>
                </a:gridCol>
                <a:gridCol w="528638">
                  <a:extLst>
                    <a:ext uri="{9D8B030D-6E8A-4147-A177-3AD203B41FA5}">
                      <a16:colId xmlns:a16="http://schemas.microsoft.com/office/drawing/2014/main" val="20001"/>
                    </a:ext>
                  </a:extLst>
                </a:gridCol>
                <a:gridCol w="528638">
                  <a:extLst>
                    <a:ext uri="{9D8B030D-6E8A-4147-A177-3AD203B41FA5}">
                      <a16:colId xmlns:a16="http://schemas.microsoft.com/office/drawing/2014/main" val="20002"/>
                    </a:ext>
                  </a:extLst>
                </a:gridCol>
                <a:gridCol w="528638">
                  <a:extLst>
                    <a:ext uri="{9D8B030D-6E8A-4147-A177-3AD203B41FA5}">
                      <a16:colId xmlns:a16="http://schemas.microsoft.com/office/drawing/2014/main" val="20003"/>
                    </a:ext>
                  </a:extLst>
                </a:gridCol>
              </a:tblGrid>
              <a:tr h="370086">
                <a:tc>
                  <a:txBody>
                    <a:bodyPr/>
                    <a:lstStyle/>
                    <a:p>
                      <a:pPr algn="ctr"/>
                      <a:r>
                        <a:rPr lang="en-US" sz="1800" dirty="0">
                          <a:solidFill>
                            <a:srgbClr val="FF0000"/>
                          </a:solidFill>
                        </a:rPr>
                        <a:t>T0</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rgbClr val="0000FF"/>
                          </a:solidFill>
                        </a:rPr>
                        <a:t>T1</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T2</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accent1"/>
                          </a:solidFill>
                        </a:rPr>
                        <a:t>T3</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086">
                <a:tc>
                  <a:txBody>
                    <a:bodyPr/>
                    <a:lstStyle/>
                    <a:p>
                      <a:pPr algn="ctr"/>
                      <a:r>
                        <a:rPr lang="en-US" sz="1800" dirty="0">
                          <a:solidFill>
                            <a:schemeClr val="tx1"/>
                          </a:solidFill>
                        </a:rPr>
                        <a:t>4</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4</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5</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7</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1" name="TextBox 70"/>
          <p:cNvSpPr txBox="1">
            <a:spLocks noChangeArrowheads="1"/>
          </p:cNvSpPr>
          <p:nvPr/>
        </p:nvSpPr>
        <p:spPr bwMode="auto">
          <a:xfrm>
            <a:off x="487855" y="5829301"/>
            <a:ext cx="3477229"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16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n-cs"/>
              </a:rPr>
              <a:t>AVG: 5 bank access latencies</a:t>
            </a:r>
          </a:p>
        </p:txBody>
      </p:sp>
      <p:sp>
        <p:nvSpPr>
          <p:cNvPr id="72" name="TextBox 71"/>
          <p:cNvSpPr txBox="1">
            <a:spLocks noChangeArrowheads="1"/>
          </p:cNvSpPr>
          <p:nvPr/>
        </p:nvSpPr>
        <p:spPr bwMode="auto">
          <a:xfrm>
            <a:off x="4984322" y="5829301"/>
            <a:ext cx="36727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16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n-cs"/>
              </a:rPr>
              <a:t>AVG: 3.5 bank access latencies</a:t>
            </a:r>
          </a:p>
        </p:txBody>
      </p:sp>
      <p:sp>
        <p:nvSpPr>
          <p:cNvPr id="73" name="TextBox 72"/>
          <p:cNvSpPr txBox="1">
            <a:spLocks noChangeArrowheads="1"/>
          </p:cNvSpPr>
          <p:nvPr/>
        </p:nvSpPr>
        <p:spPr bwMode="auto">
          <a:xfrm>
            <a:off x="571500" y="5429255"/>
            <a:ext cx="10810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165"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ＭＳ Ｐゴシック" charset="0"/>
                <a:cs typeface="+mn-cs"/>
              </a:rPr>
              <a:t>Stall times</a:t>
            </a:r>
          </a:p>
        </p:txBody>
      </p:sp>
      <p:graphicFrame>
        <p:nvGraphicFramePr>
          <p:cNvPr id="74" name="Table 73"/>
          <p:cNvGraphicFramePr>
            <a:graphicFrameLocks noGrp="1"/>
          </p:cNvGraphicFramePr>
          <p:nvPr/>
        </p:nvGraphicFramePr>
        <p:xfrm>
          <a:off x="6229350" y="5029200"/>
          <a:ext cx="2114552" cy="740172"/>
        </p:xfrm>
        <a:graphic>
          <a:graphicData uri="http://schemas.openxmlformats.org/drawingml/2006/table">
            <a:tbl>
              <a:tblPr firstRow="1" bandRow="1">
                <a:tableStyleId>{5C22544A-7EE6-4342-B048-85BDC9FD1C3A}</a:tableStyleId>
              </a:tblPr>
              <a:tblGrid>
                <a:gridCol w="528638">
                  <a:extLst>
                    <a:ext uri="{9D8B030D-6E8A-4147-A177-3AD203B41FA5}">
                      <a16:colId xmlns:a16="http://schemas.microsoft.com/office/drawing/2014/main" val="20000"/>
                    </a:ext>
                  </a:extLst>
                </a:gridCol>
                <a:gridCol w="528638">
                  <a:extLst>
                    <a:ext uri="{9D8B030D-6E8A-4147-A177-3AD203B41FA5}">
                      <a16:colId xmlns:a16="http://schemas.microsoft.com/office/drawing/2014/main" val="20001"/>
                    </a:ext>
                  </a:extLst>
                </a:gridCol>
                <a:gridCol w="528638">
                  <a:extLst>
                    <a:ext uri="{9D8B030D-6E8A-4147-A177-3AD203B41FA5}">
                      <a16:colId xmlns:a16="http://schemas.microsoft.com/office/drawing/2014/main" val="20002"/>
                    </a:ext>
                  </a:extLst>
                </a:gridCol>
                <a:gridCol w="528638">
                  <a:extLst>
                    <a:ext uri="{9D8B030D-6E8A-4147-A177-3AD203B41FA5}">
                      <a16:colId xmlns:a16="http://schemas.microsoft.com/office/drawing/2014/main" val="20003"/>
                    </a:ext>
                  </a:extLst>
                </a:gridCol>
              </a:tblGrid>
              <a:tr h="370086">
                <a:tc>
                  <a:txBody>
                    <a:bodyPr/>
                    <a:lstStyle/>
                    <a:p>
                      <a:pPr algn="ctr"/>
                      <a:r>
                        <a:rPr lang="en-US" sz="1800" dirty="0">
                          <a:solidFill>
                            <a:srgbClr val="FF0000"/>
                          </a:solidFill>
                        </a:rPr>
                        <a:t>T0</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rgbClr val="0000FF"/>
                          </a:solidFill>
                        </a:rPr>
                        <a:t>T1</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T2</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accent1"/>
                          </a:solidFill>
                        </a:rPr>
                        <a:t>T3</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70086">
                <a:tc>
                  <a:txBody>
                    <a:bodyPr/>
                    <a:lstStyle/>
                    <a:p>
                      <a:pPr algn="ctr"/>
                      <a:r>
                        <a:rPr lang="en-US" sz="1800" dirty="0">
                          <a:solidFill>
                            <a:schemeClr val="tx1"/>
                          </a:solidFill>
                        </a:rPr>
                        <a:t>1</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2</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4</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solidFill>
                            <a:schemeClr val="tx1"/>
                          </a:solidFill>
                        </a:rPr>
                        <a:t>7</a:t>
                      </a:r>
                    </a:p>
                  </a:txBody>
                  <a:tcPr marT="45740" marB="457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5" name="TextBox 74"/>
          <p:cNvSpPr txBox="1">
            <a:spLocks noChangeArrowheads="1"/>
          </p:cNvSpPr>
          <p:nvPr/>
        </p:nvSpPr>
        <p:spPr bwMode="auto">
          <a:xfrm>
            <a:off x="5200650" y="5429255"/>
            <a:ext cx="10810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165"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charset="0"/>
                <a:ea typeface="ＭＳ Ｐゴシック" charset="0"/>
                <a:cs typeface="+mn-cs"/>
              </a:rPr>
              <a:t>Stall times</a:t>
            </a:r>
          </a:p>
        </p:txBody>
      </p:sp>
      <p:cxnSp>
        <p:nvCxnSpPr>
          <p:cNvPr id="77" name="Straight Arrow Connector 76"/>
          <p:cNvCxnSpPr/>
          <p:nvPr/>
        </p:nvCxnSpPr>
        <p:spPr>
          <a:xfrm rot="5400000" flipH="1" flipV="1">
            <a:off x="3144044" y="2220119"/>
            <a:ext cx="22860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681" name="TextBox 77"/>
          <p:cNvSpPr txBox="1">
            <a:spLocks noChangeArrowheads="1"/>
          </p:cNvSpPr>
          <p:nvPr/>
        </p:nvSpPr>
        <p:spPr bwMode="auto">
          <a:xfrm rot="-5400000">
            <a:off x="4103688" y="2046292"/>
            <a:ext cx="6286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Time</a:t>
            </a:r>
          </a:p>
        </p:txBody>
      </p:sp>
      <p:sp>
        <p:nvSpPr>
          <p:cNvPr id="76" name="TextBox 75"/>
          <p:cNvSpPr txBox="1">
            <a:spLocks noChangeArrowheads="1"/>
          </p:cNvSpPr>
          <p:nvPr/>
        </p:nvSpPr>
        <p:spPr bwMode="auto">
          <a:xfrm>
            <a:off x="4000504" y="30591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1</a:t>
            </a:r>
          </a:p>
        </p:txBody>
      </p:sp>
      <p:sp>
        <p:nvSpPr>
          <p:cNvPr id="78" name="TextBox 77"/>
          <p:cNvSpPr txBox="1">
            <a:spLocks noChangeArrowheads="1"/>
          </p:cNvSpPr>
          <p:nvPr/>
        </p:nvSpPr>
        <p:spPr bwMode="auto">
          <a:xfrm>
            <a:off x="4000504" y="27162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2</a:t>
            </a:r>
          </a:p>
        </p:txBody>
      </p:sp>
      <p:sp>
        <p:nvSpPr>
          <p:cNvPr id="82" name="TextBox 81"/>
          <p:cNvSpPr txBox="1">
            <a:spLocks noChangeArrowheads="1"/>
          </p:cNvSpPr>
          <p:nvPr/>
        </p:nvSpPr>
        <p:spPr bwMode="auto">
          <a:xfrm>
            <a:off x="4000504" y="20304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4</a:t>
            </a:r>
          </a:p>
        </p:txBody>
      </p:sp>
      <p:sp>
        <p:nvSpPr>
          <p:cNvPr id="84" name="TextBox 83"/>
          <p:cNvSpPr txBox="1">
            <a:spLocks noChangeArrowheads="1"/>
          </p:cNvSpPr>
          <p:nvPr/>
        </p:nvSpPr>
        <p:spPr bwMode="auto">
          <a:xfrm>
            <a:off x="4000504" y="13446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6</a:t>
            </a:r>
          </a:p>
        </p:txBody>
      </p:sp>
      <p:sp>
        <p:nvSpPr>
          <p:cNvPr id="86" name="Rectangle 85"/>
          <p:cNvSpPr/>
          <p:nvPr/>
        </p:nvSpPr>
        <p:spPr>
          <a:xfrm>
            <a:off x="1692275" y="5407025"/>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7" name="Rectangle 86"/>
          <p:cNvSpPr/>
          <p:nvPr/>
        </p:nvSpPr>
        <p:spPr>
          <a:xfrm>
            <a:off x="2228850" y="5407025"/>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8" name="Rectangle 87"/>
          <p:cNvSpPr/>
          <p:nvPr/>
        </p:nvSpPr>
        <p:spPr>
          <a:xfrm>
            <a:off x="2774950" y="5407025"/>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9" name="Rectangle 88"/>
          <p:cNvSpPr/>
          <p:nvPr/>
        </p:nvSpPr>
        <p:spPr>
          <a:xfrm>
            <a:off x="3289300" y="5407025"/>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0" name="TextBox 89"/>
          <p:cNvSpPr txBox="1">
            <a:spLocks noChangeArrowheads="1"/>
          </p:cNvSpPr>
          <p:nvPr/>
        </p:nvSpPr>
        <p:spPr bwMode="auto">
          <a:xfrm>
            <a:off x="5160963" y="4430715"/>
            <a:ext cx="3086100" cy="369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ctr" defTabSz="91416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n-cs"/>
              </a:rPr>
              <a:t>Ranking: T0 &gt; T1 &gt; T2 &gt; T3</a:t>
            </a:r>
          </a:p>
        </p:txBody>
      </p:sp>
      <p:sp>
        <p:nvSpPr>
          <p:cNvPr id="91" name="TextBox 90"/>
          <p:cNvSpPr txBox="1">
            <a:spLocks noChangeArrowheads="1"/>
          </p:cNvSpPr>
          <p:nvPr/>
        </p:nvSpPr>
        <p:spPr bwMode="auto">
          <a:xfrm>
            <a:off x="8458204" y="30591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1</a:t>
            </a:r>
          </a:p>
        </p:txBody>
      </p:sp>
      <p:sp>
        <p:nvSpPr>
          <p:cNvPr id="92" name="TextBox 91"/>
          <p:cNvSpPr txBox="1">
            <a:spLocks noChangeArrowheads="1"/>
          </p:cNvSpPr>
          <p:nvPr/>
        </p:nvSpPr>
        <p:spPr bwMode="auto">
          <a:xfrm>
            <a:off x="8458204" y="27162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2</a:t>
            </a:r>
          </a:p>
        </p:txBody>
      </p:sp>
      <p:sp>
        <p:nvSpPr>
          <p:cNvPr id="93" name="TextBox 92"/>
          <p:cNvSpPr txBox="1">
            <a:spLocks noChangeArrowheads="1"/>
          </p:cNvSpPr>
          <p:nvPr/>
        </p:nvSpPr>
        <p:spPr bwMode="auto">
          <a:xfrm>
            <a:off x="8458204" y="23733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3</a:t>
            </a:r>
          </a:p>
        </p:txBody>
      </p:sp>
      <p:sp>
        <p:nvSpPr>
          <p:cNvPr id="94" name="TextBox 93"/>
          <p:cNvSpPr txBox="1">
            <a:spLocks noChangeArrowheads="1"/>
          </p:cNvSpPr>
          <p:nvPr/>
        </p:nvSpPr>
        <p:spPr bwMode="auto">
          <a:xfrm>
            <a:off x="8458204" y="20304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4</a:t>
            </a:r>
          </a:p>
        </p:txBody>
      </p:sp>
      <p:sp>
        <p:nvSpPr>
          <p:cNvPr id="95" name="TextBox 94"/>
          <p:cNvSpPr txBox="1">
            <a:spLocks noChangeArrowheads="1"/>
          </p:cNvSpPr>
          <p:nvPr/>
        </p:nvSpPr>
        <p:spPr bwMode="auto">
          <a:xfrm>
            <a:off x="8458204" y="16875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5</a:t>
            </a:r>
          </a:p>
        </p:txBody>
      </p:sp>
      <p:sp>
        <p:nvSpPr>
          <p:cNvPr id="96" name="TextBox 95"/>
          <p:cNvSpPr txBox="1">
            <a:spLocks noChangeArrowheads="1"/>
          </p:cNvSpPr>
          <p:nvPr/>
        </p:nvSpPr>
        <p:spPr bwMode="auto">
          <a:xfrm>
            <a:off x="8458204" y="13446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6</a:t>
            </a:r>
          </a:p>
        </p:txBody>
      </p:sp>
      <p:sp>
        <p:nvSpPr>
          <p:cNvPr id="97" name="TextBox 96"/>
          <p:cNvSpPr txBox="1">
            <a:spLocks noChangeArrowheads="1"/>
          </p:cNvSpPr>
          <p:nvPr/>
        </p:nvSpPr>
        <p:spPr bwMode="auto">
          <a:xfrm>
            <a:off x="8458204" y="1001713"/>
            <a:ext cx="31504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7</a:t>
            </a:r>
          </a:p>
        </p:txBody>
      </p:sp>
      <p:sp>
        <p:nvSpPr>
          <p:cNvPr id="98" name="Rectangle 97"/>
          <p:cNvSpPr/>
          <p:nvPr/>
        </p:nvSpPr>
        <p:spPr>
          <a:xfrm>
            <a:off x="6329363" y="5407025"/>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9" name="Rectangle 98"/>
          <p:cNvSpPr/>
          <p:nvPr/>
        </p:nvSpPr>
        <p:spPr>
          <a:xfrm>
            <a:off x="6865938" y="5407025"/>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0" name="Rectangle 99"/>
          <p:cNvSpPr/>
          <p:nvPr/>
        </p:nvSpPr>
        <p:spPr>
          <a:xfrm>
            <a:off x="7412038" y="5407025"/>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1" name="Rectangle 100"/>
          <p:cNvSpPr/>
          <p:nvPr/>
        </p:nvSpPr>
        <p:spPr>
          <a:xfrm>
            <a:off x="7926388" y="5407025"/>
            <a:ext cx="3429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marL="0" marR="0" lvl="0" indent="0" algn="ctr"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cxnSp>
        <p:nvCxnSpPr>
          <p:cNvPr id="103" name="Straight Arrow Connector 102"/>
          <p:cNvCxnSpPr/>
          <p:nvPr/>
        </p:nvCxnSpPr>
        <p:spPr>
          <a:xfrm rot="5400000" flipH="1" flipV="1">
            <a:off x="7623969" y="2228056"/>
            <a:ext cx="22860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4" name="TextBox 77"/>
          <p:cNvSpPr txBox="1">
            <a:spLocks noChangeArrowheads="1"/>
          </p:cNvSpPr>
          <p:nvPr/>
        </p:nvSpPr>
        <p:spPr bwMode="auto">
          <a:xfrm rot="-5400000">
            <a:off x="8583613" y="2054230"/>
            <a:ext cx="6286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Time</a:t>
            </a:r>
          </a:p>
        </p:txBody>
      </p:sp>
    </p:spTree>
    <p:extLst>
      <p:ext uri="{BB962C8B-B14F-4D97-AF65-F5344CB8AC3E}">
        <p14:creationId xmlns:p14="http://schemas.microsoft.com/office/powerpoint/2010/main" val="42185796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68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458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4596"/>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4600"/>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4605"/>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4597"/>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4594"/>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24580"/>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24598"/>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24602"/>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24599"/>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0" nodeType="clickEffect">
                                  <p:stCondLst>
                                    <p:cond delay="0"/>
                                  </p:stCondLst>
                                  <p:childTnLst>
                                    <p:set>
                                      <p:cBhvr>
                                        <p:cTn id="72" dur="1" fill="hold">
                                          <p:stCondLst>
                                            <p:cond delay="0"/>
                                          </p:stCondLst>
                                        </p:cTn>
                                        <p:tgtEl>
                                          <p:spTgt spid="86"/>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24582"/>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par>
                                <p:cTn id="79" presetID="1" presetClass="entr" presetSubtype="0" fill="hold" grpId="1" nodeType="withEffect">
                                  <p:stCondLst>
                                    <p:cond delay="0"/>
                                  </p:stCondLst>
                                  <p:childTnLst>
                                    <p:set>
                                      <p:cBhvr>
                                        <p:cTn id="80" dur="1" fill="hold">
                                          <p:stCondLst>
                                            <p:cond delay="0"/>
                                          </p:stCondLst>
                                        </p:cTn>
                                        <p:tgtEl>
                                          <p:spTgt spid="24596"/>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24600"/>
                                        </p:tgtEl>
                                        <p:attrNameLst>
                                          <p:attrName>style.visibility</p:attrName>
                                        </p:attrNameLst>
                                      </p:cBhvr>
                                      <p:to>
                                        <p:strVal val="visible"/>
                                      </p:to>
                                    </p:set>
                                  </p:childTnLst>
                                </p:cTn>
                              </p:par>
                              <p:par>
                                <p:cTn id="83" presetID="1" presetClass="entr" presetSubtype="0" fill="hold" grpId="1"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1" nodeType="withEffect">
                                  <p:stCondLst>
                                    <p:cond delay="0"/>
                                  </p:stCondLst>
                                  <p:childTnLst>
                                    <p:set>
                                      <p:cBhvr>
                                        <p:cTn id="86" dur="1" fill="hold">
                                          <p:stCondLst>
                                            <p:cond delay="0"/>
                                          </p:stCondLst>
                                        </p:cTn>
                                        <p:tgtEl>
                                          <p:spTgt spid="24605"/>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24597"/>
                                        </p:tgtEl>
                                        <p:attrNameLst>
                                          <p:attrName>style.visibility</p:attrName>
                                        </p:attrNameLst>
                                      </p:cBhvr>
                                      <p:to>
                                        <p:strVal val="visible"/>
                                      </p:to>
                                    </p:set>
                                  </p:childTnLst>
                                </p:cTn>
                              </p:par>
                              <p:par>
                                <p:cTn id="89" presetID="1" presetClass="entr" presetSubtype="0" fill="hold" grpId="1" nodeType="withEffect">
                                  <p:stCondLst>
                                    <p:cond delay="0"/>
                                  </p:stCondLst>
                                  <p:childTnLst>
                                    <p:set>
                                      <p:cBhvr>
                                        <p:cTn id="90" dur="1" fill="hold">
                                          <p:stCondLst>
                                            <p:cond delay="0"/>
                                          </p:stCondLst>
                                        </p:cTn>
                                        <p:tgtEl>
                                          <p:spTgt spid="24594"/>
                                        </p:tgtEl>
                                        <p:attrNameLst>
                                          <p:attrName>style.visibility</p:attrName>
                                        </p:attrNameLst>
                                      </p:cBhvr>
                                      <p:to>
                                        <p:strVal val="visible"/>
                                      </p:to>
                                    </p:set>
                                  </p:childTnLst>
                                </p:cTn>
                              </p:par>
                              <p:par>
                                <p:cTn id="91" presetID="1" presetClass="entr" presetSubtype="0" fill="hold" grpId="1" nodeType="withEffect">
                                  <p:stCondLst>
                                    <p:cond delay="0"/>
                                  </p:stCondLst>
                                  <p:childTnLst>
                                    <p:set>
                                      <p:cBhvr>
                                        <p:cTn id="92" dur="1" fill="hold">
                                          <p:stCondLst>
                                            <p:cond delay="0"/>
                                          </p:stCondLst>
                                        </p:cTn>
                                        <p:tgtEl>
                                          <p:spTgt spid="6"/>
                                        </p:tgtEl>
                                        <p:attrNameLst>
                                          <p:attrName>style.visibility</p:attrName>
                                        </p:attrNameLst>
                                      </p:cBhvr>
                                      <p:to>
                                        <p:strVal val="visible"/>
                                      </p:to>
                                    </p:set>
                                  </p:childTnLst>
                                </p:cTn>
                              </p:par>
                              <p:par>
                                <p:cTn id="93" presetID="1" presetClass="entr" presetSubtype="0" fill="hold" grpId="1" nodeType="withEffect">
                                  <p:stCondLst>
                                    <p:cond delay="0"/>
                                  </p:stCondLst>
                                  <p:childTnLst>
                                    <p:set>
                                      <p:cBhvr>
                                        <p:cTn id="94" dur="1" fill="hold">
                                          <p:stCondLst>
                                            <p:cond delay="0"/>
                                          </p:stCondLst>
                                        </p:cTn>
                                        <p:tgtEl>
                                          <p:spTgt spid="24580"/>
                                        </p:tgtEl>
                                        <p:attrNameLst>
                                          <p:attrName>style.visibility</p:attrName>
                                        </p:attrNameLst>
                                      </p:cBhvr>
                                      <p:to>
                                        <p:strVal val="visible"/>
                                      </p:to>
                                    </p:set>
                                  </p:childTnLst>
                                </p:cTn>
                              </p:par>
                              <p:par>
                                <p:cTn id="95" presetID="1" presetClass="entr" presetSubtype="0" fill="hold" grpId="1" nodeType="withEffect">
                                  <p:stCondLst>
                                    <p:cond delay="0"/>
                                  </p:stCondLst>
                                  <p:childTnLst>
                                    <p:set>
                                      <p:cBhvr>
                                        <p:cTn id="96" dur="1" fill="hold">
                                          <p:stCondLst>
                                            <p:cond delay="0"/>
                                          </p:stCondLst>
                                        </p:cTn>
                                        <p:tgtEl>
                                          <p:spTgt spid="24598"/>
                                        </p:tgtEl>
                                        <p:attrNameLst>
                                          <p:attrName>style.visibility</p:attrName>
                                        </p:attrNameLst>
                                      </p:cBhvr>
                                      <p:to>
                                        <p:strVal val="visible"/>
                                      </p:to>
                                    </p:set>
                                  </p:childTnLst>
                                </p:cTn>
                              </p:par>
                              <p:par>
                                <p:cTn id="97" presetID="1" presetClass="entr" presetSubtype="0" fill="hold" grpId="1" nodeType="withEffect">
                                  <p:stCondLst>
                                    <p:cond delay="0"/>
                                  </p:stCondLst>
                                  <p:childTnLst>
                                    <p:set>
                                      <p:cBhvr>
                                        <p:cTn id="98" dur="1" fill="hold">
                                          <p:stCondLst>
                                            <p:cond delay="0"/>
                                          </p:stCondLst>
                                        </p:cTn>
                                        <p:tgtEl>
                                          <p:spTgt spid="24602"/>
                                        </p:tgtEl>
                                        <p:attrNameLst>
                                          <p:attrName>style.visibility</p:attrName>
                                        </p:attrNameLst>
                                      </p:cBhvr>
                                      <p:to>
                                        <p:strVal val="visible"/>
                                      </p:to>
                                    </p:set>
                                  </p:childTnLst>
                                </p:cTn>
                              </p:par>
                              <p:par>
                                <p:cTn id="99" presetID="1" presetClass="entr" presetSubtype="0" fill="hold" grpId="1" nodeType="with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34"/>
                                        </p:tgtEl>
                                        <p:attrNameLst>
                                          <p:attrName>style.visibility</p:attrName>
                                        </p:attrNameLst>
                                      </p:cBhvr>
                                      <p:to>
                                        <p:strVal val="visible"/>
                                      </p:to>
                                    </p:set>
                                  </p:childTnLst>
                                </p:cTn>
                              </p:par>
                              <p:par>
                                <p:cTn id="103" presetID="1" presetClass="entr" presetSubtype="0" fill="hold" grpId="1"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par>
                                <p:cTn id="105" presetID="1" presetClass="entr" presetSubtype="0" fill="hold" grpId="1" nodeType="with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par>
                                <p:cTn id="107" presetID="1" presetClass="entr" presetSubtype="0" fill="hold" grpId="1" nodeType="withEffect">
                                  <p:stCondLst>
                                    <p:cond delay="0"/>
                                  </p:stCondLst>
                                  <p:childTnLst>
                                    <p:set>
                                      <p:cBhvr>
                                        <p:cTn id="108" dur="1" fill="hold">
                                          <p:stCondLst>
                                            <p:cond delay="0"/>
                                          </p:stCondLst>
                                        </p:cTn>
                                        <p:tgtEl>
                                          <p:spTgt spid="24599"/>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20"/>
                                        </p:tgtEl>
                                        <p:attrNameLst>
                                          <p:attrName>style.visibility</p:attrName>
                                        </p:attrNameLst>
                                      </p:cBhvr>
                                      <p:to>
                                        <p:strVal val="visible"/>
                                      </p:to>
                                    </p:set>
                                  </p:childTnLst>
                                </p:cTn>
                              </p:par>
                              <p:par>
                                <p:cTn id="111" presetID="1" presetClass="entr" presetSubtype="0" fill="hold" grpId="1" nodeType="withEffect">
                                  <p:stCondLst>
                                    <p:cond delay="0"/>
                                  </p:stCondLst>
                                  <p:childTnLst>
                                    <p:set>
                                      <p:cBhvr>
                                        <p:cTn id="112" dur="1" fill="hold">
                                          <p:stCondLst>
                                            <p:cond delay="0"/>
                                          </p:stCondLst>
                                        </p:cTn>
                                        <p:tgtEl>
                                          <p:spTgt spid="17"/>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xit" presetSubtype="0" fill="hold" grpId="2" nodeType="clickEffect">
                                  <p:stCondLst>
                                    <p:cond delay="0"/>
                                  </p:stCondLst>
                                  <p:childTnLst>
                                    <p:set>
                                      <p:cBhvr>
                                        <p:cTn id="116" dur="1" fill="hold">
                                          <p:stCondLst>
                                            <p:cond delay="0"/>
                                          </p:stCondLst>
                                        </p:cTn>
                                        <p:tgtEl>
                                          <p:spTgt spid="29"/>
                                        </p:tgtEl>
                                        <p:attrNameLst>
                                          <p:attrName>style.visibility</p:attrName>
                                        </p:attrNameLst>
                                      </p:cBhvr>
                                      <p:to>
                                        <p:strVal val="hidden"/>
                                      </p:to>
                                    </p:set>
                                  </p:childTnLst>
                                </p:cTn>
                              </p:par>
                              <p:par>
                                <p:cTn id="117" presetID="1" presetClass="exit" presetSubtype="0" fill="hold" grpId="2" nodeType="withEffect">
                                  <p:stCondLst>
                                    <p:cond delay="0"/>
                                  </p:stCondLst>
                                  <p:childTnLst>
                                    <p:set>
                                      <p:cBhvr>
                                        <p:cTn id="118" dur="1" fill="hold">
                                          <p:stCondLst>
                                            <p:cond delay="0"/>
                                          </p:stCondLst>
                                        </p:cTn>
                                        <p:tgtEl>
                                          <p:spTgt spid="24596"/>
                                        </p:tgtEl>
                                        <p:attrNameLst>
                                          <p:attrName>style.visibility</p:attrName>
                                        </p:attrNameLst>
                                      </p:cBhvr>
                                      <p:to>
                                        <p:strVal val="hidden"/>
                                      </p:to>
                                    </p:set>
                                  </p:childTnLst>
                                </p:cTn>
                              </p:par>
                              <p:par>
                                <p:cTn id="119" presetID="1" presetClass="exit" presetSubtype="0" fill="hold" grpId="2" nodeType="withEffect">
                                  <p:stCondLst>
                                    <p:cond delay="0"/>
                                  </p:stCondLst>
                                  <p:childTnLst>
                                    <p:set>
                                      <p:cBhvr>
                                        <p:cTn id="120" dur="1" fill="hold">
                                          <p:stCondLst>
                                            <p:cond delay="0"/>
                                          </p:stCondLst>
                                        </p:cTn>
                                        <p:tgtEl>
                                          <p:spTgt spid="18"/>
                                        </p:tgtEl>
                                        <p:attrNameLst>
                                          <p:attrName>style.visibility</p:attrName>
                                        </p:attrNameLst>
                                      </p:cBhvr>
                                      <p:to>
                                        <p:strVal val="hidden"/>
                                      </p:to>
                                    </p:set>
                                  </p:childTnLst>
                                </p:cTn>
                              </p:par>
                              <p:par>
                                <p:cTn id="121" presetID="1" presetClass="exit" presetSubtype="0" fill="hold" grpId="2" nodeType="withEffect">
                                  <p:stCondLst>
                                    <p:cond delay="0"/>
                                  </p:stCondLst>
                                  <p:childTnLst>
                                    <p:set>
                                      <p:cBhvr>
                                        <p:cTn id="122" dur="1" fill="hold">
                                          <p:stCondLst>
                                            <p:cond delay="0"/>
                                          </p:stCondLst>
                                        </p:cTn>
                                        <p:tgtEl>
                                          <p:spTgt spid="6"/>
                                        </p:tgtEl>
                                        <p:attrNameLst>
                                          <p:attrName>style.visibility</p:attrName>
                                        </p:attrNameLst>
                                      </p:cBhvr>
                                      <p:to>
                                        <p:strVal val="hidden"/>
                                      </p:to>
                                    </p:set>
                                  </p:childTnLst>
                                </p:cTn>
                              </p:par>
                              <p:par>
                                <p:cTn id="123" presetID="1" presetClass="exit" presetSubtype="0" fill="hold" grpId="2" nodeType="withEffect">
                                  <p:stCondLst>
                                    <p:cond delay="0"/>
                                  </p:stCondLst>
                                  <p:childTnLst>
                                    <p:set>
                                      <p:cBhvr>
                                        <p:cTn id="124" dur="1" fill="hold">
                                          <p:stCondLst>
                                            <p:cond delay="0"/>
                                          </p:stCondLst>
                                        </p:cTn>
                                        <p:tgtEl>
                                          <p:spTgt spid="24597"/>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24601"/>
                                        </p:tgtEl>
                                        <p:attrNameLst>
                                          <p:attrName>style.visibility</p:attrName>
                                        </p:attrNameLst>
                                      </p:cBhvr>
                                      <p:to>
                                        <p:strVal val="hidden"/>
                                      </p:to>
                                    </p:set>
                                  </p:childTnLst>
                                </p:cTn>
                              </p:par>
                              <p:par>
                                <p:cTn id="127" presetID="1" presetClass="exit" presetSubtype="0" fill="hold" grpId="2" nodeType="withEffect">
                                  <p:stCondLst>
                                    <p:cond delay="0"/>
                                  </p:stCondLst>
                                  <p:childTnLst>
                                    <p:set>
                                      <p:cBhvr>
                                        <p:cTn id="128" dur="1" fill="hold">
                                          <p:stCondLst>
                                            <p:cond delay="0"/>
                                          </p:stCondLst>
                                        </p:cTn>
                                        <p:tgtEl>
                                          <p:spTgt spid="24605"/>
                                        </p:tgtEl>
                                        <p:attrNameLst>
                                          <p:attrName>style.visibility</p:attrName>
                                        </p:attrNameLst>
                                      </p:cBhvr>
                                      <p:to>
                                        <p:strVal val="hidden"/>
                                      </p:to>
                                    </p:set>
                                  </p:childTnLst>
                                </p:cTn>
                              </p:par>
                              <p:par>
                                <p:cTn id="129" presetID="1" presetClass="exit" presetSubtype="0" fill="hold" grpId="2" nodeType="withEffect">
                                  <p:stCondLst>
                                    <p:cond delay="0"/>
                                  </p:stCondLst>
                                  <p:childTnLst>
                                    <p:set>
                                      <p:cBhvr>
                                        <p:cTn id="130" dur="1" fill="hold">
                                          <p:stCondLst>
                                            <p:cond delay="0"/>
                                          </p:stCondLst>
                                        </p:cTn>
                                        <p:tgtEl>
                                          <p:spTgt spid="33"/>
                                        </p:tgtEl>
                                        <p:attrNameLst>
                                          <p:attrName>style.visibility</p:attrName>
                                        </p:attrNameLst>
                                      </p:cBhvr>
                                      <p:to>
                                        <p:strVal val="hidden"/>
                                      </p:to>
                                    </p:set>
                                  </p:childTnLst>
                                </p:cTn>
                              </p:par>
                              <p:par>
                                <p:cTn id="131" presetID="1" presetClass="exit" presetSubtype="0" fill="hold" grpId="2" nodeType="withEffect">
                                  <p:stCondLst>
                                    <p:cond delay="0"/>
                                  </p:stCondLst>
                                  <p:childTnLst>
                                    <p:set>
                                      <p:cBhvr>
                                        <p:cTn id="132" dur="1" fill="hold">
                                          <p:stCondLst>
                                            <p:cond delay="0"/>
                                          </p:stCondLst>
                                        </p:cTn>
                                        <p:tgtEl>
                                          <p:spTgt spid="24602"/>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24583"/>
                                        </p:tgtEl>
                                        <p:attrNameLst>
                                          <p:attrName>style.visibility</p:attrName>
                                        </p:attrNameLst>
                                      </p:cBhvr>
                                      <p:to>
                                        <p:strVal val="hidden"/>
                                      </p:to>
                                    </p:set>
                                  </p:childTnLst>
                                </p:cTn>
                              </p:par>
                              <p:par>
                                <p:cTn id="135" presetID="1" presetClass="exit" presetSubtype="0" fill="hold" grpId="2" nodeType="withEffect">
                                  <p:stCondLst>
                                    <p:cond delay="0"/>
                                  </p:stCondLst>
                                  <p:childTnLst>
                                    <p:set>
                                      <p:cBhvr>
                                        <p:cTn id="136" dur="1" fill="hold">
                                          <p:stCondLst>
                                            <p:cond delay="0"/>
                                          </p:stCondLst>
                                        </p:cTn>
                                        <p:tgtEl>
                                          <p:spTgt spid="24580"/>
                                        </p:tgtEl>
                                        <p:attrNameLst>
                                          <p:attrName>style.visibility</p:attrName>
                                        </p:attrNameLst>
                                      </p:cBhvr>
                                      <p:to>
                                        <p:strVal val="hidden"/>
                                      </p:to>
                                    </p:set>
                                  </p:childTnLst>
                                </p:cTn>
                              </p:par>
                              <p:par>
                                <p:cTn id="137" presetID="1" presetClass="exit" presetSubtype="0" fill="hold" grpId="2" nodeType="withEffect">
                                  <p:stCondLst>
                                    <p:cond delay="0"/>
                                  </p:stCondLst>
                                  <p:childTnLst>
                                    <p:set>
                                      <p:cBhvr>
                                        <p:cTn id="138" dur="1" fill="hold">
                                          <p:stCondLst>
                                            <p:cond delay="0"/>
                                          </p:stCondLst>
                                        </p:cTn>
                                        <p:tgtEl>
                                          <p:spTgt spid="17"/>
                                        </p:tgtEl>
                                        <p:attrNameLst>
                                          <p:attrName>style.visibility</p:attrName>
                                        </p:attrNameLst>
                                      </p:cBhvr>
                                      <p:to>
                                        <p:strVal val="hidden"/>
                                      </p:to>
                                    </p:set>
                                  </p:childTnLst>
                                </p:cTn>
                              </p:par>
                              <p:par>
                                <p:cTn id="139" presetID="1" presetClass="exit" presetSubtype="0" fill="hold" grpId="2" nodeType="withEffect">
                                  <p:stCondLst>
                                    <p:cond delay="0"/>
                                  </p:stCondLst>
                                  <p:childTnLst>
                                    <p:set>
                                      <p:cBhvr>
                                        <p:cTn id="140" dur="1" fill="hold">
                                          <p:stCondLst>
                                            <p:cond delay="0"/>
                                          </p:stCondLst>
                                        </p:cTn>
                                        <p:tgtEl>
                                          <p:spTgt spid="20"/>
                                        </p:tgtEl>
                                        <p:attrNameLst>
                                          <p:attrName>style.visibility</p:attrName>
                                        </p:attrNameLst>
                                      </p:cBhvr>
                                      <p:to>
                                        <p:strVal val="hidden"/>
                                      </p:to>
                                    </p:set>
                                  </p:childTnLst>
                                </p:cTn>
                              </p:par>
                              <p:par>
                                <p:cTn id="141" presetID="1" presetClass="exit" presetSubtype="0" fill="hold" grpId="2" nodeType="withEffect">
                                  <p:stCondLst>
                                    <p:cond delay="0"/>
                                  </p:stCondLst>
                                  <p:childTnLst>
                                    <p:set>
                                      <p:cBhvr>
                                        <p:cTn id="142" dur="1" fill="hold">
                                          <p:stCondLst>
                                            <p:cond delay="0"/>
                                          </p:stCondLst>
                                        </p:cTn>
                                        <p:tgtEl>
                                          <p:spTgt spid="24599"/>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24603"/>
                                        </p:tgtEl>
                                        <p:attrNameLst>
                                          <p:attrName>style.visibility</p:attrName>
                                        </p:attrNameLst>
                                      </p:cBhvr>
                                      <p:to>
                                        <p:strVal val="hidden"/>
                                      </p:to>
                                    </p:set>
                                  </p:childTnLst>
                                </p:cTn>
                              </p:par>
                              <p:par>
                                <p:cTn id="145" presetID="1" presetClass="exit" presetSubtype="0" fill="hold" grpId="2" nodeType="withEffect">
                                  <p:stCondLst>
                                    <p:cond delay="0"/>
                                  </p:stCondLst>
                                  <p:childTnLst>
                                    <p:set>
                                      <p:cBhvr>
                                        <p:cTn id="146" dur="1" fill="hold">
                                          <p:stCondLst>
                                            <p:cond delay="0"/>
                                          </p:stCondLst>
                                        </p:cTn>
                                        <p:tgtEl>
                                          <p:spTgt spid="31"/>
                                        </p:tgtEl>
                                        <p:attrNameLst>
                                          <p:attrName>style.visibility</p:attrName>
                                        </p:attrNameLst>
                                      </p:cBhvr>
                                      <p:to>
                                        <p:strVal val="hidden"/>
                                      </p:to>
                                    </p:set>
                                  </p:childTnLst>
                                </p:cTn>
                              </p:par>
                              <p:par>
                                <p:cTn id="147" presetID="1" presetClass="exit" presetSubtype="0" fill="hold" grpId="2" nodeType="withEffect">
                                  <p:stCondLst>
                                    <p:cond delay="0"/>
                                  </p:stCondLst>
                                  <p:childTnLst>
                                    <p:set>
                                      <p:cBhvr>
                                        <p:cTn id="148" dur="1" fill="hold">
                                          <p:stCondLst>
                                            <p:cond delay="0"/>
                                          </p:stCondLst>
                                        </p:cTn>
                                        <p:tgtEl>
                                          <p:spTgt spid="32"/>
                                        </p:tgtEl>
                                        <p:attrNameLst>
                                          <p:attrName>style.visibility</p:attrName>
                                        </p:attrNameLst>
                                      </p:cBhvr>
                                      <p:to>
                                        <p:strVal val="hidden"/>
                                      </p:to>
                                    </p:set>
                                  </p:childTnLst>
                                </p:cTn>
                              </p:par>
                              <p:par>
                                <p:cTn id="149" presetID="1" presetClass="exit" presetSubtype="0" fill="hold" grpId="2" nodeType="withEffect">
                                  <p:stCondLst>
                                    <p:cond delay="0"/>
                                  </p:stCondLst>
                                  <p:childTnLst>
                                    <p:set>
                                      <p:cBhvr>
                                        <p:cTn id="150" dur="1" fill="hold">
                                          <p:stCondLst>
                                            <p:cond delay="0"/>
                                          </p:stCondLst>
                                        </p:cTn>
                                        <p:tgtEl>
                                          <p:spTgt spid="34"/>
                                        </p:tgtEl>
                                        <p:attrNameLst>
                                          <p:attrName>style.visibility</p:attrName>
                                        </p:attrNameLst>
                                      </p:cBhvr>
                                      <p:to>
                                        <p:strVal val="hidden"/>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0" nodeType="clickEffect">
                                  <p:stCondLst>
                                    <p:cond delay="0"/>
                                  </p:stCondLst>
                                  <p:childTnLst>
                                    <p:set>
                                      <p:cBhvr>
                                        <p:cTn id="154" dur="1" fill="hold">
                                          <p:stCondLst>
                                            <p:cond delay="0"/>
                                          </p:stCondLst>
                                        </p:cTn>
                                        <p:tgtEl>
                                          <p:spTgt spid="87"/>
                                        </p:tgtEl>
                                        <p:attrNameLst>
                                          <p:attrName>style.visibility</p:attrName>
                                        </p:attrNameLst>
                                      </p:cBhvr>
                                      <p:to>
                                        <p:strVal val="hidden"/>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 presetClass="entr" presetSubtype="0" fill="hold" grpId="3" nodeType="clickEffect">
                                  <p:stCondLst>
                                    <p:cond delay="0"/>
                                  </p:stCondLst>
                                  <p:childTnLst>
                                    <p:set>
                                      <p:cBhvr>
                                        <p:cTn id="158" dur="1" fill="hold">
                                          <p:stCondLst>
                                            <p:cond delay="0"/>
                                          </p:stCondLst>
                                        </p:cTn>
                                        <p:tgtEl>
                                          <p:spTgt spid="29"/>
                                        </p:tgtEl>
                                        <p:attrNameLst>
                                          <p:attrName>style.visibility</p:attrName>
                                        </p:attrNameLst>
                                      </p:cBhvr>
                                      <p:to>
                                        <p:strVal val="visible"/>
                                      </p:to>
                                    </p:set>
                                  </p:childTnLst>
                                </p:cTn>
                              </p:par>
                              <p:par>
                                <p:cTn id="159" presetID="1" presetClass="entr" presetSubtype="0" fill="hold" grpId="3" nodeType="withEffect">
                                  <p:stCondLst>
                                    <p:cond delay="0"/>
                                  </p:stCondLst>
                                  <p:childTnLst>
                                    <p:set>
                                      <p:cBhvr>
                                        <p:cTn id="160" dur="1" fill="hold">
                                          <p:stCondLst>
                                            <p:cond delay="0"/>
                                          </p:stCondLst>
                                        </p:cTn>
                                        <p:tgtEl>
                                          <p:spTgt spid="24596"/>
                                        </p:tgtEl>
                                        <p:attrNameLst>
                                          <p:attrName>style.visibility</p:attrName>
                                        </p:attrNameLst>
                                      </p:cBhvr>
                                      <p:to>
                                        <p:strVal val="visible"/>
                                      </p:to>
                                    </p:set>
                                  </p:childTnLst>
                                </p:cTn>
                              </p:par>
                              <p:par>
                                <p:cTn id="161" presetID="1" presetClass="entr" presetSubtype="0" fill="hold" grpId="3" nodeType="withEffect">
                                  <p:stCondLst>
                                    <p:cond delay="0"/>
                                  </p:stCondLst>
                                  <p:childTnLst>
                                    <p:set>
                                      <p:cBhvr>
                                        <p:cTn id="162" dur="1" fill="hold">
                                          <p:stCondLst>
                                            <p:cond delay="0"/>
                                          </p:stCondLst>
                                        </p:cTn>
                                        <p:tgtEl>
                                          <p:spTgt spid="18"/>
                                        </p:tgtEl>
                                        <p:attrNameLst>
                                          <p:attrName>style.visibility</p:attrName>
                                        </p:attrNameLst>
                                      </p:cBhvr>
                                      <p:to>
                                        <p:strVal val="visible"/>
                                      </p:to>
                                    </p:set>
                                  </p:childTnLst>
                                </p:cTn>
                              </p:par>
                              <p:par>
                                <p:cTn id="163" presetID="1" presetClass="entr" presetSubtype="0" fill="hold" grpId="3" nodeType="withEffect">
                                  <p:stCondLst>
                                    <p:cond delay="0"/>
                                  </p:stCondLst>
                                  <p:childTnLst>
                                    <p:set>
                                      <p:cBhvr>
                                        <p:cTn id="164" dur="1" fill="hold">
                                          <p:stCondLst>
                                            <p:cond delay="0"/>
                                          </p:stCondLst>
                                        </p:cTn>
                                        <p:tgtEl>
                                          <p:spTgt spid="6"/>
                                        </p:tgtEl>
                                        <p:attrNameLst>
                                          <p:attrName>style.visibility</p:attrName>
                                        </p:attrNameLst>
                                      </p:cBhvr>
                                      <p:to>
                                        <p:strVal val="visible"/>
                                      </p:to>
                                    </p:set>
                                  </p:childTnLst>
                                </p:cTn>
                              </p:par>
                              <p:par>
                                <p:cTn id="165" presetID="1" presetClass="entr" presetSubtype="0" fill="hold" grpId="3" nodeType="withEffect">
                                  <p:stCondLst>
                                    <p:cond delay="0"/>
                                  </p:stCondLst>
                                  <p:childTnLst>
                                    <p:set>
                                      <p:cBhvr>
                                        <p:cTn id="166" dur="1" fill="hold">
                                          <p:stCondLst>
                                            <p:cond delay="0"/>
                                          </p:stCondLst>
                                        </p:cTn>
                                        <p:tgtEl>
                                          <p:spTgt spid="24597"/>
                                        </p:tgtEl>
                                        <p:attrNameLst>
                                          <p:attrName>style.visibility</p:attrName>
                                        </p:attrNameLst>
                                      </p:cBhvr>
                                      <p:to>
                                        <p:strVal val="visible"/>
                                      </p:to>
                                    </p:set>
                                  </p:childTnLst>
                                </p:cTn>
                              </p:par>
                              <p:par>
                                <p:cTn id="167" presetID="1" presetClass="entr" presetSubtype="0" fill="hold" grpId="1" nodeType="withEffect">
                                  <p:stCondLst>
                                    <p:cond delay="0"/>
                                  </p:stCondLst>
                                  <p:childTnLst>
                                    <p:set>
                                      <p:cBhvr>
                                        <p:cTn id="168" dur="1" fill="hold">
                                          <p:stCondLst>
                                            <p:cond delay="0"/>
                                          </p:stCondLst>
                                        </p:cTn>
                                        <p:tgtEl>
                                          <p:spTgt spid="24601"/>
                                        </p:tgtEl>
                                        <p:attrNameLst>
                                          <p:attrName>style.visibility</p:attrName>
                                        </p:attrNameLst>
                                      </p:cBhvr>
                                      <p:to>
                                        <p:strVal val="visible"/>
                                      </p:to>
                                    </p:set>
                                  </p:childTnLst>
                                </p:cTn>
                              </p:par>
                              <p:par>
                                <p:cTn id="169" presetID="1" presetClass="entr" presetSubtype="0" fill="hold" grpId="3" nodeType="withEffect">
                                  <p:stCondLst>
                                    <p:cond delay="0"/>
                                  </p:stCondLst>
                                  <p:childTnLst>
                                    <p:set>
                                      <p:cBhvr>
                                        <p:cTn id="170" dur="1" fill="hold">
                                          <p:stCondLst>
                                            <p:cond delay="0"/>
                                          </p:stCondLst>
                                        </p:cTn>
                                        <p:tgtEl>
                                          <p:spTgt spid="24605"/>
                                        </p:tgtEl>
                                        <p:attrNameLst>
                                          <p:attrName>style.visibility</p:attrName>
                                        </p:attrNameLst>
                                      </p:cBhvr>
                                      <p:to>
                                        <p:strVal val="visible"/>
                                      </p:to>
                                    </p:set>
                                  </p:childTnLst>
                                </p:cTn>
                              </p:par>
                              <p:par>
                                <p:cTn id="171" presetID="1" presetClass="entr" presetSubtype="0" fill="hold" grpId="3" nodeType="withEffect">
                                  <p:stCondLst>
                                    <p:cond delay="0"/>
                                  </p:stCondLst>
                                  <p:childTnLst>
                                    <p:set>
                                      <p:cBhvr>
                                        <p:cTn id="172" dur="1" fill="hold">
                                          <p:stCondLst>
                                            <p:cond delay="0"/>
                                          </p:stCondLst>
                                        </p:cTn>
                                        <p:tgtEl>
                                          <p:spTgt spid="33"/>
                                        </p:tgtEl>
                                        <p:attrNameLst>
                                          <p:attrName>style.visibility</p:attrName>
                                        </p:attrNameLst>
                                      </p:cBhvr>
                                      <p:to>
                                        <p:strVal val="visible"/>
                                      </p:to>
                                    </p:set>
                                  </p:childTnLst>
                                </p:cTn>
                              </p:par>
                              <p:par>
                                <p:cTn id="173" presetID="1" presetClass="entr" presetSubtype="0" fill="hold" grpId="3" nodeType="withEffect">
                                  <p:stCondLst>
                                    <p:cond delay="0"/>
                                  </p:stCondLst>
                                  <p:childTnLst>
                                    <p:set>
                                      <p:cBhvr>
                                        <p:cTn id="174" dur="1" fill="hold">
                                          <p:stCondLst>
                                            <p:cond delay="0"/>
                                          </p:stCondLst>
                                        </p:cTn>
                                        <p:tgtEl>
                                          <p:spTgt spid="24602"/>
                                        </p:tgtEl>
                                        <p:attrNameLst>
                                          <p:attrName>style.visibility</p:attrName>
                                        </p:attrNameLst>
                                      </p:cBhvr>
                                      <p:to>
                                        <p:strVal val="visible"/>
                                      </p:to>
                                    </p:set>
                                  </p:childTnLst>
                                </p:cTn>
                              </p:par>
                              <p:par>
                                <p:cTn id="175" presetID="1" presetClass="entr" presetSubtype="0" fill="hold" grpId="1" nodeType="withEffect">
                                  <p:stCondLst>
                                    <p:cond delay="0"/>
                                  </p:stCondLst>
                                  <p:childTnLst>
                                    <p:set>
                                      <p:cBhvr>
                                        <p:cTn id="176" dur="1" fill="hold">
                                          <p:stCondLst>
                                            <p:cond delay="0"/>
                                          </p:stCondLst>
                                        </p:cTn>
                                        <p:tgtEl>
                                          <p:spTgt spid="24583"/>
                                        </p:tgtEl>
                                        <p:attrNameLst>
                                          <p:attrName>style.visibility</p:attrName>
                                        </p:attrNameLst>
                                      </p:cBhvr>
                                      <p:to>
                                        <p:strVal val="visible"/>
                                      </p:to>
                                    </p:set>
                                  </p:childTnLst>
                                </p:cTn>
                              </p:par>
                              <p:par>
                                <p:cTn id="177" presetID="1" presetClass="entr" presetSubtype="0" fill="hold" grpId="3" nodeType="withEffect">
                                  <p:stCondLst>
                                    <p:cond delay="0"/>
                                  </p:stCondLst>
                                  <p:childTnLst>
                                    <p:set>
                                      <p:cBhvr>
                                        <p:cTn id="178" dur="1" fill="hold">
                                          <p:stCondLst>
                                            <p:cond delay="0"/>
                                          </p:stCondLst>
                                        </p:cTn>
                                        <p:tgtEl>
                                          <p:spTgt spid="24580"/>
                                        </p:tgtEl>
                                        <p:attrNameLst>
                                          <p:attrName>style.visibility</p:attrName>
                                        </p:attrNameLst>
                                      </p:cBhvr>
                                      <p:to>
                                        <p:strVal val="visible"/>
                                      </p:to>
                                    </p:set>
                                  </p:childTnLst>
                                </p:cTn>
                              </p:par>
                              <p:par>
                                <p:cTn id="179" presetID="1" presetClass="entr" presetSubtype="0" fill="hold" grpId="3" nodeType="withEffect">
                                  <p:stCondLst>
                                    <p:cond delay="0"/>
                                  </p:stCondLst>
                                  <p:childTnLst>
                                    <p:set>
                                      <p:cBhvr>
                                        <p:cTn id="180" dur="1" fill="hold">
                                          <p:stCondLst>
                                            <p:cond delay="0"/>
                                          </p:stCondLst>
                                        </p:cTn>
                                        <p:tgtEl>
                                          <p:spTgt spid="17"/>
                                        </p:tgtEl>
                                        <p:attrNameLst>
                                          <p:attrName>style.visibility</p:attrName>
                                        </p:attrNameLst>
                                      </p:cBhvr>
                                      <p:to>
                                        <p:strVal val="visible"/>
                                      </p:to>
                                    </p:set>
                                  </p:childTnLst>
                                </p:cTn>
                              </p:par>
                              <p:par>
                                <p:cTn id="181" presetID="1" presetClass="entr" presetSubtype="0" fill="hold" grpId="3" nodeType="withEffect">
                                  <p:stCondLst>
                                    <p:cond delay="0"/>
                                  </p:stCondLst>
                                  <p:childTnLst>
                                    <p:set>
                                      <p:cBhvr>
                                        <p:cTn id="182" dur="1" fill="hold">
                                          <p:stCondLst>
                                            <p:cond delay="0"/>
                                          </p:stCondLst>
                                        </p:cTn>
                                        <p:tgtEl>
                                          <p:spTgt spid="20"/>
                                        </p:tgtEl>
                                        <p:attrNameLst>
                                          <p:attrName>style.visibility</p:attrName>
                                        </p:attrNameLst>
                                      </p:cBhvr>
                                      <p:to>
                                        <p:strVal val="visible"/>
                                      </p:to>
                                    </p:set>
                                  </p:childTnLst>
                                </p:cTn>
                              </p:par>
                              <p:par>
                                <p:cTn id="183" presetID="1" presetClass="entr" presetSubtype="0" fill="hold" grpId="3" nodeType="withEffect">
                                  <p:stCondLst>
                                    <p:cond delay="0"/>
                                  </p:stCondLst>
                                  <p:childTnLst>
                                    <p:set>
                                      <p:cBhvr>
                                        <p:cTn id="184" dur="1" fill="hold">
                                          <p:stCondLst>
                                            <p:cond delay="0"/>
                                          </p:stCondLst>
                                        </p:cTn>
                                        <p:tgtEl>
                                          <p:spTgt spid="24599"/>
                                        </p:tgtEl>
                                        <p:attrNameLst>
                                          <p:attrName>style.visibility</p:attrName>
                                        </p:attrNameLst>
                                      </p:cBhvr>
                                      <p:to>
                                        <p:strVal val="visible"/>
                                      </p:to>
                                    </p:set>
                                  </p:childTnLst>
                                </p:cTn>
                              </p:par>
                              <p:par>
                                <p:cTn id="185" presetID="1" presetClass="entr" presetSubtype="0" fill="hold" grpId="1" nodeType="withEffect">
                                  <p:stCondLst>
                                    <p:cond delay="0"/>
                                  </p:stCondLst>
                                  <p:childTnLst>
                                    <p:set>
                                      <p:cBhvr>
                                        <p:cTn id="186" dur="1" fill="hold">
                                          <p:stCondLst>
                                            <p:cond delay="0"/>
                                          </p:stCondLst>
                                        </p:cTn>
                                        <p:tgtEl>
                                          <p:spTgt spid="24603"/>
                                        </p:tgtEl>
                                        <p:attrNameLst>
                                          <p:attrName>style.visibility</p:attrName>
                                        </p:attrNameLst>
                                      </p:cBhvr>
                                      <p:to>
                                        <p:strVal val="visible"/>
                                      </p:to>
                                    </p:set>
                                  </p:childTnLst>
                                </p:cTn>
                              </p:par>
                              <p:par>
                                <p:cTn id="187" presetID="1" presetClass="entr" presetSubtype="0" fill="hold" grpId="3" nodeType="withEffect">
                                  <p:stCondLst>
                                    <p:cond delay="0"/>
                                  </p:stCondLst>
                                  <p:childTnLst>
                                    <p:set>
                                      <p:cBhvr>
                                        <p:cTn id="188" dur="1" fill="hold">
                                          <p:stCondLst>
                                            <p:cond delay="0"/>
                                          </p:stCondLst>
                                        </p:cTn>
                                        <p:tgtEl>
                                          <p:spTgt spid="31"/>
                                        </p:tgtEl>
                                        <p:attrNameLst>
                                          <p:attrName>style.visibility</p:attrName>
                                        </p:attrNameLst>
                                      </p:cBhvr>
                                      <p:to>
                                        <p:strVal val="visible"/>
                                      </p:to>
                                    </p:set>
                                  </p:childTnLst>
                                </p:cTn>
                              </p:par>
                              <p:par>
                                <p:cTn id="189" presetID="1" presetClass="entr" presetSubtype="0" fill="hold" grpId="3" nodeType="withEffect">
                                  <p:stCondLst>
                                    <p:cond delay="0"/>
                                  </p:stCondLst>
                                  <p:childTnLst>
                                    <p:set>
                                      <p:cBhvr>
                                        <p:cTn id="190" dur="1" fill="hold">
                                          <p:stCondLst>
                                            <p:cond delay="0"/>
                                          </p:stCondLst>
                                        </p:cTn>
                                        <p:tgtEl>
                                          <p:spTgt spid="32"/>
                                        </p:tgtEl>
                                        <p:attrNameLst>
                                          <p:attrName>style.visibility</p:attrName>
                                        </p:attrNameLst>
                                      </p:cBhvr>
                                      <p:to>
                                        <p:strVal val="visible"/>
                                      </p:to>
                                    </p:set>
                                  </p:childTnLst>
                                </p:cTn>
                              </p:par>
                              <p:par>
                                <p:cTn id="191" presetID="1" presetClass="entr" presetSubtype="0" fill="hold" grpId="3" nodeType="withEffect">
                                  <p:stCondLst>
                                    <p:cond delay="0"/>
                                  </p:stCondLst>
                                  <p:childTnLst>
                                    <p:set>
                                      <p:cBhvr>
                                        <p:cTn id="192" dur="1" fill="hold">
                                          <p:stCondLst>
                                            <p:cond delay="0"/>
                                          </p:stCondLst>
                                        </p:cTn>
                                        <p:tgtEl>
                                          <p:spTgt spid="34"/>
                                        </p:tgtEl>
                                        <p:attrNameLst>
                                          <p:attrName>style.visibility</p:attrName>
                                        </p:attrNameLst>
                                      </p:cBhvr>
                                      <p:to>
                                        <p:strVal val="visible"/>
                                      </p:to>
                                    </p:set>
                                  </p:childTnLst>
                                </p:cTn>
                              </p:par>
                            </p:childTnLst>
                          </p:cTn>
                        </p:par>
                      </p:childTnLst>
                    </p:cTn>
                  </p:par>
                  <p:par>
                    <p:cTn id="193" fill="hold" nodeType="clickPar">
                      <p:stCondLst>
                        <p:cond delay="indefinite"/>
                      </p:stCondLst>
                      <p:childTnLst>
                        <p:par>
                          <p:cTn id="194" fill="hold" nodeType="withGroup">
                            <p:stCondLst>
                              <p:cond delay="0"/>
                            </p:stCondLst>
                            <p:childTnLst>
                              <p:par>
                                <p:cTn id="195" presetID="1" presetClass="exit" presetSubtype="0" fill="hold" grpId="2" nodeType="clickEffect">
                                  <p:stCondLst>
                                    <p:cond delay="0"/>
                                  </p:stCondLst>
                                  <p:childTnLst>
                                    <p:set>
                                      <p:cBhvr>
                                        <p:cTn id="196" dur="1" fill="hold">
                                          <p:stCondLst>
                                            <p:cond delay="0"/>
                                          </p:stCondLst>
                                        </p:cTn>
                                        <p:tgtEl>
                                          <p:spTgt spid="24582"/>
                                        </p:tgtEl>
                                        <p:attrNameLst>
                                          <p:attrName>style.visibility</p:attrName>
                                        </p:attrNameLst>
                                      </p:cBhvr>
                                      <p:to>
                                        <p:strVal val="hidden"/>
                                      </p:to>
                                    </p:set>
                                  </p:childTnLst>
                                </p:cTn>
                              </p:par>
                              <p:par>
                                <p:cTn id="197" presetID="1" presetClass="exit" presetSubtype="0" fill="hold" grpId="4" nodeType="withEffect">
                                  <p:stCondLst>
                                    <p:cond delay="0"/>
                                  </p:stCondLst>
                                  <p:childTnLst>
                                    <p:set>
                                      <p:cBhvr>
                                        <p:cTn id="198" dur="1" fill="hold">
                                          <p:stCondLst>
                                            <p:cond delay="0"/>
                                          </p:stCondLst>
                                        </p:cTn>
                                        <p:tgtEl>
                                          <p:spTgt spid="18"/>
                                        </p:tgtEl>
                                        <p:attrNameLst>
                                          <p:attrName>style.visibility</p:attrName>
                                        </p:attrNameLst>
                                      </p:cBhvr>
                                      <p:to>
                                        <p:strVal val="hidden"/>
                                      </p:to>
                                    </p:set>
                                  </p:childTnLst>
                                </p:cTn>
                              </p:par>
                              <p:par>
                                <p:cTn id="199" presetID="1" presetClass="exit" presetSubtype="0" fill="hold" grpId="2" nodeType="withEffect">
                                  <p:stCondLst>
                                    <p:cond delay="0"/>
                                  </p:stCondLst>
                                  <p:childTnLst>
                                    <p:set>
                                      <p:cBhvr>
                                        <p:cTn id="200" dur="1" fill="hold">
                                          <p:stCondLst>
                                            <p:cond delay="0"/>
                                          </p:stCondLst>
                                        </p:cTn>
                                        <p:tgtEl>
                                          <p:spTgt spid="24600"/>
                                        </p:tgtEl>
                                        <p:attrNameLst>
                                          <p:attrName>style.visibility</p:attrName>
                                        </p:attrNameLst>
                                      </p:cBhvr>
                                      <p:to>
                                        <p:strVal val="hidden"/>
                                      </p:to>
                                    </p:set>
                                  </p:childTnLst>
                                </p:cTn>
                              </p:par>
                              <p:par>
                                <p:cTn id="201" presetID="1" presetClass="exit" presetSubtype="0" fill="hold" grpId="4" nodeType="withEffect">
                                  <p:stCondLst>
                                    <p:cond delay="0"/>
                                  </p:stCondLst>
                                  <p:childTnLst>
                                    <p:set>
                                      <p:cBhvr>
                                        <p:cTn id="202" dur="1" fill="hold">
                                          <p:stCondLst>
                                            <p:cond delay="0"/>
                                          </p:stCondLst>
                                        </p:cTn>
                                        <p:tgtEl>
                                          <p:spTgt spid="29"/>
                                        </p:tgtEl>
                                        <p:attrNameLst>
                                          <p:attrName>style.visibility</p:attrName>
                                        </p:attrNameLst>
                                      </p:cBhvr>
                                      <p:to>
                                        <p:strVal val="hidden"/>
                                      </p:to>
                                    </p:set>
                                  </p:childTnLst>
                                </p:cTn>
                              </p:par>
                              <p:par>
                                <p:cTn id="203" presetID="1" presetClass="exit" presetSubtype="0" fill="hold" grpId="2" nodeType="withEffect">
                                  <p:stCondLst>
                                    <p:cond delay="0"/>
                                  </p:stCondLst>
                                  <p:childTnLst>
                                    <p:set>
                                      <p:cBhvr>
                                        <p:cTn id="204" dur="1" fill="hold">
                                          <p:stCondLst>
                                            <p:cond delay="0"/>
                                          </p:stCondLst>
                                        </p:cTn>
                                        <p:tgtEl>
                                          <p:spTgt spid="24601"/>
                                        </p:tgtEl>
                                        <p:attrNameLst>
                                          <p:attrName>style.visibility</p:attrName>
                                        </p:attrNameLst>
                                      </p:cBhvr>
                                      <p:to>
                                        <p:strVal val="hidden"/>
                                      </p:to>
                                    </p:set>
                                  </p:childTnLst>
                                </p:cTn>
                              </p:par>
                              <p:par>
                                <p:cTn id="205" presetID="1" presetClass="exit" presetSubtype="0" fill="hold" grpId="2" nodeType="withEffect">
                                  <p:stCondLst>
                                    <p:cond delay="0"/>
                                  </p:stCondLst>
                                  <p:childTnLst>
                                    <p:set>
                                      <p:cBhvr>
                                        <p:cTn id="206" dur="1" fill="hold">
                                          <p:stCondLst>
                                            <p:cond delay="0"/>
                                          </p:stCondLst>
                                        </p:cTn>
                                        <p:tgtEl>
                                          <p:spTgt spid="24594"/>
                                        </p:tgtEl>
                                        <p:attrNameLst>
                                          <p:attrName>style.visibility</p:attrName>
                                        </p:attrNameLst>
                                      </p:cBhvr>
                                      <p:to>
                                        <p:strVal val="hidden"/>
                                      </p:to>
                                    </p:set>
                                  </p:childTnLst>
                                </p:cTn>
                              </p:par>
                              <p:par>
                                <p:cTn id="207" presetID="1" presetClass="exit" presetSubtype="0" fill="hold" grpId="4" nodeType="withEffect">
                                  <p:stCondLst>
                                    <p:cond delay="0"/>
                                  </p:stCondLst>
                                  <p:childTnLst>
                                    <p:set>
                                      <p:cBhvr>
                                        <p:cTn id="208" dur="1" fill="hold">
                                          <p:stCondLst>
                                            <p:cond delay="0"/>
                                          </p:stCondLst>
                                        </p:cTn>
                                        <p:tgtEl>
                                          <p:spTgt spid="6"/>
                                        </p:tgtEl>
                                        <p:attrNameLst>
                                          <p:attrName>style.visibility</p:attrName>
                                        </p:attrNameLst>
                                      </p:cBhvr>
                                      <p:to>
                                        <p:strVal val="hidden"/>
                                      </p:to>
                                    </p:set>
                                  </p:childTnLst>
                                </p:cTn>
                              </p:par>
                              <p:par>
                                <p:cTn id="209" presetID="1" presetClass="exit" presetSubtype="0" fill="hold" grpId="2" nodeType="withEffect">
                                  <p:stCondLst>
                                    <p:cond delay="0"/>
                                  </p:stCondLst>
                                  <p:childTnLst>
                                    <p:set>
                                      <p:cBhvr>
                                        <p:cTn id="210" dur="1" fill="hold">
                                          <p:stCondLst>
                                            <p:cond delay="0"/>
                                          </p:stCondLst>
                                        </p:cTn>
                                        <p:tgtEl>
                                          <p:spTgt spid="24583"/>
                                        </p:tgtEl>
                                        <p:attrNameLst>
                                          <p:attrName>style.visibility</p:attrName>
                                        </p:attrNameLst>
                                      </p:cBhvr>
                                      <p:to>
                                        <p:strVal val="hidden"/>
                                      </p:to>
                                    </p:set>
                                  </p:childTnLst>
                                </p:cTn>
                              </p:par>
                              <p:par>
                                <p:cTn id="211" presetID="1" presetClass="exit" presetSubtype="0" fill="hold" grpId="2" nodeType="withEffect">
                                  <p:stCondLst>
                                    <p:cond delay="0"/>
                                  </p:stCondLst>
                                  <p:childTnLst>
                                    <p:set>
                                      <p:cBhvr>
                                        <p:cTn id="212" dur="1" fill="hold">
                                          <p:stCondLst>
                                            <p:cond delay="0"/>
                                          </p:stCondLst>
                                        </p:cTn>
                                        <p:tgtEl>
                                          <p:spTgt spid="24598"/>
                                        </p:tgtEl>
                                        <p:attrNameLst>
                                          <p:attrName>style.visibility</p:attrName>
                                        </p:attrNameLst>
                                      </p:cBhvr>
                                      <p:to>
                                        <p:strVal val="hidden"/>
                                      </p:to>
                                    </p:set>
                                  </p:childTnLst>
                                </p:cTn>
                              </p:par>
                              <p:par>
                                <p:cTn id="213" presetID="1" presetClass="exit" presetSubtype="0" fill="hold" grpId="4" nodeType="withEffect">
                                  <p:stCondLst>
                                    <p:cond delay="0"/>
                                  </p:stCondLst>
                                  <p:childTnLst>
                                    <p:set>
                                      <p:cBhvr>
                                        <p:cTn id="214" dur="1" fill="hold">
                                          <p:stCondLst>
                                            <p:cond delay="0"/>
                                          </p:stCondLst>
                                        </p:cTn>
                                        <p:tgtEl>
                                          <p:spTgt spid="33"/>
                                        </p:tgtEl>
                                        <p:attrNameLst>
                                          <p:attrName>style.visibility</p:attrName>
                                        </p:attrNameLst>
                                      </p:cBhvr>
                                      <p:to>
                                        <p:strVal val="hidden"/>
                                      </p:to>
                                    </p:set>
                                  </p:childTnLst>
                                </p:cTn>
                              </p:par>
                              <p:par>
                                <p:cTn id="215" presetID="1" presetClass="exit" presetSubtype="0" fill="hold" grpId="4" nodeType="withEffect">
                                  <p:stCondLst>
                                    <p:cond delay="0"/>
                                  </p:stCondLst>
                                  <p:childTnLst>
                                    <p:set>
                                      <p:cBhvr>
                                        <p:cTn id="216" dur="1" fill="hold">
                                          <p:stCondLst>
                                            <p:cond delay="0"/>
                                          </p:stCondLst>
                                        </p:cTn>
                                        <p:tgtEl>
                                          <p:spTgt spid="34"/>
                                        </p:tgtEl>
                                        <p:attrNameLst>
                                          <p:attrName>style.visibility</p:attrName>
                                        </p:attrNameLst>
                                      </p:cBhvr>
                                      <p:to>
                                        <p:strVal val="hidden"/>
                                      </p:to>
                                    </p:set>
                                  </p:childTnLst>
                                </p:cTn>
                              </p:par>
                              <p:par>
                                <p:cTn id="217" presetID="1" presetClass="exit" presetSubtype="0" fill="hold" grpId="4" nodeType="withEffect">
                                  <p:stCondLst>
                                    <p:cond delay="0"/>
                                  </p:stCondLst>
                                  <p:childTnLst>
                                    <p:set>
                                      <p:cBhvr>
                                        <p:cTn id="218" dur="1" fill="hold">
                                          <p:stCondLst>
                                            <p:cond delay="0"/>
                                          </p:stCondLst>
                                        </p:cTn>
                                        <p:tgtEl>
                                          <p:spTgt spid="32"/>
                                        </p:tgtEl>
                                        <p:attrNameLst>
                                          <p:attrName>style.visibility</p:attrName>
                                        </p:attrNameLst>
                                      </p:cBhvr>
                                      <p:to>
                                        <p:strVal val="hidden"/>
                                      </p:to>
                                    </p:set>
                                  </p:childTnLst>
                                </p:cTn>
                              </p:par>
                              <p:par>
                                <p:cTn id="219" presetID="1" presetClass="exit" presetSubtype="0" fill="hold" grpId="4" nodeType="withEffect">
                                  <p:stCondLst>
                                    <p:cond delay="0"/>
                                  </p:stCondLst>
                                  <p:childTnLst>
                                    <p:set>
                                      <p:cBhvr>
                                        <p:cTn id="220" dur="1" fill="hold">
                                          <p:stCondLst>
                                            <p:cond delay="0"/>
                                          </p:stCondLst>
                                        </p:cTn>
                                        <p:tgtEl>
                                          <p:spTgt spid="31"/>
                                        </p:tgtEl>
                                        <p:attrNameLst>
                                          <p:attrName>style.visibility</p:attrName>
                                        </p:attrNameLst>
                                      </p:cBhvr>
                                      <p:to>
                                        <p:strVal val="hidden"/>
                                      </p:to>
                                    </p:set>
                                  </p:childTnLst>
                                </p:cTn>
                              </p:par>
                              <p:par>
                                <p:cTn id="221" presetID="1" presetClass="exit" presetSubtype="0" fill="hold" grpId="2" nodeType="withEffect">
                                  <p:stCondLst>
                                    <p:cond delay="0"/>
                                  </p:stCondLst>
                                  <p:childTnLst>
                                    <p:set>
                                      <p:cBhvr>
                                        <p:cTn id="222" dur="1" fill="hold">
                                          <p:stCondLst>
                                            <p:cond delay="0"/>
                                          </p:stCondLst>
                                        </p:cTn>
                                        <p:tgtEl>
                                          <p:spTgt spid="24603"/>
                                        </p:tgtEl>
                                        <p:attrNameLst>
                                          <p:attrName>style.visibility</p:attrName>
                                        </p:attrNameLst>
                                      </p:cBhvr>
                                      <p:to>
                                        <p:strVal val="hidden"/>
                                      </p:to>
                                    </p:set>
                                  </p:childTnLst>
                                </p:cTn>
                              </p:par>
                              <p:par>
                                <p:cTn id="223" presetID="1" presetClass="exit" presetSubtype="0" fill="hold" grpId="4" nodeType="withEffect">
                                  <p:stCondLst>
                                    <p:cond delay="0"/>
                                  </p:stCondLst>
                                  <p:childTnLst>
                                    <p:set>
                                      <p:cBhvr>
                                        <p:cTn id="224" dur="1" fill="hold">
                                          <p:stCondLst>
                                            <p:cond delay="0"/>
                                          </p:stCondLst>
                                        </p:cTn>
                                        <p:tgtEl>
                                          <p:spTgt spid="20"/>
                                        </p:tgtEl>
                                        <p:attrNameLst>
                                          <p:attrName>style.visibility</p:attrName>
                                        </p:attrNameLst>
                                      </p:cBhvr>
                                      <p:to>
                                        <p:strVal val="hidden"/>
                                      </p:to>
                                    </p:set>
                                  </p:childTnLst>
                                </p:cTn>
                              </p:par>
                              <p:par>
                                <p:cTn id="225" presetID="1" presetClass="exit" presetSubtype="0" fill="hold" grpId="4" nodeType="withEffect">
                                  <p:stCondLst>
                                    <p:cond delay="0"/>
                                  </p:stCondLst>
                                  <p:childTnLst>
                                    <p:set>
                                      <p:cBhvr>
                                        <p:cTn id="226" dur="1" fill="hold">
                                          <p:stCondLst>
                                            <p:cond delay="0"/>
                                          </p:stCondLst>
                                        </p:cTn>
                                        <p:tgtEl>
                                          <p:spTgt spid="17"/>
                                        </p:tgtEl>
                                        <p:attrNameLst>
                                          <p:attrName>style.visibility</p:attrName>
                                        </p:attrNameLst>
                                      </p:cBhvr>
                                      <p:to>
                                        <p:strVal val="hidden"/>
                                      </p:to>
                                    </p:se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1" presetClass="exit" presetSubtype="0" fill="hold" grpId="0" nodeType="clickEffect">
                                  <p:stCondLst>
                                    <p:cond delay="0"/>
                                  </p:stCondLst>
                                  <p:childTnLst>
                                    <p:set>
                                      <p:cBhvr>
                                        <p:cTn id="230" dur="1" fill="hold">
                                          <p:stCondLst>
                                            <p:cond delay="0"/>
                                          </p:stCondLst>
                                        </p:cTn>
                                        <p:tgtEl>
                                          <p:spTgt spid="88"/>
                                        </p:tgtEl>
                                        <p:attrNameLst>
                                          <p:attrName>style.visibility</p:attrName>
                                        </p:attrNameLst>
                                      </p:cBhvr>
                                      <p:to>
                                        <p:strVal val="hidden"/>
                                      </p:to>
                                    </p:set>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 presetClass="entr" presetSubtype="0" fill="hold" grpId="3" nodeType="clickEffect">
                                  <p:stCondLst>
                                    <p:cond delay="0"/>
                                  </p:stCondLst>
                                  <p:childTnLst>
                                    <p:set>
                                      <p:cBhvr>
                                        <p:cTn id="234" dur="1" fill="hold">
                                          <p:stCondLst>
                                            <p:cond delay="0"/>
                                          </p:stCondLst>
                                        </p:cTn>
                                        <p:tgtEl>
                                          <p:spTgt spid="24582"/>
                                        </p:tgtEl>
                                        <p:attrNameLst>
                                          <p:attrName>style.visibility</p:attrName>
                                        </p:attrNameLst>
                                      </p:cBhvr>
                                      <p:to>
                                        <p:strVal val="visible"/>
                                      </p:to>
                                    </p:set>
                                  </p:childTnLst>
                                </p:cTn>
                              </p:par>
                              <p:par>
                                <p:cTn id="235" presetID="1" presetClass="entr" presetSubtype="0" fill="hold" grpId="5" nodeType="withEffect">
                                  <p:stCondLst>
                                    <p:cond delay="0"/>
                                  </p:stCondLst>
                                  <p:childTnLst>
                                    <p:set>
                                      <p:cBhvr>
                                        <p:cTn id="236" dur="1" fill="hold">
                                          <p:stCondLst>
                                            <p:cond delay="0"/>
                                          </p:stCondLst>
                                        </p:cTn>
                                        <p:tgtEl>
                                          <p:spTgt spid="18"/>
                                        </p:tgtEl>
                                        <p:attrNameLst>
                                          <p:attrName>style.visibility</p:attrName>
                                        </p:attrNameLst>
                                      </p:cBhvr>
                                      <p:to>
                                        <p:strVal val="visible"/>
                                      </p:to>
                                    </p:set>
                                  </p:childTnLst>
                                </p:cTn>
                              </p:par>
                              <p:par>
                                <p:cTn id="237" presetID="1" presetClass="entr" presetSubtype="0" fill="hold" grpId="3" nodeType="withEffect">
                                  <p:stCondLst>
                                    <p:cond delay="0"/>
                                  </p:stCondLst>
                                  <p:childTnLst>
                                    <p:set>
                                      <p:cBhvr>
                                        <p:cTn id="238" dur="1" fill="hold">
                                          <p:stCondLst>
                                            <p:cond delay="0"/>
                                          </p:stCondLst>
                                        </p:cTn>
                                        <p:tgtEl>
                                          <p:spTgt spid="24600"/>
                                        </p:tgtEl>
                                        <p:attrNameLst>
                                          <p:attrName>style.visibility</p:attrName>
                                        </p:attrNameLst>
                                      </p:cBhvr>
                                      <p:to>
                                        <p:strVal val="visible"/>
                                      </p:to>
                                    </p:set>
                                  </p:childTnLst>
                                </p:cTn>
                              </p:par>
                              <p:par>
                                <p:cTn id="239" presetID="1" presetClass="entr" presetSubtype="0" fill="hold" grpId="5" nodeType="withEffect">
                                  <p:stCondLst>
                                    <p:cond delay="0"/>
                                  </p:stCondLst>
                                  <p:childTnLst>
                                    <p:set>
                                      <p:cBhvr>
                                        <p:cTn id="240" dur="1" fill="hold">
                                          <p:stCondLst>
                                            <p:cond delay="0"/>
                                          </p:stCondLst>
                                        </p:cTn>
                                        <p:tgtEl>
                                          <p:spTgt spid="29"/>
                                        </p:tgtEl>
                                        <p:attrNameLst>
                                          <p:attrName>style.visibility</p:attrName>
                                        </p:attrNameLst>
                                      </p:cBhvr>
                                      <p:to>
                                        <p:strVal val="visible"/>
                                      </p:to>
                                    </p:set>
                                  </p:childTnLst>
                                </p:cTn>
                              </p:par>
                              <p:par>
                                <p:cTn id="241" presetID="1" presetClass="entr" presetSubtype="0" fill="hold" grpId="3" nodeType="withEffect">
                                  <p:stCondLst>
                                    <p:cond delay="0"/>
                                  </p:stCondLst>
                                  <p:childTnLst>
                                    <p:set>
                                      <p:cBhvr>
                                        <p:cTn id="242" dur="1" fill="hold">
                                          <p:stCondLst>
                                            <p:cond delay="0"/>
                                          </p:stCondLst>
                                        </p:cTn>
                                        <p:tgtEl>
                                          <p:spTgt spid="24601"/>
                                        </p:tgtEl>
                                        <p:attrNameLst>
                                          <p:attrName>style.visibility</p:attrName>
                                        </p:attrNameLst>
                                      </p:cBhvr>
                                      <p:to>
                                        <p:strVal val="visible"/>
                                      </p:to>
                                    </p:set>
                                  </p:childTnLst>
                                </p:cTn>
                              </p:par>
                              <p:par>
                                <p:cTn id="243" presetID="1" presetClass="entr" presetSubtype="0" fill="hold" grpId="3" nodeType="withEffect">
                                  <p:stCondLst>
                                    <p:cond delay="0"/>
                                  </p:stCondLst>
                                  <p:childTnLst>
                                    <p:set>
                                      <p:cBhvr>
                                        <p:cTn id="244" dur="1" fill="hold">
                                          <p:stCondLst>
                                            <p:cond delay="0"/>
                                          </p:stCondLst>
                                        </p:cTn>
                                        <p:tgtEl>
                                          <p:spTgt spid="24594"/>
                                        </p:tgtEl>
                                        <p:attrNameLst>
                                          <p:attrName>style.visibility</p:attrName>
                                        </p:attrNameLst>
                                      </p:cBhvr>
                                      <p:to>
                                        <p:strVal val="visible"/>
                                      </p:to>
                                    </p:set>
                                  </p:childTnLst>
                                </p:cTn>
                              </p:par>
                              <p:par>
                                <p:cTn id="245" presetID="1" presetClass="entr" presetSubtype="0" fill="hold" grpId="5" nodeType="withEffect">
                                  <p:stCondLst>
                                    <p:cond delay="0"/>
                                  </p:stCondLst>
                                  <p:childTnLst>
                                    <p:set>
                                      <p:cBhvr>
                                        <p:cTn id="246" dur="1" fill="hold">
                                          <p:stCondLst>
                                            <p:cond delay="0"/>
                                          </p:stCondLst>
                                        </p:cTn>
                                        <p:tgtEl>
                                          <p:spTgt spid="6"/>
                                        </p:tgtEl>
                                        <p:attrNameLst>
                                          <p:attrName>style.visibility</p:attrName>
                                        </p:attrNameLst>
                                      </p:cBhvr>
                                      <p:to>
                                        <p:strVal val="visible"/>
                                      </p:to>
                                    </p:set>
                                  </p:childTnLst>
                                </p:cTn>
                              </p:par>
                              <p:par>
                                <p:cTn id="247" presetID="1" presetClass="entr" presetSubtype="0" fill="hold" grpId="3" nodeType="withEffect">
                                  <p:stCondLst>
                                    <p:cond delay="0"/>
                                  </p:stCondLst>
                                  <p:childTnLst>
                                    <p:set>
                                      <p:cBhvr>
                                        <p:cTn id="248" dur="1" fill="hold">
                                          <p:stCondLst>
                                            <p:cond delay="0"/>
                                          </p:stCondLst>
                                        </p:cTn>
                                        <p:tgtEl>
                                          <p:spTgt spid="24583"/>
                                        </p:tgtEl>
                                        <p:attrNameLst>
                                          <p:attrName>style.visibility</p:attrName>
                                        </p:attrNameLst>
                                      </p:cBhvr>
                                      <p:to>
                                        <p:strVal val="visible"/>
                                      </p:to>
                                    </p:set>
                                  </p:childTnLst>
                                </p:cTn>
                              </p:par>
                              <p:par>
                                <p:cTn id="249" presetID="1" presetClass="entr" presetSubtype="0" fill="hold" grpId="3" nodeType="withEffect">
                                  <p:stCondLst>
                                    <p:cond delay="0"/>
                                  </p:stCondLst>
                                  <p:childTnLst>
                                    <p:set>
                                      <p:cBhvr>
                                        <p:cTn id="250" dur="1" fill="hold">
                                          <p:stCondLst>
                                            <p:cond delay="0"/>
                                          </p:stCondLst>
                                        </p:cTn>
                                        <p:tgtEl>
                                          <p:spTgt spid="24598"/>
                                        </p:tgtEl>
                                        <p:attrNameLst>
                                          <p:attrName>style.visibility</p:attrName>
                                        </p:attrNameLst>
                                      </p:cBhvr>
                                      <p:to>
                                        <p:strVal val="visible"/>
                                      </p:to>
                                    </p:set>
                                  </p:childTnLst>
                                </p:cTn>
                              </p:par>
                              <p:par>
                                <p:cTn id="251" presetID="1" presetClass="entr" presetSubtype="0" fill="hold" grpId="5" nodeType="withEffect">
                                  <p:stCondLst>
                                    <p:cond delay="0"/>
                                  </p:stCondLst>
                                  <p:childTnLst>
                                    <p:set>
                                      <p:cBhvr>
                                        <p:cTn id="252" dur="1" fill="hold">
                                          <p:stCondLst>
                                            <p:cond delay="0"/>
                                          </p:stCondLst>
                                        </p:cTn>
                                        <p:tgtEl>
                                          <p:spTgt spid="33"/>
                                        </p:tgtEl>
                                        <p:attrNameLst>
                                          <p:attrName>style.visibility</p:attrName>
                                        </p:attrNameLst>
                                      </p:cBhvr>
                                      <p:to>
                                        <p:strVal val="visible"/>
                                      </p:to>
                                    </p:set>
                                  </p:childTnLst>
                                </p:cTn>
                              </p:par>
                              <p:par>
                                <p:cTn id="253" presetID="1" presetClass="entr" presetSubtype="0" fill="hold" grpId="5" nodeType="withEffect">
                                  <p:stCondLst>
                                    <p:cond delay="0"/>
                                  </p:stCondLst>
                                  <p:childTnLst>
                                    <p:set>
                                      <p:cBhvr>
                                        <p:cTn id="254" dur="1" fill="hold">
                                          <p:stCondLst>
                                            <p:cond delay="0"/>
                                          </p:stCondLst>
                                        </p:cTn>
                                        <p:tgtEl>
                                          <p:spTgt spid="34"/>
                                        </p:tgtEl>
                                        <p:attrNameLst>
                                          <p:attrName>style.visibility</p:attrName>
                                        </p:attrNameLst>
                                      </p:cBhvr>
                                      <p:to>
                                        <p:strVal val="visible"/>
                                      </p:to>
                                    </p:set>
                                  </p:childTnLst>
                                </p:cTn>
                              </p:par>
                              <p:par>
                                <p:cTn id="255" presetID="1" presetClass="entr" presetSubtype="0" fill="hold" grpId="5" nodeType="withEffect">
                                  <p:stCondLst>
                                    <p:cond delay="0"/>
                                  </p:stCondLst>
                                  <p:childTnLst>
                                    <p:set>
                                      <p:cBhvr>
                                        <p:cTn id="256" dur="1" fill="hold">
                                          <p:stCondLst>
                                            <p:cond delay="0"/>
                                          </p:stCondLst>
                                        </p:cTn>
                                        <p:tgtEl>
                                          <p:spTgt spid="32"/>
                                        </p:tgtEl>
                                        <p:attrNameLst>
                                          <p:attrName>style.visibility</p:attrName>
                                        </p:attrNameLst>
                                      </p:cBhvr>
                                      <p:to>
                                        <p:strVal val="visible"/>
                                      </p:to>
                                    </p:set>
                                  </p:childTnLst>
                                </p:cTn>
                              </p:par>
                              <p:par>
                                <p:cTn id="257" presetID="1" presetClass="entr" presetSubtype="0" fill="hold" grpId="5" nodeType="withEffect">
                                  <p:stCondLst>
                                    <p:cond delay="0"/>
                                  </p:stCondLst>
                                  <p:childTnLst>
                                    <p:set>
                                      <p:cBhvr>
                                        <p:cTn id="258" dur="1" fill="hold">
                                          <p:stCondLst>
                                            <p:cond delay="0"/>
                                          </p:stCondLst>
                                        </p:cTn>
                                        <p:tgtEl>
                                          <p:spTgt spid="31"/>
                                        </p:tgtEl>
                                        <p:attrNameLst>
                                          <p:attrName>style.visibility</p:attrName>
                                        </p:attrNameLst>
                                      </p:cBhvr>
                                      <p:to>
                                        <p:strVal val="visible"/>
                                      </p:to>
                                    </p:set>
                                  </p:childTnLst>
                                </p:cTn>
                              </p:par>
                              <p:par>
                                <p:cTn id="259" presetID="1" presetClass="entr" presetSubtype="0" fill="hold" grpId="3" nodeType="withEffect">
                                  <p:stCondLst>
                                    <p:cond delay="0"/>
                                  </p:stCondLst>
                                  <p:childTnLst>
                                    <p:set>
                                      <p:cBhvr>
                                        <p:cTn id="260" dur="1" fill="hold">
                                          <p:stCondLst>
                                            <p:cond delay="0"/>
                                          </p:stCondLst>
                                        </p:cTn>
                                        <p:tgtEl>
                                          <p:spTgt spid="24603"/>
                                        </p:tgtEl>
                                        <p:attrNameLst>
                                          <p:attrName>style.visibility</p:attrName>
                                        </p:attrNameLst>
                                      </p:cBhvr>
                                      <p:to>
                                        <p:strVal val="visible"/>
                                      </p:to>
                                    </p:set>
                                  </p:childTnLst>
                                </p:cTn>
                              </p:par>
                              <p:par>
                                <p:cTn id="261" presetID="1" presetClass="entr" presetSubtype="0" fill="hold" grpId="5" nodeType="withEffect">
                                  <p:stCondLst>
                                    <p:cond delay="0"/>
                                  </p:stCondLst>
                                  <p:childTnLst>
                                    <p:set>
                                      <p:cBhvr>
                                        <p:cTn id="262" dur="1" fill="hold">
                                          <p:stCondLst>
                                            <p:cond delay="0"/>
                                          </p:stCondLst>
                                        </p:cTn>
                                        <p:tgtEl>
                                          <p:spTgt spid="20"/>
                                        </p:tgtEl>
                                        <p:attrNameLst>
                                          <p:attrName>style.visibility</p:attrName>
                                        </p:attrNameLst>
                                      </p:cBhvr>
                                      <p:to>
                                        <p:strVal val="visible"/>
                                      </p:to>
                                    </p:set>
                                  </p:childTnLst>
                                </p:cTn>
                              </p:par>
                              <p:par>
                                <p:cTn id="263" presetID="1" presetClass="entr" presetSubtype="0" fill="hold" grpId="5" nodeType="withEffect">
                                  <p:stCondLst>
                                    <p:cond delay="0"/>
                                  </p:stCondLst>
                                  <p:childTnLst>
                                    <p:set>
                                      <p:cBhvr>
                                        <p:cTn id="264" dur="1" fill="hold">
                                          <p:stCondLst>
                                            <p:cond delay="0"/>
                                          </p:stCondLst>
                                        </p:cTn>
                                        <p:tgtEl>
                                          <p:spTgt spid="17"/>
                                        </p:tgtEl>
                                        <p:attrNameLst>
                                          <p:attrName>style.visibility</p:attrName>
                                        </p:attrNameLst>
                                      </p:cBhvr>
                                      <p:to>
                                        <p:strVal val="visible"/>
                                      </p:to>
                                    </p:set>
                                  </p:childTnLst>
                                </p:cTn>
                              </p:par>
                            </p:childTnLst>
                          </p:cTn>
                        </p:par>
                      </p:childTnLst>
                    </p:cTn>
                  </p:par>
                  <p:par>
                    <p:cTn id="265" fill="hold" nodeType="clickPar">
                      <p:stCondLst>
                        <p:cond delay="indefinite"/>
                      </p:stCondLst>
                      <p:childTnLst>
                        <p:par>
                          <p:cTn id="266" fill="hold" nodeType="withGroup">
                            <p:stCondLst>
                              <p:cond delay="0"/>
                            </p:stCondLst>
                            <p:childTnLst>
                              <p:par>
                                <p:cTn id="267" presetID="1" presetClass="exit" presetSubtype="0" fill="hold" grpId="4" nodeType="clickEffect">
                                  <p:stCondLst>
                                    <p:cond delay="0"/>
                                  </p:stCondLst>
                                  <p:childTnLst>
                                    <p:set>
                                      <p:cBhvr>
                                        <p:cTn id="268" dur="1" fill="hold">
                                          <p:stCondLst>
                                            <p:cond delay="0"/>
                                          </p:stCondLst>
                                        </p:cTn>
                                        <p:tgtEl>
                                          <p:spTgt spid="24600"/>
                                        </p:tgtEl>
                                        <p:attrNameLst>
                                          <p:attrName>style.visibility</p:attrName>
                                        </p:attrNameLst>
                                      </p:cBhvr>
                                      <p:to>
                                        <p:strVal val="hidden"/>
                                      </p:to>
                                    </p:set>
                                  </p:childTnLst>
                                </p:cTn>
                              </p:par>
                              <p:par>
                                <p:cTn id="269" presetID="1" presetClass="exit" presetSubtype="0" fill="hold" grpId="4" nodeType="withEffect">
                                  <p:stCondLst>
                                    <p:cond delay="0"/>
                                  </p:stCondLst>
                                  <p:childTnLst>
                                    <p:set>
                                      <p:cBhvr>
                                        <p:cTn id="270" dur="1" fill="hold">
                                          <p:stCondLst>
                                            <p:cond delay="0"/>
                                          </p:stCondLst>
                                        </p:cTn>
                                        <p:tgtEl>
                                          <p:spTgt spid="24596"/>
                                        </p:tgtEl>
                                        <p:attrNameLst>
                                          <p:attrName>style.visibility</p:attrName>
                                        </p:attrNameLst>
                                      </p:cBhvr>
                                      <p:to>
                                        <p:strVal val="hidden"/>
                                      </p:to>
                                    </p:set>
                                  </p:childTnLst>
                                </p:cTn>
                              </p:par>
                              <p:par>
                                <p:cTn id="271" presetID="1" presetClass="exit" presetSubtype="0" fill="hold" grpId="4" nodeType="withEffect">
                                  <p:stCondLst>
                                    <p:cond delay="0"/>
                                  </p:stCondLst>
                                  <p:childTnLst>
                                    <p:set>
                                      <p:cBhvr>
                                        <p:cTn id="272" dur="1" fill="hold">
                                          <p:stCondLst>
                                            <p:cond delay="0"/>
                                          </p:stCondLst>
                                        </p:cTn>
                                        <p:tgtEl>
                                          <p:spTgt spid="24582"/>
                                        </p:tgtEl>
                                        <p:attrNameLst>
                                          <p:attrName>style.visibility</p:attrName>
                                        </p:attrNameLst>
                                      </p:cBhvr>
                                      <p:to>
                                        <p:strVal val="hidden"/>
                                      </p:to>
                                    </p:set>
                                  </p:childTnLst>
                                </p:cTn>
                              </p:par>
                              <p:par>
                                <p:cTn id="273" presetID="1" presetClass="exit" presetSubtype="0" fill="hold" grpId="4" nodeType="withEffect">
                                  <p:stCondLst>
                                    <p:cond delay="0"/>
                                  </p:stCondLst>
                                  <p:childTnLst>
                                    <p:set>
                                      <p:cBhvr>
                                        <p:cTn id="274" dur="1" fill="hold">
                                          <p:stCondLst>
                                            <p:cond delay="0"/>
                                          </p:stCondLst>
                                        </p:cTn>
                                        <p:tgtEl>
                                          <p:spTgt spid="24594"/>
                                        </p:tgtEl>
                                        <p:attrNameLst>
                                          <p:attrName>style.visibility</p:attrName>
                                        </p:attrNameLst>
                                      </p:cBhvr>
                                      <p:to>
                                        <p:strVal val="hidden"/>
                                      </p:to>
                                    </p:set>
                                  </p:childTnLst>
                                </p:cTn>
                              </p:par>
                              <p:par>
                                <p:cTn id="275" presetID="1" presetClass="exit" presetSubtype="0" fill="hold" grpId="4" nodeType="withEffect">
                                  <p:stCondLst>
                                    <p:cond delay="0"/>
                                  </p:stCondLst>
                                  <p:childTnLst>
                                    <p:set>
                                      <p:cBhvr>
                                        <p:cTn id="276" dur="1" fill="hold">
                                          <p:stCondLst>
                                            <p:cond delay="0"/>
                                          </p:stCondLst>
                                        </p:cTn>
                                        <p:tgtEl>
                                          <p:spTgt spid="24597"/>
                                        </p:tgtEl>
                                        <p:attrNameLst>
                                          <p:attrName>style.visibility</p:attrName>
                                        </p:attrNameLst>
                                      </p:cBhvr>
                                      <p:to>
                                        <p:strVal val="hidden"/>
                                      </p:to>
                                    </p:set>
                                  </p:childTnLst>
                                </p:cTn>
                              </p:par>
                              <p:par>
                                <p:cTn id="277" presetID="1" presetClass="exit" presetSubtype="0" fill="hold" grpId="4" nodeType="withEffect">
                                  <p:stCondLst>
                                    <p:cond delay="0"/>
                                  </p:stCondLst>
                                  <p:childTnLst>
                                    <p:set>
                                      <p:cBhvr>
                                        <p:cTn id="278" dur="1" fill="hold">
                                          <p:stCondLst>
                                            <p:cond delay="0"/>
                                          </p:stCondLst>
                                        </p:cTn>
                                        <p:tgtEl>
                                          <p:spTgt spid="24601"/>
                                        </p:tgtEl>
                                        <p:attrNameLst>
                                          <p:attrName>style.visibility</p:attrName>
                                        </p:attrNameLst>
                                      </p:cBhvr>
                                      <p:to>
                                        <p:strVal val="hidden"/>
                                      </p:to>
                                    </p:set>
                                  </p:childTnLst>
                                </p:cTn>
                              </p:par>
                              <p:par>
                                <p:cTn id="279" presetID="1" presetClass="exit" presetSubtype="0" fill="hold" grpId="4" nodeType="withEffect">
                                  <p:stCondLst>
                                    <p:cond delay="0"/>
                                  </p:stCondLst>
                                  <p:childTnLst>
                                    <p:set>
                                      <p:cBhvr>
                                        <p:cTn id="280" dur="1" fill="hold">
                                          <p:stCondLst>
                                            <p:cond delay="0"/>
                                          </p:stCondLst>
                                        </p:cTn>
                                        <p:tgtEl>
                                          <p:spTgt spid="24605"/>
                                        </p:tgtEl>
                                        <p:attrNameLst>
                                          <p:attrName>style.visibility</p:attrName>
                                        </p:attrNameLst>
                                      </p:cBhvr>
                                      <p:to>
                                        <p:strVal val="hidden"/>
                                      </p:to>
                                    </p:set>
                                  </p:childTnLst>
                                </p:cTn>
                              </p:par>
                              <p:par>
                                <p:cTn id="281" presetID="1" presetClass="exit" presetSubtype="0" fill="hold" grpId="4" nodeType="withEffect">
                                  <p:stCondLst>
                                    <p:cond delay="0"/>
                                  </p:stCondLst>
                                  <p:childTnLst>
                                    <p:set>
                                      <p:cBhvr>
                                        <p:cTn id="282" dur="1" fill="hold">
                                          <p:stCondLst>
                                            <p:cond delay="0"/>
                                          </p:stCondLst>
                                        </p:cTn>
                                        <p:tgtEl>
                                          <p:spTgt spid="24602"/>
                                        </p:tgtEl>
                                        <p:attrNameLst>
                                          <p:attrName>style.visibility</p:attrName>
                                        </p:attrNameLst>
                                      </p:cBhvr>
                                      <p:to>
                                        <p:strVal val="hidden"/>
                                      </p:to>
                                    </p:set>
                                  </p:childTnLst>
                                </p:cTn>
                              </p:par>
                              <p:par>
                                <p:cTn id="283" presetID="1" presetClass="exit" presetSubtype="0" fill="hold" grpId="4" nodeType="withEffect">
                                  <p:stCondLst>
                                    <p:cond delay="0"/>
                                  </p:stCondLst>
                                  <p:childTnLst>
                                    <p:set>
                                      <p:cBhvr>
                                        <p:cTn id="284" dur="1" fill="hold">
                                          <p:stCondLst>
                                            <p:cond delay="0"/>
                                          </p:stCondLst>
                                        </p:cTn>
                                        <p:tgtEl>
                                          <p:spTgt spid="24598"/>
                                        </p:tgtEl>
                                        <p:attrNameLst>
                                          <p:attrName>style.visibility</p:attrName>
                                        </p:attrNameLst>
                                      </p:cBhvr>
                                      <p:to>
                                        <p:strVal val="hidden"/>
                                      </p:to>
                                    </p:set>
                                  </p:childTnLst>
                                </p:cTn>
                              </p:par>
                              <p:par>
                                <p:cTn id="285" presetID="1" presetClass="exit" presetSubtype="0" fill="hold" grpId="4" nodeType="withEffect">
                                  <p:stCondLst>
                                    <p:cond delay="0"/>
                                  </p:stCondLst>
                                  <p:childTnLst>
                                    <p:set>
                                      <p:cBhvr>
                                        <p:cTn id="286" dur="1" fill="hold">
                                          <p:stCondLst>
                                            <p:cond delay="0"/>
                                          </p:stCondLst>
                                        </p:cTn>
                                        <p:tgtEl>
                                          <p:spTgt spid="24583"/>
                                        </p:tgtEl>
                                        <p:attrNameLst>
                                          <p:attrName>style.visibility</p:attrName>
                                        </p:attrNameLst>
                                      </p:cBhvr>
                                      <p:to>
                                        <p:strVal val="hidden"/>
                                      </p:to>
                                    </p:set>
                                  </p:childTnLst>
                                </p:cTn>
                              </p:par>
                              <p:par>
                                <p:cTn id="287" presetID="1" presetClass="exit" presetSubtype="0" fill="hold" grpId="4" nodeType="withEffect">
                                  <p:stCondLst>
                                    <p:cond delay="0"/>
                                  </p:stCondLst>
                                  <p:childTnLst>
                                    <p:set>
                                      <p:cBhvr>
                                        <p:cTn id="288" dur="1" fill="hold">
                                          <p:stCondLst>
                                            <p:cond delay="0"/>
                                          </p:stCondLst>
                                        </p:cTn>
                                        <p:tgtEl>
                                          <p:spTgt spid="24580"/>
                                        </p:tgtEl>
                                        <p:attrNameLst>
                                          <p:attrName>style.visibility</p:attrName>
                                        </p:attrNameLst>
                                      </p:cBhvr>
                                      <p:to>
                                        <p:strVal val="hidden"/>
                                      </p:to>
                                    </p:set>
                                  </p:childTnLst>
                                </p:cTn>
                              </p:par>
                              <p:par>
                                <p:cTn id="289" presetID="1" presetClass="exit" presetSubtype="0" fill="hold" grpId="4" nodeType="withEffect">
                                  <p:stCondLst>
                                    <p:cond delay="0"/>
                                  </p:stCondLst>
                                  <p:childTnLst>
                                    <p:set>
                                      <p:cBhvr>
                                        <p:cTn id="290" dur="1" fill="hold">
                                          <p:stCondLst>
                                            <p:cond delay="0"/>
                                          </p:stCondLst>
                                        </p:cTn>
                                        <p:tgtEl>
                                          <p:spTgt spid="24599"/>
                                        </p:tgtEl>
                                        <p:attrNameLst>
                                          <p:attrName>style.visibility</p:attrName>
                                        </p:attrNameLst>
                                      </p:cBhvr>
                                      <p:to>
                                        <p:strVal val="hidden"/>
                                      </p:to>
                                    </p:set>
                                  </p:childTnLst>
                                </p:cTn>
                              </p:par>
                              <p:par>
                                <p:cTn id="291" presetID="1" presetClass="exit" presetSubtype="0" fill="hold" grpId="4" nodeType="withEffect">
                                  <p:stCondLst>
                                    <p:cond delay="0"/>
                                  </p:stCondLst>
                                  <p:childTnLst>
                                    <p:set>
                                      <p:cBhvr>
                                        <p:cTn id="292" dur="1" fill="hold">
                                          <p:stCondLst>
                                            <p:cond delay="0"/>
                                          </p:stCondLst>
                                        </p:cTn>
                                        <p:tgtEl>
                                          <p:spTgt spid="24603"/>
                                        </p:tgtEl>
                                        <p:attrNameLst>
                                          <p:attrName>style.visibility</p:attrName>
                                        </p:attrNameLst>
                                      </p:cBhvr>
                                      <p:to>
                                        <p:strVal val="hidden"/>
                                      </p:to>
                                    </p:set>
                                  </p:childTnLst>
                                </p:cTn>
                              </p:par>
                            </p:childTnLst>
                          </p:cTn>
                        </p:par>
                      </p:childTnLst>
                    </p:cTn>
                  </p:par>
                  <p:par>
                    <p:cTn id="293" fill="hold" nodeType="clickPar">
                      <p:stCondLst>
                        <p:cond delay="indefinite"/>
                      </p:stCondLst>
                      <p:childTnLst>
                        <p:par>
                          <p:cTn id="294" fill="hold" nodeType="withGroup">
                            <p:stCondLst>
                              <p:cond delay="0"/>
                            </p:stCondLst>
                            <p:childTnLst>
                              <p:par>
                                <p:cTn id="295" presetID="1" presetClass="exit" presetSubtype="0" fill="hold" grpId="0" nodeType="clickEffect">
                                  <p:stCondLst>
                                    <p:cond delay="0"/>
                                  </p:stCondLst>
                                  <p:childTnLst>
                                    <p:set>
                                      <p:cBhvr>
                                        <p:cTn id="296" dur="1" fill="hold">
                                          <p:stCondLst>
                                            <p:cond delay="0"/>
                                          </p:stCondLst>
                                        </p:cTn>
                                        <p:tgtEl>
                                          <p:spTgt spid="89"/>
                                        </p:tgtEl>
                                        <p:attrNameLst>
                                          <p:attrName>style.visibility</p:attrName>
                                        </p:attrNameLst>
                                      </p:cBhvr>
                                      <p:to>
                                        <p:strVal val="hidden"/>
                                      </p:to>
                                    </p:set>
                                  </p:childTnLst>
                                </p:cTn>
                              </p:par>
                            </p:childTnLst>
                          </p:cTn>
                        </p:par>
                      </p:childTnLst>
                    </p:cTn>
                  </p:par>
                  <p:par>
                    <p:cTn id="297" fill="hold" nodeType="clickPar">
                      <p:stCondLst>
                        <p:cond delay="indefinite"/>
                      </p:stCondLst>
                      <p:childTnLst>
                        <p:par>
                          <p:cTn id="298" fill="hold" nodeType="withGroup">
                            <p:stCondLst>
                              <p:cond delay="0"/>
                            </p:stCondLst>
                            <p:childTnLst>
                              <p:par>
                                <p:cTn id="299" presetID="1" presetClass="entr" presetSubtype="0" fill="hold" grpId="5" nodeType="clickEffect">
                                  <p:stCondLst>
                                    <p:cond delay="0"/>
                                  </p:stCondLst>
                                  <p:childTnLst>
                                    <p:set>
                                      <p:cBhvr>
                                        <p:cTn id="300" dur="1" fill="hold">
                                          <p:stCondLst>
                                            <p:cond delay="0"/>
                                          </p:stCondLst>
                                        </p:cTn>
                                        <p:tgtEl>
                                          <p:spTgt spid="24600"/>
                                        </p:tgtEl>
                                        <p:attrNameLst>
                                          <p:attrName>style.visibility</p:attrName>
                                        </p:attrNameLst>
                                      </p:cBhvr>
                                      <p:to>
                                        <p:strVal val="visible"/>
                                      </p:to>
                                    </p:set>
                                  </p:childTnLst>
                                </p:cTn>
                              </p:par>
                              <p:par>
                                <p:cTn id="301" presetID="1" presetClass="entr" presetSubtype="0" fill="hold" grpId="5" nodeType="withEffect">
                                  <p:stCondLst>
                                    <p:cond delay="0"/>
                                  </p:stCondLst>
                                  <p:childTnLst>
                                    <p:set>
                                      <p:cBhvr>
                                        <p:cTn id="302" dur="1" fill="hold">
                                          <p:stCondLst>
                                            <p:cond delay="0"/>
                                          </p:stCondLst>
                                        </p:cTn>
                                        <p:tgtEl>
                                          <p:spTgt spid="24596"/>
                                        </p:tgtEl>
                                        <p:attrNameLst>
                                          <p:attrName>style.visibility</p:attrName>
                                        </p:attrNameLst>
                                      </p:cBhvr>
                                      <p:to>
                                        <p:strVal val="visible"/>
                                      </p:to>
                                    </p:set>
                                  </p:childTnLst>
                                </p:cTn>
                              </p:par>
                              <p:par>
                                <p:cTn id="303" presetID="1" presetClass="entr" presetSubtype="0" fill="hold" grpId="5" nodeType="withEffect">
                                  <p:stCondLst>
                                    <p:cond delay="0"/>
                                  </p:stCondLst>
                                  <p:childTnLst>
                                    <p:set>
                                      <p:cBhvr>
                                        <p:cTn id="304" dur="1" fill="hold">
                                          <p:stCondLst>
                                            <p:cond delay="0"/>
                                          </p:stCondLst>
                                        </p:cTn>
                                        <p:tgtEl>
                                          <p:spTgt spid="24582"/>
                                        </p:tgtEl>
                                        <p:attrNameLst>
                                          <p:attrName>style.visibility</p:attrName>
                                        </p:attrNameLst>
                                      </p:cBhvr>
                                      <p:to>
                                        <p:strVal val="visible"/>
                                      </p:to>
                                    </p:set>
                                  </p:childTnLst>
                                </p:cTn>
                              </p:par>
                              <p:par>
                                <p:cTn id="305" presetID="1" presetClass="entr" presetSubtype="0" fill="hold" grpId="5" nodeType="withEffect">
                                  <p:stCondLst>
                                    <p:cond delay="0"/>
                                  </p:stCondLst>
                                  <p:childTnLst>
                                    <p:set>
                                      <p:cBhvr>
                                        <p:cTn id="306" dur="1" fill="hold">
                                          <p:stCondLst>
                                            <p:cond delay="0"/>
                                          </p:stCondLst>
                                        </p:cTn>
                                        <p:tgtEl>
                                          <p:spTgt spid="24594"/>
                                        </p:tgtEl>
                                        <p:attrNameLst>
                                          <p:attrName>style.visibility</p:attrName>
                                        </p:attrNameLst>
                                      </p:cBhvr>
                                      <p:to>
                                        <p:strVal val="visible"/>
                                      </p:to>
                                    </p:set>
                                  </p:childTnLst>
                                </p:cTn>
                              </p:par>
                              <p:par>
                                <p:cTn id="307" presetID="1" presetClass="entr" presetSubtype="0" fill="hold" grpId="5" nodeType="withEffect">
                                  <p:stCondLst>
                                    <p:cond delay="0"/>
                                  </p:stCondLst>
                                  <p:childTnLst>
                                    <p:set>
                                      <p:cBhvr>
                                        <p:cTn id="308" dur="1" fill="hold">
                                          <p:stCondLst>
                                            <p:cond delay="0"/>
                                          </p:stCondLst>
                                        </p:cTn>
                                        <p:tgtEl>
                                          <p:spTgt spid="24597"/>
                                        </p:tgtEl>
                                        <p:attrNameLst>
                                          <p:attrName>style.visibility</p:attrName>
                                        </p:attrNameLst>
                                      </p:cBhvr>
                                      <p:to>
                                        <p:strVal val="visible"/>
                                      </p:to>
                                    </p:set>
                                  </p:childTnLst>
                                </p:cTn>
                              </p:par>
                              <p:par>
                                <p:cTn id="309" presetID="1" presetClass="entr" presetSubtype="0" fill="hold" grpId="5" nodeType="withEffect">
                                  <p:stCondLst>
                                    <p:cond delay="0"/>
                                  </p:stCondLst>
                                  <p:childTnLst>
                                    <p:set>
                                      <p:cBhvr>
                                        <p:cTn id="310" dur="1" fill="hold">
                                          <p:stCondLst>
                                            <p:cond delay="0"/>
                                          </p:stCondLst>
                                        </p:cTn>
                                        <p:tgtEl>
                                          <p:spTgt spid="24601"/>
                                        </p:tgtEl>
                                        <p:attrNameLst>
                                          <p:attrName>style.visibility</p:attrName>
                                        </p:attrNameLst>
                                      </p:cBhvr>
                                      <p:to>
                                        <p:strVal val="visible"/>
                                      </p:to>
                                    </p:set>
                                  </p:childTnLst>
                                </p:cTn>
                              </p:par>
                              <p:par>
                                <p:cTn id="311" presetID="1" presetClass="entr" presetSubtype="0" fill="hold" grpId="5" nodeType="withEffect">
                                  <p:stCondLst>
                                    <p:cond delay="0"/>
                                  </p:stCondLst>
                                  <p:childTnLst>
                                    <p:set>
                                      <p:cBhvr>
                                        <p:cTn id="312" dur="1" fill="hold">
                                          <p:stCondLst>
                                            <p:cond delay="0"/>
                                          </p:stCondLst>
                                        </p:cTn>
                                        <p:tgtEl>
                                          <p:spTgt spid="24605"/>
                                        </p:tgtEl>
                                        <p:attrNameLst>
                                          <p:attrName>style.visibility</p:attrName>
                                        </p:attrNameLst>
                                      </p:cBhvr>
                                      <p:to>
                                        <p:strVal val="visible"/>
                                      </p:to>
                                    </p:set>
                                  </p:childTnLst>
                                </p:cTn>
                              </p:par>
                              <p:par>
                                <p:cTn id="313" presetID="1" presetClass="entr" presetSubtype="0" fill="hold" grpId="5" nodeType="withEffect">
                                  <p:stCondLst>
                                    <p:cond delay="0"/>
                                  </p:stCondLst>
                                  <p:childTnLst>
                                    <p:set>
                                      <p:cBhvr>
                                        <p:cTn id="314" dur="1" fill="hold">
                                          <p:stCondLst>
                                            <p:cond delay="0"/>
                                          </p:stCondLst>
                                        </p:cTn>
                                        <p:tgtEl>
                                          <p:spTgt spid="24602"/>
                                        </p:tgtEl>
                                        <p:attrNameLst>
                                          <p:attrName>style.visibility</p:attrName>
                                        </p:attrNameLst>
                                      </p:cBhvr>
                                      <p:to>
                                        <p:strVal val="visible"/>
                                      </p:to>
                                    </p:set>
                                  </p:childTnLst>
                                </p:cTn>
                              </p:par>
                              <p:par>
                                <p:cTn id="315" presetID="1" presetClass="entr" presetSubtype="0" fill="hold" grpId="5" nodeType="withEffect">
                                  <p:stCondLst>
                                    <p:cond delay="0"/>
                                  </p:stCondLst>
                                  <p:childTnLst>
                                    <p:set>
                                      <p:cBhvr>
                                        <p:cTn id="316" dur="1" fill="hold">
                                          <p:stCondLst>
                                            <p:cond delay="0"/>
                                          </p:stCondLst>
                                        </p:cTn>
                                        <p:tgtEl>
                                          <p:spTgt spid="24598"/>
                                        </p:tgtEl>
                                        <p:attrNameLst>
                                          <p:attrName>style.visibility</p:attrName>
                                        </p:attrNameLst>
                                      </p:cBhvr>
                                      <p:to>
                                        <p:strVal val="visible"/>
                                      </p:to>
                                    </p:set>
                                  </p:childTnLst>
                                </p:cTn>
                              </p:par>
                              <p:par>
                                <p:cTn id="317" presetID="1" presetClass="entr" presetSubtype="0" fill="hold" grpId="5" nodeType="withEffect">
                                  <p:stCondLst>
                                    <p:cond delay="0"/>
                                  </p:stCondLst>
                                  <p:childTnLst>
                                    <p:set>
                                      <p:cBhvr>
                                        <p:cTn id="318" dur="1" fill="hold">
                                          <p:stCondLst>
                                            <p:cond delay="0"/>
                                          </p:stCondLst>
                                        </p:cTn>
                                        <p:tgtEl>
                                          <p:spTgt spid="24583"/>
                                        </p:tgtEl>
                                        <p:attrNameLst>
                                          <p:attrName>style.visibility</p:attrName>
                                        </p:attrNameLst>
                                      </p:cBhvr>
                                      <p:to>
                                        <p:strVal val="visible"/>
                                      </p:to>
                                    </p:set>
                                  </p:childTnLst>
                                </p:cTn>
                              </p:par>
                              <p:par>
                                <p:cTn id="319" presetID="1" presetClass="entr" presetSubtype="0" fill="hold" grpId="5" nodeType="withEffect">
                                  <p:stCondLst>
                                    <p:cond delay="0"/>
                                  </p:stCondLst>
                                  <p:childTnLst>
                                    <p:set>
                                      <p:cBhvr>
                                        <p:cTn id="320" dur="1" fill="hold">
                                          <p:stCondLst>
                                            <p:cond delay="0"/>
                                          </p:stCondLst>
                                        </p:cTn>
                                        <p:tgtEl>
                                          <p:spTgt spid="24580"/>
                                        </p:tgtEl>
                                        <p:attrNameLst>
                                          <p:attrName>style.visibility</p:attrName>
                                        </p:attrNameLst>
                                      </p:cBhvr>
                                      <p:to>
                                        <p:strVal val="visible"/>
                                      </p:to>
                                    </p:set>
                                  </p:childTnLst>
                                </p:cTn>
                              </p:par>
                              <p:par>
                                <p:cTn id="321" presetID="1" presetClass="entr" presetSubtype="0" fill="hold" grpId="5" nodeType="withEffect">
                                  <p:stCondLst>
                                    <p:cond delay="0"/>
                                  </p:stCondLst>
                                  <p:childTnLst>
                                    <p:set>
                                      <p:cBhvr>
                                        <p:cTn id="322" dur="1" fill="hold">
                                          <p:stCondLst>
                                            <p:cond delay="0"/>
                                          </p:stCondLst>
                                        </p:cTn>
                                        <p:tgtEl>
                                          <p:spTgt spid="24599"/>
                                        </p:tgtEl>
                                        <p:attrNameLst>
                                          <p:attrName>style.visibility</p:attrName>
                                        </p:attrNameLst>
                                      </p:cBhvr>
                                      <p:to>
                                        <p:strVal val="visible"/>
                                      </p:to>
                                    </p:set>
                                  </p:childTnLst>
                                </p:cTn>
                              </p:par>
                              <p:par>
                                <p:cTn id="323" presetID="1" presetClass="entr" presetSubtype="0" fill="hold" grpId="5" nodeType="withEffect">
                                  <p:stCondLst>
                                    <p:cond delay="0"/>
                                  </p:stCondLst>
                                  <p:childTnLst>
                                    <p:set>
                                      <p:cBhvr>
                                        <p:cTn id="324" dur="1" fill="hold">
                                          <p:stCondLst>
                                            <p:cond delay="0"/>
                                          </p:stCondLst>
                                        </p:cTn>
                                        <p:tgtEl>
                                          <p:spTgt spid="24603"/>
                                        </p:tgtEl>
                                        <p:attrNameLst>
                                          <p:attrName>style.visibility</p:attrName>
                                        </p:attrNameLst>
                                      </p:cBhvr>
                                      <p:to>
                                        <p:strVal val="visible"/>
                                      </p:to>
                                    </p:set>
                                  </p:childTnLst>
                                </p:cTn>
                              </p:par>
                            </p:childTnLst>
                          </p:cTn>
                        </p:par>
                      </p:childTnLst>
                    </p:cTn>
                  </p:par>
                  <p:par>
                    <p:cTn id="325" fill="hold" nodeType="clickPar">
                      <p:stCondLst>
                        <p:cond delay="indefinite"/>
                      </p:stCondLst>
                      <p:childTnLst>
                        <p:par>
                          <p:cTn id="326" fill="hold" nodeType="withGroup">
                            <p:stCondLst>
                              <p:cond delay="0"/>
                            </p:stCondLst>
                            <p:childTnLst>
                              <p:par>
                                <p:cTn id="327" presetID="1" presetClass="entr" presetSubtype="0" fill="hold" grpId="0" nodeType="clickEffect">
                                  <p:stCondLst>
                                    <p:cond delay="0"/>
                                  </p:stCondLst>
                                  <p:childTnLst>
                                    <p:set>
                                      <p:cBhvr>
                                        <p:cTn id="328" dur="1" fill="hold">
                                          <p:stCondLst>
                                            <p:cond delay="0"/>
                                          </p:stCondLst>
                                        </p:cTn>
                                        <p:tgtEl>
                                          <p:spTgt spid="71"/>
                                        </p:tgtEl>
                                        <p:attrNameLst>
                                          <p:attrName>style.visibility</p:attrName>
                                        </p:attrNameLst>
                                      </p:cBhvr>
                                      <p:to>
                                        <p:strVal val="visible"/>
                                      </p:to>
                                    </p:set>
                                  </p:childTnLst>
                                </p:cTn>
                              </p:par>
                            </p:childTnLst>
                          </p:cTn>
                        </p:par>
                      </p:childTnLst>
                    </p:cTn>
                  </p:par>
                  <p:par>
                    <p:cTn id="329" fill="hold" nodeType="clickPar">
                      <p:stCondLst>
                        <p:cond delay="indefinite"/>
                      </p:stCondLst>
                      <p:childTnLst>
                        <p:par>
                          <p:cTn id="330" fill="hold" nodeType="withGroup">
                            <p:stCondLst>
                              <p:cond delay="0"/>
                            </p:stCondLst>
                            <p:childTnLst>
                              <p:par>
                                <p:cTn id="331" presetID="1" presetClass="entr" presetSubtype="0" fill="hold" grpId="0" nodeType="clickEffect">
                                  <p:stCondLst>
                                    <p:cond delay="0"/>
                                  </p:stCondLst>
                                  <p:childTnLst>
                                    <p:set>
                                      <p:cBhvr>
                                        <p:cTn id="332" dur="1" fill="hold">
                                          <p:stCondLst>
                                            <p:cond delay="0"/>
                                          </p:stCondLst>
                                        </p:cTn>
                                        <p:tgtEl>
                                          <p:spTgt spid="36"/>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42"/>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44"/>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46"/>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48"/>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41"/>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43"/>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45"/>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47"/>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104"/>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103"/>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91"/>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92"/>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93"/>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94"/>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95"/>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96"/>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97"/>
                                        </p:tgtEl>
                                        <p:attrNameLst>
                                          <p:attrName>style.visibility</p:attrName>
                                        </p:attrNameLst>
                                      </p:cBhvr>
                                      <p:to>
                                        <p:strVal val="visible"/>
                                      </p:to>
                                    </p:set>
                                  </p:childTnLst>
                                </p:cTn>
                              </p:par>
                            </p:childTnLst>
                          </p:cTn>
                        </p:par>
                      </p:childTnLst>
                    </p:cTn>
                  </p:par>
                  <p:par>
                    <p:cTn id="367" fill="hold" nodeType="clickPar">
                      <p:stCondLst>
                        <p:cond delay="indefinite"/>
                      </p:stCondLst>
                      <p:childTnLst>
                        <p:par>
                          <p:cTn id="368" fill="hold" nodeType="withGroup">
                            <p:stCondLst>
                              <p:cond delay="0"/>
                            </p:stCondLst>
                            <p:childTnLst>
                              <p:par>
                                <p:cTn id="369" presetID="1" presetClass="entr" presetSubtype="0" fill="hold" grpId="0" nodeType="clickEffect">
                                  <p:stCondLst>
                                    <p:cond delay="0"/>
                                  </p:stCondLst>
                                  <p:childTnLst>
                                    <p:set>
                                      <p:cBhvr>
                                        <p:cTn id="370" dur="1" fill="hold">
                                          <p:stCondLst>
                                            <p:cond delay="0"/>
                                          </p:stCondLst>
                                        </p:cTn>
                                        <p:tgtEl>
                                          <p:spTgt spid="90"/>
                                        </p:tgtEl>
                                        <p:attrNameLst>
                                          <p:attrName>style.visibility</p:attrName>
                                        </p:attrNameLst>
                                      </p:cBhvr>
                                      <p:to>
                                        <p:strVal val="visible"/>
                                      </p:to>
                                    </p:set>
                                  </p:childTnLst>
                                </p:cTn>
                              </p:par>
                            </p:childTnLst>
                          </p:cTn>
                        </p:par>
                      </p:childTnLst>
                    </p:cTn>
                  </p:par>
                  <p:par>
                    <p:cTn id="371" fill="hold" nodeType="clickPar">
                      <p:stCondLst>
                        <p:cond delay="indefinite"/>
                      </p:stCondLst>
                      <p:childTnLst>
                        <p:par>
                          <p:cTn id="372" fill="hold" nodeType="withGroup">
                            <p:stCondLst>
                              <p:cond delay="0"/>
                            </p:stCondLst>
                            <p:childTnLst>
                              <p:par>
                                <p:cTn id="373" presetID="1" presetClass="entr" presetSubtype="0" fill="hold" nodeType="clickEffect">
                                  <p:stCondLst>
                                    <p:cond delay="0"/>
                                  </p:stCondLst>
                                  <p:childTnLst>
                                    <p:set>
                                      <p:cBhvr>
                                        <p:cTn id="374" dur="1" fill="hold">
                                          <p:stCondLst>
                                            <p:cond delay="0"/>
                                          </p:stCondLst>
                                        </p:cTn>
                                        <p:tgtEl>
                                          <p:spTgt spid="74"/>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75"/>
                                        </p:tgtEl>
                                        <p:attrNameLst>
                                          <p:attrName>style.visibility</p:attrName>
                                        </p:attrNameLst>
                                      </p:cBhvr>
                                      <p:to>
                                        <p:strVal val="visible"/>
                                      </p:to>
                                    </p:set>
                                  </p:childTnLst>
                                </p:cTn>
                              </p:par>
                            </p:childTnLst>
                          </p:cTn>
                        </p:par>
                      </p:childTnLst>
                    </p:cTn>
                  </p:par>
                  <p:par>
                    <p:cTn id="377" fill="hold" nodeType="clickPar">
                      <p:stCondLst>
                        <p:cond delay="indefinite"/>
                      </p:stCondLst>
                      <p:childTnLst>
                        <p:par>
                          <p:cTn id="378" fill="hold" nodeType="withGroup">
                            <p:stCondLst>
                              <p:cond delay="0"/>
                            </p:stCondLst>
                            <p:childTnLst>
                              <p:par>
                                <p:cTn id="379" presetID="1" presetClass="entr" presetSubtype="0" fill="hold" grpId="0" nodeType="clickEffect">
                                  <p:stCondLst>
                                    <p:cond delay="0"/>
                                  </p:stCondLst>
                                  <p:childTnLst>
                                    <p:set>
                                      <p:cBhvr>
                                        <p:cTn id="380" dur="1" fill="hold">
                                          <p:stCondLst>
                                            <p:cond delay="0"/>
                                          </p:stCondLst>
                                        </p:cTn>
                                        <p:tgtEl>
                                          <p:spTgt spid="40"/>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58"/>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60"/>
                                        </p:tgtEl>
                                        <p:attrNameLst>
                                          <p:attrName>style.visibility</p:attrName>
                                        </p:attrNameLst>
                                      </p:cBhvr>
                                      <p:to>
                                        <p:strVal val="visible"/>
                                      </p:to>
                                    </p:set>
                                  </p:childTnLst>
                                </p:cTn>
                              </p:par>
                            </p:childTnLst>
                          </p:cTn>
                        </p:par>
                      </p:childTnLst>
                    </p:cTn>
                  </p:par>
                  <p:par>
                    <p:cTn id="385" fill="hold" nodeType="clickPar">
                      <p:stCondLst>
                        <p:cond delay="indefinite"/>
                      </p:stCondLst>
                      <p:childTnLst>
                        <p:par>
                          <p:cTn id="386" fill="hold" nodeType="withGroup">
                            <p:stCondLst>
                              <p:cond delay="0"/>
                            </p:stCondLst>
                            <p:childTnLst>
                              <p:par>
                                <p:cTn id="387" presetID="1" presetClass="exit" presetSubtype="0" fill="hold" grpId="0" nodeType="clickEffect">
                                  <p:stCondLst>
                                    <p:cond delay="0"/>
                                  </p:stCondLst>
                                  <p:childTnLst>
                                    <p:set>
                                      <p:cBhvr>
                                        <p:cTn id="388" dur="1" fill="hold">
                                          <p:stCondLst>
                                            <p:cond delay="0"/>
                                          </p:stCondLst>
                                        </p:cTn>
                                        <p:tgtEl>
                                          <p:spTgt spid="98"/>
                                        </p:tgtEl>
                                        <p:attrNameLst>
                                          <p:attrName>style.visibility</p:attrName>
                                        </p:attrNameLst>
                                      </p:cBhvr>
                                      <p:to>
                                        <p:strVal val="hidden"/>
                                      </p:to>
                                    </p:set>
                                  </p:childTnLst>
                                </p:cTn>
                              </p:par>
                            </p:childTnLst>
                          </p:cTn>
                        </p:par>
                      </p:childTnLst>
                    </p:cTn>
                  </p:par>
                  <p:par>
                    <p:cTn id="389" fill="hold" nodeType="clickPar">
                      <p:stCondLst>
                        <p:cond delay="indefinite"/>
                      </p:stCondLst>
                      <p:childTnLst>
                        <p:par>
                          <p:cTn id="390" fill="hold" nodeType="withGroup">
                            <p:stCondLst>
                              <p:cond delay="0"/>
                            </p:stCondLst>
                            <p:childTnLst>
                              <p:par>
                                <p:cTn id="391" presetID="1" presetClass="entr" presetSubtype="0" fill="hold" grpId="0" nodeType="clickEffect">
                                  <p:stCondLst>
                                    <p:cond delay="0"/>
                                  </p:stCondLst>
                                  <p:childTnLst>
                                    <p:set>
                                      <p:cBhvr>
                                        <p:cTn id="392" dur="1" fill="hold">
                                          <p:stCondLst>
                                            <p:cond delay="0"/>
                                          </p:stCondLst>
                                        </p:cTn>
                                        <p:tgtEl>
                                          <p:spTgt spid="39"/>
                                        </p:tgtEl>
                                        <p:attrNameLst>
                                          <p:attrName>style.visibility</p:attrName>
                                        </p:attrNameLst>
                                      </p:cBhvr>
                                      <p:to>
                                        <p:strVal val="visible"/>
                                      </p:to>
                                    </p:set>
                                  </p:childTnLst>
                                </p:cTn>
                              </p:par>
                              <p:par>
                                <p:cTn id="393" presetID="1" presetClass="entr" presetSubtype="0" fill="hold" grpId="0" nodeType="withEffect">
                                  <p:stCondLst>
                                    <p:cond delay="0"/>
                                  </p:stCondLst>
                                  <p:childTnLst>
                                    <p:set>
                                      <p:cBhvr>
                                        <p:cTn id="394" dur="1" fill="hold">
                                          <p:stCondLst>
                                            <p:cond delay="0"/>
                                          </p:stCondLst>
                                        </p:cTn>
                                        <p:tgtEl>
                                          <p:spTgt spid="51"/>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55"/>
                                        </p:tgtEl>
                                        <p:attrNameLst>
                                          <p:attrName>style.visibility</p:attrName>
                                        </p:attrNameLst>
                                      </p:cBhvr>
                                      <p:to>
                                        <p:strVal val="visible"/>
                                      </p:to>
                                    </p:set>
                                  </p:childTnLst>
                                </p:cTn>
                              </p:par>
                              <p:par>
                                <p:cTn id="397" presetID="1" presetClass="entr" presetSubtype="0" fill="hold" grpId="0" nodeType="withEffect">
                                  <p:stCondLst>
                                    <p:cond delay="0"/>
                                  </p:stCondLst>
                                  <p:childTnLst>
                                    <p:set>
                                      <p:cBhvr>
                                        <p:cTn id="398" dur="1" fill="hold">
                                          <p:stCondLst>
                                            <p:cond delay="0"/>
                                          </p:stCondLst>
                                        </p:cTn>
                                        <p:tgtEl>
                                          <p:spTgt spid="57"/>
                                        </p:tgtEl>
                                        <p:attrNameLst>
                                          <p:attrName>style.visibility</p:attrName>
                                        </p:attrNameLst>
                                      </p:cBhvr>
                                      <p:to>
                                        <p:strVal val="visible"/>
                                      </p:to>
                                    </p:set>
                                  </p:childTnLst>
                                </p:cTn>
                              </p:par>
                            </p:childTnLst>
                          </p:cTn>
                        </p:par>
                      </p:childTnLst>
                    </p:cTn>
                  </p:par>
                  <p:par>
                    <p:cTn id="399" fill="hold" nodeType="clickPar">
                      <p:stCondLst>
                        <p:cond delay="indefinite"/>
                      </p:stCondLst>
                      <p:childTnLst>
                        <p:par>
                          <p:cTn id="400" fill="hold" nodeType="withGroup">
                            <p:stCondLst>
                              <p:cond delay="0"/>
                            </p:stCondLst>
                            <p:childTnLst>
                              <p:par>
                                <p:cTn id="401" presetID="1" presetClass="exit" presetSubtype="0" fill="hold" grpId="0" nodeType="clickEffect">
                                  <p:stCondLst>
                                    <p:cond delay="0"/>
                                  </p:stCondLst>
                                  <p:childTnLst>
                                    <p:set>
                                      <p:cBhvr>
                                        <p:cTn id="402" dur="1" fill="hold">
                                          <p:stCondLst>
                                            <p:cond delay="0"/>
                                          </p:stCondLst>
                                        </p:cTn>
                                        <p:tgtEl>
                                          <p:spTgt spid="99"/>
                                        </p:tgtEl>
                                        <p:attrNameLst>
                                          <p:attrName>style.visibility</p:attrName>
                                        </p:attrNameLst>
                                      </p:cBhvr>
                                      <p:to>
                                        <p:strVal val="hidden"/>
                                      </p:to>
                                    </p:set>
                                  </p:childTnLst>
                                </p:cTn>
                              </p:par>
                            </p:childTnLst>
                          </p:cTn>
                        </p:par>
                      </p:childTnLst>
                    </p:cTn>
                  </p:par>
                  <p:par>
                    <p:cTn id="403" fill="hold" nodeType="clickPar">
                      <p:stCondLst>
                        <p:cond delay="indefinite"/>
                      </p:stCondLst>
                      <p:childTnLst>
                        <p:par>
                          <p:cTn id="404" fill="hold" nodeType="withGroup">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37"/>
                                        </p:tgtEl>
                                        <p:attrNameLst>
                                          <p:attrName>style.visibility</p:attrName>
                                        </p:attrNameLst>
                                      </p:cBhvr>
                                      <p:to>
                                        <p:strVal val="visible"/>
                                      </p:to>
                                    </p:set>
                                  </p:childTnLst>
                                </p:cTn>
                              </p:par>
                              <p:par>
                                <p:cTn id="407" presetID="1" presetClass="entr" presetSubtype="0" fill="hold" grpId="0" nodeType="withEffect">
                                  <p:stCondLst>
                                    <p:cond delay="0"/>
                                  </p:stCondLst>
                                  <p:childTnLst>
                                    <p:set>
                                      <p:cBhvr>
                                        <p:cTn id="408" dur="1" fill="hold">
                                          <p:stCondLst>
                                            <p:cond delay="0"/>
                                          </p:stCondLst>
                                        </p:cTn>
                                        <p:tgtEl>
                                          <p:spTgt spid="53"/>
                                        </p:tgtEl>
                                        <p:attrNameLst>
                                          <p:attrName>style.visibility</p:attrName>
                                        </p:attrNameLst>
                                      </p:cBhvr>
                                      <p:to>
                                        <p:strVal val="visible"/>
                                      </p:to>
                                    </p:set>
                                  </p:childTnLst>
                                </p:cTn>
                              </p:par>
                              <p:par>
                                <p:cTn id="409" presetID="1" presetClass="entr" presetSubtype="0" fill="hold" grpId="0" nodeType="withEffect">
                                  <p:stCondLst>
                                    <p:cond delay="0"/>
                                  </p:stCondLst>
                                  <p:childTnLst>
                                    <p:set>
                                      <p:cBhvr>
                                        <p:cTn id="410" dur="1" fill="hold">
                                          <p:stCondLst>
                                            <p:cond delay="0"/>
                                          </p:stCondLst>
                                        </p:cTn>
                                        <p:tgtEl>
                                          <p:spTgt spid="54"/>
                                        </p:tgtEl>
                                        <p:attrNameLst>
                                          <p:attrName>style.visibility</p:attrName>
                                        </p:attrNameLst>
                                      </p:cBhvr>
                                      <p:to>
                                        <p:strVal val="visible"/>
                                      </p:to>
                                    </p:set>
                                  </p:childTnLst>
                                </p:cTn>
                              </p:par>
                              <p:par>
                                <p:cTn id="411" presetID="1" presetClass="entr" presetSubtype="0" fill="hold" grpId="0" nodeType="withEffect">
                                  <p:stCondLst>
                                    <p:cond delay="0"/>
                                  </p:stCondLst>
                                  <p:childTnLst>
                                    <p:set>
                                      <p:cBhvr>
                                        <p:cTn id="412" dur="1" fill="hold">
                                          <p:stCondLst>
                                            <p:cond delay="0"/>
                                          </p:stCondLst>
                                        </p:cTn>
                                        <p:tgtEl>
                                          <p:spTgt spid="56"/>
                                        </p:tgtEl>
                                        <p:attrNameLst>
                                          <p:attrName>style.visibility</p:attrName>
                                        </p:attrNameLst>
                                      </p:cBhvr>
                                      <p:to>
                                        <p:strVal val="visible"/>
                                      </p:to>
                                    </p:set>
                                  </p:childTnLst>
                                </p:cTn>
                              </p:par>
                              <p:par>
                                <p:cTn id="413" presetID="1" presetClass="entr" presetSubtype="0" fill="hold" grpId="0" nodeType="withEffect">
                                  <p:stCondLst>
                                    <p:cond delay="0"/>
                                  </p:stCondLst>
                                  <p:childTnLst>
                                    <p:set>
                                      <p:cBhvr>
                                        <p:cTn id="414" dur="1" fill="hold">
                                          <p:stCondLst>
                                            <p:cond delay="0"/>
                                          </p:stCondLst>
                                        </p:cTn>
                                        <p:tgtEl>
                                          <p:spTgt spid="59"/>
                                        </p:tgtEl>
                                        <p:attrNameLst>
                                          <p:attrName>style.visibility</p:attrName>
                                        </p:attrNameLst>
                                      </p:cBhvr>
                                      <p:to>
                                        <p:strVal val="visible"/>
                                      </p:to>
                                    </p:set>
                                  </p:childTnLst>
                                </p:cTn>
                              </p:par>
                              <p:par>
                                <p:cTn id="415" presetID="1" presetClass="entr" presetSubtype="0" fill="hold" grpId="0" nodeType="withEffect">
                                  <p:stCondLst>
                                    <p:cond delay="0"/>
                                  </p:stCondLst>
                                  <p:childTnLst>
                                    <p:set>
                                      <p:cBhvr>
                                        <p:cTn id="416" dur="1" fill="hold">
                                          <p:stCondLst>
                                            <p:cond delay="0"/>
                                          </p:stCondLst>
                                        </p:cTn>
                                        <p:tgtEl>
                                          <p:spTgt spid="62"/>
                                        </p:tgtEl>
                                        <p:attrNameLst>
                                          <p:attrName>style.visibility</p:attrName>
                                        </p:attrNameLst>
                                      </p:cBhvr>
                                      <p:to>
                                        <p:strVal val="visible"/>
                                      </p:to>
                                    </p:set>
                                  </p:childTnLst>
                                </p:cTn>
                              </p:par>
                            </p:childTnLst>
                          </p:cTn>
                        </p:par>
                      </p:childTnLst>
                    </p:cTn>
                  </p:par>
                  <p:par>
                    <p:cTn id="417" fill="hold" nodeType="clickPar">
                      <p:stCondLst>
                        <p:cond delay="indefinite"/>
                      </p:stCondLst>
                      <p:childTnLst>
                        <p:par>
                          <p:cTn id="418" fill="hold" nodeType="withGroup">
                            <p:stCondLst>
                              <p:cond delay="0"/>
                            </p:stCondLst>
                            <p:childTnLst>
                              <p:par>
                                <p:cTn id="419" presetID="1" presetClass="exit" presetSubtype="0" fill="hold" grpId="0" nodeType="clickEffect">
                                  <p:stCondLst>
                                    <p:cond delay="0"/>
                                  </p:stCondLst>
                                  <p:childTnLst>
                                    <p:set>
                                      <p:cBhvr>
                                        <p:cTn id="420" dur="1" fill="hold">
                                          <p:stCondLst>
                                            <p:cond delay="0"/>
                                          </p:stCondLst>
                                        </p:cTn>
                                        <p:tgtEl>
                                          <p:spTgt spid="100"/>
                                        </p:tgtEl>
                                        <p:attrNameLst>
                                          <p:attrName>style.visibility</p:attrName>
                                        </p:attrNameLst>
                                      </p:cBhvr>
                                      <p:to>
                                        <p:strVal val="hidden"/>
                                      </p:to>
                                    </p:set>
                                  </p:childTnLst>
                                </p:cTn>
                              </p:par>
                            </p:childTnLst>
                          </p:cTn>
                        </p:par>
                      </p:childTnLst>
                    </p:cTn>
                  </p:par>
                  <p:par>
                    <p:cTn id="421" fill="hold" nodeType="clickPar">
                      <p:stCondLst>
                        <p:cond delay="indefinite"/>
                      </p:stCondLst>
                      <p:childTnLst>
                        <p:par>
                          <p:cTn id="422" fill="hold" nodeType="withGroup">
                            <p:stCondLst>
                              <p:cond delay="0"/>
                            </p:stCondLst>
                            <p:childTnLst>
                              <p:par>
                                <p:cTn id="423" presetID="1" presetClass="entr" presetSubtype="0" fill="hold" grpId="0" nodeType="clickEffect">
                                  <p:stCondLst>
                                    <p:cond delay="0"/>
                                  </p:stCondLst>
                                  <p:childTnLst>
                                    <p:set>
                                      <p:cBhvr>
                                        <p:cTn id="424" dur="1" fill="hold">
                                          <p:stCondLst>
                                            <p:cond delay="0"/>
                                          </p:stCondLst>
                                        </p:cTn>
                                        <p:tgtEl>
                                          <p:spTgt spid="61"/>
                                        </p:tgtEl>
                                        <p:attrNameLst>
                                          <p:attrName>style.visibility</p:attrName>
                                        </p:attrNameLst>
                                      </p:cBhvr>
                                      <p:to>
                                        <p:strVal val="visible"/>
                                      </p:to>
                                    </p:set>
                                  </p:childTnLst>
                                </p:cTn>
                              </p:par>
                              <p:par>
                                <p:cTn id="425" presetID="1" presetClass="entr" presetSubtype="0" fill="hold" grpId="0" nodeType="withEffect">
                                  <p:stCondLst>
                                    <p:cond delay="0"/>
                                  </p:stCondLst>
                                  <p:childTnLst>
                                    <p:set>
                                      <p:cBhvr>
                                        <p:cTn id="426" dur="1" fill="hold">
                                          <p:stCondLst>
                                            <p:cond delay="0"/>
                                          </p:stCondLst>
                                        </p:cTn>
                                        <p:tgtEl>
                                          <p:spTgt spid="52"/>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38"/>
                                        </p:tgtEl>
                                        <p:attrNameLst>
                                          <p:attrName>style.visibility</p:attrName>
                                        </p:attrNameLst>
                                      </p:cBhvr>
                                      <p:to>
                                        <p:strVal val="visible"/>
                                      </p:to>
                                    </p:set>
                                  </p:childTnLst>
                                </p:cTn>
                              </p:par>
                              <p:par>
                                <p:cTn id="429" presetID="1" presetClass="entr" presetSubtype="0" fill="hold" grpId="0" nodeType="withEffect">
                                  <p:stCondLst>
                                    <p:cond delay="0"/>
                                  </p:stCondLst>
                                  <p:childTnLst>
                                    <p:set>
                                      <p:cBhvr>
                                        <p:cTn id="430" dur="1" fill="hold">
                                          <p:stCondLst>
                                            <p:cond delay="0"/>
                                          </p:stCondLst>
                                        </p:cTn>
                                        <p:tgtEl>
                                          <p:spTgt spid="49"/>
                                        </p:tgtEl>
                                        <p:attrNameLst>
                                          <p:attrName>style.visibility</p:attrName>
                                        </p:attrNameLst>
                                      </p:cBhvr>
                                      <p:to>
                                        <p:strVal val="visible"/>
                                      </p:to>
                                    </p:set>
                                  </p:childTnLst>
                                </p:cTn>
                              </p:par>
                              <p:par>
                                <p:cTn id="431" presetID="1" presetClass="entr" presetSubtype="0" fill="hold" grpId="0" nodeType="withEffect">
                                  <p:stCondLst>
                                    <p:cond delay="0"/>
                                  </p:stCondLst>
                                  <p:childTnLst>
                                    <p:set>
                                      <p:cBhvr>
                                        <p:cTn id="432" dur="1" fill="hold">
                                          <p:stCondLst>
                                            <p:cond delay="0"/>
                                          </p:stCondLst>
                                        </p:cTn>
                                        <p:tgtEl>
                                          <p:spTgt spid="50"/>
                                        </p:tgtEl>
                                        <p:attrNameLst>
                                          <p:attrName>style.visibility</p:attrName>
                                        </p:attrNameLst>
                                      </p:cBhvr>
                                      <p:to>
                                        <p:strVal val="visible"/>
                                      </p:to>
                                    </p:set>
                                  </p:childTnLst>
                                </p:cTn>
                              </p:par>
                              <p:par>
                                <p:cTn id="433" presetID="1" presetClass="entr" presetSubtype="0" fill="hold" grpId="0" nodeType="withEffect">
                                  <p:stCondLst>
                                    <p:cond delay="0"/>
                                  </p:stCondLst>
                                  <p:childTnLst>
                                    <p:set>
                                      <p:cBhvr>
                                        <p:cTn id="434" dur="1" fill="hold">
                                          <p:stCondLst>
                                            <p:cond delay="0"/>
                                          </p:stCondLst>
                                        </p:cTn>
                                        <p:tgtEl>
                                          <p:spTgt spid="63"/>
                                        </p:tgtEl>
                                        <p:attrNameLst>
                                          <p:attrName>style.visibility</p:attrName>
                                        </p:attrNameLst>
                                      </p:cBhvr>
                                      <p:to>
                                        <p:strVal val="visible"/>
                                      </p:to>
                                    </p:set>
                                  </p:childTnLst>
                                </p:cTn>
                              </p:par>
                              <p:par>
                                <p:cTn id="435" presetID="1" presetClass="entr" presetSubtype="0" fill="hold" grpId="0" nodeType="withEffect">
                                  <p:stCondLst>
                                    <p:cond delay="0"/>
                                  </p:stCondLst>
                                  <p:childTnLst>
                                    <p:set>
                                      <p:cBhvr>
                                        <p:cTn id="436" dur="1" fill="hold">
                                          <p:stCondLst>
                                            <p:cond delay="0"/>
                                          </p:stCondLst>
                                        </p:cTn>
                                        <p:tgtEl>
                                          <p:spTgt spid="64"/>
                                        </p:tgtEl>
                                        <p:attrNameLst>
                                          <p:attrName>style.visibility</p:attrName>
                                        </p:attrNameLst>
                                      </p:cBhvr>
                                      <p:to>
                                        <p:strVal val="visible"/>
                                      </p:to>
                                    </p:set>
                                  </p:childTnLst>
                                </p:cTn>
                              </p:par>
                              <p:par>
                                <p:cTn id="437" presetID="1" presetClass="entr" presetSubtype="0" fill="hold" grpId="0" nodeType="withEffect">
                                  <p:stCondLst>
                                    <p:cond delay="0"/>
                                  </p:stCondLst>
                                  <p:childTnLst>
                                    <p:set>
                                      <p:cBhvr>
                                        <p:cTn id="438" dur="1" fill="hold">
                                          <p:stCondLst>
                                            <p:cond delay="0"/>
                                          </p:stCondLst>
                                        </p:cTn>
                                        <p:tgtEl>
                                          <p:spTgt spid="65"/>
                                        </p:tgtEl>
                                        <p:attrNameLst>
                                          <p:attrName>style.visibility</p:attrName>
                                        </p:attrNameLst>
                                      </p:cBhvr>
                                      <p:to>
                                        <p:strVal val="visible"/>
                                      </p:to>
                                    </p:set>
                                  </p:childTnLst>
                                </p:cTn>
                              </p:par>
                              <p:par>
                                <p:cTn id="439" presetID="1" presetClass="entr" presetSubtype="0" fill="hold" grpId="0" nodeType="withEffect">
                                  <p:stCondLst>
                                    <p:cond delay="0"/>
                                  </p:stCondLst>
                                  <p:childTnLst>
                                    <p:set>
                                      <p:cBhvr>
                                        <p:cTn id="440" dur="1" fill="hold">
                                          <p:stCondLst>
                                            <p:cond delay="0"/>
                                          </p:stCondLst>
                                        </p:cTn>
                                        <p:tgtEl>
                                          <p:spTgt spid="66"/>
                                        </p:tgtEl>
                                        <p:attrNameLst>
                                          <p:attrName>style.visibility</p:attrName>
                                        </p:attrNameLst>
                                      </p:cBhvr>
                                      <p:to>
                                        <p:strVal val="visible"/>
                                      </p:to>
                                    </p:set>
                                  </p:childTnLst>
                                </p:cTn>
                              </p:par>
                            </p:childTnLst>
                          </p:cTn>
                        </p:par>
                      </p:childTnLst>
                    </p:cTn>
                  </p:par>
                  <p:par>
                    <p:cTn id="441" fill="hold" nodeType="clickPar">
                      <p:stCondLst>
                        <p:cond delay="indefinite"/>
                      </p:stCondLst>
                      <p:childTnLst>
                        <p:par>
                          <p:cTn id="442" fill="hold" nodeType="withGroup">
                            <p:stCondLst>
                              <p:cond delay="0"/>
                            </p:stCondLst>
                            <p:childTnLst>
                              <p:par>
                                <p:cTn id="443" presetID="1" presetClass="exit" presetSubtype="0" fill="hold" grpId="0" nodeType="clickEffect">
                                  <p:stCondLst>
                                    <p:cond delay="0"/>
                                  </p:stCondLst>
                                  <p:childTnLst>
                                    <p:set>
                                      <p:cBhvr>
                                        <p:cTn id="444" dur="1" fill="hold">
                                          <p:stCondLst>
                                            <p:cond delay="0"/>
                                          </p:stCondLst>
                                        </p:cTn>
                                        <p:tgtEl>
                                          <p:spTgt spid="101"/>
                                        </p:tgtEl>
                                        <p:attrNameLst>
                                          <p:attrName>style.visibility</p:attrName>
                                        </p:attrNameLst>
                                      </p:cBhvr>
                                      <p:to>
                                        <p:strVal val="hidden"/>
                                      </p:to>
                                    </p:set>
                                  </p:childTnLst>
                                </p:cTn>
                              </p:par>
                            </p:childTnLst>
                          </p:cTn>
                        </p:par>
                      </p:childTnLst>
                    </p:cTn>
                  </p:par>
                  <p:par>
                    <p:cTn id="445" fill="hold" nodeType="clickPar">
                      <p:stCondLst>
                        <p:cond delay="indefinite"/>
                      </p:stCondLst>
                      <p:childTnLst>
                        <p:par>
                          <p:cTn id="446" fill="hold" nodeType="withGroup">
                            <p:stCondLst>
                              <p:cond delay="0"/>
                            </p:stCondLst>
                            <p:childTnLst>
                              <p:par>
                                <p:cTn id="447" presetID="1" presetClass="entr" presetSubtype="0" fill="hold" grpId="0" nodeType="clickEffect">
                                  <p:stCondLst>
                                    <p:cond delay="0"/>
                                  </p:stCondLst>
                                  <p:childTnLst>
                                    <p:set>
                                      <p:cBhvr>
                                        <p:cTn id="44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3" grpId="0"/>
      <p:bldP spid="81" grpId="0"/>
      <p:bldP spid="24580" grpId="0" animBg="1"/>
      <p:bldP spid="24580" grpId="1" animBg="1"/>
      <p:bldP spid="24580" grpId="2" animBg="1"/>
      <p:bldP spid="24580" grpId="3" animBg="1"/>
      <p:bldP spid="24580" grpId="4" animBg="1"/>
      <p:bldP spid="24580" grpId="5" animBg="1"/>
      <p:bldP spid="6" grpId="0" animBg="1"/>
      <p:bldP spid="6" grpId="1" animBg="1"/>
      <p:bldP spid="6" grpId="2" animBg="1"/>
      <p:bldP spid="6" grpId="3" animBg="1"/>
      <p:bldP spid="6" grpId="4" animBg="1"/>
      <p:bldP spid="6" grpId="5" animBg="1"/>
      <p:bldP spid="24582" grpId="0" animBg="1"/>
      <p:bldP spid="24582" grpId="1" animBg="1"/>
      <p:bldP spid="24582" grpId="2" animBg="1"/>
      <p:bldP spid="24582" grpId="3" animBg="1"/>
      <p:bldP spid="24582" grpId="4" animBg="1"/>
      <p:bldP spid="24582" grpId="5" animBg="1"/>
      <p:bldP spid="24583" grpId="0" animBg="1"/>
      <p:bldP spid="24583" grpId="1" animBg="1"/>
      <p:bldP spid="24583" grpId="2" animBg="1"/>
      <p:bldP spid="24583" grpId="3" animBg="1"/>
      <p:bldP spid="24583" grpId="4" animBg="1"/>
      <p:bldP spid="24583" grpId="5" animBg="1"/>
      <p:bldP spid="17" grpId="0" animBg="1"/>
      <p:bldP spid="17" grpId="1" animBg="1"/>
      <p:bldP spid="17" grpId="2" animBg="1"/>
      <p:bldP spid="17" grpId="3" animBg="1"/>
      <p:bldP spid="17" grpId="4" animBg="1"/>
      <p:bldP spid="17" grpId="5" animBg="1"/>
      <p:bldP spid="18" grpId="0" animBg="1"/>
      <p:bldP spid="18" grpId="1" animBg="1"/>
      <p:bldP spid="18" grpId="2" animBg="1"/>
      <p:bldP spid="18" grpId="3" animBg="1"/>
      <p:bldP spid="18" grpId="4" animBg="1"/>
      <p:bldP spid="18" grpId="5" animBg="1"/>
      <p:bldP spid="24594" grpId="0" animBg="1"/>
      <p:bldP spid="24594" grpId="1" animBg="1"/>
      <p:bldP spid="24594" grpId="2" animBg="1"/>
      <p:bldP spid="24594" grpId="3" animBg="1"/>
      <p:bldP spid="24594" grpId="4" animBg="1"/>
      <p:bldP spid="24594" grpId="5" animBg="1"/>
      <p:bldP spid="20" grpId="0" animBg="1"/>
      <p:bldP spid="20" grpId="1" animBg="1"/>
      <p:bldP spid="20" grpId="2" animBg="1"/>
      <p:bldP spid="20" grpId="3" animBg="1"/>
      <p:bldP spid="20" grpId="4" animBg="1"/>
      <p:bldP spid="20" grpId="5" animBg="1"/>
      <p:bldP spid="24596" grpId="0" animBg="1"/>
      <p:bldP spid="24596" grpId="1" animBg="1"/>
      <p:bldP spid="24596" grpId="2" animBg="1"/>
      <p:bldP spid="24596" grpId="3" animBg="1"/>
      <p:bldP spid="24596" grpId="4" animBg="1"/>
      <p:bldP spid="24596" grpId="5" animBg="1"/>
      <p:bldP spid="24597" grpId="0" animBg="1"/>
      <p:bldP spid="24597" grpId="1" animBg="1"/>
      <p:bldP spid="24597" grpId="2" animBg="1"/>
      <p:bldP spid="24597" grpId="3" animBg="1"/>
      <p:bldP spid="24597" grpId="4" animBg="1"/>
      <p:bldP spid="24597" grpId="5" animBg="1"/>
      <p:bldP spid="24598" grpId="0" animBg="1"/>
      <p:bldP spid="24598" grpId="1" animBg="1"/>
      <p:bldP spid="24598" grpId="2" animBg="1"/>
      <p:bldP spid="24598" grpId="3" animBg="1"/>
      <p:bldP spid="24598" grpId="4" animBg="1"/>
      <p:bldP spid="24598" grpId="5" animBg="1"/>
      <p:bldP spid="24599" grpId="0" animBg="1"/>
      <p:bldP spid="24599" grpId="1" animBg="1"/>
      <p:bldP spid="24599" grpId="2" animBg="1"/>
      <p:bldP spid="24599" grpId="3" animBg="1"/>
      <p:bldP spid="24599" grpId="4" animBg="1"/>
      <p:bldP spid="24599" grpId="5" animBg="1"/>
      <p:bldP spid="24600" grpId="0" animBg="1"/>
      <p:bldP spid="24600" grpId="1" animBg="1"/>
      <p:bldP spid="24600" grpId="2" animBg="1"/>
      <p:bldP spid="24600" grpId="3" animBg="1"/>
      <p:bldP spid="24600" grpId="4" animBg="1"/>
      <p:bldP spid="24600" grpId="5" animBg="1"/>
      <p:bldP spid="24601" grpId="0" animBg="1"/>
      <p:bldP spid="24601" grpId="1" animBg="1"/>
      <p:bldP spid="24601" grpId="2" animBg="1"/>
      <p:bldP spid="24601" grpId="3" animBg="1"/>
      <p:bldP spid="24601" grpId="4" animBg="1"/>
      <p:bldP spid="24601" grpId="5" animBg="1"/>
      <p:bldP spid="24602" grpId="0" animBg="1"/>
      <p:bldP spid="24602" grpId="1" animBg="1"/>
      <p:bldP spid="24602" grpId="2" animBg="1"/>
      <p:bldP spid="24602" grpId="3" animBg="1"/>
      <p:bldP spid="24602" grpId="4" animBg="1"/>
      <p:bldP spid="24602" grpId="5" animBg="1"/>
      <p:bldP spid="24603" grpId="0" animBg="1"/>
      <p:bldP spid="24603" grpId="1" animBg="1"/>
      <p:bldP spid="24603" grpId="2" animBg="1"/>
      <p:bldP spid="24603" grpId="3" animBg="1"/>
      <p:bldP spid="24603" grpId="4" animBg="1"/>
      <p:bldP spid="24603" grpId="5" animBg="1"/>
      <p:bldP spid="29" grpId="0" animBg="1"/>
      <p:bldP spid="29" grpId="1" animBg="1"/>
      <p:bldP spid="29" grpId="2" animBg="1"/>
      <p:bldP spid="29" grpId="3" animBg="1"/>
      <p:bldP spid="29" grpId="4" animBg="1"/>
      <p:bldP spid="29" grpId="5" animBg="1"/>
      <p:bldP spid="24605" grpId="0" animBg="1"/>
      <p:bldP spid="24605" grpId="1" animBg="1"/>
      <p:bldP spid="24605" grpId="2" animBg="1"/>
      <p:bldP spid="24605" grpId="3" animBg="1"/>
      <p:bldP spid="24605" grpId="4" animBg="1"/>
      <p:bldP spid="24605" grpId="5" animBg="1"/>
      <p:bldP spid="31" grpId="0" animBg="1"/>
      <p:bldP spid="31" grpId="1" animBg="1"/>
      <p:bldP spid="31" grpId="2" animBg="1"/>
      <p:bldP spid="31" grpId="3" animBg="1"/>
      <p:bldP spid="31" grpId="4" animBg="1"/>
      <p:bldP spid="31" grpId="5" animBg="1"/>
      <p:bldP spid="32" grpId="0" animBg="1"/>
      <p:bldP spid="32" grpId="1" animBg="1"/>
      <p:bldP spid="32" grpId="2" animBg="1"/>
      <p:bldP spid="32" grpId="3" animBg="1"/>
      <p:bldP spid="32" grpId="4" animBg="1"/>
      <p:bldP spid="32" grpId="5" animBg="1"/>
      <p:bldP spid="33" grpId="0" animBg="1"/>
      <p:bldP spid="33" grpId="1" animBg="1"/>
      <p:bldP spid="33" grpId="2" animBg="1"/>
      <p:bldP spid="33" grpId="3" animBg="1"/>
      <p:bldP spid="33" grpId="4" animBg="1"/>
      <p:bldP spid="33" grpId="5" animBg="1"/>
      <p:bldP spid="34" grpId="0" animBg="1"/>
      <p:bldP spid="34" grpId="1" animBg="1"/>
      <p:bldP spid="34" grpId="2" animBg="1"/>
      <p:bldP spid="34" grpId="3" animBg="1"/>
      <p:bldP spid="34" grpId="4" animBg="1"/>
      <p:bldP spid="34" grpId="5" animBg="1"/>
      <p:bldP spid="36" grpId="0"/>
      <p:bldP spid="37" grpId="0" animBg="1"/>
      <p:bldP spid="38" grpId="0" animBg="1"/>
      <p:bldP spid="39" grpId="0" animBg="1"/>
      <p:bldP spid="40" grpId="0" animBg="1"/>
      <p:bldP spid="41" grpId="0" animBg="1"/>
      <p:bldP spid="42" grpId="0"/>
      <p:bldP spid="43" grpId="0" animBg="1"/>
      <p:bldP spid="44" grpId="0"/>
      <p:bldP spid="45" grpId="0" animBg="1"/>
      <p:bldP spid="46" grpId="0"/>
      <p:bldP spid="47" grpId="0" animBg="1"/>
      <p:bldP spid="48" grpId="0"/>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71" grpId="0"/>
      <p:bldP spid="72" grpId="0"/>
      <p:bldP spid="73" grpId="0"/>
      <p:bldP spid="75" grpId="0"/>
      <p:bldP spid="24681" grpId="0"/>
      <p:bldP spid="76" grpId="0"/>
      <p:bldP spid="78" grpId="0"/>
      <p:bldP spid="82" grpId="0"/>
      <p:bldP spid="84" grpId="0"/>
      <p:bldP spid="86" grpId="0" animBg="1"/>
      <p:bldP spid="87" grpId="0" animBg="1"/>
      <p:bldP spid="88" grpId="0" animBg="1"/>
      <p:bldP spid="89" grpId="0" animBg="1"/>
      <p:bldP spid="90" grpId="0"/>
      <p:bldP spid="91" grpId="0"/>
      <p:bldP spid="92" grpId="0"/>
      <p:bldP spid="93" grpId="0"/>
      <p:bldP spid="94" grpId="0"/>
      <p:bldP spid="95" grpId="0"/>
      <p:bldP spid="96" grpId="0"/>
      <p:bldP spid="97" grpId="0"/>
      <p:bldP spid="98" grpId="0" animBg="1"/>
      <p:bldP spid="99" grpId="0" animBg="1"/>
      <p:bldP spid="100" grpId="0" animBg="1"/>
      <p:bldP spid="101" grpId="0" animBg="1"/>
      <p:bldP spid="10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sz="3600">
                <a:latin typeface="Garamond" charset="0"/>
              </a:rPr>
              <a:t>Putting It Together: PAR-BS Scheduling Policy</a:t>
            </a:r>
          </a:p>
        </p:txBody>
      </p:sp>
      <p:sp>
        <p:nvSpPr>
          <p:cNvPr id="3" name="Content Placeholder 2"/>
          <p:cNvSpPr>
            <a:spLocks noGrp="1"/>
          </p:cNvSpPr>
          <p:nvPr>
            <p:ph idx="1"/>
          </p:nvPr>
        </p:nvSpPr>
        <p:spPr>
          <a:xfrm>
            <a:off x="228600" y="971550"/>
            <a:ext cx="8801100" cy="5162550"/>
          </a:xfrm>
        </p:spPr>
        <p:txBody>
          <a:bodyPr/>
          <a:lstStyle/>
          <a:p>
            <a:pPr eaLnBrk="1" hangingPunct="1"/>
            <a:r>
              <a:rPr lang="en-US">
                <a:latin typeface="Tahoma" charset="0"/>
              </a:rPr>
              <a:t>PAR-BS Scheduling Policy</a:t>
            </a:r>
          </a:p>
          <a:p>
            <a:pPr lvl="1" eaLnBrk="1" hangingPunct="1">
              <a:buFont typeface="Wingdings" charset="0"/>
              <a:buNone/>
            </a:pPr>
            <a:r>
              <a:rPr lang="en-US" sz="1800">
                <a:solidFill>
                  <a:srgbClr val="0000FF"/>
                </a:solidFill>
                <a:latin typeface="Tahoma" charset="0"/>
              </a:rPr>
              <a:t>  </a:t>
            </a:r>
            <a:r>
              <a:rPr lang="en-US" sz="2000">
                <a:solidFill>
                  <a:srgbClr val="0000FF"/>
                </a:solidFill>
                <a:latin typeface="Tahoma" charset="0"/>
              </a:rPr>
              <a:t>(1) Marked requests first</a:t>
            </a:r>
          </a:p>
          <a:p>
            <a:pPr lvl="1" eaLnBrk="1" hangingPunct="1">
              <a:buFont typeface="Wingdings" charset="0"/>
              <a:buNone/>
            </a:pPr>
            <a:r>
              <a:rPr lang="en-US" sz="2000">
                <a:latin typeface="Tahoma" charset="0"/>
              </a:rPr>
              <a:t>  (2) Row-hit requests first</a:t>
            </a:r>
          </a:p>
          <a:p>
            <a:pPr lvl="1" eaLnBrk="1" hangingPunct="1">
              <a:buFont typeface="Wingdings" charset="0"/>
              <a:buNone/>
            </a:pPr>
            <a:r>
              <a:rPr lang="en-US" sz="2000">
                <a:solidFill>
                  <a:srgbClr val="0000FF"/>
                </a:solidFill>
                <a:latin typeface="Tahoma" charset="0"/>
              </a:rPr>
              <a:t>  (3) Higher-rank thread first (shortest stall-time first)</a:t>
            </a:r>
          </a:p>
          <a:p>
            <a:pPr lvl="1" eaLnBrk="1" hangingPunct="1">
              <a:buFont typeface="Wingdings" charset="0"/>
              <a:buNone/>
            </a:pPr>
            <a:r>
              <a:rPr lang="en-US" sz="2000">
                <a:latin typeface="Tahoma" charset="0"/>
              </a:rPr>
              <a:t>  (4) Oldest first</a:t>
            </a:r>
          </a:p>
          <a:p>
            <a:pPr eaLnBrk="1" hangingPunct="1"/>
            <a:endParaRPr lang="en-US">
              <a:latin typeface="Tahoma" charset="0"/>
            </a:endParaRPr>
          </a:p>
          <a:p>
            <a:pPr eaLnBrk="1" hangingPunct="1"/>
            <a:r>
              <a:rPr lang="en-US" sz="2200">
                <a:latin typeface="Tahoma" charset="0"/>
              </a:rPr>
              <a:t>Three properties:</a:t>
            </a:r>
          </a:p>
          <a:p>
            <a:pPr lvl="1" eaLnBrk="1" hangingPunct="1"/>
            <a:r>
              <a:rPr lang="en-US" sz="2000">
                <a:latin typeface="Tahoma" charset="0"/>
              </a:rPr>
              <a:t>Exploits row-buffer locality </a:t>
            </a:r>
            <a:r>
              <a:rPr lang="en-US" sz="2000" b="1">
                <a:latin typeface="Tahoma" charset="0"/>
              </a:rPr>
              <a:t>and</a:t>
            </a:r>
            <a:r>
              <a:rPr lang="en-US" sz="2000">
                <a:latin typeface="Tahoma" charset="0"/>
              </a:rPr>
              <a:t> intra-thread bank parallelism	</a:t>
            </a:r>
          </a:p>
          <a:p>
            <a:pPr lvl="1" eaLnBrk="1" hangingPunct="1"/>
            <a:r>
              <a:rPr lang="en-US" sz="2000">
                <a:latin typeface="Tahoma" charset="0"/>
              </a:rPr>
              <a:t>Work-conserving</a:t>
            </a:r>
          </a:p>
          <a:p>
            <a:pPr lvl="2" eaLnBrk="1" hangingPunct="1"/>
            <a:r>
              <a:rPr lang="en-US" sz="1800">
                <a:latin typeface="Tahoma" charset="0"/>
              </a:rPr>
              <a:t>Services unmarked requests to banks without marked requests </a:t>
            </a:r>
          </a:p>
          <a:p>
            <a:pPr lvl="1" eaLnBrk="1" hangingPunct="1"/>
            <a:r>
              <a:rPr lang="en-US" sz="2000">
                <a:latin typeface="Tahoma" charset="0"/>
              </a:rPr>
              <a:t>Marking-Cap is important</a:t>
            </a:r>
          </a:p>
          <a:p>
            <a:pPr lvl="2" eaLnBrk="1" hangingPunct="1"/>
            <a:r>
              <a:rPr lang="en-US" sz="1800">
                <a:latin typeface="Tahoma" charset="0"/>
              </a:rPr>
              <a:t>Too small cap: destroys row-buffer locality</a:t>
            </a:r>
          </a:p>
          <a:p>
            <a:pPr lvl="2" eaLnBrk="1" hangingPunct="1"/>
            <a:r>
              <a:rPr lang="en-US" sz="1800">
                <a:latin typeface="Tahoma" charset="0"/>
              </a:rPr>
              <a:t>Too large cap: penalizes memory non-intensive threads   </a:t>
            </a:r>
          </a:p>
          <a:p>
            <a:pPr eaLnBrk="1" hangingPunct="1"/>
            <a:r>
              <a:rPr lang="en-US" sz="2200">
                <a:solidFill>
                  <a:srgbClr val="0000FF"/>
                </a:solidFill>
                <a:latin typeface="Tahoma" charset="0"/>
              </a:rPr>
              <a:t>Many more trade-offs analyzed in the paper</a:t>
            </a: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charset="0"/>
                <a:ea typeface="ＭＳ Ｐゴシック" charset="0"/>
              </a:defRPr>
            </a:lvl1pPr>
            <a:lvl2pPr marL="742760" indent="-285677" eaLnBrk="0" hangingPunct="0">
              <a:defRPr>
                <a:solidFill>
                  <a:schemeClr val="tx1"/>
                </a:solidFill>
                <a:latin typeface="Arial" charset="0"/>
                <a:ea typeface="ＭＳ Ｐゴシック" charset="0"/>
              </a:defRPr>
            </a:lvl2pPr>
            <a:lvl3pPr marL="1142706" indent="-228541" eaLnBrk="0" hangingPunct="0">
              <a:defRPr>
                <a:solidFill>
                  <a:schemeClr val="tx1"/>
                </a:solidFill>
                <a:latin typeface="Arial" charset="0"/>
                <a:ea typeface="ＭＳ Ｐゴシック" charset="0"/>
              </a:defRPr>
            </a:lvl3pPr>
            <a:lvl4pPr marL="1599790" indent="-228541" eaLnBrk="0" hangingPunct="0">
              <a:defRPr>
                <a:solidFill>
                  <a:schemeClr val="tx1"/>
                </a:solidFill>
                <a:latin typeface="Arial" charset="0"/>
                <a:ea typeface="ＭＳ Ｐゴシック" charset="0"/>
              </a:defRPr>
            </a:lvl4pPr>
            <a:lvl5pPr marL="2056875" indent="-228541" eaLnBrk="0" hangingPunct="0">
              <a:defRPr>
                <a:solidFill>
                  <a:schemeClr val="tx1"/>
                </a:solidFill>
                <a:latin typeface="Arial" charset="0"/>
                <a:ea typeface="ＭＳ Ｐゴシック" charset="0"/>
              </a:defRPr>
            </a:lvl5pPr>
            <a:lvl6pPr marL="2513959" indent="-228541" eaLnBrk="0" fontAlgn="base" hangingPunct="0">
              <a:spcBef>
                <a:spcPct val="0"/>
              </a:spcBef>
              <a:spcAft>
                <a:spcPct val="0"/>
              </a:spcAft>
              <a:defRPr>
                <a:solidFill>
                  <a:schemeClr val="tx1"/>
                </a:solidFill>
                <a:latin typeface="Arial" charset="0"/>
                <a:ea typeface="ＭＳ Ｐゴシック" charset="0"/>
              </a:defRPr>
            </a:lvl6pPr>
            <a:lvl7pPr marL="2971040" indent="-228541" eaLnBrk="0" fontAlgn="base" hangingPunct="0">
              <a:spcBef>
                <a:spcPct val="0"/>
              </a:spcBef>
              <a:spcAft>
                <a:spcPct val="0"/>
              </a:spcAft>
              <a:defRPr>
                <a:solidFill>
                  <a:schemeClr val="tx1"/>
                </a:solidFill>
                <a:latin typeface="Arial" charset="0"/>
                <a:ea typeface="ＭＳ Ｐゴシック" charset="0"/>
              </a:defRPr>
            </a:lvl7pPr>
            <a:lvl8pPr marL="3428124" indent="-228541" eaLnBrk="0" fontAlgn="base" hangingPunct="0">
              <a:spcBef>
                <a:spcPct val="0"/>
              </a:spcBef>
              <a:spcAft>
                <a:spcPct val="0"/>
              </a:spcAft>
              <a:defRPr>
                <a:solidFill>
                  <a:schemeClr val="tx1"/>
                </a:solidFill>
                <a:latin typeface="Arial" charset="0"/>
                <a:ea typeface="ＭＳ Ｐゴシック" charset="0"/>
              </a:defRPr>
            </a:lvl8pPr>
            <a:lvl9pPr marL="3885205" indent="-228541"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5F00FC-5637-E34C-9C06-941984B6747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endParaRPr>
          </a:p>
        </p:txBody>
      </p:sp>
      <p:sp>
        <p:nvSpPr>
          <p:cNvPr id="5" name="Rectangle 4"/>
          <p:cNvSpPr>
            <a:spLocks noChangeArrowheads="1"/>
          </p:cNvSpPr>
          <p:nvPr/>
        </p:nvSpPr>
        <p:spPr bwMode="auto">
          <a:xfrm>
            <a:off x="628650" y="1389063"/>
            <a:ext cx="6115050" cy="400050"/>
          </a:xfrm>
          <a:prstGeom prst="rect">
            <a:avLst/>
          </a:prstGeom>
          <a:noFill/>
          <a:ln w="38100">
            <a:solidFill>
              <a:srgbClr val="003399"/>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 name="Rectangle 5"/>
          <p:cNvSpPr>
            <a:spLocks noChangeArrowheads="1"/>
          </p:cNvSpPr>
          <p:nvPr/>
        </p:nvSpPr>
        <p:spPr bwMode="auto">
          <a:xfrm>
            <a:off x="628650" y="1816100"/>
            <a:ext cx="6115050" cy="1085850"/>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1416" tIns="45709" rIns="91416" bIns="45709" anchor="ctr"/>
          <a:lstStyle/>
          <a:p>
            <a:pPr marL="0" marR="0" lvl="0" indent="0" algn="l" defTabSz="91416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7" name="TextBox 6"/>
          <p:cNvSpPr txBox="1">
            <a:spLocks noChangeArrowheads="1"/>
          </p:cNvSpPr>
          <p:nvPr/>
        </p:nvSpPr>
        <p:spPr bwMode="auto">
          <a:xfrm>
            <a:off x="6800852" y="1416052"/>
            <a:ext cx="1097007"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mn-cs"/>
              </a:rPr>
              <a:t>Batching</a:t>
            </a:r>
          </a:p>
        </p:txBody>
      </p:sp>
      <p:sp>
        <p:nvSpPr>
          <p:cNvPr id="8" name="TextBox 7"/>
          <p:cNvSpPr txBox="1">
            <a:spLocks noChangeArrowheads="1"/>
          </p:cNvSpPr>
          <p:nvPr/>
        </p:nvSpPr>
        <p:spPr bwMode="auto">
          <a:xfrm>
            <a:off x="6800852" y="1930404"/>
            <a:ext cx="2056716" cy="93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rPr>
              <a:t>Parallelism-aware</a:t>
            </a:r>
          </a:p>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rPr>
              <a:t>within-batch</a:t>
            </a:r>
          </a:p>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mn-cs"/>
              </a:rPr>
              <a:t>scheduling</a:t>
            </a:r>
          </a:p>
        </p:txBody>
      </p:sp>
    </p:spTree>
    <p:extLst>
      <p:ext uri="{BB962C8B-B14F-4D97-AF65-F5344CB8AC3E}">
        <p14:creationId xmlns:p14="http://schemas.microsoft.com/office/powerpoint/2010/main" val="13321291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atin typeface="Garamond" charset="0"/>
              </a:rPr>
              <a:t>Hardware Cost</a:t>
            </a:r>
          </a:p>
        </p:txBody>
      </p:sp>
      <p:sp>
        <p:nvSpPr>
          <p:cNvPr id="27651" name="Content Placeholder 2"/>
          <p:cNvSpPr>
            <a:spLocks noGrp="1"/>
          </p:cNvSpPr>
          <p:nvPr>
            <p:ph idx="1"/>
          </p:nvPr>
        </p:nvSpPr>
        <p:spPr/>
        <p:txBody>
          <a:bodyPr/>
          <a:lstStyle/>
          <a:p>
            <a:pPr eaLnBrk="1" hangingPunct="1"/>
            <a:r>
              <a:rPr lang="en-US">
                <a:latin typeface="Tahoma" charset="0"/>
              </a:rPr>
              <a:t>&lt;1.5KB storage cost for</a:t>
            </a:r>
          </a:p>
          <a:p>
            <a:pPr lvl="1" eaLnBrk="1" hangingPunct="1"/>
            <a:r>
              <a:rPr lang="en-US">
                <a:latin typeface="Tahoma" charset="0"/>
              </a:rPr>
              <a:t>8-core system with 128-entry memory request buffer</a:t>
            </a:r>
          </a:p>
          <a:p>
            <a:pPr lvl="1" eaLnBrk="1" hangingPunct="1"/>
            <a:endParaRPr lang="en-US">
              <a:latin typeface="Tahoma" charset="0"/>
            </a:endParaRPr>
          </a:p>
          <a:p>
            <a:pPr eaLnBrk="1" hangingPunct="1"/>
            <a:r>
              <a:rPr lang="en-US">
                <a:latin typeface="Tahoma" charset="0"/>
              </a:rPr>
              <a:t>No complex operations (e.g., divisions)</a:t>
            </a:r>
          </a:p>
          <a:p>
            <a:pPr eaLnBrk="1" hangingPunct="1"/>
            <a:endParaRPr lang="en-US">
              <a:latin typeface="Tahoma" charset="0"/>
            </a:endParaRPr>
          </a:p>
          <a:p>
            <a:pPr eaLnBrk="1" hangingPunct="1"/>
            <a:r>
              <a:rPr lang="en-US">
                <a:latin typeface="Tahoma" charset="0"/>
              </a:rPr>
              <a:t>Not on the critical path</a:t>
            </a:r>
          </a:p>
          <a:p>
            <a:pPr lvl="1" eaLnBrk="1" hangingPunct="1"/>
            <a:r>
              <a:rPr lang="en-US">
                <a:latin typeface="Tahoma" charset="0"/>
              </a:rPr>
              <a:t>Scheduler makes a decision only every DRAM cycle</a:t>
            </a:r>
          </a:p>
          <a:p>
            <a:pPr lvl="1" eaLnBrk="1" hangingPunct="1"/>
            <a:endParaRPr lang="en-US">
              <a:latin typeface="Tahoma" charset="0"/>
            </a:endParaRPr>
          </a:p>
        </p:txBody>
      </p:sp>
      <p:sp>
        <p:nvSpPr>
          <p:cNvPr id="4" name="Slide Number Placeholder 3"/>
          <p:cNvSpPr>
            <a:spLocks noGrp="1"/>
          </p:cNvSpPr>
          <p:nvPr>
            <p:ph type="sldNum" sz="quarter" idx="11"/>
          </p:nvPr>
        </p:nvSpPr>
        <p:spPr/>
        <p:txBody>
          <a:bodyPr/>
          <a:lstStyle>
            <a:lvl1pPr eaLnBrk="0" hangingPunct="0">
              <a:defRPr>
                <a:solidFill>
                  <a:schemeClr val="tx1"/>
                </a:solidFill>
                <a:latin typeface="Arial" charset="0"/>
                <a:ea typeface="ＭＳ Ｐゴシック" charset="0"/>
              </a:defRPr>
            </a:lvl1pPr>
            <a:lvl2pPr marL="742760" indent="-285677" eaLnBrk="0" hangingPunct="0">
              <a:defRPr>
                <a:solidFill>
                  <a:schemeClr val="tx1"/>
                </a:solidFill>
                <a:latin typeface="Arial" charset="0"/>
                <a:ea typeface="ＭＳ Ｐゴシック" charset="0"/>
              </a:defRPr>
            </a:lvl2pPr>
            <a:lvl3pPr marL="1142706" indent="-228541" eaLnBrk="0" hangingPunct="0">
              <a:defRPr>
                <a:solidFill>
                  <a:schemeClr val="tx1"/>
                </a:solidFill>
                <a:latin typeface="Arial" charset="0"/>
                <a:ea typeface="ＭＳ Ｐゴシック" charset="0"/>
              </a:defRPr>
            </a:lvl3pPr>
            <a:lvl4pPr marL="1599790" indent="-228541" eaLnBrk="0" hangingPunct="0">
              <a:defRPr>
                <a:solidFill>
                  <a:schemeClr val="tx1"/>
                </a:solidFill>
                <a:latin typeface="Arial" charset="0"/>
                <a:ea typeface="ＭＳ Ｐゴシック" charset="0"/>
              </a:defRPr>
            </a:lvl4pPr>
            <a:lvl5pPr marL="2056875" indent="-228541" eaLnBrk="0" hangingPunct="0">
              <a:defRPr>
                <a:solidFill>
                  <a:schemeClr val="tx1"/>
                </a:solidFill>
                <a:latin typeface="Arial" charset="0"/>
                <a:ea typeface="ＭＳ Ｐゴシック" charset="0"/>
              </a:defRPr>
            </a:lvl5pPr>
            <a:lvl6pPr marL="2513959" indent="-228541" eaLnBrk="0" fontAlgn="base" hangingPunct="0">
              <a:spcBef>
                <a:spcPct val="0"/>
              </a:spcBef>
              <a:spcAft>
                <a:spcPct val="0"/>
              </a:spcAft>
              <a:defRPr>
                <a:solidFill>
                  <a:schemeClr val="tx1"/>
                </a:solidFill>
                <a:latin typeface="Arial" charset="0"/>
                <a:ea typeface="ＭＳ Ｐゴシック" charset="0"/>
              </a:defRPr>
            </a:lvl6pPr>
            <a:lvl7pPr marL="2971040" indent="-228541" eaLnBrk="0" fontAlgn="base" hangingPunct="0">
              <a:spcBef>
                <a:spcPct val="0"/>
              </a:spcBef>
              <a:spcAft>
                <a:spcPct val="0"/>
              </a:spcAft>
              <a:defRPr>
                <a:solidFill>
                  <a:schemeClr val="tx1"/>
                </a:solidFill>
                <a:latin typeface="Arial" charset="0"/>
                <a:ea typeface="ＭＳ Ｐゴシック" charset="0"/>
              </a:defRPr>
            </a:lvl7pPr>
            <a:lvl8pPr marL="3428124" indent="-228541" eaLnBrk="0" fontAlgn="base" hangingPunct="0">
              <a:spcBef>
                <a:spcPct val="0"/>
              </a:spcBef>
              <a:spcAft>
                <a:spcPct val="0"/>
              </a:spcAft>
              <a:defRPr>
                <a:solidFill>
                  <a:schemeClr val="tx1"/>
                </a:solidFill>
                <a:latin typeface="Arial" charset="0"/>
                <a:ea typeface="ＭＳ Ｐゴシック" charset="0"/>
              </a:defRPr>
            </a:lvl8pPr>
            <a:lvl9pPr marL="3885205" indent="-228541"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D96B5FE-4E13-4B42-A55C-EBCF0EDFD57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endParaRPr>
          </a:p>
        </p:txBody>
      </p:sp>
    </p:spTree>
    <p:extLst>
      <p:ext uri="{BB962C8B-B14F-4D97-AF65-F5344CB8AC3E}">
        <p14:creationId xmlns:p14="http://schemas.microsoft.com/office/powerpoint/2010/main" val="133727398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1"/>
          </p:nvPr>
        </p:nvSpPr>
        <p:spPr/>
        <p:txBody>
          <a:bodyPr/>
          <a:lstStyle>
            <a:lvl1pPr eaLnBrk="0" hangingPunct="0">
              <a:defRPr>
                <a:solidFill>
                  <a:schemeClr val="tx1"/>
                </a:solidFill>
                <a:latin typeface="Arial" charset="0"/>
                <a:ea typeface="ＭＳ Ｐゴシック" charset="0"/>
              </a:defRPr>
            </a:lvl1pPr>
            <a:lvl2pPr marL="742760" indent="-285677" eaLnBrk="0" hangingPunct="0">
              <a:defRPr>
                <a:solidFill>
                  <a:schemeClr val="tx1"/>
                </a:solidFill>
                <a:latin typeface="Arial" charset="0"/>
                <a:ea typeface="ＭＳ Ｐゴシック" charset="0"/>
              </a:defRPr>
            </a:lvl2pPr>
            <a:lvl3pPr marL="1142706" indent="-228541" eaLnBrk="0" hangingPunct="0">
              <a:defRPr>
                <a:solidFill>
                  <a:schemeClr val="tx1"/>
                </a:solidFill>
                <a:latin typeface="Arial" charset="0"/>
                <a:ea typeface="ＭＳ Ｐゴシック" charset="0"/>
              </a:defRPr>
            </a:lvl3pPr>
            <a:lvl4pPr marL="1599790" indent="-228541" eaLnBrk="0" hangingPunct="0">
              <a:defRPr>
                <a:solidFill>
                  <a:schemeClr val="tx1"/>
                </a:solidFill>
                <a:latin typeface="Arial" charset="0"/>
                <a:ea typeface="ＭＳ Ｐゴシック" charset="0"/>
              </a:defRPr>
            </a:lvl4pPr>
            <a:lvl5pPr marL="2056875" indent="-228541" eaLnBrk="0" hangingPunct="0">
              <a:defRPr>
                <a:solidFill>
                  <a:schemeClr val="tx1"/>
                </a:solidFill>
                <a:latin typeface="Arial" charset="0"/>
                <a:ea typeface="ＭＳ Ｐゴシック" charset="0"/>
              </a:defRPr>
            </a:lvl5pPr>
            <a:lvl6pPr marL="2513959" indent="-228541" eaLnBrk="0" fontAlgn="base" hangingPunct="0">
              <a:spcBef>
                <a:spcPct val="0"/>
              </a:spcBef>
              <a:spcAft>
                <a:spcPct val="0"/>
              </a:spcAft>
              <a:defRPr>
                <a:solidFill>
                  <a:schemeClr val="tx1"/>
                </a:solidFill>
                <a:latin typeface="Arial" charset="0"/>
                <a:ea typeface="ＭＳ Ｐゴシック" charset="0"/>
              </a:defRPr>
            </a:lvl6pPr>
            <a:lvl7pPr marL="2971040" indent="-228541" eaLnBrk="0" fontAlgn="base" hangingPunct="0">
              <a:spcBef>
                <a:spcPct val="0"/>
              </a:spcBef>
              <a:spcAft>
                <a:spcPct val="0"/>
              </a:spcAft>
              <a:defRPr>
                <a:solidFill>
                  <a:schemeClr val="tx1"/>
                </a:solidFill>
                <a:latin typeface="Arial" charset="0"/>
                <a:ea typeface="ＭＳ Ｐゴシック" charset="0"/>
              </a:defRPr>
            </a:lvl7pPr>
            <a:lvl8pPr marL="3428124" indent="-228541" eaLnBrk="0" fontAlgn="base" hangingPunct="0">
              <a:spcBef>
                <a:spcPct val="0"/>
              </a:spcBef>
              <a:spcAft>
                <a:spcPct val="0"/>
              </a:spcAft>
              <a:defRPr>
                <a:solidFill>
                  <a:schemeClr val="tx1"/>
                </a:solidFill>
                <a:latin typeface="Arial" charset="0"/>
                <a:ea typeface="ＭＳ Ｐゴシック" charset="0"/>
              </a:defRPr>
            </a:lvl8pPr>
            <a:lvl9pPr marL="3885205" indent="-228541"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51CCD79-39D0-4845-8AC0-6B42D28C00F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endParaRPr>
          </a:p>
        </p:txBody>
      </p:sp>
      <p:sp>
        <p:nvSpPr>
          <p:cNvPr id="2052" name="Rectangle 2"/>
          <p:cNvSpPr>
            <a:spLocks noGrp="1" noChangeArrowheads="1"/>
          </p:cNvSpPr>
          <p:nvPr>
            <p:ph type="title"/>
          </p:nvPr>
        </p:nvSpPr>
        <p:spPr/>
        <p:txBody>
          <a:bodyPr/>
          <a:lstStyle/>
          <a:p>
            <a:pPr eaLnBrk="1" hangingPunct="1"/>
            <a:r>
              <a:rPr lang="en-US">
                <a:latin typeface="Garamond" charset="0"/>
              </a:rPr>
              <a:t>Unfairness on 4-, 8-, 16-core Systems</a:t>
            </a:r>
          </a:p>
        </p:txBody>
      </p:sp>
      <p:graphicFrame>
        <p:nvGraphicFramePr>
          <p:cNvPr id="2050" name="Object 2"/>
          <p:cNvGraphicFramePr>
            <a:graphicFrameLocks noGrp="1" noChangeAspect="1"/>
          </p:cNvGraphicFramePr>
          <p:nvPr>
            <p:ph idx="1"/>
          </p:nvPr>
        </p:nvGraphicFramePr>
        <p:xfrm>
          <a:off x="407988" y="1319214"/>
          <a:ext cx="8482012" cy="4967287"/>
        </p:xfrm>
        <a:graphic>
          <a:graphicData uri="http://schemas.openxmlformats.org/presentationml/2006/ole">
            <mc:AlternateContent xmlns:mc="http://schemas.openxmlformats.org/markup-compatibility/2006">
              <mc:Choice xmlns:v="urn:schemas-microsoft-com:vml" Requires="v">
                <p:oleObj spid="_x0000_s13336" name="Worksheet" r:id="rId5" imgW="8839149" imgH="5467440" progId="Excel.Sheet.8">
                  <p:embed/>
                </p:oleObj>
              </mc:Choice>
              <mc:Fallback>
                <p:oleObj name="Worksheet" r:id="rId5" imgW="8839149" imgH="5467440" progId="Excel.Sheet.8">
                  <p:embed/>
                  <p:pic>
                    <p:nvPicPr>
                      <p:cNvPr id="205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88" y="1319214"/>
                        <a:ext cx="8482012" cy="4967287"/>
                      </a:xfrm>
                      <a:prstGeom prst="rect">
                        <a:avLst/>
                      </a:prstGeom>
                      <a:extLst>
                        <a:ext uri="{FAA26D3D-D897-4be2-8F04-BA451C77F1D7}">
                          <ma14:placeholderFlag xmlns="" xmlns:ma14="http://schemas.microsoft.com/office/mac/drawingml/2011/main" val="1"/>
                        </a:ext>
                      </a:extLst>
                    </p:spPr>
                  </p:pic>
                </p:oleObj>
              </mc:Fallback>
            </mc:AlternateContent>
          </a:graphicData>
        </a:graphic>
      </p:graphicFrame>
      <p:sp>
        <p:nvSpPr>
          <p:cNvPr id="2053" name="Text Box 8"/>
          <p:cNvSpPr txBox="1">
            <a:spLocks noChangeArrowheads="1"/>
          </p:cNvSpPr>
          <p:nvPr/>
        </p:nvSpPr>
        <p:spPr bwMode="auto">
          <a:xfrm>
            <a:off x="685804" y="1046163"/>
            <a:ext cx="8360043"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mn-cs"/>
              </a:rPr>
              <a:t>Unfairness = MAX Memory Slowdown / MIN Memory Slowdown [MICRO 2007]</a:t>
            </a:r>
          </a:p>
        </p:txBody>
      </p:sp>
      <p:sp>
        <p:nvSpPr>
          <p:cNvPr id="2054" name="Text Box 9"/>
          <p:cNvSpPr txBox="1">
            <a:spLocks noChangeArrowheads="1"/>
          </p:cNvSpPr>
          <p:nvPr/>
        </p:nvSpPr>
        <p:spPr bwMode="auto">
          <a:xfrm>
            <a:off x="2800350" y="4943475"/>
            <a:ext cx="7048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1.11X</a:t>
            </a:r>
          </a:p>
        </p:txBody>
      </p:sp>
      <p:sp>
        <p:nvSpPr>
          <p:cNvPr id="2057" name="Text Box 15"/>
          <p:cNvSpPr txBox="1">
            <a:spLocks noChangeArrowheads="1"/>
          </p:cNvSpPr>
          <p:nvPr/>
        </p:nvSpPr>
        <p:spPr bwMode="auto">
          <a:xfrm>
            <a:off x="5143505" y="4943475"/>
            <a:ext cx="7207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1.08X</a:t>
            </a:r>
          </a:p>
        </p:txBody>
      </p:sp>
      <p:sp>
        <p:nvSpPr>
          <p:cNvPr id="2058" name="Text Box 16"/>
          <p:cNvSpPr txBox="1">
            <a:spLocks noChangeArrowheads="1"/>
          </p:cNvSpPr>
          <p:nvPr/>
        </p:nvSpPr>
        <p:spPr bwMode="auto">
          <a:xfrm>
            <a:off x="7429500" y="4429125"/>
            <a:ext cx="7048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1.11X</a:t>
            </a:r>
          </a:p>
        </p:txBody>
      </p:sp>
      <p:cxnSp>
        <p:nvCxnSpPr>
          <p:cNvPr id="12" name="Straight Arrow Connector 11"/>
          <p:cNvCxnSpPr>
            <a:cxnSpLocks noChangeShapeType="1"/>
          </p:cNvCxnSpPr>
          <p:nvPr/>
        </p:nvCxnSpPr>
        <p:spPr bwMode="auto">
          <a:xfrm rot="5400000">
            <a:off x="3008313" y="5468938"/>
            <a:ext cx="155575" cy="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8" name="Straight Arrow Connector 17"/>
          <p:cNvCxnSpPr>
            <a:cxnSpLocks noChangeShapeType="1"/>
          </p:cNvCxnSpPr>
          <p:nvPr/>
        </p:nvCxnSpPr>
        <p:spPr bwMode="auto">
          <a:xfrm rot="5400000">
            <a:off x="5330031" y="5379244"/>
            <a:ext cx="155575" cy="1588"/>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rot="5400000">
            <a:off x="7608888" y="5018088"/>
            <a:ext cx="212725" cy="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xmlns="">
                <a:noFill/>
              </a14:hiddenFill>
            </a:ext>
          </a:extLst>
        </p:spPr>
      </p:cxnSp>
    </p:spTree>
    <p:custDataLst>
      <p:tags r:id="rId2"/>
    </p:custDataLst>
    <p:extLst>
      <p:ext uri="{BB962C8B-B14F-4D97-AF65-F5344CB8AC3E}">
        <p14:creationId xmlns:p14="http://schemas.microsoft.com/office/powerpoint/2010/main" val="17014107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
                                          </p:val>
                                        </p:tav>
                                        <p:tav tm="100000">
                                          <p:val>
                                            <p:strVal val="#ppt_x"/>
                                          </p:val>
                                        </p:tav>
                                      </p:tavLst>
                                    </p:anim>
                                    <p:anim calcmode="lin" valueType="num">
                                      <p:cBhvr>
                                        <p:cTn id="8" dur="500" fill="hold"/>
                                        <p:tgtEl>
                                          <p:spTgt spid="12"/>
                                        </p:tgtEl>
                                        <p:attrNameLst>
                                          <p:attrName>ppt_y</p:attrName>
                                        </p:attrNameLst>
                                      </p:cBhvr>
                                      <p:tavLst>
                                        <p:tav tm="0">
                                          <p:val>
                                            <p:strVal val="#ppt_y-#ppt_h/2"/>
                                          </p:val>
                                        </p:tav>
                                        <p:tav tm="100000">
                                          <p:val>
                                            <p:strVal val="#ppt_y"/>
                                          </p:val>
                                        </p:tav>
                                      </p:tavLst>
                                    </p:anim>
                                    <p:anim calcmode="lin" valueType="num">
                                      <p:cBhvr>
                                        <p:cTn id="9" dur="500" fill="hold"/>
                                        <p:tgtEl>
                                          <p:spTgt spid="12"/>
                                        </p:tgtEl>
                                        <p:attrNameLst>
                                          <p:attrName>ppt_w</p:attrName>
                                        </p:attrNameLst>
                                      </p:cBhvr>
                                      <p:tavLst>
                                        <p:tav tm="0">
                                          <p:val>
                                            <p:strVal val="#ppt_w"/>
                                          </p:val>
                                        </p:tav>
                                        <p:tav tm="100000">
                                          <p:val>
                                            <p:strVal val="#ppt_w"/>
                                          </p:val>
                                        </p:tav>
                                      </p:tavLst>
                                    </p:anim>
                                    <p:anim calcmode="lin" valueType="num">
                                      <p:cBhvr>
                                        <p:cTn id="10" dur="500" fill="hold"/>
                                        <p:tgtEl>
                                          <p:spTgt spid="12"/>
                                        </p:tgtEl>
                                        <p:attrNameLst>
                                          <p:attrName>ppt_h</p:attrName>
                                        </p:attrNameLst>
                                      </p:cBhvr>
                                      <p:tavLst>
                                        <p:tav tm="0">
                                          <p:val>
                                            <p:fltVal val="0"/>
                                          </p:val>
                                        </p:tav>
                                        <p:tav tm="100000">
                                          <p:val>
                                            <p:strVal val="#ppt_h"/>
                                          </p:val>
                                        </p:tav>
                                      </p:tavLst>
                                    </p:anim>
                                  </p:childTnLst>
                                </p:cTn>
                              </p:par>
                              <p:par>
                                <p:cTn id="11" presetID="17" presetClass="entr" presetSubtype="1"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ppt_h/2"/>
                                          </p:val>
                                        </p:tav>
                                        <p:tav tm="100000">
                                          <p:val>
                                            <p:strVal val="#ppt_y"/>
                                          </p:val>
                                        </p:tav>
                                      </p:tavLst>
                                    </p:anim>
                                    <p:anim calcmode="lin" valueType="num">
                                      <p:cBhvr>
                                        <p:cTn id="15" dur="500" fill="hold"/>
                                        <p:tgtEl>
                                          <p:spTgt spid="18"/>
                                        </p:tgtEl>
                                        <p:attrNameLst>
                                          <p:attrName>ppt_w</p:attrName>
                                        </p:attrNameLst>
                                      </p:cBhvr>
                                      <p:tavLst>
                                        <p:tav tm="0">
                                          <p:val>
                                            <p:strVal val="#ppt_w"/>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childTnLst>
                                </p:cTn>
                              </p:par>
                              <p:par>
                                <p:cTn id="17" presetID="17" presetClass="entr" presetSubtype="1"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ppt_x</p:attrName>
                                        </p:attrNameLst>
                                      </p:cBhvr>
                                      <p:tavLst>
                                        <p:tav tm="0">
                                          <p:val>
                                            <p:strVal val="#ppt_x"/>
                                          </p:val>
                                        </p:tav>
                                        <p:tav tm="100000">
                                          <p:val>
                                            <p:strVal val="#ppt_x"/>
                                          </p:val>
                                        </p:tav>
                                      </p:tavLst>
                                    </p:anim>
                                    <p:anim calcmode="lin" valueType="num">
                                      <p:cBhvr>
                                        <p:cTn id="20" dur="500" fill="hold"/>
                                        <p:tgtEl>
                                          <p:spTgt spid="20"/>
                                        </p:tgtEl>
                                        <p:attrNameLst>
                                          <p:attrName>ppt_y</p:attrName>
                                        </p:attrNameLst>
                                      </p:cBhvr>
                                      <p:tavLst>
                                        <p:tav tm="0">
                                          <p:val>
                                            <p:strVal val="#ppt_y-#ppt_h/2"/>
                                          </p:val>
                                        </p:tav>
                                        <p:tav tm="100000">
                                          <p:val>
                                            <p:strVal val="#ppt_y"/>
                                          </p:val>
                                        </p:tav>
                                      </p:tavLst>
                                    </p:anim>
                                    <p:anim calcmode="lin" valueType="num">
                                      <p:cBhvr>
                                        <p:cTn id="21" dur="500" fill="hold"/>
                                        <p:tgtEl>
                                          <p:spTgt spid="20"/>
                                        </p:tgtEl>
                                        <p:attrNameLst>
                                          <p:attrName>ppt_w</p:attrName>
                                        </p:attrNameLst>
                                      </p:cBhvr>
                                      <p:tavLst>
                                        <p:tav tm="0">
                                          <p:val>
                                            <p:strVal val="#ppt_w"/>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childTnLst>
                                </p:cTn>
                              </p:par>
                              <p:par>
                                <p:cTn id="23" presetID="1" presetClass="entr" presetSubtype="0" fill="hold" grpId="0"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p:bldP spid="2057" grpId="0"/>
      <p:bldP spid="205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lvl1pPr eaLnBrk="0" hangingPunct="0">
              <a:defRPr>
                <a:solidFill>
                  <a:schemeClr val="tx1"/>
                </a:solidFill>
                <a:latin typeface="Arial" charset="0"/>
                <a:ea typeface="ＭＳ Ｐゴシック" charset="0"/>
              </a:defRPr>
            </a:lvl1pPr>
            <a:lvl2pPr marL="742760" indent="-285677" eaLnBrk="0" hangingPunct="0">
              <a:defRPr>
                <a:solidFill>
                  <a:schemeClr val="tx1"/>
                </a:solidFill>
                <a:latin typeface="Arial" charset="0"/>
                <a:ea typeface="ＭＳ Ｐゴシック" charset="0"/>
              </a:defRPr>
            </a:lvl2pPr>
            <a:lvl3pPr marL="1142706" indent="-228541" eaLnBrk="0" hangingPunct="0">
              <a:defRPr>
                <a:solidFill>
                  <a:schemeClr val="tx1"/>
                </a:solidFill>
                <a:latin typeface="Arial" charset="0"/>
                <a:ea typeface="ＭＳ Ｐゴシック" charset="0"/>
              </a:defRPr>
            </a:lvl3pPr>
            <a:lvl4pPr marL="1599790" indent="-228541" eaLnBrk="0" hangingPunct="0">
              <a:defRPr>
                <a:solidFill>
                  <a:schemeClr val="tx1"/>
                </a:solidFill>
                <a:latin typeface="Arial" charset="0"/>
                <a:ea typeface="ＭＳ Ｐゴシック" charset="0"/>
              </a:defRPr>
            </a:lvl4pPr>
            <a:lvl5pPr marL="2056875" indent="-228541" eaLnBrk="0" hangingPunct="0">
              <a:defRPr>
                <a:solidFill>
                  <a:schemeClr val="tx1"/>
                </a:solidFill>
                <a:latin typeface="Arial" charset="0"/>
                <a:ea typeface="ＭＳ Ｐゴシック" charset="0"/>
              </a:defRPr>
            </a:lvl5pPr>
            <a:lvl6pPr marL="2513959" indent="-228541" eaLnBrk="0" fontAlgn="base" hangingPunct="0">
              <a:spcBef>
                <a:spcPct val="0"/>
              </a:spcBef>
              <a:spcAft>
                <a:spcPct val="0"/>
              </a:spcAft>
              <a:defRPr>
                <a:solidFill>
                  <a:schemeClr val="tx1"/>
                </a:solidFill>
                <a:latin typeface="Arial" charset="0"/>
                <a:ea typeface="ＭＳ Ｐゴシック" charset="0"/>
              </a:defRPr>
            </a:lvl6pPr>
            <a:lvl7pPr marL="2971040" indent="-228541" eaLnBrk="0" fontAlgn="base" hangingPunct="0">
              <a:spcBef>
                <a:spcPct val="0"/>
              </a:spcBef>
              <a:spcAft>
                <a:spcPct val="0"/>
              </a:spcAft>
              <a:defRPr>
                <a:solidFill>
                  <a:schemeClr val="tx1"/>
                </a:solidFill>
                <a:latin typeface="Arial" charset="0"/>
                <a:ea typeface="ＭＳ Ｐゴシック" charset="0"/>
              </a:defRPr>
            </a:lvl7pPr>
            <a:lvl8pPr marL="3428124" indent="-228541" eaLnBrk="0" fontAlgn="base" hangingPunct="0">
              <a:spcBef>
                <a:spcPct val="0"/>
              </a:spcBef>
              <a:spcAft>
                <a:spcPct val="0"/>
              </a:spcAft>
              <a:defRPr>
                <a:solidFill>
                  <a:schemeClr val="tx1"/>
                </a:solidFill>
                <a:latin typeface="Arial" charset="0"/>
                <a:ea typeface="ＭＳ Ｐゴシック" charset="0"/>
              </a:defRPr>
            </a:lvl8pPr>
            <a:lvl9pPr marL="3885205" indent="-228541"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7A3C56-B3E3-CF45-849E-C56E000737E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mn-cs"/>
            </a:endParaRPr>
          </a:p>
        </p:txBody>
      </p:sp>
      <p:sp>
        <p:nvSpPr>
          <p:cNvPr id="3076" name="Rectangle 2"/>
          <p:cNvSpPr>
            <a:spLocks noGrp="1" noChangeArrowheads="1"/>
          </p:cNvSpPr>
          <p:nvPr>
            <p:ph type="title"/>
          </p:nvPr>
        </p:nvSpPr>
        <p:spPr>
          <a:xfrm>
            <a:off x="228605" y="152401"/>
            <a:ext cx="8778875" cy="1066800"/>
          </a:xfrm>
        </p:spPr>
        <p:txBody>
          <a:bodyPr/>
          <a:lstStyle/>
          <a:p>
            <a:pPr eaLnBrk="1" hangingPunct="1"/>
            <a:r>
              <a:rPr lang="en-US" sz="3600">
                <a:latin typeface="Garamond" charset="0"/>
              </a:rPr>
              <a:t>System Performance (Hmean-speedup)</a:t>
            </a:r>
          </a:p>
        </p:txBody>
      </p:sp>
      <p:graphicFrame>
        <p:nvGraphicFramePr>
          <p:cNvPr id="3074" name="Object 2"/>
          <p:cNvGraphicFramePr>
            <a:graphicFrameLocks noGrp="1" noChangeAspect="1"/>
          </p:cNvGraphicFramePr>
          <p:nvPr>
            <p:ph idx="1"/>
          </p:nvPr>
        </p:nvGraphicFramePr>
        <p:xfrm>
          <a:off x="407993" y="1185863"/>
          <a:ext cx="8480425" cy="5245100"/>
        </p:xfrm>
        <a:graphic>
          <a:graphicData uri="http://schemas.openxmlformats.org/presentationml/2006/ole">
            <mc:AlternateContent xmlns:mc="http://schemas.openxmlformats.org/markup-compatibility/2006">
              <mc:Choice xmlns:v="urn:schemas-microsoft-com:vml" Requires="v">
                <p:oleObj spid="_x0000_s14360" name="Worksheet" r:id="rId4" imgW="8839149" imgH="5467440" progId="Excel.Sheet.8">
                  <p:embed/>
                </p:oleObj>
              </mc:Choice>
              <mc:Fallback>
                <p:oleObj name="Worksheet" r:id="rId4" imgW="8839149" imgH="5467440" progId="Excel.Sheet.8">
                  <p:embed/>
                  <p:pic>
                    <p:nvPicPr>
                      <p:cNvPr id="3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993" y="1185863"/>
                        <a:ext cx="8480425" cy="5245100"/>
                      </a:xfrm>
                      <a:prstGeom prst="rect">
                        <a:avLst/>
                      </a:prstGeom>
                      <a:extLst>
                        <a:ext uri="{FAA26D3D-D897-4be2-8F04-BA451C77F1D7}">
                          <ma14:placeholderFlag xmlns="" xmlns:ma14="http://schemas.microsoft.com/office/mac/drawingml/2011/main" val="1"/>
                        </a:ext>
                      </a:extLst>
                    </p:spPr>
                  </p:pic>
                </p:oleObj>
              </mc:Fallback>
            </mc:AlternateContent>
          </a:graphicData>
        </a:graphic>
      </p:graphicFrame>
      <p:sp>
        <p:nvSpPr>
          <p:cNvPr id="3077" name="Text Box 5"/>
          <p:cNvSpPr txBox="1">
            <a:spLocks noChangeArrowheads="1"/>
          </p:cNvSpPr>
          <p:nvPr/>
        </p:nvSpPr>
        <p:spPr bwMode="auto">
          <a:xfrm>
            <a:off x="2835275" y="1143001"/>
            <a:ext cx="71902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8.3%</a:t>
            </a:r>
          </a:p>
        </p:txBody>
      </p:sp>
      <p:sp>
        <p:nvSpPr>
          <p:cNvPr id="3078" name="Text Box 6"/>
          <p:cNvSpPr txBox="1">
            <a:spLocks noChangeArrowheads="1"/>
          </p:cNvSpPr>
          <p:nvPr/>
        </p:nvSpPr>
        <p:spPr bwMode="auto">
          <a:xfrm>
            <a:off x="5321300" y="1143001"/>
            <a:ext cx="71902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6.1%</a:t>
            </a:r>
          </a:p>
        </p:txBody>
      </p:sp>
      <p:sp>
        <p:nvSpPr>
          <p:cNvPr id="3079" name="Text Box 7"/>
          <p:cNvSpPr txBox="1">
            <a:spLocks noChangeArrowheads="1"/>
          </p:cNvSpPr>
          <p:nvPr/>
        </p:nvSpPr>
        <p:spPr bwMode="auto">
          <a:xfrm>
            <a:off x="7689850" y="1143001"/>
            <a:ext cx="719020" cy="373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16" tIns="45709" rIns="91416" bIns="4570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16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5.1%</a:t>
            </a:r>
          </a:p>
        </p:txBody>
      </p:sp>
      <p:cxnSp>
        <p:nvCxnSpPr>
          <p:cNvPr id="11" name="Straight Arrow Connector 10"/>
          <p:cNvCxnSpPr>
            <a:cxnSpLocks noChangeShapeType="1"/>
          </p:cNvCxnSpPr>
          <p:nvPr/>
        </p:nvCxnSpPr>
        <p:spPr bwMode="auto">
          <a:xfrm rot="5400000" flipH="1" flipV="1">
            <a:off x="2616999" y="1883574"/>
            <a:ext cx="365125" cy="1587"/>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2" name="Straight Arrow Connector 11"/>
          <p:cNvCxnSpPr>
            <a:cxnSpLocks noChangeShapeType="1"/>
          </p:cNvCxnSpPr>
          <p:nvPr/>
        </p:nvCxnSpPr>
        <p:spPr bwMode="auto">
          <a:xfrm rot="5400000" flipH="1" flipV="1">
            <a:off x="5040317" y="2011363"/>
            <a:ext cx="320675" cy="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4" name="Straight Arrow Connector 13"/>
          <p:cNvCxnSpPr>
            <a:cxnSpLocks noChangeShapeType="1"/>
          </p:cNvCxnSpPr>
          <p:nvPr/>
        </p:nvCxnSpPr>
        <p:spPr bwMode="auto">
          <a:xfrm rot="5400000" flipH="1" flipV="1">
            <a:off x="7509669" y="2194719"/>
            <a:ext cx="182562" cy="0"/>
          </a:xfrm>
          <a:prstGeom prst="straightConnector1">
            <a:avLst/>
          </a:prstGeom>
          <a:noFill/>
          <a:ln w="25400">
            <a:solidFill>
              <a:schemeClr val="tx1"/>
            </a:solidFill>
            <a:round/>
            <a:headEn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6314583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7"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ppt_h/2"/>
                                          </p:val>
                                        </p:tav>
                                        <p:tav tm="100000">
                                          <p:val>
                                            <p:strVal val="#ppt_y"/>
                                          </p:val>
                                        </p:tav>
                                      </p:tavLst>
                                    </p:anim>
                                    <p:anim calcmode="lin" valueType="num">
                                      <p:cBhvr>
                                        <p:cTn id="15" dur="500" fill="hold"/>
                                        <p:tgtEl>
                                          <p:spTgt spid="12"/>
                                        </p:tgtEl>
                                        <p:attrNameLst>
                                          <p:attrName>ppt_w</p:attrName>
                                        </p:attrNameLst>
                                      </p:cBhvr>
                                      <p:tavLst>
                                        <p:tav tm="0">
                                          <p:val>
                                            <p:strVal val="#ppt_w"/>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childTnLst>
                                </p:cTn>
                              </p:par>
                              <p:par>
                                <p:cTn id="17" presetID="17"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ppt_h/2"/>
                                          </p:val>
                                        </p:tav>
                                        <p:tav tm="100000">
                                          <p:val>
                                            <p:strVal val="#ppt_y"/>
                                          </p:val>
                                        </p:tav>
                                      </p:tavLst>
                                    </p:anim>
                                    <p:anim calcmode="lin" valueType="num">
                                      <p:cBhvr>
                                        <p:cTn id="21" dur="500" fill="hold"/>
                                        <p:tgtEl>
                                          <p:spTgt spid="14"/>
                                        </p:tgtEl>
                                        <p:attrNameLst>
                                          <p:attrName>ppt_w</p:attrName>
                                        </p:attrNameLst>
                                      </p:cBhvr>
                                      <p:tavLst>
                                        <p:tav tm="0">
                                          <p:val>
                                            <p:strVal val="#ppt_w"/>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childTnLst>
                                </p:cTn>
                              </p:par>
                              <p:par>
                                <p:cTn id="23" presetID="1" presetClass="entr" presetSubtype="0" fill="hold" grpId="0" nodeType="withEffect">
                                  <p:stCondLst>
                                    <p:cond delay="0"/>
                                  </p:stCondLst>
                                  <p:childTnLst>
                                    <p:set>
                                      <p:cBhvr>
                                        <p:cTn id="24" dur="1" fill="hold">
                                          <p:stCondLst>
                                            <p:cond delay="0"/>
                                          </p:stCondLst>
                                        </p:cTn>
                                        <p:tgtEl>
                                          <p:spTgt spid="30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P spid="3078" grpId="0"/>
      <p:bldP spid="307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PAR-BS Pros and Cons</a:t>
            </a:r>
          </a:p>
        </p:txBody>
      </p:sp>
      <p:sp>
        <p:nvSpPr>
          <p:cNvPr id="3" name="Content Placeholder 2"/>
          <p:cNvSpPr>
            <a:spLocks noGrp="1"/>
          </p:cNvSpPr>
          <p:nvPr>
            <p:ph idx="1"/>
          </p:nvPr>
        </p:nvSpPr>
        <p:spPr/>
        <p:txBody>
          <a:bodyPr/>
          <a:lstStyle/>
          <a:p>
            <a:r>
              <a:rPr lang="en-US" dirty="0"/>
              <a:t>Upsides: </a:t>
            </a:r>
          </a:p>
          <a:p>
            <a:pPr lvl="1"/>
            <a:r>
              <a:rPr lang="en-US" dirty="0"/>
              <a:t>First scheduler to address bank parallelism destruction across multiple threads</a:t>
            </a:r>
          </a:p>
          <a:p>
            <a:pPr lvl="1"/>
            <a:r>
              <a:rPr lang="en-US" dirty="0"/>
              <a:t>Simple mechanism (vs. STFM)</a:t>
            </a:r>
          </a:p>
          <a:p>
            <a:pPr lvl="1"/>
            <a:r>
              <a:rPr lang="en-US" dirty="0"/>
              <a:t>Batching provides fairness</a:t>
            </a:r>
          </a:p>
          <a:p>
            <a:pPr lvl="1"/>
            <a:r>
              <a:rPr lang="en-US" dirty="0"/>
              <a:t>Ranking enables parallelism awareness</a:t>
            </a:r>
          </a:p>
          <a:p>
            <a:endParaRPr lang="en-US" dirty="0"/>
          </a:p>
          <a:p>
            <a:r>
              <a:rPr lang="en-US" dirty="0"/>
              <a:t>Downsides:</a:t>
            </a:r>
          </a:p>
          <a:p>
            <a:pPr lvl="1"/>
            <a:r>
              <a:rPr lang="en-US" dirty="0">
                <a:sym typeface="Wingdings"/>
              </a:rPr>
              <a:t>Does not always prioritize the latency-sensitive applications</a:t>
            </a: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001C7A6-1A12-9941-AC8E-888EB46A5B1C}"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2903774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atin typeface="Garamond" charset="0"/>
                <a:ea typeface="ＭＳ Ｐゴシック" charset="0"/>
                <a:cs typeface="ＭＳ Ｐゴシック" charset="0"/>
              </a:rPr>
              <a:t>Resource Sharing vs. Partitioning</a:t>
            </a:r>
          </a:p>
        </p:txBody>
      </p:sp>
      <p:sp>
        <p:nvSpPr>
          <p:cNvPr id="25602" name="Content Placeholder 2"/>
          <p:cNvSpPr>
            <a:spLocks noGrp="1"/>
          </p:cNvSpPr>
          <p:nvPr>
            <p:ph idx="1"/>
          </p:nvPr>
        </p:nvSpPr>
        <p:spPr>
          <a:xfrm>
            <a:off x="228600" y="996950"/>
            <a:ext cx="8610600" cy="5194300"/>
          </a:xfrm>
        </p:spPr>
        <p:txBody>
          <a:bodyPr/>
          <a:lstStyle/>
          <a:p>
            <a:r>
              <a:rPr lang="en-US" dirty="0">
                <a:latin typeface="Tahoma" charset="0"/>
                <a:ea typeface="ＭＳ Ｐゴシック" charset="0"/>
                <a:cs typeface="ＭＳ Ｐゴシック" charset="0"/>
              </a:rPr>
              <a:t>Sharing improves throughput</a:t>
            </a:r>
          </a:p>
          <a:p>
            <a:pPr lvl="1"/>
            <a:r>
              <a:rPr lang="en-US" dirty="0">
                <a:latin typeface="Tahoma" charset="0"/>
                <a:ea typeface="ＭＳ Ｐゴシック" charset="0"/>
              </a:rPr>
              <a:t>Better utilization of space </a:t>
            </a:r>
          </a:p>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Partitioning provides performance isolation (predictable performance)</a:t>
            </a:r>
          </a:p>
          <a:p>
            <a:pPr lvl="1"/>
            <a:r>
              <a:rPr lang="en-US" dirty="0">
                <a:latin typeface="Tahoma" charset="0"/>
                <a:ea typeface="ＭＳ Ｐゴシック" charset="0"/>
              </a:rPr>
              <a:t>Dedicated space</a:t>
            </a:r>
          </a:p>
          <a:p>
            <a:pPr lvl="1"/>
            <a:endParaRPr lang="en-US" dirty="0">
              <a:latin typeface="Tahoma" charset="0"/>
              <a:ea typeface="ＭＳ Ｐゴシック" charset="0"/>
            </a:endParaRPr>
          </a:p>
          <a:p>
            <a:r>
              <a:rPr lang="en-US" dirty="0">
                <a:latin typeface="Tahoma" charset="0"/>
                <a:ea typeface="ＭＳ Ｐゴシック" charset="0"/>
                <a:cs typeface="ＭＳ Ｐゴシック" charset="0"/>
              </a:rPr>
              <a:t>Can we get the benefits of both? </a:t>
            </a:r>
          </a:p>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Idea: </a:t>
            </a:r>
            <a:r>
              <a:rPr lang="en-US" dirty="0">
                <a:solidFill>
                  <a:srgbClr val="0000FF"/>
                </a:solidFill>
                <a:latin typeface="Tahoma" charset="0"/>
                <a:ea typeface="ＭＳ Ｐゴシック" charset="0"/>
                <a:cs typeface="ＭＳ Ｐゴシック" charset="0"/>
              </a:rPr>
              <a:t>Design shared resources such that they are efficiently utilized, controllable and </a:t>
            </a:r>
            <a:r>
              <a:rPr lang="en-US" dirty="0" err="1">
                <a:solidFill>
                  <a:srgbClr val="0000FF"/>
                </a:solidFill>
                <a:latin typeface="Tahoma" charset="0"/>
                <a:ea typeface="ＭＳ Ｐゴシック" charset="0"/>
                <a:cs typeface="ＭＳ Ｐゴシック" charset="0"/>
              </a:rPr>
              <a:t>partitionable</a:t>
            </a:r>
            <a:endParaRPr lang="en-US" dirty="0">
              <a:solidFill>
                <a:srgbClr val="0000FF"/>
              </a:solidFill>
              <a:latin typeface="Tahoma" charset="0"/>
              <a:ea typeface="ＭＳ Ｐゴシック" charset="0"/>
              <a:cs typeface="ＭＳ Ｐゴシック" charset="0"/>
            </a:endParaRPr>
          </a:p>
          <a:p>
            <a:pPr lvl="1"/>
            <a:r>
              <a:rPr lang="en-US" dirty="0">
                <a:solidFill>
                  <a:srgbClr val="0000FF"/>
                </a:solidFill>
                <a:latin typeface="Tahoma" charset="0"/>
                <a:ea typeface="ＭＳ Ｐゴシック" charset="0"/>
                <a:cs typeface="ＭＳ Ｐゴシック" charset="0"/>
              </a:rPr>
              <a:t>No wasted resource + QoS mechanisms for threads</a:t>
            </a:r>
          </a:p>
          <a:p>
            <a:endParaRPr lang="en-US" dirty="0">
              <a:solidFill>
                <a:srgbClr val="0000FF"/>
              </a:solidFill>
              <a:latin typeface="Tahoma" charset="0"/>
              <a:ea typeface="ＭＳ Ｐゴシック" charset="0"/>
              <a:cs typeface="ＭＳ Ｐゴシック" charset="0"/>
            </a:endParaRPr>
          </a:p>
          <a:p>
            <a:pPr lvl="1"/>
            <a:endParaRPr lang="en-US" dirty="0">
              <a:latin typeface="Tahoma" charset="0"/>
              <a:ea typeface="ＭＳ Ｐゴシック" charset="0"/>
            </a:endParaRPr>
          </a:p>
        </p:txBody>
      </p:sp>
      <p:sp>
        <p:nvSpPr>
          <p:cNvPr id="256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408323-CC87-0540-A8C8-A260A9870E6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1245060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PAR-BS</a:t>
            </a:r>
          </a:p>
        </p:txBody>
      </p:sp>
      <p:sp>
        <p:nvSpPr>
          <p:cNvPr id="3" name="Content Placeholder 2"/>
          <p:cNvSpPr>
            <a:spLocks noGrp="1"/>
          </p:cNvSpPr>
          <p:nvPr>
            <p:ph idx="1"/>
          </p:nvPr>
        </p:nvSpPr>
        <p:spPr>
          <a:xfrm>
            <a:off x="228600" y="1052736"/>
            <a:ext cx="8610600" cy="5195664"/>
          </a:xfrm>
        </p:spPr>
        <p:txBody>
          <a:bodyPr/>
          <a:lstStyle/>
          <a:p>
            <a:r>
              <a:rPr lang="en-US" sz="2200" dirty="0"/>
              <a:t>Onur Mutlu and Thomas Moscibroda, </a:t>
            </a:r>
            <a:br>
              <a:rPr lang="en-US" sz="2200" dirty="0"/>
            </a:br>
            <a:r>
              <a:rPr lang="en-US" sz="2200" b="1" dirty="0">
                <a:hlinkClick r:id="rId2"/>
              </a:rPr>
              <a:t>"Parallelism-Aware Batch Scheduling: Enhancing both Performance and Fairness of Shared DRAM Systems"</a:t>
            </a:r>
            <a:br>
              <a:rPr lang="en-US" sz="2200" dirty="0"/>
            </a:br>
            <a:r>
              <a:rPr lang="en-US" sz="2200" i="1" dirty="0"/>
              <a:t>Proceedings of the </a:t>
            </a:r>
            <a:r>
              <a:rPr lang="en-US" sz="2200" i="1" dirty="0">
                <a:hlinkClick r:id="rId3"/>
              </a:rPr>
              <a:t>35th International Symposium on Computer Architecture</a:t>
            </a:r>
            <a:r>
              <a:rPr lang="en-US" sz="2200" i="1" dirty="0"/>
              <a:t> (</a:t>
            </a:r>
            <a:r>
              <a:rPr lang="en-US" sz="2200" b="1" i="1" dirty="0"/>
              <a:t>ISCA</a:t>
            </a:r>
            <a:r>
              <a:rPr lang="en-US" sz="2200" i="1" dirty="0"/>
              <a:t>)</a:t>
            </a:r>
            <a:r>
              <a:rPr lang="en-US" sz="2200" dirty="0"/>
              <a:t>, pages 63-74, Beijing, China, June 2008. [</a:t>
            </a:r>
            <a:r>
              <a:rPr lang="en-US" sz="2200" dirty="0">
                <a:hlinkClick r:id="rId4"/>
              </a:rPr>
              <a:t>Summary</a:t>
            </a:r>
            <a:r>
              <a:rPr lang="en-US" sz="2200" dirty="0"/>
              <a:t>] [</a:t>
            </a:r>
            <a:r>
              <a:rPr lang="en-US" sz="2200" dirty="0">
                <a:hlinkClick r:id="rId5"/>
              </a:rPr>
              <a:t>Slides (ppt)</a:t>
            </a:r>
            <a:r>
              <a:rPr lang="en-US" sz="2200" dirty="0"/>
              <a:t>]</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018A9BF-27BD-E54A-B2B9-7514B3A3E45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6"/>
          <a:stretch>
            <a:fillRect/>
          </a:stretch>
        </p:blipFill>
        <p:spPr>
          <a:xfrm>
            <a:off x="0" y="4235718"/>
            <a:ext cx="9144000" cy="1785570"/>
          </a:xfrm>
          <a:prstGeom prst="rect">
            <a:avLst/>
          </a:prstGeom>
        </p:spPr>
      </p:pic>
    </p:spTree>
    <p:extLst>
      <p:ext uri="{BB962C8B-B14F-4D97-AF65-F5344CB8AC3E}">
        <p14:creationId xmlns:p14="http://schemas.microsoft.com/office/powerpoint/2010/main" val="380037686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ctrTitle"/>
          </p:nvPr>
        </p:nvSpPr>
        <p:spPr>
          <a:xfrm>
            <a:off x="366714" y="1828805"/>
            <a:ext cx="8428037" cy="822325"/>
          </a:xfrm>
        </p:spPr>
        <p:txBody>
          <a:bodyPr/>
          <a:lstStyle/>
          <a:p>
            <a:pPr algn="ctr" eaLnBrk="1" hangingPunct="1"/>
            <a:r>
              <a:rPr lang="en-US" sz="4000" dirty="0">
                <a:latin typeface="Garamond" charset="0"/>
              </a:rPr>
              <a:t>ATLAS Memory Scheduler</a:t>
            </a:r>
          </a:p>
        </p:txBody>
      </p:sp>
      <p:sp>
        <p:nvSpPr>
          <p:cNvPr id="49154" name="Rectangle 5"/>
          <p:cNvSpPr>
            <a:spLocks noGrp="1" noChangeArrowheads="1"/>
          </p:cNvSpPr>
          <p:nvPr>
            <p:ph type="subTitle" idx="1"/>
          </p:nvPr>
        </p:nvSpPr>
        <p:spPr>
          <a:xfrm>
            <a:off x="3131841" y="3501013"/>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
        <p:nvSpPr>
          <p:cNvPr id="4" name="TextBox 3"/>
          <p:cNvSpPr txBox="1"/>
          <p:nvPr/>
        </p:nvSpPr>
        <p:spPr>
          <a:xfrm>
            <a:off x="86984" y="4293096"/>
            <a:ext cx="8949742" cy="1498967"/>
          </a:xfrm>
          <a:prstGeom prst="rect">
            <a:avLst/>
          </a:prstGeom>
          <a:noFill/>
        </p:spPr>
        <p:txBody>
          <a:bodyPr wrap="none" lIns="91416" tIns="45709" rIns="91416" bIns="45709"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
                <a:cs typeface="+mn-cs"/>
              </a:rPr>
              <a:t>Yoongu</a:t>
            </a:r>
            <a:r>
              <a:rPr kumimoji="0" lang="en-US" sz="1800" b="0" i="0" u="none" strike="noStrike" kern="1200" cap="none" spc="0" normalizeH="0" baseline="0" noProof="0" dirty="0">
                <a:ln>
                  <a:noFill/>
                </a:ln>
                <a:solidFill>
                  <a:srgbClr val="000000"/>
                </a:solidFill>
                <a:effectLst/>
                <a:uLnTx/>
                <a:uFillTx/>
                <a:latin typeface="Tahoma"/>
                <a:ea typeface=""/>
                <a:cs typeface="+mn-cs"/>
              </a:rPr>
              <a:t> Kim, </a:t>
            </a:r>
            <a:r>
              <a:rPr kumimoji="0" lang="en-US" sz="1800" b="0" i="0" u="none" strike="noStrike" kern="1200" cap="none" spc="0" normalizeH="0" baseline="0" noProof="0" dirty="0" err="1">
                <a:ln>
                  <a:noFill/>
                </a:ln>
                <a:solidFill>
                  <a:srgbClr val="000000"/>
                </a:solidFill>
                <a:effectLst/>
                <a:uLnTx/>
                <a:uFillTx/>
                <a:latin typeface="Tahoma"/>
                <a:ea typeface=""/>
                <a:cs typeface="+mn-cs"/>
              </a:rPr>
              <a:t>Dongsu</a:t>
            </a:r>
            <a:r>
              <a:rPr kumimoji="0" lang="en-US" sz="1800" b="0" i="0" u="none" strike="noStrike" kern="1200" cap="none" spc="0" normalizeH="0" baseline="0" noProof="0" dirty="0">
                <a:ln>
                  <a:noFill/>
                </a:ln>
                <a:solidFill>
                  <a:srgbClr val="000000"/>
                </a:solidFill>
                <a:effectLst/>
                <a:uLnTx/>
                <a:uFillTx/>
                <a:latin typeface="Tahoma"/>
                <a:ea typeface=""/>
                <a:cs typeface="+mn-cs"/>
              </a:rPr>
              <a:t> Han, </a:t>
            </a:r>
            <a:r>
              <a:rPr kumimoji="0" lang="en-US" sz="1800" b="0" i="0" u="sng" strike="noStrike" kern="1200" cap="none" spc="0" normalizeH="0" baseline="0" noProof="0" dirty="0">
                <a:ln>
                  <a:noFill/>
                </a:ln>
                <a:solidFill>
                  <a:srgbClr val="000000"/>
                </a:solidFill>
                <a:effectLst/>
                <a:uLnTx/>
                <a:uFillTx/>
                <a:latin typeface="Tahoma"/>
                <a:ea typeface=""/>
                <a:cs typeface="+mn-cs"/>
              </a:rPr>
              <a:t>Onur Mutlu</a:t>
            </a:r>
            <a:r>
              <a:rPr kumimoji="0" lang="en-US" sz="1800" b="0" i="0" u="none" strike="noStrike" kern="1200" cap="none" spc="0" normalizeH="0" baseline="0" noProof="0" dirty="0">
                <a:ln>
                  <a:noFill/>
                </a:ln>
                <a:solidFill>
                  <a:srgbClr val="000000"/>
                </a:solidFill>
                <a:effectLst/>
                <a:uLnTx/>
                <a:uFillTx/>
                <a:latin typeface="Tahoma"/>
                <a:ea typeface=""/>
                <a:cs typeface="+mn-cs"/>
              </a:rPr>
              <a:t>, and </a:t>
            </a:r>
            <a:r>
              <a:rPr kumimoji="0" lang="en-US" sz="1800" b="0" i="0" u="none" strike="noStrike" kern="1200" cap="none" spc="0" normalizeH="0" baseline="0" noProof="0" dirty="0" err="1">
                <a:ln>
                  <a:noFill/>
                </a:ln>
                <a:solidFill>
                  <a:srgbClr val="000000"/>
                </a:solidFill>
                <a:effectLst/>
                <a:uLnTx/>
                <a:uFillTx/>
                <a:latin typeface="Tahoma"/>
                <a:ea typeface=""/>
                <a:cs typeface="+mn-cs"/>
              </a:rPr>
              <a:t>Mor</a:t>
            </a:r>
            <a:r>
              <a:rPr kumimoji="0" lang="en-US" sz="1800" b="0" i="0" u="none" strike="noStrike" kern="1200" cap="none" spc="0" normalizeH="0" baseline="0" noProof="0" dirty="0">
                <a:ln>
                  <a:noFill/>
                </a:ln>
                <a:solidFill>
                  <a:srgbClr val="000000"/>
                </a:solidFill>
                <a:effectLst/>
                <a:uLnTx/>
                <a:uFillTx/>
                <a:latin typeface="Tahoma"/>
                <a:ea typeface=""/>
                <a:cs typeface="+mn-cs"/>
              </a:rPr>
              <a:t> </a:t>
            </a:r>
            <a:r>
              <a:rPr kumimoji="0" lang="en-US" sz="1800" b="0" i="0" u="none" strike="noStrike" kern="1200" cap="none" spc="0" normalizeH="0" baseline="0" noProof="0" dirty="0" err="1">
                <a:ln>
                  <a:noFill/>
                </a:ln>
                <a:solidFill>
                  <a:srgbClr val="000000"/>
                </a:solidFill>
                <a:effectLst/>
                <a:uLnTx/>
                <a:uFillTx/>
                <a:latin typeface="Tahoma"/>
                <a:ea typeface=""/>
                <a:cs typeface="+mn-cs"/>
              </a:rPr>
              <a:t>Harchol-Balter</a:t>
            </a:r>
            <a:r>
              <a:rPr kumimoji="0" lang="en-US" sz="1800" b="0" i="0" u="none" strike="noStrike" kern="1200" cap="none" spc="0" normalizeH="0" baseline="0" noProof="0" dirty="0">
                <a:ln>
                  <a:noFill/>
                </a:ln>
                <a:solidFill>
                  <a:srgbClr val="000000"/>
                </a:solidFill>
                <a:effectLst/>
                <a:uLnTx/>
                <a:uFillTx/>
                <a:latin typeface="Tahoma"/>
                <a:ea typeface=""/>
                <a:cs typeface="+mn-cs"/>
              </a:rPr>
              <a:t>,</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"ATLAS: A Scalable and High-Performance </a:t>
            </a:r>
            <a:endParaRPr kumimoji="0" lang="en-US" sz="1800" b="1" i="0" u="none" strike="noStrike" kern="1200" cap="none" spc="0" normalizeH="0" baseline="0" noProof="0" dirty="0">
              <a:ln>
                <a:noFill/>
              </a:ln>
              <a:solidFill>
                <a:srgbClr val="000000"/>
              </a:solidFill>
              <a:effectLst/>
              <a:uLnTx/>
              <a:uFillTx/>
              <a:latin typeface="Tahoma"/>
              <a:ea typeface=""/>
              <a:cs typeface="+mn-cs"/>
              <a:hlinkClick r:id="" action="ppaction://noaction"/>
            </a:endParaRP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
                <a:cs typeface="+mn-cs"/>
                <a:hlinkClick r:id="" action="ppaction://noaction"/>
              </a:rPr>
              <a:t>Scheduling </a:t>
            </a: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Algorithm for Multiple Memory Controllers"</a:t>
            </a:r>
            <a:r>
              <a:rPr kumimoji="0" lang="en-US" sz="1800" b="0" i="0" u="none" strike="noStrike" kern="1200" cap="none" spc="0" normalizeH="0" baseline="0" noProof="0" dirty="0">
                <a:ln>
                  <a:noFill/>
                </a:ln>
                <a:solidFill>
                  <a:srgbClr val="000000"/>
                </a:solidFill>
                <a:effectLst/>
                <a:uLnTx/>
                <a:uFillTx/>
                <a:latin typeface="Tahoma"/>
                <a:ea typeface=""/>
                <a:cs typeface="+mn-cs"/>
              </a:rPr>
              <a:t> </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0" i="1" u="none" strike="noStrike" kern="1200" cap="none" spc="0" normalizeH="0" baseline="0" noProof="0" dirty="0">
                <a:ln>
                  <a:noFill/>
                </a:ln>
                <a:solidFill>
                  <a:srgbClr val="000000"/>
                </a:solidFill>
                <a:effectLst/>
                <a:uLnTx/>
                <a:uFillTx/>
                <a:latin typeface="Tahoma"/>
                <a:ea typeface=""/>
                <a:cs typeface="+mn-cs"/>
                <a:hlinkClick r:id="rId4"/>
              </a:rPr>
              <a:t>16th International Symposium on High-Performance Computer Architecture</a:t>
            </a:r>
            <a:r>
              <a:rPr kumimoji="0" lang="en-US" sz="1800" b="0" i="1" u="none" strike="noStrike" kern="1200" cap="none" spc="0" normalizeH="0" baseline="0" noProof="0" dirty="0">
                <a:ln>
                  <a:noFill/>
                </a:ln>
                <a:solidFill>
                  <a:srgbClr val="000000"/>
                </a:solidFill>
                <a:effectLst/>
                <a:uLnTx/>
                <a:uFillTx/>
                <a:latin typeface="Tahoma"/>
                <a:ea typeface=""/>
                <a:cs typeface="+mn-cs"/>
              </a:rPr>
              <a:t> (</a:t>
            </a:r>
            <a:r>
              <a:rPr kumimoji="0" lang="en-US" sz="1800" b="1" i="1" u="none" strike="noStrike" kern="1200" cap="none" spc="0" normalizeH="0" baseline="0" noProof="0" dirty="0">
                <a:ln>
                  <a:noFill/>
                </a:ln>
                <a:solidFill>
                  <a:srgbClr val="000000"/>
                </a:solidFill>
                <a:effectLst/>
                <a:uLnTx/>
                <a:uFillTx/>
                <a:latin typeface="Tahoma"/>
                <a:ea typeface=""/>
                <a:cs typeface="+mn-cs"/>
              </a:rPr>
              <a:t>HPCA</a:t>
            </a:r>
            <a:r>
              <a:rPr kumimoji="0" lang="en-US" sz="1800" b="0" i="1" u="none" strike="noStrike" kern="1200" cap="none" spc="0" normalizeH="0" baseline="0" noProof="0" dirty="0">
                <a:ln>
                  <a:noFill/>
                </a:ln>
                <a:solidFill>
                  <a:srgbClr val="000000"/>
                </a:solidFill>
                <a:effectLst/>
                <a:uLnTx/>
                <a:uFillTx/>
                <a:latin typeface="Tahoma"/>
                <a:ea typeface=""/>
                <a:cs typeface="+mn-cs"/>
              </a:rPr>
              <a:t>)</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Bangalore, India, January 2010. </a:t>
            </a:r>
            <a:r>
              <a:rPr kumimoji="0" lang="en-US" sz="1800" b="0" i="0" u="none" strike="noStrike" kern="1200" cap="none" spc="0" normalizeH="0" baseline="0" noProof="0" dirty="0">
                <a:ln>
                  <a:noFill/>
                </a:ln>
                <a:solidFill>
                  <a:srgbClr val="000000"/>
                </a:solidFill>
                <a:effectLst/>
                <a:uLnTx/>
                <a:uFillTx/>
                <a:latin typeface="Tahoma"/>
                <a:ea typeface=""/>
                <a:cs typeface="+mn-cs"/>
                <a:hlinkClick r:id="rId5"/>
              </a:rPr>
              <a:t>Slides (pptx)</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p:txBody>
      </p:sp>
      <p:sp>
        <p:nvSpPr>
          <p:cNvPr id="5" name="TextBox 4"/>
          <p:cNvSpPr txBox="1"/>
          <p:nvPr/>
        </p:nvSpPr>
        <p:spPr>
          <a:xfrm>
            <a:off x="6516220" y="6381328"/>
            <a:ext cx="2547089" cy="373659"/>
          </a:xfrm>
          <a:prstGeom prst="rect">
            <a:avLst/>
          </a:prstGeom>
          <a:noFill/>
        </p:spPr>
        <p:txBody>
          <a:bodyPr wrap="none" lIns="91416" tIns="45709" rIns="91416" bIns="45709"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hlinkClick r:id="rId6" action="ppaction://hlinkpres?slideindex=1&amp;slidetitle="/>
              </a:rPr>
              <a:t>ATLAS HPCA 2010 Talk</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95599811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ATLAS: Summary</a:t>
            </a:r>
          </a:p>
        </p:txBody>
      </p:sp>
      <p:sp>
        <p:nvSpPr>
          <p:cNvPr id="3" name="Content Placeholder 2"/>
          <p:cNvSpPr>
            <a:spLocks noGrp="1"/>
          </p:cNvSpPr>
          <p:nvPr>
            <p:ph idx="1"/>
          </p:nvPr>
        </p:nvSpPr>
        <p:spPr>
          <a:xfrm>
            <a:off x="228600" y="1124744"/>
            <a:ext cx="8610600" cy="5123656"/>
          </a:xfrm>
        </p:spPr>
        <p:txBody>
          <a:bodyPr/>
          <a:lstStyle/>
          <a:p>
            <a:r>
              <a:rPr lang="en-US" dirty="0"/>
              <a:t>Goal: To maximize system performance</a:t>
            </a:r>
          </a:p>
          <a:p>
            <a:endParaRPr lang="en-US" dirty="0"/>
          </a:p>
          <a:p>
            <a:r>
              <a:rPr lang="en-US" dirty="0"/>
              <a:t>Main idea: </a:t>
            </a:r>
            <a:r>
              <a:rPr lang="en-US" dirty="0">
                <a:solidFill>
                  <a:srgbClr val="0000FF"/>
                </a:solidFill>
              </a:rPr>
              <a:t>Prioritize the thread that has attained the least service from the memory controllers </a:t>
            </a:r>
            <a:r>
              <a:rPr lang="en-US" dirty="0"/>
              <a:t>(Adaptive per-Thread Least Attained Service Scheduling)</a:t>
            </a:r>
          </a:p>
          <a:p>
            <a:pPr lvl="1"/>
            <a:r>
              <a:rPr lang="en-US" dirty="0"/>
              <a:t>Rank threads based on attained service in the past time interval(s)</a:t>
            </a:r>
          </a:p>
          <a:p>
            <a:pPr lvl="1"/>
            <a:r>
              <a:rPr lang="en-US" dirty="0"/>
              <a:t>Enforce thread ranking in the memory scheduler during the current interval</a:t>
            </a:r>
          </a:p>
          <a:p>
            <a:endParaRPr lang="en-US" dirty="0"/>
          </a:p>
          <a:p>
            <a:r>
              <a:rPr lang="en-US" dirty="0"/>
              <a:t>Why it works: </a:t>
            </a:r>
            <a:r>
              <a:rPr lang="en-US" dirty="0">
                <a:solidFill>
                  <a:srgbClr val="FF0000"/>
                </a:solidFill>
              </a:rPr>
              <a:t>Prioritizes “light” (memory non-intensive) threads that are more likely to keep their cores busy</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F018A9BF-27BD-E54A-B2B9-7514B3A3E45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1422974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Chart 34"/>
          <p:cNvGraphicFramePr/>
          <p:nvPr/>
        </p:nvGraphicFramePr>
        <p:xfrm>
          <a:off x="500034" y="1607457"/>
          <a:ext cx="8215370" cy="371477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rmAutofit/>
          </a:bodyPr>
          <a:lstStyle/>
          <a:p>
            <a:r>
              <a:rPr lang="en-US"/>
              <a:t>System Throughput: 24-Core System</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C76AC29-6A0F-4B9E-B956-3C9EFFA38962}"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63</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10" name="TextBox 9"/>
          <p:cNvSpPr txBox="1"/>
          <p:nvPr/>
        </p:nvSpPr>
        <p:spPr>
          <a:xfrm>
            <a:off x="1928794" y="1000108"/>
            <a:ext cx="5357850" cy="553998"/>
          </a:xfrm>
          <a:prstGeom prst="rect">
            <a:avLst/>
          </a:prstGeom>
          <a:no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0000"/>
                </a:solidFill>
                <a:effectLst/>
                <a:uLnTx/>
                <a:uFillTx/>
                <a:latin typeface="Times New Roman" pitchFamily="18" charset="0"/>
                <a:ea typeface=""/>
                <a:cs typeface="Times New Roman" pitchFamily="18" charset="0"/>
              </a:rPr>
              <a:t>System throughput = ∑ Speedup</a:t>
            </a:r>
          </a:p>
        </p:txBody>
      </p:sp>
      <p:sp>
        <p:nvSpPr>
          <p:cNvPr id="11" name="Content Placeholder 2"/>
          <p:cNvSpPr txBox="1">
            <a:spLocks/>
          </p:cNvSpPr>
          <p:nvPr/>
        </p:nvSpPr>
        <p:spPr>
          <a:xfrm>
            <a:off x="457200" y="5469545"/>
            <a:ext cx="8229600" cy="839775"/>
          </a:xfrm>
          <a:prstGeom prst="rect">
            <a:avLst/>
          </a:prstGeom>
          <a:solidFill>
            <a:srgbClr val="FFFF00"/>
          </a:solidFill>
        </p:spPr>
        <p:style>
          <a:lnRef idx="0">
            <a:schemeClr val="accent6"/>
          </a:lnRef>
          <a:fillRef idx="3">
            <a:schemeClr val="accent6"/>
          </a:fillRef>
          <a:effectRef idx="3">
            <a:schemeClr val="accent6"/>
          </a:effectRef>
          <a:fontRef idx="minor">
            <a:schemeClr val="lt1"/>
          </a:fontRef>
        </p:style>
        <p:txBody>
          <a:bodyPr vert="horz" lIns="91416" tIns="45709" rIns="91416" bIns="45709" rtlCol="0">
            <a:normAutofit/>
          </a:bodyPr>
          <a:lstStyle/>
          <a:p>
            <a:pPr marL="0" marR="0" lvl="0" indent="0" algn="ctr" defTabSz="914165"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ATLAS consistently provides higher system throughput than all previous scheduling algorithms</a:t>
            </a:r>
          </a:p>
        </p:txBody>
      </p:sp>
      <p:sp>
        <p:nvSpPr>
          <p:cNvPr id="12" name="Rectangle 11"/>
          <p:cNvSpPr/>
          <p:nvPr/>
        </p:nvSpPr>
        <p:spPr>
          <a:xfrm>
            <a:off x="2143108" y="3536282"/>
            <a:ext cx="785818" cy="35719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a:ea typeface="+mn-ea"/>
                <a:cs typeface="+mn-cs"/>
              </a:rPr>
              <a:t>17.0%</a:t>
            </a:r>
          </a:p>
        </p:txBody>
      </p:sp>
      <p:sp>
        <p:nvSpPr>
          <p:cNvPr id="13" name="Right Arrow 12"/>
          <p:cNvSpPr/>
          <p:nvPr/>
        </p:nvSpPr>
        <p:spPr>
          <a:xfrm rot="9942996">
            <a:off x="1546521" y="2584192"/>
            <a:ext cx="6816507" cy="366793"/>
          </a:xfrm>
          <a:prstGeom prst="rightArrow">
            <a:avLst>
              <a:gd name="adj1" fmla="val 42475"/>
              <a:gd name="adj2" fmla="val 144280"/>
            </a:avLst>
          </a:prstGeom>
          <a:solidFill>
            <a:srgbClr val="FF0000"/>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6" name="Rectangle 35"/>
          <p:cNvSpPr/>
          <p:nvPr/>
        </p:nvSpPr>
        <p:spPr>
          <a:xfrm>
            <a:off x="3571868" y="3107654"/>
            <a:ext cx="785818" cy="35719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a:ea typeface="+mn-ea"/>
                <a:cs typeface="+mn-cs"/>
              </a:rPr>
              <a:t>9.8%</a:t>
            </a:r>
          </a:p>
        </p:txBody>
      </p:sp>
      <p:sp>
        <p:nvSpPr>
          <p:cNvPr id="37" name="Rectangle 36"/>
          <p:cNvSpPr/>
          <p:nvPr/>
        </p:nvSpPr>
        <p:spPr>
          <a:xfrm>
            <a:off x="5000628" y="2750464"/>
            <a:ext cx="785818" cy="35719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a:ea typeface="+mn-ea"/>
                <a:cs typeface="+mn-cs"/>
              </a:rPr>
              <a:t>8.4%</a:t>
            </a:r>
          </a:p>
        </p:txBody>
      </p:sp>
      <p:sp>
        <p:nvSpPr>
          <p:cNvPr id="38" name="Rectangle 37"/>
          <p:cNvSpPr/>
          <p:nvPr/>
        </p:nvSpPr>
        <p:spPr>
          <a:xfrm>
            <a:off x="6429388" y="2393274"/>
            <a:ext cx="785818" cy="35719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a:ea typeface="+mn-ea"/>
                <a:cs typeface="+mn-cs"/>
              </a:rPr>
              <a:t>5.9%</a:t>
            </a:r>
          </a:p>
        </p:txBody>
      </p:sp>
      <p:sp>
        <p:nvSpPr>
          <p:cNvPr id="39" name="Rectangle 38"/>
          <p:cNvSpPr/>
          <p:nvPr/>
        </p:nvSpPr>
        <p:spPr>
          <a:xfrm>
            <a:off x="7929586" y="1964646"/>
            <a:ext cx="785818" cy="35719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a:ea typeface="+mn-ea"/>
                <a:cs typeface="+mn-cs"/>
              </a:rPr>
              <a:t>3.5%</a:t>
            </a:r>
          </a:p>
        </p:txBody>
      </p:sp>
      <p:sp>
        <p:nvSpPr>
          <p:cNvPr id="14" name="TextBox 13"/>
          <p:cNvSpPr txBox="1"/>
          <p:nvPr/>
        </p:nvSpPr>
        <p:spPr>
          <a:xfrm rot="16200000">
            <a:off x="-570405" y="3086069"/>
            <a:ext cx="2571767" cy="400110"/>
          </a:xfrm>
          <a:prstGeom prst="rect">
            <a:avLst/>
          </a:prstGeom>
          <a:solidFill>
            <a:schemeClr val="bg1"/>
          </a:solid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ahoma"/>
                <a:ea typeface=""/>
                <a:cs typeface="+mn-cs"/>
              </a:rPr>
              <a:t>System throughput</a:t>
            </a:r>
          </a:p>
        </p:txBody>
      </p:sp>
      <p:sp>
        <p:nvSpPr>
          <p:cNvPr id="15" name="TextBox 14"/>
          <p:cNvSpPr txBox="1"/>
          <p:nvPr/>
        </p:nvSpPr>
        <p:spPr>
          <a:xfrm>
            <a:off x="3286122" y="4942334"/>
            <a:ext cx="3429023" cy="430887"/>
          </a:xfrm>
          <a:prstGeom prst="rect">
            <a:avLst/>
          </a:prstGeom>
          <a:solidFill>
            <a:schemeClr val="bg1"/>
          </a:solid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Tahoma"/>
                <a:ea typeface=""/>
                <a:cs typeface="+mn-cs"/>
              </a:rPr>
              <a:t># of memory controllers</a:t>
            </a:r>
          </a:p>
        </p:txBody>
      </p:sp>
    </p:spTree>
    <p:extLst>
      <p:ext uri="{BB962C8B-B14F-4D97-AF65-F5344CB8AC3E}">
        <p14:creationId xmlns:p14="http://schemas.microsoft.com/office/powerpoint/2010/main" val="33406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36" grpId="0"/>
      <p:bldP spid="37" grpId="0"/>
      <p:bldP spid="38" grpId="0"/>
      <p:bldP spid="3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nvGraphicFramePr>
        <p:xfrm>
          <a:off x="500035" y="1214422"/>
          <a:ext cx="8143932" cy="378621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rmAutofit/>
          </a:bodyPr>
          <a:lstStyle/>
          <a:p>
            <a:r>
              <a:rPr lang="en-US"/>
              <a:t>System Throughput: 4-MC System</a:t>
            </a:r>
            <a:endParaRPr lang="en-US" dirty="0"/>
          </a:p>
        </p:txBody>
      </p:sp>
      <p:sp>
        <p:nvSpPr>
          <p:cNvPr id="3" name="Content Placeholder 2"/>
          <p:cNvSpPr>
            <a:spLocks noGrp="1"/>
          </p:cNvSpPr>
          <p:nvPr>
            <p:ph idx="1"/>
          </p:nvPr>
        </p:nvSpPr>
        <p:spPr>
          <a:xfrm>
            <a:off x="464315" y="5286388"/>
            <a:ext cx="8215370" cy="785818"/>
          </a:xfrm>
          <a:prstGeom prst="rect">
            <a:avLst/>
          </a:prstGeom>
          <a:solidFill>
            <a:srgbClr val="FFFF00"/>
          </a:solidFill>
        </p:spPr>
        <p:style>
          <a:lnRef idx="0">
            <a:schemeClr val="accent6"/>
          </a:lnRef>
          <a:fillRef idx="3">
            <a:schemeClr val="accent6"/>
          </a:fillRef>
          <a:effectRef idx="3">
            <a:schemeClr val="accent6"/>
          </a:effectRef>
          <a:fontRef idx="minor">
            <a:schemeClr val="lt1"/>
          </a:fontRef>
        </p:style>
        <p:txBody>
          <a:bodyPr anchor="ctr" anchorCtr="0">
            <a:normAutofit/>
          </a:bodyPr>
          <a:lstStyle/>
          <a:p>
            <a:pPr marL="0" indent="0" algn="ctr">
              <a:buNone/>
            </a:pPr>
            <a:r>
              <a:rPr lang="en-US" sz="2200">
                <a:solidFill>
                  <a:schemeClr val="tx1"/>
                </a:solidFill>
              </a:rPr>
              <a:t># of cores increases </a:t>
            </a:r>
            <a:r>
              <a:rPr lang="en-US" sz="2200">
                <a:solidFill>
                  <a:schemeClr val="tx1"/>
                </a:solidFill>
                <a:sym typeface="Wingdings" pitchFamily="2" charset="2"/>
              </a:rPr>
              <a:t> ATLAS performance benefit increases </a:t>
            </a:r>
            <a:endParaRPr lang="en-US" sz="2200" dirty="0">
              <a:solidFill>
                <a:schemeClr val="tx1"/>
              </a:solidFill>
            </a:endParaRP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C76AC29-6A0F-4B9E-B956-3C9EFFA38962}"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32" name="Right Arrow 31"/>
          <p:cNvSpPr/>
          <p:nvPr/>
        </p:nvSpPr>
        <p:spPr>
          <a:xfrm rot="20788901">
            <a:off x="1566790" y="2077485"/>
            <a:ext cx="6816507" cy="366793"/>
          </a:xfrm>
          <a:prstGeom prst="rightArrow">
            <a:avLst>
              <a:gd name="adj1" fmla="val 42475"/>
              <a:gd name="adj2" fmla="val 144280"/>
            </a:avLst>
          </a:prstGeom>
          <a:solidFill>
            <a:srgbClr val="FF0000"/>
          </a:solidFill>
        </p:spPr>
        <p:style>
          <a:lnRef idx="0">
            <a:schemeClr val="accent2"/>
          </a:lnRef>
          <a:fillRef idx="3">
            <a:schemeClr val="accent2"/>
          </a:fillRef>
          <a:effectRef idx="3">
            <a:schemeClr val="accent2"/>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 name="Rectangle 6"/>
          <p:cNvSpPr/>
          <p:nvPr/>
        </p:nvSpPr>
        <p:spPr>
          <a:xfrm>
            <a:off x="1928794" y="3071810"/>
            <a:ext cx="785818" cy="35719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a:ea typeface="+mn-ea"/>
                <a:cs typeface="+mn-cs"/>
              </a:rPr>
              <a:t>1.1%</a:t>
            </a:r>
          </a:p>
        </p:txBody>
      </p:sp>
      <p:sp>
        <p:nvSpPr>
          <p:cNvPr id="9" name="Rectangle 8"/>
          <p:cNvSpPr/>
          <p:nvPr/>
        </p:nvSpPr>
        <p:spPr>
          <a:xfrm>
            <a:off x="3357554" y="2857496"/>
            <a:ext cx="785818" cy="35719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a:ea typeface="+mn-ea"/>
                <a:cs typeface="+mn-cs"/>
              </a:rPr>
              <a:t>3.5%</a:t>
            </a:r>
          </a:p>
        </p:txBody>
      </p:sp>
      <p:sp>
        <p:nvSpPr>
          <p:cNvPr id="10" name="Rectangle 9"/>
          <p:cNvSpPr/>
          <p:nvPr/>
        </p:nvSpPr>
        <p:spPr>
          <a:xfrm>
            <a:off x="4786314" y="2428868"/>
            <a:ext cx="785818" cy="35719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a:ea typeface="+mn-ea"/>
                <a:cs typeface="+mn-cs"/>
              </a:rPr>
              <a:t>4.0%</a:t>
            </a:r>
          </a:p>
        </p:txBody>
      </p:sp>
      <p:sp>
        <p:nvSpPr>
          <p:cNvPr id="11" name="Rectangle 10"/>
          <p:cNvSpPr/>
          <p:nvPr/>
        </p:nvSpPr>
        <p:spPr>
          <a:xfrm>
            <a:off x="6215074" y="2000240"/>
            <a:ext cx="785818" cy="35719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a:ea typeface="+mn-ea"/>
                <a:cs typeface="+mn-cs"/>
              </a:rPr>
              <a:t>8.4%</a:t>
            </a:r>
          </a:p>
        </p:txBody>
      </p:sp>
      <p:sp>
        <p:nvSpPr>
          <p:cNvPr id="12" name="Rectangle 11"/>
          <p:cNvSpPr/>
          <p:nvPr/>
        </p:nvSpPr>
        <p:spPr>
          <a:xfrm>
            <a:off x="7643834" y="1714488"/>
            <a:ext cx="785818" cy="35719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0000"/>
                </a:solidFill>
                <a:effectLst/>
                <a:uLnTx/>
                <a:uFillTx/>
                <a:latin typeface="Tahoma"/>
                <a:ea typeface="+mn-ea"/>
                <a:cs typeface="+mn-cs"/>
              </a:rPr>
              <a:t>10.8%</a:t>
            </a:r>
          </a:p>
        </p:txBody>
      </p:sp>
      <p:sp>
        <p:nvSpPr>
          <p:cNvPr id="13" name="TextBox 12"/>
          <p:cNvSpPr txBox="1"/>
          <p:nvPr/>
        </p:nvSpPr>
        <p:spPr>
          <a:xfrm rot="16200000">
            <a:off x="-570405" y="2728880"/>
            <a:ext cx="2571767" cy="400110"/>
          </a:xfrm>
          <a:prstGeom prst="rect">
            <a:avLst/>
          </a:prstGeom>
          <a:solidFill>
            <a:schemeClr val="bg1"/>
          </a:solid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Tahoma"/>
                <a:ea typeface=""/>
                <a:cs typeface="+mn-cs"/>
              </a:rPr>
              <a:t>System throughput</a:t>
            </a:r>
          </a:p>
        </p:txBody>
      </p:sp>
      <p:sp>
        <p:nvSpPr>
          <p:cNvPr id="14" name="TextBox 13"/>
          <p:cNvSpPr txBox="1"/>
          <p:nvPr/>
        </p:nvSpPr>
        <p:spPr>
          <a:xfrm>
            <a:off x="3286122" y="4500575"/>
            <a:ext cx="3429023" cy="430887"/>
          </a:xfrm>
          <a:prstGeom prst="rect">
            <a:avLst/>
          </a:prstGeom>
          <a:solidFill>
            <a:schemeClr val="bg1"/>
          </a:solidFill>
        </p:spPr>
        <p:txBody>
          <a:bodyPr wrap="square" lIns="91416" tIns="45709" rIns="91416" bIns="45709"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ahoma"/>
                <a:ea typeface=""/>
                <a:cs typeface="+mn-cs"/>
              </a:rPr>
              <a:t># of cores</a:t>
            </a:r>
          </a:p>
        </p:txBody>
      </p:sp>
    </p:spTree>
    <p:extLst>
      <p:ext uri="{BB962C8B-B14F-4D97-AF65-F5344CB8AC3E}">
        <p14:creationId xmlns:p14="http://schemas.microsoft.com/office/powerpoint/2010/main" val="48073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2" grpId="0" animBg="1"/>
      <p:bldP spid="7" grpId="0"/>
      <p:bldP spid="9" grpId="0"/>
      <p:bldP spid="10" grpId="0"/>
      <p:bldP spid="11" grpId="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ATLAS Pros and Cons</a:t>
            </a:r>
          </a:p>
        </p:txBody>
      </p:sp>
      <p:sp>
        <p:nvSpPr>
          <p:cNvPr id="3" name="Content Placeholder 2"/>
          <p:cNvSpPr>
            <a:spLocks noGrp="1"/>
          </p:cNvSpPr>
          <p:nvPr>
            <p:ph idx="1"/>
          </p:nvPr>
        </p:nvSpPr>
        <p:spPr/>
        <p:txBody>
          <a:bodyPr/>
          <a:lstStyle/>
          <a:p>
            <a:r>
              <a:rPr lang="en-US" dirty="0"/>
              <a:t>Upsides:</a:t>
            </a:r>
          </a:p>
          <a:p>
            <a:pPr lvl="1"/>
            <a:r>
              <a:rPr lang="en-US" dirty="0"/>
              <a:t>Good at improving overall throughput (compute-intensive threads are prioritized) </a:t>
            </a:r>
          </a:p>
          <a:p>
            <a:pPr lvl="1"/>
            <a:r>
              <a:rPr lang="en-US" dirty="0"/>
              <a:t>Low complexity</a:t>
            </a:r>
          </a:p>
          <a:p>
            <a:pPr lvl="1"/>
            <a:r>
              <a:rPr lang="en-US" dirty="0"/>
              <a:t>Coordination among controllers happens infrequently</a:t>
            </a:r>
          </a:p>
          <a:p>
            <a:pPr lvl="1"/>
            <a:endParaRPr lang="en-US" dirty="0"/>
          </a:p>
          <a:p>
            <a:r>
              <a:rPr lang="en-US" dirty="0"/>
              <a:t>Downsides:</a:t>
            </a:r>
          </a:p>
          <a:p>
            <a:pPr lvl="1"/>
            <a:r>
              <a:rPr lang="en-US" dirty="0"/>
              <a:t>Lowest/medium ranked threads get delayed significantly </a:t>
            </a:r>
            <a:r>
              <a:rPr lang="en-US" dirty="0">
                <a:sym typeface="Wingdings"/>
              </a:rPr>
              <a:t> high unfairness</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001C7A6-1A12-9941-AC8E-888EB46A5B1C}"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65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2135993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ATLAS Memory Scheduler</a:t>
            </a:r>
          </a:p>
        </p:txBody>
      </p:sp>
      <p:sp>
        <p:nvSpPr>
          <p:cNvPr id="3" name="Content Placeholder 2"/>
          <p:cNvSpPr>
            <a:spLocks noGrp="1"/>
          </p:cNvSpPr>
          <p:nvPr>
            <p:ph idx="1"/>
          </p:nvPr>
        </p:nvSpPr>
        <p:spPr/>
        <p:txBody>
          <a:bodyPr/>
          <a:lstStyle/>
          <a:p>
            <a:r>
              <a:rPr lang="en-US" sz="2200" dirty="0"/>
              <a:t>Yoongu Kim, </a:t>
            </a:r>
            <a:r>
              <a:rPr lang="en-US" sz="2200" dirty="0" err="1"/>
              <a:t>Dongsu</a:t>
            </a:r>
            <a:r>
              <a:rPr lang="en-US" sz="2200" dirty="0"/>
              <a:t> Han, Onur Mutlu, and </a:t>
            </a:r>
            <a:r>
              <a:rPr lang="en-US" sz="2200" dirty="0" err="1"/>
              <a:t>Mor</a:t>
            </a:r>
            <a:r>
              <a:rPr lang="en-US" sz="2200" dirty="0"/>
              <a:t> </a:t>
            </a:r>
            <a:r>
              <a:rPr lang="en-US" sz="2200" dirty="0" err="1"/>
              <a:t>Harchol-Balter</a:t>
            </a:r>
            <a:r>
              <a:rPr lang="en-US" sz="2200" dirty="0"/>
              <a:t>,</a:t>
            </a:r>
            <a:br>
              <a:rPr lang="en-US" sz="2200" dirty="0"/>
            </a:br>
            <a:r>
              <a:rPr lang="en-US" sz="2200" b="1" dirty="0">
                <a:hlinkClick r:id="rId2"/>
              </a:rPr>
              <a:t>"ATLAS: A Scalable and High-Performance Scheduling Algorithm for Multiple Memory Controllers"</a:t>
            </a:r>
            <a:r>
              <a:rPr lang="en-US" sz="2200" dirty="0"/>
              <a:t> </a:t>
            </a:r>
            <a:br>
              <a:rPr lang="en-US" sz="2200" dirty="0"/>
            </a:br>
            <a:r>
              <a:rPr lang="en-US" sz="2200" i="1" dirty="0"/>
              <a:t>Proceedings of the </a:t>
            </a:r>
            <a:r>
              <a:rPr lang="en-US" sz="2200" i="1" dirty="0">
                <a:hlinkClick r:id="rId3"/>
              </a:rPr>
              <a:t>16th International Symposium on High-Performance Computer Architecture</a:t>
            </a:r>
            <a:r>
              <a:rPr lang="en-US" sz="2200" i="1" dirty="0"/>
              <a:t> (</a:t>
            </a:r>
            <a:r>
              <a:rPr lang="en-US" sz="2200" b="1" i="1" dirty="0"/>
              <a:t>HPCA</a:t>
            </a:r>
            <a:r>
              <a:rPr lang="en-US" sz="2200" i="1" dirty="0"/>
              <a:t>)</a:t>
            </a:r>
            <a:r>
              <a:rPr lang="en-US" sz="2200" dirty="0"/>
              <a:t>, Bangalore, India, January 2010. </a:t>
            </a:r>
            <a:r>
              <a:rPr lang="en-US" sz="2200" dirty="0">
                <a:hlinkClick r:id="rId4"/>
              </a:rPr>
              <a:t>Slides (pptx)</a:t>
            </a: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001C7A6-1A12-9941-AC8E-888EB46A5B1C}"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p:cNvPicPr>
            <a:picLocks noChangeAspect="1"/>
          </p:cNvPicPr>
          <p:nvPr/>
        </p:nvPicPr>
        <p:blipFill>
          <a:blip r:embed="rId5"/>
          <a:stretch>
            <a:fillRect/>
          </a:stretch>
        </p:blipFill>
        <p:spPr>
          <a:xfrm>
            <a:off x="0" y="4149080"/>
            <a:ext cx="9144000" cy="1790574"/>
          </a:xfrm>
          <a:prstGeom prst="rect">
            <a:avLst/>
          </a:prstGeom>
        </p:spPr>
      </p:pic>
    </p:spTree>
    <p:extLst>
      <p:ext uri="{BB962C8B-B14F-4D97-AF65-F5344CB8AC3E}">
        <p14:creationId xmlns:p14="http://schemas.microsoft.com/office/powerpoint/2010/main" val="394975922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ctrTitle"/>
          </p:nvPr>
        </p:nvSpPr>
        <p:spPr>
          <a:xfrm>
            <a:off x="366714" y="1628805"/>
            <a:ext cx="8428037" cy="822325"/>
          </a:xfrm>
        </p:spPr>
        <p:txBody>
          <a:bodyPr/>
          <a:lstStyle/>
          <a:p>
            <a:pPr algn="ctr" eaLnBrk="1" hangingPunct="1"/>
            <a:r>
              <a:rPr lang="en-US" sz="4000" dirty="0">
                <a:latin typeface="Garamond" charset="0"/>
              </a:rPr>
              <a:t>TCM:</a:t>
            </a:r>
            <a:br>
              <a:rPr lang="en-US" sz="4000" dirty="0">
                <a:latin typeface="Garamond" charset="0"/>
              </a:rPr>
            </a:br>
            <a:r>
              <a:rPr lang="en-US" sz="4000" dirty="0">
                <a:latin typeface="Garamond" charset="0"/>
              </a:rPr>
              <a:t>Thread Cluster Memory Scheduling</a:t>
            </a:r>
          </a:p>
        </p:txBody>
      </p:sp>
      <p:sp>
        <p:nvSpPr>
          <p:cNvPr id="49154" name="Rectangle 5"/>
          <p:cNvSpPr>
            <a:spLocks noGrp="1" noChangeArrowheads="1"/>
          </p:cNvSpPr>
          <p:nvPr>
            <p:ph type="subTitle" idx="1"/>
          </p:nvPr>
        </p:nvSpPr>
        <p:spPr>
          <a:xfrm>
            <a:off x="3131841" y="3501013"/>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
        <p:nvSpPr>
          <p:cNvPr id="4" name="TextBox 3"/>
          <p:cNvSpPr txBox="1"/>
          <p:nvPr/>
        </p:nvSpPr>
        <p:spPr>
          <a:xfrm>
            <a:off x="774815" y="4293096"/>
            <a:ext cx="7574076" cy="1498967"/>
          </a:xfrm>
          <a:prstGeom prst="rect">
            <a:avLst/>
          </a:prstGeom>
          <a:noFill/>
        </p:spPr>
        <p:txBody>
          <a:bodyPr wrap="none" lIns="91416" tIns="45709" rIns="91416" bIns="45709"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
                <a:cs typeface="+mn-cs"/>
              </a:rPr>
              <a:t>Yoongu</a:t>
            </a:r>
            <a:r>
              <a:rPr kumimoji="0" lang="en-US" sz="1800" b="0" i="0" u="none" strike="noStrike" kern="1200" cap="none" spc="0" normalizeH="0" baseline="0" noProof="0" dirty="0">
                <a:ln>
                  <a:noFill/>
                </a:ln>
                <a:solidFill>
                  <a:srgbClr val="000000"/>
                </a:solidFill>
                <a:effectLst/>
                <a:uLnTx/>
                <a:uFillTx/>
                <a:latin typeface="Tahoma"/>
                <a:ea typeface=""/>
                <a:cs typeface="+mn-cs"/>
              </a:rPr>
              <a:t> Kim, Michael </a:t>
            </a:r>
            <a:r>
              <a:rPr kumimoji="0" lang="en-US" sz="1800" b="0" i="0" u="none" strike="noStrike" kern="1200" cap="none" spc="0" normalizeH="0" baseline="0" noProof="0" dirty="0" err="1">
                <a:ln>
                  <a:noFill/>
                </a:ln>
                <a:solidFill>
                  <a:srgbClr val="000000"/>
                </a:solidFill>
                <a:effectLst/>
                <a:uLnTx/>
                <a:uFillTx/>
                <a:latin typeface="Tahoma"/>
                <a:ea typeface=""/>
                <a:cs typeface="+mn-cs"/>
              </a:rPr>
              <a:t>Papamichael</a:t>
            </a:r>
            <a:r>
              <a:rPr kumimoji="0" lang="en-US" sz="1800" b="0" i="0" u="none" strike="noStrike" kern="1200" cap="none" spc="0" normalizeH="0" baseline="0" noProof="0" dirty="0">
                <a:ln>
                  <a:noFill/>
                </a:ln>
                <a:solidFill>
                  <a:srgbClr val="000000"/>
                </a:solidFill>
                <a:effectLst/>
                <a:uLnTx/>
                <a:uFillTx/>
                <a:latin typeface="Tahoma"/>
                <a:ea typeface=""/>
                <a:cs typeface="+mn-cs"/>
              </a:rPr>
              <a:t>, </a:t>
            </a:r>
            <a:r>
              <a:rPr kumimoji="0" lang="en-US" sz="1800" b="0" i="0" u="sng" strike="noStrike" kern="1200" cap="none" spc="0" normalizeH="0" baseline="0" noProof="0" dirty="0">
                <a:ln>
                  <a:noFill/>
                </a:ln>
                <a:solidFill>
                  <a:srgbClr val="000000"/>
                </a:solidFill>
                <a:effectLst/>
                <a:uLnTx/>
                <a:uFillTx/>
                <a:latin typeface="Tahoma"/>
                <a:ea typeface=""/>
                <a:cs typeface="+mn-cs"/>
              </a:rPr>
              <a:t>Onur Mutlu</a:t>
            </a:r>
            <a:r>
              <a:rPr kumimoji="0" lang="en-US" sz="1800" b="0" i="0" u="none" strike="noStrike" kern="1200" cap="none" spc="0" normalizeH="0" baseline="0" noProof="0" dirty="0">
                <a:ln>
                  <a:noFill/>
                </a:ln>
                <a:solidFill>
                  <a:srgbClr val="000000"/>
                </a:solidFill>
                <a:effectLst/>
                <a:uLnTx/>
                <a:uFillTx/>
                <a:latin typeface="Tahoma"/>
                <a:ea typeface=""/>
                <a:cs typeface="+mn-cs"/>
              </a:rPr>
              <a:t>, and </a:t>
            </a:r>
            <a:r>
              <a:rPr kumimoji="0" lang="en-US" sz="1800" b="0" i="0" u="none" strike="noStrike" kern="1200" cap="none" spc="0" normalizeH="0" baseline="0" noProof="0" dirty="0" err="1">
                <a:ln>
                  <a:noFill/>
                </a:ln>
                <a:solidFill>
                  <a:srgbClr val="000000"/>
                </a:solidFill>
                <a:effectLst/>
                <a:uLnTx/>
                <a:uFillTx/>
                <a:latin typeface="Tahoma"/>
                <a:ea typeface=""/>
                <a:cs typeface="+mn-cs"/>
              </a:rPr>
              <a:t>Mor</a:t>
            </a:r>
            <a:r>
              <a:rPr kumimoji="0" lang="en-US" sz="1800" b="0" i="0" u="none" strike="noStrike" kern="1200" cap="none" spc="0" normalizeH="0" baseline="0" noProof="0" dirty="0">
                <a:ln>
                  <a:noFill/>
                </a:ln>
                <a:solidFill>
                  <a:srgbClr val="000000"/>
                </a:solidFill>
                <a:effectLst/>
                <a:uLnTx/>
                <a:uFillTx/>
                <a:latin typeface="Tahoma"/>
                <a:ea typeface=""/>
                <a:cs typeface="+mn-cs"/>
              </a:rPr>
              <a:t> </a:t>
            </a:r>
            <a:r>
              <a:rPr kumimoji="0" lang="en-US" sz="1800" b="0" i="0" u="none" strike="noStrike" kern="1200" cap="none" spc="0" normalizeH="0" baseline="0" noProof="0" dirty="0" err="1">
                <a:ln>
                  <a:noFill/>
                </a:ln>
                <a:solidFill>
                  <a:srgbClr val="000000"/>
                </a:solidFill>
                <a:effectLst/>
                <a:uLnTx/>
                <a:uFillTx/>
                <a:latin typeface="Tahoma"/>
                <a:ea typeface=""/>
                <a:cs typeface="+mn-cs"/>
              </a:rPr>
              <a:t>Harchol-Balter</a:t>
            </a:r>
            <a:r>
              <a:rPr kumimoji="0" lang="en-US" sz="1800" b="0" i="0" u="none" strike="noStrike" kern="1200" cap="none" spc="0" normalizeH="0" baseline="0" noProof="0" dirty="0">
                <a:ln>
                  <a:noFill/>
                </a:ln>
                <a:solidFill>
                  <a:srgbClr val="000000"/>
                </a:solidFill>
                <a:effectLst/>
                <a:uLnTx/>
                <a:uFillTx/>
                <a:latin typeface="Tahoma"/>
                <a:ea typeface=""/>
                <a:cs typeface="+mn-cs"/>
              </a:rPr>
              <a:t>,</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"Thread Cluster Memory Scheduling: </a:t>
            </a:r>
            <a:endParaRPr kumimoji="0" lang="en-US" sz="1800" b="1" i="0" u="none" strike="noStrike" kern="1200" cap="none" spc="0" normalizeH="0" baseline="0" noProof="0" dirty="0">
              <a:ln>
                <a:noFill/>
              </a:ln>
              <a:solidFill>
                <a:srgbClr val="000000"/>
              </a:solidFill>
              <a:effectLst/>
              <a:uLnTx/>
              <a:uFillTx/>
              <a:latin typeface="Tahoma"/>
              <a:ea typeface=""/>
              <a:cs typeface="+mn-cs"/>
              <a:hlinkClick r:id="" action="ppaction://noaction"/>
            </a:endParaRP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
                <a:cs typeface="+mn-cs"/>
                <a:hlinkClick r:id="" action="ppaction://noaction"/>
              </a:rPr>
              <a:t>Exploiting </a:t>
            </a:r>
            <a:r>
              <a:rPr kumimoji="0" lang="en-US" sz="1800" b="1" i="0" u="none" strike="noStrike" kern="1200" cap="none" spc="0" normalizeH="0" baseline="0" noProof="0" dirty="0">
                <a:ln>
                  <a:noFill/>
                </a:ln>
                <a:solidFill>
                  <a:srgbClr val="000000"/>
                </a:solidFill>
                <a:effectLst/>
                <a:uLnTx/>
                <a:uFillTx/>
                <a:latin typeface="Tahoma"/>
                <a:ea typeface=""/>
                <a:cs typeface="+mn-cs"/>
                <a:hlinkClick r:id="rId3"/>
              </a:rPr>
              <a:t>Differences in Memory Access Behavior"</a:t>
            </a:r>
            <a:r>
              <a:rPr kumimoji="0" lang="en-US" sz="1800" b="0" i="0" u="none" strike="noStrike" kern="1200" cap="none" spc="0" normalizeH="0" baseline="0" noProof="0" dirty="0">
                <a:ln>
                  <a:noFill/>
                </a:ln>
                <a:solidFill>
                  <a:srgbClr val="000000"/>
                </a:solidFill>
                <a:effectLst/>
                <a:uLnTx/>
                <a:uFillTx/>
                <a:latin typeface="Tahoma"/>
                <a:ea typeface=""/>
                <a:cs typeface="+mn-cs"/>
              </a:rPr>
              <a:t> </a:t>
            </a:r>
            <a:br>
              <a:rPr kumimoji="0" lang="en-US" sz="1800" b="0" i="0" u="none" strike="noStrike" kern="1200" cap="none" spc="0" normalizeH="0" baseline="0" noProof="0" dirty="0">
                <a:ln>
                  <a:noFill/>
                </a:ln>
                <a:solidFill>
                  <a:srgbClr val="000000"/>
                </a:solidFill>
                <a:effectLst/>
                <a:uLnTx/>
                <a:uFillTx/>
                <a:latin typeface="Tahoma"/>
                <a:ea typeface=""/>
                <a:cs typeface="+mn-cs"/>
              </a:rPr>
            </a:br>
            <a:r>
              <a:rPr kumimoji="0" lang="en-US" sz="1800" b="0" i="1" u="none" strike="noStrike" kern="1200" cap="none" spc="0" normalizeH="0" baseline="0" noProof="0" dirty="0">
                <a:ln>
                  <a:noFill/>
                </a:ln>
                <a:solidFill>
                  <a:srgbClr val="000000"/>
                </a:solidFill>
                <a:effectLst/>
                <a:uLnTx/>
                <a:uFillTx/>
                <a:latin typeface="Tahoma"/>
                <a:ea typeface=""/>
                <a:cs typeface="+mn-cs"/>
                <a:hlinkClick r:id="rId4"/>
              </a:rPr>
              <a:t>43rd International Symposium on Microarchitecture</a:t>
            </a:r>
            <a:r>
              <a:rPr kumimoji="0" lang="en-US" sz="1800" b="0" i="1" u="none" strike="noStrike" kern="1200" cap="none" spc="0" normalizeH="0" baseline="0" noProof="0" dirty="0">
                <a:ln>
                  <a:noFill/>
                </a:ln>
                <a:solidFill>
                  <a:srgbClr val="000000"/>
                </a:solidFill>
                <a:effectLst/>
                <a:uLnTx/>
                <a:uFillTx/>
                <a:latin typeface="Tahoma"/>
                <a:ea typeface=""/>
                <a:cs typeface="+mn-cs"/>
              </a:rPr>
              <a:t> (</a:t>
            </a:r>
            <a:r>
              <a:rPr kumimoji="0" lang="en-US" sz="1800" b="1" i="1" u="none" strike="noStrike" kern="1200" cap="none" spc="0" normalizeH="0" baseline="0" noProof="0" dirty="0">
                <a:ln>
                  <a:noFill/>
                </a:ln>
                <a:solidFill>
                  <a:srgbClr val="000000"/>
                </a:solidFill>
                <a:effectLst/>
                <a:uLnTx/>
                <a:uFillTx/>
                <a:latin typeface="Tahoma"/>
                <a:ea typeface=""/>
                <a:cs typeface="+mn-cs"/>
              </a:rPr>
              <a:t>MICRO</a:t>
            </a:r>
            <a:r>
              <a:rPr kumimoji="0" lang="en-US" sz="1800" b="0" i="1" u="none" strike="noStrike" kern="1200" cap="none" spc="0" normalizeH="0" baseline="0" noProof="0" dirty="0">
                <a:ln>
                  <a:noFill/>
                </a:ln>
                <a:solidFill>
                  <a:srgbClr val="000000"/>
                </a:solidFill>
                <a:effectLst/>
                <a:uLnTx/>
                <a:uFillTx/>
                <a:latin typeface="Tahoma"/>
                <a:ea typeface=""/>
                <a:cs typeface="+mn-cs"/>
              </a:rPr>
              <a:t>)</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pages 65-76, Atlanta, GA, December 2010. </a:t>
            </a:r>
            <a:r>
              <a:rPr kumimoji="0" lang="en-US" sz="1800" b="0" i="0" u="none" strike="noStrike" kern="1200" cap="none" spc="0" normalizeH="0" baseline="0" noProof="0" dirty="0">
                <a:ln>
                  <a:noFill/>
                </a:ln>
                <a:solidFill>
                  <a:srgbClr val="000000"/>
                </a:solidFill>
                <a:effectLst/>
                <a:uLnTx/>
                <a:uFillTx/>
                <a:latin typeface="Tahoma"/>
                <a:ea typeface=""/>
                <a:cs typeface="+mn-cs"/>
                <a:hlinkClick r:id="rId5"/>
              </a:rPr>
              <a:t>Slides (pptx)</a:t>
            </a:r>
            <a:r>
              <a:rPr kumimoji="0" lang="en-US" sz="1800" b="0" i="0" u="none" strike="noStrike" kern="1200" cap="none" spc="0" normalizeH="0" baseline="0" noProof="0" dirty="0">
                <a:ln>
                  <a:noFill/>
                </a:ln>
                <a:solidFill>
                  <a:srgbClr val="000000"/>
                </a:solidFill>
                <a:effectLst/>
                <a:uLnTx/>
                <a:uFillTx/>
                <a:latin typeface="Tahoma"/>
                <a:ea typeface=""/>
                <a:cs typeface="+mn-cs"/>
              </a:rPr>
              <a:t> </a:t>
            </a:r>
            <a:r>
              <a:rPr kumimoji="0" lang="en-US" sz="1800" b="0" i="0" u="none" strike="noStrike" kern="1200" cap="none" spc="0" normalizeH="0" baseline="0" noProof="0" dirty="0">
                <a:ln>
                  <a:noFill/>
                </a:ln>
                <a:solidFill>
                  <a:srgbClr val="000000"/>
                </a:solidFill>
                <a:effectLst/>
                <a:uLnTx/>
                <a:uFillTx/>
                <a:latin typeface="Tahoma"/>
                <a:ea typeface=""/>
                <a:cs typeface="+mn-cs"/>
                <a:hlinkClick r:id="rId6"/>
              </a:rPr>
              <a:t>(pdf)</a:t>
            </a:r>
            <a:r>
              <a:rPr kumimoji="0" lang="en-US" sz="1800" b="0" i="0" u="none" strike="noStrike" kern="1200" cap="none" spc="0" normalizeH="0" baseline="0" noProof="0" dirty="0">
                <a:ln>
                  <a:noFill/>
                </a:ln>
                <a:solidFill>
                  <a:srgbClr val="000000"/>
                </a:solidFill>
                <a:effectLst/>
                <a:uLnTx/>
                <a:uFillTx/>
                <a:latin typeface="Tahoma"/>
                <a:ea typeface=""/>
                <a:cs typeface="+mn-cs"/>
              </a:rPr>
              <a:t> </a:t>
            </a:r>
          </a:p>
        </p:txBody>
      </p:sp>
      <p:sp>
        <p:nvSpPr>
          <p:cNvPr id="5" name="TextBox 4"/>
          <p:cNvSpPr txBox="1"/>
          <p:nvPr/>
        </p:nvSpPr>
        <p:spPr>
          <a:xfrm>
            <a:off x="6516217" y="6381328"/>
            <a:ext cx="2348717" cy="373659"/>
          </a:xfrm>
          <a:prstGeom prst="rect">
            <a:avLst/>
          </a:prstGeom>
          <a:noFill/>
        </p:spPr>
        <p:txBody>
          <a:bodyPr wrap="none" lIns="91416" tIns="45709" rIns="91416" bIns="45709"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hlinkClick r:id="rId7" action="ppaction://hlinkpres?slideindex=1&amp;slidetitle="/>
              </a:rPr>
              <a:t>TCM Micro 2010 Talk</a:t>
            </a: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373254222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33400" y="5445226"/>
            <a:ext cx="8305800" cy="1015663"/>
          </a:xfrm>
          <a:prstGeom prst="rect">
            <a:avLst/>
          </a:prstGeom>
          <a:noFill/>
        </p:spPr>
        <p:txBody>
          <a:bodyPr wrap="square" lIns="91402" tIns="45702" rIns="91402" bIns="45702"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3000" b="0" i="1" u="none" strike="noStrike" kern="1200" cap="none" spc="0" normalizeH="0" baseline="0" noProof="0" dirty="0">
                <a:ln>
                  <a:noFill/>
                </a:ln>
                <a:solidFill>
                  <a:srgbClr val="FF0000"/>
                </a:solidFill>
                <a:effectLst/>
                <a:uLnTx/>
                <a:uFillTx/>
                <a:latin typeface="Calibri"/>
                <a:ea typeface=""/>
                <a:cs typeface="+mn-cs"/>
              </a:rPr>
              <a:t>No previous memory scheduling algorithm provides both the best fairness and system throughput</a:t>
            </a:r>
          </a:p>
        </p:txBody>
      </p:sp>
      <p:graphicFrame>
        <p:nvGraphicFramePr>
          <p:cNvPr id="14" name="Chart 13"/>
          <p:cNvGraphicFramePr/>
          <p:nvPr>
            <p:extLst/>
          </p:nvPr>
        </p:nvGraphicFramePr>
        <p:xfrm>
          <a:off x="1584645" y="1432226"/>
          <a:ext cx="6858000" cy="381703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Autofit/>
          </a:bodyPr>
          <a:lstStyle/>
          <a:p>
            <a:r>
              <a:rPr lang="en-US" sz="3600" dirty="0"/>
              <a:t>Previous Scheduling Algorithms are Biased</a:t>
            </a:r>
          </a:p>
        </p:txBody>
      </p:sp>
      <p:sp>
        <p:nvSpPr>
          <p:cNvPr id="13" name="Slide Number Placeholder 12"/>
          <p:cNvSpPr>
            <a:spLocks noGrp="1"/>
          </p:cNvSpPr>
          <p:nvPr>
            <p:ph type="sldNum" sz="quarter" idx="11"/>
          </p:nvPr>
        </p:nvSpPr>
        <p:spPr>
          <a:xfrm>
            <a:off x="7259600" y="6436608"/>
            <a:ext cx="2895600" cy="365125"/>
          </a:xfr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ctr" defTabSz="914400" rtl="0" eaLnBrk="0" fontAlgn="base" latinLnBrk="0" hangingPunct="0">
                <a:lnSpc>
                  <a:spcPct val="100000"/>
                </a:lnSpc>
                <a:spcBef>
                  <a:spcPct val="0"/>
                </a:spcBef>
                <a:spcAft>
                  <a:spcPct val="0"/>
                </a:spcAft>
                <a:buClrTx/>
                <a:buSzTx/>
                <a:buFontTx/>
                <a:buNone/>
                <a:tabLst/>
                <a:defRPr/>
              </a:pPr>
              <a:t>68</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24" name="TextBox 23"/>
          <p:cNvSpPr txBox="1"/>
          <p:nvPr/>
        </p:nvSpPr>
        <p:spPr>
          <a:xfrm>
            <a:off x="4344323" y="2118150"/>
            <a:ext cx="2758993"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0000"/>
                </a:solidFill>
                <a:effectLst/>
                <a:uLnTx/>
                <a:uFillTx/>
                <a:latin typeface="Calibri"/>
                <a:ea typeface=""/>
                <a:cs typeface="+mn-cs"/>
              </a:rPr>
              <a:t>System throughput bias</a:t>
            </a:r>
          </a:p>
        </p:txBody>
      </p:sp>
      <p:sp>
        <p:nvSpPr>
          <p:cNvPr id="28" name="TextBox 27"/>
          <p:cNvSpPr txBox="1"/>
          <p:nvPr/>
        </p:nvSpPr>
        <p:spPr>
          <a:xfrm>
            <a:off x="3947831" y="3484260"/>
            <a:ext cx="1762597"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0000"/>
                </a:solidFill>
                <a:effectLst/>
                <a:uLnTx/>
                <a:uFillTx/>
                <a:latin typeface="Calibri"/>
                <a:ea typeface=""/>
                <a:cs typeface="+mn-cs"/>
              </a:rPr>
              <a:t>Fairness bias</a:t>
            </a:r>
            <a:endParaRPr kumimoji="0" lang="en-US" sz="2000" b="0" i="1" u="none" strike="noStrike" kern="1200" cap="none" spc="0" normalizeH="0" baseline="0" noProof="0" dirty="0">
              <a:ln>
                <a:noFill/>
              </a:ln>
              <a:solidFill>
                <a:srgbClr val="FF0000"/>
              </a:solidFill>
              <a:effectLst/>
              <a:uLnTx/>
              <a:uFillTx/>
              <a:latin typeface="Calibri"/>
              <a:ea typeface=""/>
              <a:cs typeface="+mn-cs"/>
            </a:endParaRPr>
          </a:p>
        </p:txBody>
      </p:sp>
      <p:sp>
        <p:nvSpPr>
          <p:cNvPr id="15" name="Right Arrow 14"/>
          <p:cNvSpPr/>
          <p:nvPr/>
        </p:nvSpPr>
        <p:spPr>
          <a:xfrm rot="2700000">
            <a:off x="5824791" y="3310051"/>
            <a:ext cx="1158452" cy="969868"/>
          </a:xfrm>
          <a:prstGeom prst="rightArrow">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  Ideal</a:t>
            </a:r>
          </a:p>
        </p:txBody>
      </p:sp>
      <p:sp>
        <p:nvSpPr>
          <p:cNvPr id="16" name="Down Arrow 15"/>
          <p:cNvSpPr/>
          <p:nvPr/>
        </p:nvSpPr>
        <p:spPr>
          <a:xfrm rot="16200000">
            <a:off x="4511897" y="2963260"/>
            <a:ext cx="609600" cy="45720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vert="eaVert"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Better</a:t>
            </a:r>
            <a:r>
              <a:rPr kumimoji="0" lang="en-US" sz="2400" b="1" i="0" u="none" strike="noStrike" kern="1200" cap="none" spc="0" normalizeH="0" baseline="0" noProof="0" dirty="0">
                <a:ln>
                  <a:noFill/>
                </a:ln>
                <a:solidFill>
                  <a:prstClr val="white"/>
                </a:solidFill>
                <a:effectLst/>
                <a:uLnTx/>
                <a:uFillTx/>
                <a:latin typeface="Calibri"/>
                <a:ea typeface="+mn-ea"/>
                <a:cs typeface="+mn-cs"/>
              </a:rPr>
              <a:t> system throughput</a:t>
            </a:r>
          </a:p>
        </p:txBody>
      </p:sp>
      <p:sp>
        <p:nvSpPr>
          <p:cNvPr id="20" name="Down Arrow 19"/>
          <p:cNvSpPr/>
          <p:nvPr/>
        </p:nvSpPr>
        <p:spPr>
          <a:xfrm>
            <a:off x="1159097" y="1667861"/>
            <a:ext cx="609600" cy="27051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vert="vert270"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Better</a:t>
            </a:r>
            <a:r>
              <a:rPr kumimoji="0" lang="en-US" sz="2400" b="1" i="0" u="none" strike="noStrike" kern="1200" cap="none" spc="0" normalizeH="0" baseline="0" noProof="0" dirty="0">
                <a:ln>
                  <a:noFill/>
                </a:ln>
                <a:solidFill>
                  <a:prstClr val="white"/>
                </a:solidFill>
                <a:effectLst/>
                <a:uLnTx/>
                <a:uFillTx/>
                <a:latin typeface="Calibri"/>
                <a:ea typeface="+mn-ea"/>
                <a:cs typeface="+mn-cs"/>
              </a:rPr>
              <a:t> fairness</a:t>
            </a:r>
          </a:p>
        </p:txBody>
      </p:sp>
      <p:sp>
        <p:nvSpPr>
          <p:cNvPr id="21" name="Rectangle 20"/>
          <p:cNvSpPr/>
          <p:nvPr/>
        </p:nvSpPr>
        <p:spPr>
          <a:xfrm>
            <a:off x="4799685" y="2516735"/>
            <a:ext cx="533400" cy="381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4570475" y="3123896"/>
            <a:ext cx="381000" cy="381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4191000" y="2889500"/>
            <a:ext cx="381000" cy="3048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p:nvSpPr>
        <p:spPr>
          <a:xfrm>
            <a:off x="4039210" y="2048860"/>
            <a:ext cx="381000" cy="3048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p:nvSpPr>
        <p:spPr>
          <a:xfrm>
            <a:off x="7255097" y="3731055"/>
            <a:ext cx="990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p:nvSpPr>
        <p:spPr>
          <a:xfrm>
            <a:off x="7255097" y="3351580"/>
            <a:ext cx="990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7255097" y="3048000"/>
            <a:ext cx="990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7255097" y="2744420"/>
            <a:ext cx="990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p:cNvSpPr txBox="1"/>
          <p:nvPr/>
        </p:nvSpPr>
        <p:spPr>
          <a:xfrm>
            <a:off x="2123728" y="1131515"/>
            <a:ext cx="5112568"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
                <a:cs typeface="+mn-cs"/>
              </a:rPr>
              <a:t>24 cores, 4 memory controllers, 96 workloads </a:t>
            </a:r>
          </a:p>
        </p:txBody>
      </p:sp>
      <p:sp>
        <p:nvSpPr>
          <p:cNvPr id="29" name="Rectangle 28"/>
          <p:cNvSpPr/>
          <p:nvPr/>
        </p:nvSpPr>
        <p:spPr>
          <a:xfrm>
            <a:off x="2598730" y="3049525"/>
            <a:ext cx="381000" cy="3048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7228326" y="2366470"/>
            <a:ext cx="990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890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8" grpId="0"/>
      <p:bldP spid="15" grpId="0" animBg="1"/>
      <p:bldP spid="21" grpId="0" animBg="1"/>
      <p:bldP spid="23" grpId="0" animBg="1"/>
      <p:bldP spid="25" grpId="0" animBg="1"/>
      <p:bldP spid="26" grpId="0" animBg="1"/>
      <p:bldP spid="17" grpId="0" animBg="1"/>
      <p:bldP spid="19" grpId="0" animBg="1"/>
      <p:bldP spid="22" grpId="0" animBg="1"/>
      <p:bldP spid="27" grpId="0" animBg="1"/>
      <p:bldP spid="29" grpId="0" animBg="1"/>
      <p:bldP spid="3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5181601" y="1828800"/>
            <a:ext cx="3352800" cy="5334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115840" marR="0" lvl="1" indent="0" algn="l"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Take turns accessing memory</a:t>
            </a:r>
            <a:endParaRPr kumimoji="0" lang="en-US" sz="2000" b="1" i="0" u="none" strike="noStrike" kern="1200" cap="none" spc="0" normalizeH="0" baseline="0" noProof="0" dirty="0">
              <a:ln>
                <a:noFill/>
              </a:ln>
              <a:solidFill>
                <a:srgbClr val="FF0000"/>
              </a:solidFill>
              <a:effectLst/>
              <a:uLnTx/>
              <a:uFillTx/>
              <a:latin typeface="Calibri"/>
              <a:ea typeface="+mn-ea"/>
              <a:cs typeface="+mn-cs"/>
              <a:sym typeface="Wingdings" pitchFamily="2" charset="2"/>
            </a:endParaRPr>
          </a:p>
        </p:txBody>
      </p:sp>
      <p:sp>
        <p:nvSpPr>
          <p:cNvPr id="2" name="Title 1"/>
          <p:cNvSpPr>
            <a:spLocks noGrp="1"/>
          </p:cNvSpPr>
          <p:nvPr>
            <p:ph type="title"/>
          </p:nvPr>
        </p:nvSpPr>
        <p:spPr/>
        <p:txBody>
          <a:bodyPr/>
          <a:lstStyle/>
          <a:p>
            <a:r>
              <a:rPr lang="en-US" dirty="0"/>
              <a:t>Throughput vs. Fairness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69</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12" name="TextBox 11"/>
          <p:cNvSpPr txBox="1"/>
          <p:nvPr/>
        </p:nvSpPr>
        <p:spPr>
          <a:xfrm>
            <a:off x="5181601" y="1397921"/>
            <a:ext cx="3124200"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prstClr val="white"/>
                </a:solidFill>
                <a:effectLst/>
                <a:uLnTx/>
                <a:uFillTx/>
                <a:latin typeface="Calibri"/>
                <a:ea typeface="+mn-ea"/>
                <a:cs typeface="+mn-cs"/>
              </a:rPr>
              <a:t>Fairness biased </a:t>
            </a:r>
            <a:r>
              <a:rPr kumimoji="0" lang="en-US" sz="2200" b="0" i="1" u="none" strike="noStrike" kern="1200" cap="none" spc="0" normalizeH="0" baseline="0" noProof="0" dirty="0">
                <a:ln>
                  <a:noFill/>
                </a:ln>
                <a:solidFill>
                  <a:prstClr val="white"/>
                </a:solidFill>
                <a:effectLst/>
                <a:uLnTx/>
                <a:uFillTx/>
                <a:latin typeface="Calibri"/>
                <a:ea typeface="+mn-ea"/>
                <a:cs typeface="+mn-cs"/>
              </a:rPr>
              <a:t>approach</a:t>
            </a:r>
          </a:p>
        </p:txBody>
      </p:sp>
      <p:sp>
        <p:nvSpPr>
          <p:cNvPr id="14" name="Rounded Rectangle 13"/>
          <p:cNvSpPr/>
          <p:nvPr/>
        </p:nvSpPr>
        <p:spPr>
          <a:xfrm>
            <a:off x="2114551" y="3957943"/>
            <a:ext cx="1181101" cy="457201"/>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thread C</a:t>
            </a:r>
          </a:p>
        </p:txBody>
      </p:sp>
      <p:sp>
        <p:nvSpPr>
          <p:cNvPr id="15" name="Rounded Rectangle 14"/>
          <p:cNvSpPr/>
          <p:nvPr/>
        </p:nvSpPr>
        <p:spPr>
          <a:xfrm>
            <a:off x="2242333" y="3481685"/>
            <a:ext cx="925536" cy="30480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thread B</a:t>
            </a:r>
          </a:p>
        </p:txBody>
      </p:sp>
      <p:sp>
        <p:nvSpPr>
          <p:cNvPr id="16" name="Rounded Rectangle 15"/>
          <p:cNvSpPr/>
          <p:nvPr/>
        </p:nvSpPr>
        <p:spPr>
          <a:xfrm>
            <a:off x="2362201" y="3195935"/>
            <a:ext cx="685800" cy="11430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thread A</a:t>
            </a:r>
          </a:p>
        </p:txBody>
      </p:sp>
      <p:sp>
        <p:nvSpPr>
          <p:cNvPr id="33" name="TextBox 32"/>
          <p:cNvSpPr txBox="1"/>
          <p:nvPr/>
        </p:nvSpPr>
        <p:spPr>
          <a:xfrm>
            <a:off x="152400" y="3443645"/>
            <a:ext cx="1676400" cy="769441"/>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alibri"/>
                <a:ea typeface=""/>
                <a:cs typeface="+mn-cs"/>
              </a:rPr>
              <a:t>less memory </a:t>
            </a:r>
            <a:br>
              <a:rPr kumimoji="0" lang="en-US" sz="2200" b="0" i="1" u="none" strike="noStrike" kern="1200" cap="none" spc="0" normalizeH="0" baseline="0" noProof="0" dirty="0">
                <a:ln>
                  <a:noFill/>
                </a:ln>
                <a:solidFill>
                  <a:prstClr val="black"/>
                </a:solidFill>
                <a:effectLst/>
                <a:uLnTx/>
                <a:uFillTx/>
                <a:latin typeface="Calibri"/>
                <a:ea typeface=""/>
                <a:cs typeface="+mn-cs"/>
              </a:rPr>
            </a:br>
            <a:r>
              <a:rPr kumimoji="0" lang="en-US" sz="2200" b="0" i="1" u="none" strike="noStrike" kern="1200" cap="none" spc="0" normalizeH="0" baseline="0" noProof="0" dirty="0">
                <a:ln>
                  <a:noFill/>
                </a:ln>
                <a:solidFill>
                  <a:prstClr val="black"/>
                </a:solidFill>
                <a:effectLst/>
                <a:uLnTx/>
                <a:uFillTx/>
                <a:latin typeface="Calibri"/>
                <a:ea typeface=""/>
                <a:cs typeface="+mn-cs"/>
              </a:rPr>
              <a:t>intensive</a:t>
            </a:r>
          </a:p>
        </p:txBody>
      </p:sp>
      <p:cxnSp>
        <p:nvCxnSpPr>
          <p:cNvPr id="34" name="Straight Arrow Connector 33"/>
          <p:cNvCxnSpPr/>
          <p:nvPr/>
        </p:nvCxnSpPr>
        <p:spPr>
          <a:xfrm rot="5400000" flipH="1" flipV="1">
            <a:off x="1179917" y="3767039"/>
            <a:ext cx="1294607" cy="1588"/>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6200000" flipV="1">
            <a:off x="2933700" y="3767436"/>
            <a:ext cx="1295401" cy="2"/>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581409" y="3443645"/>
            <a:ext cx="1066799" cy="769441"/>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alibri"/>
                <a:ea typeface=""/>
                <a:cs typeface="+mn-cs"/>
              </a:rPr>
              <a:t>higher</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alibri"/>
                <a:ea typeface=""/>
                <a:cs typeface="+mn-cs"/>
              </a:rPr>
              <a:t>priority</a:t>
            </a:r>
          </a:p>
        </p:txBody>
      </p:sp>
      <p:sp>
        <p:nvSpPr>
          <p:cNvPr id="47" name="Rectangle 46"/>
          <p:cNvSpPr/>
          <p:nvPr/>
        </p:nvSpPr>
        <p:spPr>
          <a:xfrm>
            <a:off x="533400" y="1828800"/>
            <a:ext cx="4343400" cy="5334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115840" marR="0" lvl="1" indent="0" algn="l"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Prioritize less memory-intensive threads</a:t>
            </a:r>
            <a:endParaRPr kumimoji="0" lang="en-US" sz="2000" b="1" i="0" u="none" strike="noStrike" kern="1200" cap="none" spc="0" normalizeH="0" baseline="0" noProof="0" dirty="0">
              <a:ln>
                <a:noFill/>
              </a:ln>
              <a:solidFill>
                <a:srgbClr val="FF0000"/>
              </a:solidFill>
              <a:effectLst/>
              <a:uLnTx/>
              <a:uFillTx/>
              <a:latin typeface="Calibri"/>
              <a:ea typeface="+mn-ea"/>
              <a:cs typeface="+mn-cs"/>
              <a:sym typeface="Wingdings" pitchFamily="2" charset="2"/>
            </a:endParaRPr>
          </a:p>
        </p:txBody>
      </p:sp>
      <p:sp>
        <p:nvSpPr>
          <p:cNvPr id="11" name="TextBox 10"/>
          <p:cNvSpPr txBox="1"/>
          <p:nvPr/>
        </p:nvSpPr>
        <p:spPr>
          <a:xfrm>
            <a:off x="533401" y="1397921"/>
            <a:ext cx="3733800" cy="43088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prstClr val="white"/>
                </a:solidFill>
                <a:effectLst/>
                <a:uLnTx/>
                <a:uFillTx/>
                <a:latin typeface="Calibri"/>
                <a:ea typeface="+mn-ea"/>
                <a:cs typeface="+mn-cs"/>
              </a:rPr>
              <a:t>Throughput biased </a:t>
            </a:r>
            <a:r>
              <a:rPr kumimoji="0" lang="en-US" sz="2200" b="0" i="1" u="none" strike="noStrike" kern="1200" cap="none" spc="0" normalizeH="0" baseline="0" noProof="0" dirty="0">
                <a:ln>
                  <a:noFill/>
                </a:ln>
                <a:solidFill>
                  <a:prstClr val="white"/>
                </a:solidFill>
                <a:effectLst/>
                <a:uLnTx/>
                <a:uFillTx/>
                <a:latin typeface="Calibri"/>
                <a:ea typeface="+mn-ea"/>
                <a:cs typeface="+mn-cs"/>
              </a:rPr>
              <a:t>approach</a:t>
            </a:r>
          </a:p>
        </p:txBody>
      </p:sp>
      <p:sp>
        <p:nvSpPr>
          <p:cNvPr id="49" name="Rectangle 48"/>
          <p:cNvSpPr/>
          <p:nvPr/>
        </p:nvSpPr>
        <p:spPr>
          <a:xfrm>
            <a:off x="1371602" y="2605445"/>
            <a:ext cx="2666998"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3174" marR="0" lvl="1" indent="0" algn="ctr" defTabSz="914024"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6633"/>
                </a:solidFill>
                <a:effectLst/>
                <a:uLnTx/>
                <a:uFillTx/>
                <a:latin typeface="Calibri"/>
                <a:ea typeface="+mn-ea"/>
                <a:cs typeface="+mn-cs"/>
              </a:rPr>
              <a:t>Good for throughput</a:t>
            </a:r>
            <a:endParaRPr kumimoji="0" lang="en-US" sz="2400" b="1" i="0" u="none" strike="noStrike" kern="1200" cap="none" spc="0" normalizeH="0" baseline="0" noProof="0" dirty="0">
              <a:ln>
                <a:noFill/>
              </a:ln>
              <a:solidFill>
                <a:srgbClr val="006633"/>
              </a:solidFill>
              <a:effectLst/>
              <a:uLnTx/>
              <a:uFillTx/>
              <a:latin typeface="Calibri"/>
              <a:ea typeface="+mn-ea"/>
              <a:cs typeface="+mn-cs"/>
              <a:sym typeface="Wingdings" pitchFamily="2" charset="2"/>
            </a:endParaRPr>
          </a:p>
        </p:txBody>
      </p:sp>
      <p:cxnSp>
        <p:nvCxnSpPr>
          <p:cNvPr id="51" name="Shape 50"/>
          <p:cNvCxnSpPr>
            <a:stCxn id="49" idx="2"/>
            <a:endCxn id="16" idx="0"/>
          </p:cNvCxnSpPr>
          <p:nvPr/>
        </p:nvCxnSpPr>
        <p:spPr>
          <a:xfrm rot="5400000">
            <a:off x="2552731" y="3043565"/>
            <a:ext cx="304740" cy="1588"/>
          </a:xfrm>
          <a:prstGeom prst="curvedConnector3">
            <a:avLst>
              <a:gd name="adj1" fmla="val 50000"/>
            </a:avLst>
          </a:prstGeom>
          <a:ln w="19050">
            <a:solidFill>
              <a:srgbClr val="006633"/>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2" name="Explosion 1 61"/>
          <p:cNvSpPr/>
          <p:nvPr/>
        </p:nvSpPr>
        <p:spPr>
          <a:xfrm>
            <a:off x="1905000" y="4205645"/>
            <a:ext cx="457200" cy="380939"/>
          </a:xfrm>
          <a:prstGeom prst="irregularSeal1">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TextBox 65"/>
          <p:cNvSpPr txBox="1"/>
          <p:nvPr/>
        </p:nvSpPr>
        <p:spPr>
          <a:xfrm>
            <a:off x="914400" y="4567543"/>
            <a:ext cx="3429000" cy="492443"/>
          </a:xfrm>
          <a:prstGeom prst="rect">
            <a:avLst/>
          </a:prstGeom>
          <a:noFill/>
        </p:spPr>
        <p:txBody>
          <a:bodyPr wrap="square" lIns="0" tIns="45702" rIns="0"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600" b="1" i="1" u="none" strike="noStrike" kern="1200" cap="none" spc="0" normalizeH="0" baseline="0" noProof="0" dirty="0">
                <a:ln>
                  <a:noFill/>
                </a:ln>
                <a:solidFill>
                  <a:srgbClr val="FF0000"/>
                </a:solidFill>
                <a:effectLst/>
                <a:uLnTx/>
                <a:uFillTx/>
                <a:latin typeface="Calibri"/>
                <a:ea typeface=""/>
                <a:cs typeface="+mn-cs"/>
              </a:rPr>
              <a:t>starvation </a:t>
            </a:r>
            <a:r>
              <a:rPr kumimoji="0" lang="en-US" sz="2600" b="1" i="0" u="none" strike="noStrike" kern="1200" cap="none" spc="0" normalizeH="0" baseline="0" noProof="0" dirty="0">
                <a:ln>
                  <a:noFill/>
                </a:ln>
                <a:solidFill>
                  <a:srgbClr val="FF0000"/>
                </a:solidFill>
                <a:effectLst/>
                <a:uLnTx/>
                <a:uFillTx/>
                <a:latin typeface="Calibri"/>
                <a:ea typeface=""/>
                <a:cs typeface="+mn-cs"/>
                <a:sym typeface="Wingdings" pitchFamily="2" charset="2"/>
              </a:rPr>
              <a:t></a:t>
            </a:r>
            <a:r>
              <a:rPr kumimoji="0" lang="en-US" sz="2600" b="1" i="1" u="none" strike="noStrike" kern="1200" cap="none" spc="0" normalizeH="0" baseline="0" noProof="0" dirty="0">
                <a:ln>
                  <a:noFill/>
                </a:ln>
                <a:solidFill>
                  <a:srgbClr val="FF0000"/>
                </a:solidFill>
                <a:effectLst/>
                <a:uLnTx/>
                <a:uFillTx/>
                <a:latin typeface="Calibri"/>
                <a:ea typeface=""/>
                <a:cs typeface="+mn-cs"/>
                <a:sym typeface="Wingdings" pitchFamily="2" charset="2"/>
              </a:rPr>
              <a:t> unfairness</a:t>
            </a:r>
            <a:endParaRPr kumimoji="0" lang="en-US" sz="2600" b="1" i="1" u="none" strike="noStrike" kern="1200" cap="none" spc="0" normalizeH="0" baseline="0" noProof="0" dirty="0">
              <a:ln>
                <a:noFill/>
              </a:ln>
              <a:solidFill>
                <a:srgbClr val="FF0000"/>
              </a:solidFill>
              <a:effectLst/>
              <a:uLnTx/>
              <a:uFillTx/>
              <a:latin typeface="Calibri"/>
              <a:ea typeface=""/>
              <a:cs typeface="+mn-cs"/>
            </a:endParaRPr>
          </a:p>
        </p:txBody>
      </p:sp>
      <p:sp>
        <p:nvSpPr>
          <p:cNvPr id="84" name="Rounded Rectangle 83"/>
          <p:cNvSpPr/>
          <p:nvPr/>
        </p:nvSpPr>
        <p:spPr>
          <a:xfrm>
            <a:off x="5257801" y="3576942"/>
            <a:ext cx="1181101" cy="457201"/>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thread C</a:t>
            </a:r>
          </a:p>
        </p:txBody>
      </p:sp>
      <p:sp>
        <p:nvSpPr>
          <p:cNvPr id="85" name="Rounded Rectangle 84"/>
          <p:cNvSpPr/>
          <p:nvPr/>
        </p:nvSpPr>
        <p:spPr>
          <a:xfrm>
            <a:off x="7532664" y="3653135"/>
            <a:ext cx="925536" cy="30480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thread B</a:t>
            </a:r>
          </a:p>
        </p:txBody>
      </p:sp>
      <p:sp>
        <p:nvSpPr>
          <p:cNvPr id="86" name="Rounded Rectangle 85"/>
          <p:cNvSpPr/>
          <p:nvPr/>
        </p:nvSpPr>
        <p:spPr>
          <a:xfrm>
            <a:off x="6642883" y="3748384"/>
            <a:ext cx="685800" cy="11430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thread A</a:t>
            </a:r>
          </a:p>
        </p:txBody>
      </p:sp>
      <p:sp>
        <p:nvSpPr>
          <p:cNvPr id="87" name="Oval 86"/>
          <p:cNvSpPr/>
          <p:nvPr/>
        </p:nvSpPr>
        <p:spPr>
          <a:xfrm>
            <a:off x="5757863" y="3119736"/>
            <a:ext cx="2395537" cy="3048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9" name="Straight Arrow Connector 88"/>
          <p:cNvCxnSpPr/>
          <p:nvPr/>
        </p:nvCxnSpPr>
        <p:spPr>
          <a:xfrm rot="10800000">
            <a:off x="6917531" y="3119743"/>
            <a:ext cx="76200" cy="1"/>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rot="10800000">
            <a:off x="6917531" y="3424543"/>
            <a:ext cx="76200" cy="1"/>
          </a:xfrm>
          <a:prstGeom prst="straightConnector1">
            <a:avLst/>
          </a:prstGeom>
          <a:ln w="31750">
            <a:solidFill>
              <a:schemeClr val="tx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4191000" y="2738735"/>
            <a:ext cx="2171700" cy="2476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3174" marR="0" lvl="1" indent="0" algn="ctr" defTabSz="914024"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6633"/>
                </a:solidFill>
                <a:effectLst/>
                <a:uLnTx/>
                <a:uFillTx/>
                <a:latin typeface="Calibri"/>
                <a:ea typeface="+mn-ea"/>
                <a:cs typeface="+mn-cs"/>
                <a:sym typeface="Wingdings" pitchFamily="2" charset="2"/>
              </a:rPr>
              <a:t>Does not starve</a:t>
            </a:r>
          </a:p>
        </p:txBody>
      </p:sp>
      <p:cxnSp>
        <p:nvCxnSpPr>
          <p:cNvPr id="95" name="Shape 50"/>
          <p:cNvCxnSpPr>
            <a:stCxn id="94" idx="2"/>
            <a:endCxn id="84" idx="1"/>
          </p:cNvCxnSpPr>
          <p:nvPr/>
        </p:nvCxnSpPr>
        <p:spPr>
          <a:xfrm rot="5400000">
            <a:off x="4857750" y="3386435"/>
            <a:ext cx="819150" cy="19050"/>
          </a:xfrm>
          <a:prstGeom prst="curvedConnector4">
            <a:avLst>
              <a:gd name="adj1" fmla="val 36046"/>
              <a:gd name="adj2" fmla="val 1300000"/>
            </a:avLst>
          </a:prstGeom>
          <a:ln w="19050">
            <a:solidFill>
              <a:srgbClr val="006633"/>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4" name="Explosion 1 103"/>
          <p:cNvSpPr/>
          <p:nvPr/>
        </p:nvSpPr>
        <p:spPr>
          <a:xfrm>
            <a:off x="6553201" y="3748445"/>
            <a:ext cx="381000" cy="32391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p:cNvSpPr txBox="1"/>
          <p:nvPr/>
        </p:nvSpPr>
        <p:spPr>
          <a:xfrm>
            <a:off x="5334001" y="4212848"/>
            <a:ext cx="3048000" cy="892552"/>
          </a:xfrm>
          <a:prstGeom prst="rect">
            <a:avLst/>
          </a:prstGeom>
          <a:noFill/>
        </p:spPr>
        <p:txBody>
          <a:bodyPr wrap="square" lIns="0" tIns="45702" rIns="0"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600" b="1" i="1" u="none" strike="noStrike" kern="1200" cap="none" spc="0" normalizeH="0" baseline="0" noProof="0" dirty="0">
                <a:ln>
                  <a:noFill/>
                </a:ln>
                <a:solidFill>
                  <a:srgbClr val="FF0000"/>
                </a:solidFill>
                <a:effectLst/>
                <a:uLnTx/>
                <a:uFillTx/>
                <a:latin typeface="Calibri"/>
                <a:ea typeface=""/>
                <a:cs typeface="+mn-cs"/>
              </a:rPr>
              <a:t>not prioritized </a:t>
            </a:r>
            <a:r>
              <a:rPr kumimoji="0" lang="en-US" sz="2600" b="1" i="0" u="none" strike="noStrike" kern="1200" cap="none" spc="0" normalizeH="0" baseline="0" noProof="0" dirty="0">
                <a:ln>
                  <a:noFill/>
                </a:ln>
                <a:solidFill>
                  <a:srgbClr val="FF0000"/>
                </a:solidFill>
                <a:effectLst/>
                <a:uLnTx/>
                <a:uFillTx/>
                <a:latin typeface="Calibri"/>
                <a:ea typeface=""/>
                <a:cs typeface="+mn-cs"/>
                <a:sym typeface="Wingdings" pitchFamily="2" charset="2"/>
              </a:rPr>
              <a:t>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600" b="1" i="1" u="none" strike="noStrike" kern="1200" cap="none" spc="0" normalizeH="0" baseline="0" noProof="0" dirty="0">
                <a:ln>
                  <a:noFill/>
                </a:ln>
                <a:solidFill>
                  <a:srgbClr val="FF0000"/>
                </a:solidFill>
                <a:effectLst/>
                <a:uLnTx/>
                <a:uFillTx/>
                <a:latin typeface="Calibri"/>
                <a:ea typeface=""/>
                <a:cs typeface="+mn-cs"/>
                <a:sym typeface="Wingdings" pitchFamily="2" charset="2"/>
              </a:rPr>
              <a:t>reduced throughput</a:t>
            </a:r>
            <a:endParaRPr kumimoji="0" lang="en-US" sz="2600" b="1" i="1" u="none" strike="noStrike" kern="1200" cap="none" spc="0" normalizeH="0" baseline="0" noProof="0" dirty="0">
              <a:ln>
                <a:noFill/>
              </a:ln>
              <a:solidFill>
                <a:srgbClr val="FF0000"/>
              </a:solidFill>
              <a:effectLst/>
              <a:uLnTx/>
              <a:uFillTx/>
              <a:latin typeface="Calibri"/>
              <a:ea typeface=""/>
              <a:cs typeface="+mn-cs"/>
            </a:endParaRPr>
          </a:p>
        </p:txBody>
      </p:sp>
      <p:sp>
        <p:nvSpPr>
          <p:cNvPr id="106" name="TextBox 105"/>
          <p:cNvSpPr txBox="1"/>
          <p:nvPr/>
        </p:nvSpPr>
        <p:spPr>
          <a:xfrm>
            <a:off x="762001" y="5486400"/>
            <a:ext cx="7620000" cy="609600"/>
          </a:xfrm>
          <a:prstGeom prst="rect">
            <a:avLst/>
          </a:prstGeom>
          <a:ln/>
        </p:spPr>
        <p:style>
          <a:lnRef idx="1">
            <a:schemeClr val="accent2"/>
          </a:lnRef>
          <a:fillRef idx="3">
            <a:schemeClr val="accent2"/>
          </a:fillRef>
          <a:effectRef idx="2">
            <a:schemeClr val="accent2"/>
          </a:effectRef>
          <a:fontRef idx="minor">
            <a:schemeClr val="lt1"/>
          </a:fontRef>
        </p:style>
        <p:txBody>
          <a:bodyPr wrap="square" lIns="91402" tIns="45702" rIns="91402" bIns="45702" rtlCol="0" anchor="ctr" anchorCtr="0">
            <a:no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Single policy for all threads is insufficient</a:t>
            </a:r>
          </a:p>
        </p:txBody>
      </p:sp>
    </p:spTree>
    <p:extLst>
      <p:ext uri="{BB962C8B-B14F-4D97-AF65-F5344CB8AC3E}">
        <p14:creationId xmlns:p14="http://schemas.microsoft.com/office/powerpoint/2010/main" val="268723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14" grpId="0" animBg="1"/>
      <p:bldP spid="15" grpId="0" animBg="1"/>
      <p:bldP spid="16" grpId="0" animBg="1"/>
      <p:bldP spid="33" grpId="0"/>
      <p:bldP spid="45" grpId="0"/>
      <p:bldP spid="47" grpId="0" animBg="1"/>
      <p:bldP spid="49" grpId="0"/>
      <p:bldP spid="62" grpId="0" animBg="1"/>
      <p:bldP spid="66" grpId="0"/>
      <p:bldP spid="84" grpId="0" animBg="1"/>
      <p:bldP spid="85" grpId="0" animBg="1"/>
      <p:bldP spid="86" grpId="0" animBg="1"/>
      <p:bldP spid="87" grpId="0" animBg="1"/>
      <p:bldP spid="94" grpId="0"/>
      <p:bldP spid="104" grpId="0" animBg="1"/>
      <p:bldP spid="105" grpId="0"/>
      <p:bldP spid="1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z="3600" dirty="0">
                <a:solidFill>
                  <a:srgbClr val="006633"/>
                </a:solidFill>
                <a:ea typeface="ＭＳ Ｐゴシック" pitchFamily="30" charset="-128"/>
                <a:cs typeface="ＭＳ Ｐゴシック" pitchFamily="30" charset="-128"/>
              </a:rPr>
              <a:t>Memory System is the Major Shared Resource</a:t>
            </a:r>
            <a:endParaRPr lang="en-US" dirty="0">
              <a:ea typeface="ＭＳ Ｐゴシック" pitchFamily="30" charset="-128"/>
              <a:cs typeface="ＭＳ Ｐゴシック" pitchFamily="30" charset="-128"/>
            </a:endParaRPr>
          </a:p>
        </p:txBody>
      </p:sp>
      <p:sp>
        <p:nvSpPr>
          <p:cNvPr id="34819" name="Content Placeholder 2"/>
          <p:cNvSpPr>
            <a:spLocks noGrp="1"/>
          </p:cNvSpPr>
          <p:nvPr>
            <p:ph idx="1"/>
          </p:nvPr>
        </p:nvSpPr>
        <p:spPr/>
        <p:txBody>
          <a:bodyPr/>
          <a:lstStyle/>
          <a:p>
            <a:endParaRPr lang="en-US">
              <a:ea typeface="ＭＳ Ｐゴシック" pitchFamily="30" charset="-128"/>
              <a:cs typeface="ＭＳ Ｐゴシック" pitchFamily="30" charset="-128"/>
            </a:endParaRP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83363A1-DA45-A248-A7B7-2BEEFBEF237C}"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34821" name="Picture 4"/>
          <p:cNvPicPr>
            <a:picLocks noChangeAspect="1"/>
          </p:cNvPicPr>
          <p:nvPr/>
        </p:nvPicPr>
        <p:blipFill>
          <a:blip r:embed="rId2"/>
          <a:srcRect/>
          <a:stretch>
            <a:fillRect/>
          </a:stretch>
        </p:blipFill>
        <p:spPr bwMode="auto">
          <a:xfrm>
            <a:off x="304800" y="1219200"/>
            <a:ext cx="8223250" cy="4732338"/>
          </a:xfrm>
          <a:prstGeom prst="rect">
            <a:avLst/>
          </a:prstGeom>
          <a:noFill/>
          <a:ln w="9525">
            <a:noFill/>
            <a:miter lim="800000"/>
            <a:headEnd/>
            <a:tailEnd/>
          </a:ln>
        </p:spPr>
      </p:pic>
      <p:sp>
        <p:nvSpPr>
          <p:cNvPr id="6" name="Line 54"/>
          <p:cNvSpPr>
            <a:spLocks noChangeShapeType="1"/>
          </p:cNvSpPr>
          <p:nvPr/>
        </p:nvSpPr>
        <p:spPr bwMode="auto">
          <a:xfrm>
            <a:off x="1154114" y="2362200"/>
            <a:ext cx="655637" cy="285750"/>
          </a:xfrm>
          <a:prstGeom prst="line">
            <a:avLst/>
          </a:prstGeom>
          <a:noFill/>
          <a:ln w="50800">
            <a:solidFill>
              <a:srgbClr val="FF0000"/>
            </a:solidFill>
            <a:round/>
            <a:headEnd/>
            <a:tailEnd type="stealth" w="lg" len="lg"/>
          </a:ln>
        </p:spPr>
        <p:txBody>
          <a:bodyPr lIns="91402" tIns="45702" rIns="91402" bIns="45702">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sp>
        <p:nvSpPr>
          <p:cNvPr id="7" name="Text Box 55"/>
          <p:cNvSpPr txBox="1">
            <a:spLocks noChangeArrowheads="1"/>
          </p:cNvSpPr>
          <p:nvPr/>
        </p:nvSpPr>
        <p:spPr bwMode="auto">
          <a:xfrm>
            <a:off x="-51800" y="1676401"/>
            <a:ext cx="1960991" cy="654986"/>
          </a:xfrm>
          <a:prstGeom prst="rect">
            <a:avLst/>
          </a:prstGeom>
          <a:noFill/>
          <a:ln w="9525">
            <a:noFill/>
            <a:miter lim="800000"/>
            <a:headEnd/>
            <a:tailEnd/>
          </a:ln>
        </p:spPr>
        <p:txBody>
          <a:bodyPr wrap="none" lIns="91402" tIns="45702" rIns="91402" bIns="45702">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Tahoma"/>
                <a:ea typeface=""/>
                <a:cs typeface="+mn-cs"/>
              </a:rPr>
              <a:t>threads’ requests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Tahoma"/>
                <a:ea typeface=""/>
                <a:cs typeface="+mn-cs"/>
              </a:rPr>
              <a:t>interfere</a:t>
            </a:r>
          </a:p>
        </p:txBody>
      </p:sp>
    </p:spTree>
    <p:extLst>
      <p:ext uri="{BB962C8B-B14F-4D97-AF65-F5344CB8AC3E}">
        <p14:creationId xmlns:p14="http://schemas.microsoft.com/office/powerpoint/2010/main" val="24131939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blinds(horizontal)">
                                      <p:cBhvr>
                                        <p:cTn id="10" dur="500"/>
                                        <p:tgtEl>
                                          <p:spTgt spid="7">
                                            <p:txEl>
                                              <p:pRg st="0" end="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blinds(horizontal)">
                                      <p:cBhvr>
                                        <p:cTn id="1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Achieving the Best of Both Worlds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6" name="Rounded Rectangle 5"/>
          <p:cNvSpPr/>
          <p:nvPr/>
        </p:nvSpPr>
        <p:spPr>
          <a:xfrm>
            <a:off x="937382" y="3709307"/>
            <a:ext cx="1143000" cy="36195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7" name="Rounded Rectangle 6"/>
          <p:cNvSpPr/>
          <p:nvPr/>
        </p:nvSpPr>
        <p:spPr>
          <a:xfrm>
            <a:off x="1242182" y="2151215"/>
            <a:ext cx="533400" cy="133352"/>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thread</a:t>
            </a:r>
          </a:p>
        </p:txBody>
      </p:sp>
      <p:cxnSp>
        <p:nvCxnSpPr>
          <p:cNvPr id="8" name="Straight Arrow Connector 7"/>
          <p:cNvCxnSpPr/>
          <p:nvPr/>
        </p:nvCxnSpPr>
        <p:spPr>
          <a:xfrm rot="16200000" flipV="1">
            <a:off x="-1828790" y="3657609"/>
            <a:ext cx="4876801" cy="1"/>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8781" y="1290562"/>
            <a:ext cx="923820" cy="690638"/>
          </a:xfrm>
          <a:prstGeom prst="rect">
            <a:avLst/>
          </a:prstGeom>
          <a:noFill/>
        </p:spPr>
        <p:txBody>
          <a:bodyPr wrap="square" lIns="0" tIns="45702" rIns="0"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higher</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priority</a:t>
            </a:r>
          </a:p>
        </p:txBody>
      </p:sp>
      <p:sp>
        <p:nvSpPr>
          <p:cNvPr id="10" name="Rounded Rectangle 9"/>
          <p:cNvSpPr/>
          <p:nvPr/>
        </p:nvSpPr>
        <p:spPr>
          <a:xfrm>
            <a:off x="937382" y="4754333"/>
            <a:ext cx="1143000" cy="36195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11" name="Rounded Rectangle 10"/>
          <p:cNvSpPr/>
          <p:nvPr/>
        </p:nvSpPr>
        <p:spPr>
          <a:xfrm>
            <a:off x="1242182" y="2445130"/>
            <a:ext cx="533400" cy="133352"/>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12" name="Rounded Rectangle 11"/>
          <p:cNvSpPr/>
          <p:nvPr/>
        </p:nvSpPr>
        <p:spPr>
          <a:xfrm>
            <a:off x="1242182" y="2739045"/>
            <a:ext cx="533400" cy="133352"/>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thread </a:t>
            </a:r>
          </a:p>
        </p:txBody>
      </p:sp>
      <p:sp>
        <p:nvSpPr>
          <p:cNvPr id="13" name="Rounded Rectangle 12"/>
          <p:cNvSpPr/>
          <p:nvPr/>
        </p:nvSpPr>
        <p:spPr>
          <a:xfrm>
            <a:off x="1242182" y="3032960"/>
            <a:ext cx="533400" cy="133352"/>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14" name="Rounded Rectangle 13"/>
          <p:cNvSpPr/>
          <p:nvPr/>
        </p:nvSpPr>
        <p:spPr>
          <a:xfrm>
            <a:off x="937382" y="4231821"/>
            <a:ext cx="1143000" cy="36195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15" name="Rounded Rectangle 14"/>
          <p:cNvSpPr/>
          <p:nvPr/>
        </p:nvSpPr>
        <p:spPr>
          <a:xfrm>
            <a:off x="937382" y="5276849"/>
            <a:ext cx="1143000" cy="36195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18" name="Rectangular Callout 17"/>
          <p:cNvSpPr/>
          <p:nvPr/>
        </p:nvSpPr>
        <p:spPr>
          <a:xfrm>
            <a:off x="2667000" y="1600200"/>
            <a:ext cx="6248400" cy="762000"/>
          </a:xfrm>
          <a:prstGeom prst="wedgeRectCallout">
            <a:avLst>
              <a:gd name="adj1" fmla="val -56496"/>
              <a:gd name="adj2" fmla="val 89999"/>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574440" marR="0" lvl="1" indent="0" algn="l" defTabSz="914024"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FF0000"/>
                </a:solidFill>
                <a:effectLst/>
                <a:uLnTx/>
                <a:uFillTx/>
                <a:latin typeface="Calibri"/>
                <a:ea typeface="+mn-ea"/>
                <a:cs typeface="+mn-cs"/>
              </a:rPr>
              <a:t>Prioritize memory-non-intensive threads</a:t>
            </a:r>
          </a:p>
        </p:txBody>
      </p:sp>
      <p:sp>
        <p:nvSpPr>
          <p:cNvPr id="17" name="TextBox 16"/>
          <p:cNvSpPr txBox="1"/>
          <p:nvPr/>
        </p:nvSpPr>
        <p:spPr>
          <a:xfrm>
            <a:off x="2667000" y="1219200"/>
            <a:ext cx="2362200" cy="4455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91402" tIns="0" rIns="91402" bIns="0" rtlCol="0" anchor="ctr">
            <a:no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solidFill>
                <a:effectLst/>
                <a:uLnTx/>
                <a:uFillTx/>
                <a:latin typeface="Calibri"/>
                <a:ea typeface="+mn-ea"/>
                <a:cs typeface="+mn-cs"/>
              </a:rPr>
              <a:t>For Throughput</a:t>
            </a:r>
            <a:endParaRPr kumimoji="0" lang="en-US" sz="2400" b="0" i="1" u="none" strike="noStrike" kern="1200" cap="none" spc="0" normalizeH="0" baseline="0" noProof="0" dirty="0">
              <a:ln>
                <a:noFill/>
              </a:ln>
              <a:solidFill>
                <a:prstClr val="white"/>
              </a:solidFill>
              <a:effectLst/>
              <a:uLnTx/>
              <a:uFillTx/>
              <a:latin typeface="Calibri"/>
              <a:ea typeface="+mn-ea"/>
              <a:cs typeface="+mn-cs"/>
            </a:endParaRPr>
          </a:p>
        </p:txBody>
      </p:sp>
      <p:pic>
        <p:nvPicPr>
          <p:cNvPr id="1027" name="Picture 3" descr="C:\Users\yoonguk\AppData\Local\Microsoft\Windows\Temporary Internet Files\Content.IE5\IYRAVN1D\MC900432617[1].png"/>
          <p:cNvPicPr>
            <a:picLocks noChangeAspect="1" noChangeArrowheads="1"/>
          </p:cNvPicPr>
          <p:nvPr/>
        </p:nvPicPr>
        <p:blipFill>
          <a:blip r:embed="rId3"/>
          <a:srcRect/>
          <a:stretch>
            <a:fillRect/>
          </a:stretch>
        </p:blipFill>
        <p:spPr bwMode="auto">
          <a:xfrm>
            <a:off x="2667000" y="1752600"/>
            <a:ext cx="533400" cy="533400"/>
          </a:xfrm>
          <a:prstGeom prst="rect">
            <a:avLst/>
          </a:prstGeom>
          <a:noFill/>
        </p:spPr>
      </p:pic>
      <p:sp>
        <p:nvSpPr>
          <p:cNvPr id="23" name="Rectangular Callout 22"/>
          <p:cNvSpPr/>
          <p:nvPr/>
        </p:nvSpPr>
        <p:spPr>
          <a:xfrm>
            <a:off x="2667000" y="3284160"/>
            <a:ext cx="6248400" cy="3116641"/>
          </a:xfrm>
          <a:prstGeom prst="wedgeRectCallout">
            <a:avLst>
              <a:gd name="adj1" fmla="val -55436"/>
              <a:gd name="adj2" fmla="val 16411"/>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574440" marR="0" lvl="1" indent="0" algn="l" defTabSz="914024"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FF0000"/>
                </a:solidFill>
                <a:effectLst/>
                <a:uLnTx/>
                <a:uFillTx/>
                <a:latin typeface="Calibri"/>
                <a:ea typeface="+mn-ea"/>
                <a:cs typeface="+mn-cs"/>
              </a:rPr>
              <a:t>Unfairness caused by memory-intensive being prioritized over each other </a:t>
            </a:r>
          </a:p>
          <a:p>
            <a:pPr marL="914024" marR="0" lvl="2" indent="0" algn="l" defTabSz="914024" rtl="0" eaLnBrk="1" fontAlgn="auto" latinLnBrk="0" hangingPunct="1">
              <a:lnSpc>
                <a:spcPct val="100000"/>
              </a:lnSpc>
              <a:spcBef>
                <a:spcPts val="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 Shuffle thread ranking</a:t>
            </a:r>
            <a:endParaRPr kumimoji="0" lang="en-US" sz="2600" b="0" i="0" u="none" strike="noStrike" kern="1200" cap="none" spc="0" normalizeH="0" baseline="0" noProof="0" dirty="0">
              <a:ln>
                <a:noFill/>
              </a:ln>
              <a:solidFill>
                <a:prstClr val="black"/>
              </a:solidFill>
              <a:effectLst/>
              <a:uLnTx/>
              <a:uFillTx/>
              <a:latin typeface="Calibri"/>
              <a:ea typeface="+mn-ea"/>
              <a:cs typeface="+mn-cs"/>
              <a:sym typeface="Wingdings" pitchFamily="2" charset="2"/>
            </a:endParaRPr>
          </a:p>
          <a:p>
            <a:pPr marL="625219" marR="0" lvl="1" indent="-228505" algn="l" defTabSz="914024" rtl="0" eaLnBrk="1" fontAlgn="auto" latinLnBrk="0" hangingPunct="1">
              <a:lnSpc>
                <a:spcPct val="100000"/>
              </a:lnSpc>
              <a:spcBef>
                <a:spcPts val="0"/>
              </a:spcBef>
              <a:spcAft>
                <a:spcPts val="0"/>
              </a:spcAft>
              <a:buClrTx/>
              <a:buSzTx/>
              <a:buFont typeface="Arial" pitchFamily="34" charset="0"/>
              <a:buChar char="•"/>
              <a:tabLst>
                <a:tab pos="745821" algn="l"/>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sym typeface="Wingdings" pitchFamily="2" charset="2"/>
            </a:endParaRPr>
          </a:p>
          <a:p>
            <a:pPr marL="571268" marR="0" lvl="1" indent="0" algn="l" defTabSz="914024" rtl="0" eaLnBrk="1" fontAlgn="auto" latinLnBrk="0" hangingPunct="1">
              <a:lnSpc>
                <a:spcPct val="100000"/>
              </a:lnSpc>
              <a:spcBef>
                <a:spcPts val="0"/>
              </a:spcBef>
              <a:spcAft>
                <a:spcPts val="0"/>
              </a:spcAft>
              <a:buClrTx/>
              <a:buSzTx/>
              <a:buFontTx/>
              <a:buNone/>
              <a:tabLst>
                <a:tab pos="688693" algn="l"/>
                <a:tab pos="745821" algn="l"/>
              </a:tabLst>
              <a:defRPr/>
            </a:pPr>
            <a:r>
              <a:rPr kumimoji="0" lang="en-US" sz="2600" b="1" i="0" u="none" strike="noStrike" kern="1200" cap="none" spc="0" normalizeH="0" baseline="0" noProof="0" dirty="0">
                <a:ln>
                  <a:noFill/>
                </a:ln>
                <a:solidFill>
                  <a:srgbClr val="FF0000"/>
                </a:solidFill>
                <a:effectLst/>
                <a:uLnTx/>
                <a:uFillTx/>
                <a:latin typeface="Calibri"/>
                <a:ea typeface="+mn-ea"/>
                <a:cs typeface="+mn-cs"/>
                <a:sym typeface="Wingdings" pitchFamily="2" charset="2"/>
              </a:rPr>
              <a:t>Memory-intensive threads have </a:t>
            </a:r>
            <a:br>
              <a:rPr kumimoji="0" lang="en-US" sz="2600" b="1" i="0" u="none" strike="noStrike" kern="1200" cap="none" spc="0" normalizeH="0" baseline="0" noProof="0" dirty="0">
                <a:ln>
                  <a:noFill/>
                </a:ln>
                <a:solidFill>
                  <a:srgbClr val="FF0000"/>
                </a:solidFill>
                <a:effectLst/>
                <a:uLnTx/>
                <a:uFillTx/>
                <a:latin typeface="Calibri"/>
                <a:ea typeface="+mn-ea"/>
                <a:cs typeface="+mn-cs"/>
                <a:sym typeface="Wingdings" pitchFamily="2" charset="2"/>
              </a:rPr>
            </a:br>
            <a:r>
              <a:rPr kumimoji="0" lang="en-US" sz="2600" b="1" i="0" u="none" strike="noStrike" kern="1200" cap="none" spc="0" normalizeH="0" baseline="0" noProof="0" dirty="0">
                <a:ln>
                  <a:noFill/>
                </a:ln>
                <a:solidFill>
                  <a:srgbClr val="FF0000"/>
                </a:solidFill>
                <a:effectLst/>
                <a:uLnTx/>
                <a:uFillTx/>
                <a:latin typeface="Calibri"/>
                <a:ea typeface="+mn-ea"/>
                <a:cs typeface="+mn-cs"/>
                <a:sym typeface="Wingdings" pitchFamily="2" charset="2"/>
              </a:rPr>
              <a:t>different vulnerability to interference</a:t>
            </a:r>
          </a:p>
          <a:p>
            <a:pPr marL="917199" marR="0" lvl="2" indent="0" algn="l" defTabSz="914024" rtl="0" eaLnBrk="1" fontAlgn="auto" latinLnBrk="0" hangingPunct="1">
              <a:lnSpc>
                <a:spcPct val="100000"/>
              </a:lnSpc>
              <a:spcBef>
                <a:spcPts val="0"/>
              </a:spcBef>
              <a:spcAft>
                <a:spcPts val="0"/>
              </a:spcAft>
              <a:buClrTx/>
              <a:buSzTx/>
              <a:buFont typeface="Arial" pitchFamily="34" charset="0"/>
              <a:buChar char="•"/>
              <a:tabLst>
                <a:tab pos="688693" algn="l"/>
                <a:tab pos="745821" algn="l"/>
              </a:tabLst>
              <a:defRPr/>
            </a:pPr>
            <a:r>
              <a:rPr kumimoji="0" lang="en-US" sz="2600" b="1" i="0" u="none" strike="noStrike" kern="1200" cap="none" spc="0" normalizeH="0" baseline="0" noProof="0" dirty="0">
                <a:ln>
                  <a:noFill/>
                </a:ln>
                <a:solidFill>
                  <a:prstClr val="black"/>
                </a:solidFill>
                <a:effectLst/>
                <a:uLnTx/>
                <a:uFillTx/>
                <a:latin typeface="Calibri"/>
                <a:ea typeface="+mn-ea"/>
                <a:cs typeface="+mn-cs"/>
                <a:sym typeface="Wingdings" pitchFamily="2" charset="2"/>
              </a:rPr>
              <a:t> </a:t>
            </a:r>
            <a:r>
              <a:rPr kumimoji="0" lang="en-US" sz="26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Shuffle </a:t>
            </a:r>
            <a:r>
              <a:rPr kumimoji="0" lang="en-US" sz="2600" b="0" i="0" u="sng" strike="noStrike" kern="1200" cap="none" spc="0" normalizeH="0" baseline="0" noProof="0" dirty="0">
                <a:ln>
                  <a:noFill/>
                </a:ln>
                <a:solidFill>
                  <a:prstClr val="black"/>
                </a:solidFill>
                <a:effectLst/>
                <a:uLnTx/>
                <a:uFillTx/>
                <a:latin typeface="Calibri"/>
                <a:ea typeface="+mn-ea"/>
                <a:cs typeface="+mn-cs"/>
                <a:sym typeface="Wingdings" pitchFamily="2" charset="2"/>
              </a:rPr>
              <a:t>asymmetrically</a:t>
            </a:r>
          </a:p>
        </p:txBody>
      </p:sp>
      <p:pic>
        <p:nvPicPr>
          <p:cNvPr id="25" name="Picture 3" descr="C:\Users\yoonguk\AppData\Local\Microsoft\Windows\Temporary Internet Files\Content.IE5\IYRAVN1D\MC900432617[1].png"/>
          <p:cNvPicPr>
            <a:picLocks noChangeAspect="1" noChangeArrowheads="1"/>
          </p:cNvPicPr>
          <p:nvPr/>
        </p:nvPicPr>
        <p:blipFill>
          <a:blip r:embed="rId3"/>
          <a:srcRect/>
          <a:stretch>
            <a:fillRect/>
          </a:stretch>
        </p:blipFill>
        <p:spPr bwMode="auto">
          <a:xfrm>
            <a:off x="2667000" y="3657600"/>
            <a:ext cx="533400" cy="533400"/>
          </a:xfrm>
          <a:prstGeom prst="rect">
            <a:avLst/>
          </a:prstGeom>
          <a:noFill/>
        </p:spPr>
      </p:pic>
      <p:sp>
        <p:nvSpPr>
          <p:cNvPr id="37" name="TextBox 36"/>
          <p:cNvSpPr txBox="1"/>
          <p:nvPr/>
        </p:nvSpPr>
        <p:spPr>
          <a:xfrm>
            <a:off x="2667000" y="2895600"/>
            <a:ext cx="2362200" cy="4455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91402" tIns="0" rIns="91402" bIns="0" rtlCol="0" anchor="ctr" anchorCtr="0">
            <a:no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white"/>
                </a:solidFill>
                <a:effectLst/>
                <a:uLnTx/>
                <a:uFillTx/>
                <a:latin typeface="Calibri"/>
                <a:ea typeface="+mn-ea"/>
                <a:cs typeface="+mn-cs"/>
              </a:rPr>
              <a:t>For Fairness</a:t>
            </a:r>
            <a:endParaRPr kumimoji="0" lang="en-US" sz="2400" b="0" i="1" u="none" strike="noStrike" kern="1200" cap="none" spc="0" normalizeH="0" baseline="0" noProof="0" dirty="0">
              <a:ln>
                <a:noFill/>
              </a:ln>
              <a:solidFill>
                <a:prstClr val="white"/>
              </a:solidFill>
              <a:effectLst/>
              <a:uLnTx/>
              <a:uFillTx/>
              <a:latin typeface="Calibri"/>
              <a:ea typeface="+mn-ea"/>
              <a:cs typeface="+mn-cs"/>
            </a:endParaRPr>
          </a:p>
        </p:txBody>
      </p:sp>
      <p:pic>
        <p:nvPicPr>
          <p:cNvPr id="38" name="Picture 3" descr="C:\Users\yoonguk\AppData\Local\Microsoft\Windows\Temporary Internet Files\Content.IE5\IYRAVN1D\MC900432617[1].png"/>
          <p:cNvPicPr>
            <a:picLocks noChangeAspect="1" noChangeArrowheads="1"/>
          </p:cNvPicPr>
          <p:nvPr/>
        </p:nvPicPr>
        <p:blipFill>
          <a:blip r:embed="rId3"/>
          <a:srcRect/>
          <a:stretch>
            <a:fillRect/>
          </a:stretch>
        </p:blipFill>
        <p:spPr bwMode="auto">
          <a:xfrm>
            <a:off x="2667000" y="5105401"/>
            <a:ext cx="533400" cy="533400"/>
          </a:xfrm>
          <a:prstGeom prst="rect">
            <a:avLst/>
          </a:prstGeom>
          <a:noFill/>
        </p:spPr>
      </p:pic>
      <p:cxnSp>
        <p:nvCxnSpPr>
          <p:cNvPr id="27" name="Straight Arrow Connector 26"/>
          <p:cNvCxnSpPr/>
          <p:nvPr/>
        </p:nvCxnSpPr>
        <p:spPr>
          <a:xfrm rot="5400000">
            <a:off x="733320" y="4674062"/>
            <a:ext cx="76200" cy="1"/>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1051685" y="4674062"/>
            <a:ext cx="76200" cy="1"/>
          </a:xfrm>
          <a:prstGeom prst="straightConnector1">
            <a:avLst/>
          </a:prstGeom>
          <a:ln w="31750">
            <a:solidFill>
              <a:srgbClr val="FF0000"/>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32" name="Right Brace 31"/>
          <p:cNvSpPr/>
          <p:nvPr/>
        </p:nvSpPr>
        <p:spPr>
          <a:xfrm>
            <a:off x="1914421" y="2143570"/>
            <a:ext cx="152400" cy="101873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val 25"/>
          <p:cNvSpPr/>
          <p:nvPr/>
        </p:nvSpPr>
        <p:spPr>
          <a:xfrm rot="16200000">
            <a:off x="-34133" y="4514881"/>
            <a:ext cx="1929491" cy="31836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Explosion 1 44"/>
          <p:cNvSpPr/>
          <p:nvPr/>
        </p:nvSpPr>
        <p:spPr>
          <a:xfrm>
            <a:off x="1857272" y="5154014"/>
            <a:ext cx="428728" cy="410019"/>
          </a:xfrm>
          <a:prstGeom prst="irregularSeal1">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Parallelogram 42"/>
          <p:cNvSpPr/>
          <p:nvPr/>
        </p:nvSpPr>
        <p:spPr>
          <a:xfrm>
            <a:off x="923820" y="4754333"/>
            <a:ext cx="1143000" cy="361950"/>
          </a:xfrm>
          <a:prstGeom prst="parallelogram">
            <a:avLst/>
          </a:prstGeom>
          <a:ln/>
        </p:spPr>
        <p:style>
          <a:lnRef idx="1">
            <a:schemeClr val="accent4"/>
          </a:lnRef>
          <a:fillRef idx="3">
            <a:schemeClr val="accent4"/>
          </a:fillRef>
          <a:effectRef idx="2">
            <a:schemeClr val="accent4"/>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44" name="Flowchart: Preparation 43"/>
          <p:cNvSpPr/>
          <p:nvPr/>
        </p:nvSpPr>
        <p:spPr>
          <a:xfrm>
            <a:off x="923820" y="4231821"/>
            <a:ext cx="1143000" cy="361950"/>
          </a:xfrm>
          <a:prstGeom prst="flowChartPreparation">
            <a:avLst/>
          </a:prstGeom>
          <a:ln/>
        </p:spPr>
        <p:style>
          <a:lnRef idx="1">
            <a:schemeClr val="accent6"/>
          </a:lnRef>
          <a:fillRef idx="3">
            <a:schemeClr val="accent6"/>
          </a:fillRef>
          <a:effectRef idx="2">
            <a:schemeClr val="accent6"/>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46" name="Flowchart: Punched Tape 45"/>
          <p:cNvSpPr/>
          <p:nvPr/>
        </p:nvSpPr>
        <p:spPr>
          <a:xfrm>
            <a:off x="936520" y="3713452"/>
            <a:ext cx="1143000" cy="361950"/>
          </a:xfrm>
          <a:prstGeom prst="flowChartPunchedTape">
            <a:avLst/>
          </a:prstGeom>
          <a:ln/>
        </p:spPr>
        <p:style>
          <a:lnRef idx="1">
            <a:schemeClr val="accent3"/>
          </a:lnRef>
          <a:fillRef idx="3">
            <a:schemeClr val="accent3"/>
          </a:fillRef>
          <a:effectRef idx="2">
            <a:schemeClr val="accent3"/>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47" name="Trapezoid 46"/>
          <p:cNvSpPr/>
          <p:nvPr/>
        </p:nvSpPr>
        <p:spPr>
          <a:xfrm>
            <a:off x="923820" y="5276849"/>
            <a:ext cx="1143000" cy="361950"/>
          </a:xfrm>
          <a:prstGeom prst="trapezoid">
            <a:avLst/>
          </a:prstGeom>
          <a:ln/>
        </p:spPr>
        <p:style>
          <a:lnRef idx="1">
            <a:schemeClr val="accent2"/>
          </a:lnRef>
          <a:fillRef idx="3">
            <a:schemeClr val="accent2"/>
          </a:fillRef>
          <a:effectRef idx="2">
            <a:schemeClr val="accent2"/>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thread</a:t>
            </a:r>
          </a:p>
        </p:txBody>
      </p:sp>
    </p:spTree>
    <p:extLst>
      <p:ext uri="{BB962C8B-B14F-4D97-AF65-F5344CB8AC3E}">
        <p14:creationId xmlns:p14="http://schemas.microsoft.com/office/powerpoint/2010/main" val="283338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bg/>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xEl>
                                              <p:pRg st="1" end="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42" presetClass="path" presetSubtype="0" accel="50000" decel="50000" fill="hold" grpId="2" nodeType="withEffect">
                                  <p:stCondLst>
                                    <p:cond delay="0"/>
                                  </p:stCondLst>
                                  <p:childTnLst>
                                    <p:animMotion origin="layout" path="M -2.5E-6 4.07407E-6 L -2.5E-6 0.07638 " pathEditMode="relative" rAng="0" ptsTypes="AA">
                                      <p:cBhvr>
                                        <p:cTn id="58" dur="1000" fill="hold"/>
                                        <p:tgtEl>
                                          <p:spTgt spid="6"/>
                                        </p:tgtEl>
                                        <p:attrNameLst>
                                          <p:attrName>ppt_x</p:attrName>
                                          <p:attrName>ppt_y</p:attrName>
                                        </p:attrNameLst>
                                      </p:cBhvr>
                                      <p:rCtr x="0" y="38"/>
                                    </p:animMotion>
                                  </p:childTnLst>
                                </p:cTn>
                              </p:par>
                              <p:par>
                                <p:cTn id="59" presetID="42" presetClass="path" presetSubtype="0" accel="50000" decel="50000" fill="hold" grpId="2" nodeType="withEffect">
                                  <p:stCondLst>
                                    <p:cond delay="0"/>
                                  </p:stCondLst>
                                  <p:childTnLst>
                                    <p:animMotion origin="layout" path="M -2.5E-6 -4.81481E-6 L -2.5E-6 0.07616 " pathEditMode="relative" rAng="0" ptsTypes="AA">
                                      <p:cBhvr>
                                        <p:cTn id="60" dur="1000" fill="hold"/>
                                        <p:tgtEl>
                                          <p:spTgt spid="14"/>
                                        </p:tgtEl>
                                        <p:attrNameLst>
                                          <p:attrName>ppt_x</p:attrName>
                                          <p:attrName>ppt_y</p:attrName>
                                        </p:attrNameLst>
                                      </p:cBhvr>
                                      <p:rCtr x="0" y="38"/>
                                    </p:animMotion>
                                  </p:childTnLst>
                                </p:cTn>
                              </p:par>
                              <p:par>
                                <p:cTn id="61" presetID="42" presetClass="path" presetSubtype="0" accel="50000" decel="50000" fill="hold" grpId="2" nodeType="withEffect">
                                  <p:stCondLst>
                                    <p:cond delay="0"/>
                                  </p:stCondLst>
                                  <p:childTnLst>
                                    <p:animMotion origin="layout" path="M -2.5E-6 -2.22222E-6 L -2.5E-6 0.07616 " pathEditMode="relative" rAng="0" ptsTypes="AA">
                                      <p:cBhvr>
                                        <p:cTn id="62" dur="1000" fill="hold"/>
                                        <p:tgtEl>
                                          <p:spTgt spid="10"/>
                                        </p:tgtEl>
                                        <p:attrNameLst>
                                          <p:attrName>ppt_x</p:attrName>
                                          <p:attrName>ppt_y</p:attrName>
                                        </p:attrNameLst>
                                      </p:cBhvr>
                                      <p:rCtr x="0" y="38"/>
                                    </p:animMotion>
                                  </p:childTnLst>
                                </p:cTn>
                              </p:par>
                              <p:par>
                                <p:cTn id="63" presetID="58" presetClass="path" presetSubtype="0" accel="50000" decel="50000" fill="hold" grpId="2" nodeType="withEffect">
                                  <p:stCondLst>
                                    <p:cond delay="0"/>
                                  </p:stCondLst>
                                  <p:childTnLst>
                                    <p:animMotion origin="layout" path="M -2.5E-6 3.7037E-7 L 0.03993 -0.06134 C 0.04896 -0.07431 0.054 -0.09352 0.054 -0.11343 C 0.054 -0.13634 0.04896 -0.15463 0.03993 -0.16759 L -2.5E-6 -0.2287 " pathEditMode="relative" rAng="0" ptsTypes="FffFF">
                                      <p:cBhvr>
                                        <p:cTn id="64" dur="1000" fill="hold"/>
                                        <p:tgtEl>
                                          <p:spTgt spid="15"/>
                                        </p:tgtEl>
                                        <p:attrNameLst>
                                          <p:attrName>ppt_x</p:attrName>
                                          <p:attrName>ppt_y</p:attrName>
                                        </p:attrNameLst>
                                      </p:cBhvr>
                                      <p:rCtr x="27" y="-114"/>
                                    </p:animMotion>
                                  </p:childTnLst>
                                </p:cTn>
                              </p:par>
                            </p:childTnLst>
                          </p:cTn>
                        </p:par>
                        <p:par>
                          <p:cTn id="65" fill="hold">
                            <p:stCondLst>
                              <p:cond delay="1000"/>
                            </p:stCondLst>
                            <p:childTnLst>
                              <p:par>
                                <p:cTn id="66" presetID="42" presetClass="path" presetSubtype="0" accel="50000" decel="50000" fill="hold" grpId="3" nodeType="afterEffect">
                                  <p:stCondLst>
                                    <p:cond delay="500"/>
                                  </p:stCondLst>
                                  <p:childTnLst>
                                    <p:animMotion origin="layout" path="M -2.5E-6 0.07638 L -2.5E-6 0.15254 " pathEditMode="relative" rAng="0" ptsTypes="AA">
                                      <p:cBhvr>
                                        <p:cTn id="67" dur="1000" fill="hold"/>
                                        <p:tgtEl>
                                          <p:spTgt spid="6"/>
                                        </p:tgtEl>
                                        <p:attrNameLst>
                                          <p:attrName>ppt_x</p:attrName>
                                          <p:attrName>ppt_y</p:attrName>
                                        </p:attrNameLst>
                                      </p:cBhvr>
                                      <p:rCtr x="0" y="38"/>
                                    </p:animMotion>
                                  </p:childTnLst>
                                </p:cTn>
                              </p:par>
                              <p:par>
                                <p:cTn id="68" presetID="42" presetClass="path" presetSubtype="0" accel="50000" decel="50000" fill="hold" grpId="3" nodeType="withEffect">
                                  <p:stCondLst>
                                    <p:cond delay="500"/>
                                  </p:stCondLst>
                                  <p:childTnLst>
                                    <p:animMotion origin="layout" path="M -2.5E-6 0.07616 L -2.5E-6 0.15232 " pathEditMode="relative" rAng="0" ptsTypes="AA">
                                      <p:cBhvr>
                                        <p:cTn id="69" dur="1000" fill="hold"/>
                                        <p:tgtEl>
                                          <p:spTgt spid="14"/>
                                        </p:tgtEl>
                                        <p:attrNameLst>
                                          <p:attrName>ppt_x</p:attrName>
                                          <p:attrName>ppt_y</p:attrName>
                                        </p:attrNameLst>
                                      </p:cBhvr>
                                      <p:rCtr x="0" y="38"/>
                                    </p:animMotion>
                                  </p:childTnLst>
                                </p:cTn>
                              </p:par>
                              <p:par>
                                <p:cTn id="70" presetID="42" presetClass="path" presetSubtype="0" accel="50000" decel="50000" fill="hold" grpId="3" nodeType="withEffect">
                                  <p:stCondLst>
                                    <p:cond delay="500"/>
                                  </p:stCondLst>
                                  <p:childTnLst>
                                    <p:animMotion origin="layout" path="M -2.5E-6 -0.2287 L -2.5E-6 -0.15232 " pathEditMode="relative" rAng="0" ptsTypes="AA">
                                      <p:cBhvr>
                                        <p:cTn id="71" dur="1000" fill="hold"/>
                                        <p:tgtEl>
                                          <p:spTgt spid="15"/>
                                        </p:tgtEl>
                                        <p:attrNameLst>
                                          <p:attrName>ppt_x</p:attrName>
                                          <p:attrName>ppt_y</p:attrName>
                                        </p:attrNameLst>
                                      </p:cBhvr>
                                      <p:rCtr x="0" y="38"/>
                                    </p:animMotion>
                                  </p:childTnLst>
                                </p:cTn>
                              </p:par>
                              <p:par>
                                <p:cTn id="72" presetID="58" presetClass="path" presetSubtype="0" accel="50000" decel="50000" fill="hold" grpId="3" nodeType="withEffect">
                                  <p:stCondLst>
                                    <p:cond delay="500"/>
                                  </p:stCondLst>
                                  <p:childTnLst>
                                    <p:animMotion origin="layout" path="M -2.5E-6 0.07616 L 0.03993 0.01482 C 0.04896 0.00185 0.054 -0.01713 0.054 -0.03727 C 0.054 -0.05995 0.04896 -0.07824 0.03993 -0.0912 L -2.5E-6 -0.15254 " pathEditMode="relative" rAng="0" ptsTypes="FffFF">
                                      <p:cBhvr>
                                        <p:cTn id="73" dur="1000" fill="hold"/>
                                        <p:tgtEl>
                                          <p:spTgt spid="10"/>
                                        </p:tgtEl>
                                        <p:attrNameLst>
                                          <p:attrName>ppt_x</p:attrName>
                                          <p:attrName>ppt_y</p:attrName>
                                        </p:attrNameLst>
                                      </p:cBhvr>
                                      <p:rCtr x="27" y="-114"/>
                                    </p:animMotion>
                                  </p:childTnLst>
                                </p:cTn>
                              </p:par>
                            </p:childTnLst>
                          </p:cTn>
                        </p:par>
                        <p:par>
                          <p:cTn id="74" fill="hold">
                            <p:stCondLst>
                              <p:cond delay="2500"/>
                            </p:stCondLst>
                            <p:childTnLst>
                              <p:par>
                                <p:cTn id="75" presetID="42" presetClass="path" presetSubtype="0" accel="50000" decel="50000" fill="hold" grpId="4" nodeType="afterEffect">
                                  <p:stCondLst>
                                    <p:cond delay="500"/>
                                  </p:stCondLst>
                                  <p:childTnLst>
                                    <p:animMotion origin="layout" path="M -2.5E-6 0.15254 L -2.5E-6 0.2287 " pathEditMode="relative" rAng="0" ptsTypes="AA">
                                      <p:cBhvr>
                                        <p:cTn id="76" dur="1000" fill="hold"/>
                                        <p:tgtEl>
                                          <p:spTgt spid="6"/>
                                        </p:tgtEl>
                                        <p:attrNameLst>
                                          <p:attrName>ppt_x</p:attrName>
                                          <p:attrName>ppt_y</p:attrName>
                                        </p:attrNameLst>
                                      </p:cBhvr>
                                      <p:rCtr x="0" y="38"/>
                                    </p:animMotion>
                                  </p:childTnLst>
                                </p:cTn>
                              </p:par>
                              <p:par>
                                <p:cTn id="77" presetID="42" presetClass="path" presetSubtype="0" accel="50000" decel="50000" fill="hold" grpId="4" nodeType="withEffect">
                                  <p:stCondLst>
                                    <p:cond delay="500"/>
                                  </p:stCondLst>
                                  <p:childTnLst>
                                    <p:animMotion origin="layout" path="M -2.5E-6 -0.15254 L -2.5E-6 -0.07616 " pathEditMode="relative" rAng="0" ptsTypes="AA">
                                      <p:cBhvr>
                                        <p:cTn id="78" dur="1000" fill="hold"/>
                                        <p:tgtEl>
                                          <p:spTgt spid="10"/>
                                        </p:tgtEl>
                                        <p:attrNameLst>
                                          <p:attrName>ppt_x</p:attrName>
                                          <p:attrName>ppt_y</p:attrName>
                                        </p:attrNameLst>
                                      </p:cBhvr>
                                      <p:rCtr x="0" y="38"/>
                                    </p:animMotion>
                                  </p:childTnLst>
                                </p:cTn>
                              </p:par>
                              <p:par>
                                <p:cTn id="79" presetID="42" presetClass="path" presetSubtype="0" accel="50000" decel="50000" fill="hold" grpId="4" nodeType="withEffect">
                                  <p:stCondLst>
                                    <p:cond delay="500"/>
                                  </p:stCondLst>
                                  <p:childTnLst>
                                    <p:animMotion origin="layout" path="M -2.5E-6 -0.15232 L -2.5E-6 -0.07616 " pathEditMode="relative" rAng="0" ptsTypes="AA">
                                      <p:cBhvr>
                                        <p:cTn id="80" dur="1000" fill="hold"/>
                                        <p:tgtEl>
                                          <p:spTgt spid="15"/>
                                        </p:tgtEl>
                                        <p:attrNameLst>
                                          <p:attrName>ppt_x</p:attrName>
                                          <p:attrName>ppt_y</p:attrName>
                                        </p:attrNameLst>
                                      </p:cBhvr>
                                      <p:rCtr x="0" y="38"/>
                                    </p:animMotion>
                                  </p:childTnLst>
                                </p:cTn>
                              </p:par>
                              <p:par>
                                <p:cTn id="81" presetID="58" presetClass="path" presetSubtype="0" accel="50000" decel="50000" fill="hold" grpId="4" nodeType="withEffect">
                                  <p:stCondLst>
                                    <p:cond delay="500"/>
                                  </p:stCondLst>
                                  <p:childTnLst>
                                    <p:animMotion origin="layout" path="M -2.5E-6 0.15232 L 0.03993 0.09098 C 0.04896 0.07825 0.054 0.0588 0.054 0.03913 C 0.054 0.01621 0.04896 -0.00231 0.03993 -0.01504 L -2.5E-6 -0.07638 " pathEditMode="relative" rAng="0" ptsTypes="FffFF">
                                      <p:cBhvr>
                                        <p:cTn id="82" dur="1000" fill="hold"/>
                                        <p:tgtEl>
                                          <p:spTgt spid="14"/>
                                        </p:tgtEl>
                                        <p:attrNameLst>
                                          <p:attrName>ppt_x</p:attrName>
                                          <p:attrName>ppt_y</p:attrName>
                                        </p:attrNameLst>
                                      </p:cBhvr>
                                      <p:rCtr x="27" y="-114"/>
                                    </p:animMotion>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3">
                                            <p:txEl>
                                              <p:pRg st="3" end="3"/>
                                            </p:txEl>
                                          </p:spTgt>
                                        </p:tgtEl>
                                        <p:attrNameLst>
                                          <p:attrName>style.visibility</p:attrName>
                                        </p:attrNameLst>
                                      </p:cBhvr>
                                      <p:to>
                                        <p:strVal val="visible"/>
                                      </p:to>
                                    </p:set>
                                  </p:childTnLst>
                                </p:cTn>
                              </p:par>
                              <p:par>
                                <p:cTn id="89" presetID="1" presetClass="exit"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14"/>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10"/>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6" grpId="4" animBg="1"/>
      <p:bldP spid="7" grpId="0" animBg="1"/>
      <p:bldP spid="9" grpId="0"/>
      <p:bldP spid="10" grpId="0" animBg="1"/>
      <p:bldP spid="10" grpId="1" animBg="1"/>
      <p:bldP spid="10" grpId="2" animBg="1"/>
      <p:bldP spid="10" grpId="3" animBg="1"/>
      <p:bldP spid="10" grpId="4" animBg="1"/>
      <p:bldP spid="11" grpId="0" animBg="1"/>
      <p:bldP spid="12" grpId="0" animBg="1"/>
      <p:bldP spid="13" grpId="0" animBg="1"/>
      <p:bldP spid="14" grpId="0" animBg="1"/>
      <p:bldP spid="14" grpId="1" animBg="1"/>
      <p:bldP spid="14" grpId="2" animBg="1"/>
      <p:bldP spid="14" grpId="3" animBg="1"/>
      <p:bldP spid="14" grpId="4" animBg="1"/>
      <p:bldP spid="15" grpId="0" animBg="1"/>
      <p:bldP spid="15" grpId="1" animBg="1"/>
      <p:bldP spid="15" grpId="2" animBg="1"/>
      <p:bldP spid="15" grpId="3" animBg="1"/>
      <p:bldP spid="15" grpId="4" animBg="1"/>
      <p:bldP spid="18" grpId="0" build="allAtOnce" animBg="1"/>
      <p:bldP spid="17" grpId="0" animBg="1"/>
      <p:bldP spid="23" grpId="0" build="allAtOnce" animBg="1"/>
      <p:bldP spid="37" grpId="0" animBg="1"/>
      <p:bldP spid="32" grpId="0" animBg="1"/>
      <p:bldP spid="26" grpId="0" animBg="1"/>
      <p:bldP spid="45" grpId="0" animBg="1"/>
      <p:bldP spid="43" grpId="0" animBg="1"/>
      <p:bldP spid="44" grpId="0" animBg="1"/>
      <p:bldP spid="46" grpId="0" animBg="1"/>
      <p:bldP spid="4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4038601" y="2514600"/>
            <a:ext cx="1752600" cy="1981200"/>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6" name="Straight Connector 65"/>
          <p:cNvCxnSpPr>
            <a:stCxn id="62" idx="2"/>
            <a:endCxn id="15" idx="2"/>
          </p:cNvCxnSpPr>
          <p:nvPr/>
        </p:nvCxnSpPr>
        <p:spPr>
          <a:xfrm rot="5400000">
            <a:off x="6017830" y="2474530"/>
            <a:ext cx="381000" cy="2594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9" idx="2"/>
            <a:endCxn id="21" idx="2"/>
          </p:cNvCxnSpPr>
          <p:nvPr/>
        </p:nvCxnSpPr>
        <p:spPr>
          <a:xfrm rot="5400000" flipH="1">
            <a:off x="6173344" y="4877944"/>
            <a:ext cx="204822" cy="2536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9" idx="0"/>
            <a:endCxn id="21" idx="0"/>
          </p:cNvCxnSpPr>
          <p:nvPr/>
        </p:nvCxnSpPr>
        <p:spPr>
          <a:xfrm rot="16200000" flipH="1" flipV="1">
            <a:off x="5818555" y="3151555"/>
            <a:ext cx="914400" cy="2536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2" idx="0"/>
            <a:endCxn id="15" idx="0"/>
          </p:cNvCxnSpPr>
          <p:nvPr/>
        </p:nvCxnSpPr>
        <p:spPr>
          <a:xfrm rot="16200000" flipH="1" flipV="1">
            <a:off x="5552683" y="1263276"/>
            <a:ext cx="1311294" cy="2594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6781800" y="1905001"/>
            <a:ext cx="1447800" cy="1676400"/>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457200" y="274638"/>
            <a:ext cx="8579296" cy="792162"/>
          </a:xfrm>
        </p:spPr>
        <p:txBody>
          <a:bodyPr>
            <a:noAutofit/>
          </a:bodyPr>
          <a:lstStyle/>
          <a:p>
            <a:r>
              <a:rPr lang="en-US" sz="3400" dirty="0"/>
              <a:t>Thread Cluster Memory Scheduling </a:t>
            </a:r>
            <a:r>
              <a:rPr lang="en-US" sz="2200" dirty="0"/>
              <a:t>[Kim+ MICRO’10]</a:t>
            </a:r>
          </a:p>
        </p:txBody>
      </p:sp>
      <p:sp>
        <p:nvSpPr>
          <p:cNvPr id="3" name="Content Placeholder 2"/>
          <p:cNvSpPr>
            <a:spLocks noGrp="1"/>
          </p:cNvSpPr>
          <p:nvPr>
            <p:ph idx="1"/>
          </p:nvPr>
        </p:nvSpPr>
        <p:spPr>
          <a:xfrm>
            <a:off x="457200" y="1143000"/>
            <a:ext cx="5791200" cy="1371600"/>
          </a:xfrm>
        </p:spPr>
        <p:txBody>
          <a:bodyPr>
            <a:noAutofit/>
          </a:bodyPr>
          <a:lstStyle/>
          <a:p>
            <a:pPr marL="457011" indent="-457011">
              <a:lnSpc>
                <a:spcPct val="80000"/>
              </a:lnSpc>
              <a:buFont typeface="+mj-lt"/>
              <a:buAutoNum type="arabicPeriod"/>
            </a:pPr>
            <a:r>
              <a:rPr lang="en-US" sz="2800" b="1" kern="0" dirty="0">
                <a:solidFill>
                  <a:sysClr val="windowText" lastClr="000000"/>
                </a:solidFill>
              </a:rPr>
              <a:t>Group threads into two </a:t>
            </a:r>
            <a:r>
              <a:rPr lang="en-US" sz="2800" b="1" i="1" kern="0" dirty="0">
                <a:solidFill>
                  <a:srgbClr val="FF0000"/>
                </a:solidFill>
              </a:rPr>
              <a:t>clusters</a:t>
            </a:r>
          </a:p>
          <a:p>
            <a:pPr marL="457011" indent="-457011">
              <a:lnSpc>
                <a:spcPct val="80000"/>
              </a:lnSpc>
              <a:buFont typeface="+mj-lt"/>
              <a:buAutoNum type="arabicPeriod"/>
            </a:pPr>
            <a:r>
              <a:rPr lang="en-US" sz="2800" b="1" kern="0" dirty="0"/>
              <a:t>Prioritize </a:t>
            </a:r>
            <a:r>
              <a:rPr lang="en-US" sz="2800" b="1" kern="0" dirty="0">
                <a:solidFill>
                  <a:schemeClr val="accent1"/>
                </a:solidFill>
              </a:rPr>
              <a:t>non-intensive cluster</a:t>
            </a:r>
          </a:p>
          <a:p>
            <a:pPr marL="457011" indent="-457011">
              <a:lnSpc>
                <a:spcPct val="80000"/>
              </a:lnSpc>
              <a:buFont typeface="+mj-lt"/>
              <a:buAutoNum type="arabicPeriod"/>
            </a:pPr>
            <a:r>
              <a:rPr lang="en-US" sz="2800" b="1" kern="0" dirty="0"/>
              <a:t>Different policies for each cluster</a:t>
            </a:r>
            <a:endParaRPr lang="en-US" sz="3600" dirty="0"/>
          </a:p>
        </p:txBody>
      </p:sp>
      <p:sp>
        <p:nvSpPr>
          <p:cNvPr id="4" name="Slide Number Placeholder 3"/>
          <p:cNvSpPr>
            <a:spLocks noGrp="1"/>
          </p:cNvSpPr>
          <p:nvPr>
            <p:ph type="sldNum" sz="quarter" idx="12"/>
          </p:nvPr>
        </p:nvSpPr>
        <p:spPr>
          <a:xfrm>
            <a:off x="8305801" y="6416683"/>
            <a:ext cx="5334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71</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5" name="Rectangle 4"/>
          <p:cNvSpPr/>
          <p:nvPr/>
        </p:nvSpPr>
        <p:spPr>
          <a:xfrm>
            <a:off x="740511" y="3300377"/>
            <a:ext cx="2438400" cy="2001949"/>
          </a:xfrm>
          <a:prstGeom prst="rect">
            <a:avLst/>
          </a:prstGeom>
          <a:solidFill>
            <a:schemeClr val="bg1">
              <a:lumMod val="8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ounded Rectangle 5"/>
          <p:cNvSpPr/>
          <p:nvPr/>
        </p:nvSpPr>
        <p:spPr>
          <a:xfrm>
            <a:off x="1578710" y="4462469"/>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mn-ea"/>
                <a:cs typeface="+mn-cs"/>
              </a:rPr>
              <a:t>thread</a:t>
            </a: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TextBox 6"/>
          <p:cNvSpPr txBox="1"/>
          <p:nvPr/>
        </p:nvSpPr>
        <p:spPr>
          <a:xfrm>
            <a:off x="822960" y="4953008"/>
            <a:ext cx="2514600" cy="307777"/>
          </a:xfrm>
          <a:prstGeom prst="rect">
            <a:avLst/>
          </a:prstGeom>
          <a:noFill/>
        </p:spPr>
        <p:txBody>
          <a:bodyPr wrap="square" lIns="0" tIns="0" rIns="0" bIns="0"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85000"/>
                    <a:lumOff val="15000"/>
                  </a:prstClr>
                </a:solidFill>
                <a:effectLst/>
                <a:uLnTx/>
                <a:uFillTx/>
                <a:latin typeface="Calibri"/>
                <a:ea typeface=""/>
                <a:cs typeface="+mn-cs"/>
              </a:rPr>
              <a:t>Threads in the system</a:t>
            </a:r>
          </a:p>
        </p:txBody>
      </p:sp>
      <p:sp>
        <p:nvSpPr>
          <p:cNvPr id="8" name="Rounded Rectangle 7"/>
          <p:cNvSpPr/>
          <p:nvPr/>
        </p:nvSpPr>
        <p:spPr>
          <a:xfrm>
            <a:off x="2188310" y="4343400"/>
            <a:ext cx="838200" cy="533400"/>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9" name="Rounded Rectangle 8"/>
          <p:cNvSpPr/>
          <p:nvPr/>
        </p:nvSpPr>
        <p:spPr>
          <a:xfrm>
            <a:off x="1162772" y="3539537"/>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mn-ea"/>
                <a:cs typeface="+mn-cs"/>
              </a:rPr>
              <a:t>thread</a:t>
            </a: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p:cNvSpPr/>
          <p:nvPr/>
        </p:nvSpPr>
        <p:spPr>
          <a:xfrm>
            <a:off x="892910" y="3760768"/>
            <a:ext cx="838200" cy="533400"/>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11" name="Rounded Rectangle 10"/>
          <p:cNvSpPr/>
          <p:nvPr/>
        </p:nvSpPr>
        <p:spPr>
          <a:xfrm>
            <a:off x="2035910" y="3429000"/>
            <a:ext cx="838200" cy="533400"/>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12" name="Rounded Rectangle 11"/>
          <p:cNvSpPr/>
          <p:nvPr/>
        </p:nvSpPr>
        <p:spPr>
          <a:xfrm>
            <a:off x="2188310" y="4114808"/>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mn-ea"/>
                <a:cs typeface="+mn-cs"/>
              </a:rPr>
              <a:t>thread</a:t>
            </a: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981781" y="4657730"/>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a:ea typeface="+mn-ea"/>
                <a:cs typeface="+mn-cs"/>
              </a:rPr>
              <a:t>thread</a:t>
            </a: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46" name="Group 45"/>
          <p:cNvGrpSpPr/>
          <p:nvPr/>
        </p:nvGrpSpPr>
        <p:grpSpPr>
          <a:xfrm>
            <a:off x="4093310" y="4876800"/>
            <a:ext cx="1828800" cy="1166778"/>
            <a:chOff x="3581400" y="4167223"/>
            <a:chExt cx="1828800" cy="1166778"/>
          </a:xfrm>
        </p:grpSpPr>
        <p:sp>
          <p:nvSpPr>
            <p:cNvPr id="21" name="Rectangle 20"/>
            <p:cNvSpPr/>
            <p:nvPr/>
          </p:nvSpPr>
          <p:spPr>
            <a:xfrm>
              <a:off x="3581400" y="4167223"/>
              <a:ext cx="1828800" cy="1166778"/>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ounded Rectangle 21"/>
            <p:cNvSpPr/>
            <p:nvPr/>
          </p:nvSpPr>
          <p:spPr>
            <a:xfrm>
              <a:off x="3697956" y="4267200"/>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ounded Rectangle 22"/>
            <p:cNvSpPr/>
            <p:nvPr/>
          </p:nvSpPr>
          <p:spPr>
            <a:xfrm>
              <a:off x="4572000" y="4398851"/>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ounded Rectangle 23"/>
            <p:cNvSpPr/>
            <p:nvPr/>
          </p:nvSpPr>
          <p:spPr>
            <a:xfrm>
              <a:off x="3810000" y="4818890"/>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5" name="TextBox 24"/>
          <p:cNvSpPr txBox="1"/>
          <p:nvPr/>
        </p:nvSpPr>
        <p:spPr>
          <a:xfrm>
            <a:off x="4108550" y="2625603"/>
            <a:ext cx="1600200" cy="498598"/>
          </a:xfrm>
          <a:prstGeom prst="rect">
            <a:avLst/>
          </a:prstGeom>
          <a:noFill/>
        </p:spPr>
        <p:txBody>
          <a:bodyPr wrap="square" lIns="0" tIns="0" rIns="0" bIns="0"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F81BD">
                    <a:lumMod val="75000"/>
                  </a:srgbClr>
                </a:solidFill>
                <a:effectLst/>
                <a:uLnTx/>
                <a:uFillTx/>
                <a:latin typeface="Calibri"/>
                <a:ea typeface=""/>
                <a:cs typeface="+mn-cs"/>
              </a:rPr>
              <a:t>Non-intensive </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F81BD">
                    <a:lumMod val="75000"/>
                  </a:srgbClr>
                </a:solidFill>
                <a:effectLst/>
                <a:uLnTx/>
                <a:uFillTx/>
                <a:latin typeface="Calibri"/>
                <a:ea typeface=""/>
                <a:cs typeface="+mn-cs"/>
              </a:rPr>
              <a:t>cluster</a:t>
            </a:r>
          </a:p>
        </p:txBody>
      </p:sp>
      <p:sp>
        <p:nvSpPr>
          <p:cNvPr id="26" name="TextBox 25"/>
          <p:cNvSpPr txBox="1"/>
          <p:nvPr/>
        </p:nvSpPr>
        <p:spPr>
          <a:xfrm>
            <a:off x="3962401" y="6148424"/>
            <a:ext cx="2133600" cy="279524"/>
          </a:xfrm>
          <a:prstGeom prst="rect">
            <a:avLst/>
          </a:prstGeom>
          <a:noFill/>
        </p:spPr>
        <p:txBody>
          <a:bodyPr wrap="square" lIns="0" tIns="0" rIns="0" bIns="0"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C0504D">
                    <a:lumMod val="75000"/>
                  </a:srgbClr>
                </a:solidFill>
                <a:effectLst/>
                <a:uLnTx/>
                <a:uFillTx/>
                <a:latin typeface="Calibri"/>
                <a:ea typeface=""/>
                <a:cs typeface="+mn-cs"/>
              </a:rPr>
              <a:t>Intensive cluster</a:t>
            </a:r>
          </a:p>
        </p:txBody>
      </p:sp>
      <p:sp>
        <p:nvSpPr>
          <p:cNvPr id="27" name="Right Arrow 26"/>
          <p:cNvSpPr/>
          <p:nvPr/>
        </p:nvSpPr>
        <p:spPr>
          <a:xfrm rot="18900000">
            <a:off x="3426000" y="3639110"/>
            <a:ext cx="457200"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 name="Rounded Rectangle 28"/>
          <p:cNvSpPr/>
          <p:nvPr/>
        </p:nvSpPr>
        <p:spPr>
          <a:xfrm>
            <a:off x="892910" y="3760768"/>
            <a:ext cx="838200" cy="533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30" name="Rounded Rectangle 29"/>
          <p:cNvSpPr/>
          <p:nvPr/>
        </p:nvSpPr>
        <p:spPr>
          <a:xfrm>
            <a:off x="2188310" y="4343400"/>
            <a:ext cx="838200" cy="533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31" name="Rounded Rectangle 30"/>
          <p:cNvSpPr/>
          <p:nvPr/>
        </p:nvSpPr>
        <p:spPr>
          <a:xfrm>
            <a:off x="2035910" y="3429000"/>
            <a:ext cx="838200" cy="533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32" name="TextBox 31"/>
          <p:cNvSpPr txBox="1"/>
          <p:nvPr/>
        </p:nvSpPr>
        <p:spPr>
          <a:xfrm>
            <a:off x="685800" y="2743200"/>
            <a:ext cx="2917090" cy="369332"/>
          </a:xfrm>
          <a:prstGeom prst="rect">
            <a:avLst/>
          </a:prstGeom>
          <a:noFill/>
        </p:spPr>
        <p:txBody>
          <a:bodyPr wrap="square" lIns="0" tIns="0" rIns="0"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F81BD">
                    <a:lumMod val="75000"/>
                  </a:srgbClr>
                </a:solidFill>
                <a:effectLst/>
                <a:uLnTx/>
                <a:uFillTx/>
                <a:latin typeface="Calibri"/>
                <a:ea typeface=""/>
                <a:cs typeface="+mn-cs"/>
              </a:rPr>
              <a:t>Memory-non-intensive </a:t>
            </a:r>
          </a:p>
        </p:txBody>
      </p:sp>
      <p:cxnSp>
        <p:nvCxnSpPr>
          <p:cNvPr id="33" name="Curved Connector 32"/>
          <p:cNvCxnSpPr>
            <a:stCxn id="9" idx="0"/>
            <a:endCxn id="32" idx="2"/>
          </p:cNvCxnSpPr>
          <p:nvPr/>
        </p:nvCxnSpPr>
        <p:spPr>
          <a:xfrm rot="5400000" flipH="1" flipV="1">
            <a:off x="1554368" y="2949553"/>
            <a:ext cx="426997" cy="752973"/>
          </a:xfrm>
          <a:prstGeom prst="curvedConnector3">
            <a:avLst>
              <a:gd name="adj1" fmla="val 50000"/>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30" idx="2"/>
            <a:endCxn id="37" idx="0"/>
          </p:cNvCxnSpPr>
          <p:nvPr/>
        </p:nvCxnSpPr>
        <p:spPr>
          <a:xfrm rot="5400000">
            <a:off x="1978299" y="4792765"/>
            <a:ext cx="545068" cy="713155"/>
          </a:xfrm>
          <a:prstGeom prst="curvedConnector3">
            <a:avLst>
              <a:gd name="adj1" fmla="val 50000"/>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9600" y="5421868"/>
            <a:ext cx="2569310" cy="369332"/>
          </a:xfrm>
          <a:prstGeom prst="rect">
            <a:avLst/>
          </a:prstGeom>
          <a:noFill/>
        </p:spPr>
        <p:txBody>
          <a:bodyPr wrap="square" lIns="0" tIns="0" rIns="0"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504D">
                    <a:lumMod val="75000"/>
                  </a:srgbClr>
                </a:solidFill>
                <a:effectLst/>
                <a:uLnTx/>
                <a:uFillTx/>
                <a:latin typeface="Calibri"/>
                <a:ea typeface=""/>
                <a:cs typeface="+mn-cs"/>
              </a:rPr>
              <a:t>Memory-intensive </a:t>
            </a:r>
          </a:p>
        </p:txBody>
      </p:sp>
      <p:sp>
        <p:nvSpPr>
          <p:cNvPr id="43" name="Right Arrow 42"/>
          <p:cNvSpPr/>
          <p:nvPr/>
        </p:nvSpPr>
        <p:spPr>
          <a:xfrm rot="2700000">
            <a:off x="3426000" y="4477310"/>
            <a:ext cx="457200"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4157112" y="4114801"/>
            <a:ext cx="1563711" cy="398906"/>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1" i="1" u="none" strike="noStrike" kern="0" cap="none" spc="0" normalizeH="0" baseline="0" noProof="0" dirty="0">
                <a:ln>
                  <a:noFill/>
                </a:ln>
                <a:solidFill>
                  <a:srgbClr val="FF0000"/>
                </a:solidFill>
                <a:effectLst/>
                <a:uLnTx/>
                <a:uFillTx/>
                <a:latin typeface="Calibri"/>
                <a:ea typeface=""/>
                <a:cs typeface="+mn-cs"/>
              </a:rPr>
              <a:t>Prioritized</a:t>
            </a:r>
          </a:p>
        </p:txBody>
      </p:sp>
      <p:sp>
        <p:nvSpPr>
          <p:cNvPr id="49" name="Rounded Rectangle 48"/>
          <p:cNvSpPr/>
          <p:nvPr/>
        </p:nvSpPr>
        <p:spPr>
          <a:xfrm>
            <a:off x="7586589" y="2573338"/>
            <a:ext cx="232117" cy="57155"/>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50" name="Rounded Rectangle 49"/>
          <p:cNvSpPr/>
          <p:nvPr/>
        </p:nvSpPr>
        <p:spPr>
          <a:xfrm>
            <a:off x="7563151" y="2745933"/>
            <a:ext cx="279009" cy="93528"/>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51" name="Rounded Rectangle 50"/>
          <p:cNvSpPr/>
          <p:nvPr/>
        </p:nvSpPr>
        <p:spPr>
          <a:xfrm>
            <a:off x="7525043" y="2954909"/>
            <a:ext cx="355209" cy="130042"/>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52" name="Rounded Rectangle 51"/>
          <p:cNvSpPr/>
          <p:nvPr/>
        </p:nvSpPr>
        <p:spPr>
          <a:xfrm>
            <a:off x="7480495" y="3200401"/>
            <a:ext cx="444305" cy="166693"/>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cxnSp>
        <p:nvCxnSpPr>
          <p:cNvPr id="55" name="Straight Arrow Connector 54"/>
          <p:cNvCxnSpPr/>
          <p:nvPr/>
        </p:nvCxnSpPr>
        <p:spPr>
          <a:xfrm rot="5400000" flipH="1" flipV="1">
            <a:off x="6785138" y="2933707"/>
            <a:ext cx="990600" cy="1"/>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885377" y="1973553"/>
            <a:ext cx="787831" cy="551832"/>
          </a:xfrm>
          <a:prstGeom prst="rect">
            <a:avLst/>
          </a:prstGeom>
          <a:noFill/>
        </p:spPr>
        <p:txBody>
          <a:bodyPr wrap="square" lIns="0" tIns="45702" rIns="0"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
                <a:cs typeface="+mn-cs"/>
              </a:rPr>
              <a:t>higher</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
                <a:cs typeface="+mn-cs"/>
              </a:rPr>
              <a:t>priority</a:t>
            </a:r>
          </a:p>
        </p:txBody>
      </p:sp>
      <p:sp>
        <p:nvSpPr>
          <p:cNvPr id="69" name="Rounded Rectangle 68"/>
          <p:cNvSpPr/>
          <p:nvPr/>
        </p:nvSpPr>
        <p:spPr>
          <a:xfrm>
            <a:off x="6629400" y="3962400"/>
            <a:ext cx="1828800" cy="2286000"/>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Rounded Rectangle 69"/>
          <p:cNvSpPr/>
          <p:nvPr/>
        </p:nvSpPr>
        <p:spPr>
          <a:xfrm>
            <a:off x="7522310" y="4648200"/>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71" name="Rounded Rectangle 70"/>
          <p:cNvSpPr/>
          <p:nvPr/>
        </p:nvSpPr>
        <p:spPr>
          <a:xfrm>
            <a:off x="7522315" y="5143501"/>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74" name="Straight Arrow Connector 73"/>
          <p:cNvCxnSpPr/>
          <p:nvPr/>
        </p:nvCxnSpPr>
        <p:spPr>
          <a:xfrm rot="16200000" flipV="1">
            <a:off x="6413069" y="5295901"/>
            <a:ext cx="1447802" cy="2"/>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741909" y="4096046"/>
            <a:ext cx="787831" cy="551832"/>
          </a:xfrm>
          <a:prstGeom prst="rect">
            <a:avLst/>
          </a:prstGeom>
          <a:noFill/>
        </p:spPr>
        <p:txBody>
          <a:bodyPr wrap="square" lIns="0" tIns="45702" rIns="0"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
                <a:cs typeface="+mn-cs"/>
              </a:rPr>
              <a:t>higher</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a:ea typeface=""/>
                <a:cs typeface="+mn-cs"/>
              </a:rPr>
              <a:t>priority</a:t>
            </a:r>
          </a:p>
        </p:txBody>
      </p:sp>
      <p:sp>
        <p:nvSpPr>
          <p:cNvPr id="76" name="Rounded Rectangle 75"/>
          <p:cNvSpPr/>
          <p:nvPr/>
        </p:nvSpPr>
        <p:spPr>
          <a:xfrm>
            <a:off x="7522310" y="5638802"/>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83" name="Oval 82"/>
          <p:cNvSpPr/>
          <p:nvPr/>
        </p:nvSpPr>
        <p:spPr>
          <a:xfrm rot="16200000">
            <a:off x="6813118" y="5212926"/>
            <a:ext cx="1447800" cy="31836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4" name="Straight Arrow Connector 83"/>
          <p:cNvCxnSpPr/>
          <p:nvPr/>
        </p:nvCxnSpPr>
        <p:spPr>
          <a:xfrm rot="5400000">
            <a:off x="7353299" y="5372107"/>
            <a:ext cx="76200" cy="1"/>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5400000">
            <a:off x="7658100" y="5372107"/>
            <a:ext cx="76200" cy="1"/>
          </a:xfrm>
          <a:prstGeom prst="straightConnector1">
            <a:avLst/>
          </a:prstGeom>
          <a:ln w="31750">
            <a:solidFill>
              <a:srgbClr val="FF0000"/>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474310" y="3216295"/>
            <a:ext cx="873297" cy="746106"/>
            <a:chOff x="2271681" y="4560903"/>
            <a:chExt cx="1260486" cy="990600"/>
          </a:xfrm>
        </p:grpSpPr>
        <p:sp>
          <p:nvSpPr>
            <p:cNvPr id="15" name="Rectangle 14"/>
            <p:cNvSpPr/>
            <p:nvPr/>
          </p:nvSpPr>
          <p:spPr>
            <a:xfrm>
              <a:off x="2271681" y="4560903"/>
              <a:ext cx="1260486" cy="990600"/>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ounded Rectangle 15"/>
            <p:cNvSpPr/>
            <p:nvPr/>
          </p:nvSpPr>
          <p:spPr>
            <a:xfrm>
              <a:off x="2436776" y="4695858"/>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ounded Rectangle 16"/>
            <p:cNvSpPr/>
            <p:nvPr/>
          </p:nvSpPr>
          <p:spPr>
            <a:xfrm>
              <a:off x="2527271" y="5097501"/>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ounded Rectangle 17"/>
            <p:cNvSpPr/>
            <p:nvPr/>
          </p:nvSpPr>
          <p:spPr>
            <a:xfrm>
              <a:off x="2947958" y="4878423"/>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Rounded Rectangle 18"/>
            <p:cNvSpPr/>
            <p:nvPr/>
          </p:nvSpPr>
          <p:spPr>
            <a:xfrm>
              <a:off x="2727305" y="5316579"/>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59" name="Wave 58"/>
          <p:cNvSpPr/>
          <p:nvPr/>
        </p:nvSpPr>
        <p:spPr>
          <a:xfrm>
            <a:off x="6781800" y="3359191"/>
            <a:ext cx="1447800" cy="457200"/>
          </a:xfrm>
          <a:prstGeom prst="wav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Throughput</a:t>
            </a:r>
          </a:p>
        </p:txBody>
      </p:sp>
      <p:sp>
        <p:nvSpPr>
          <p:cNvPr id="60" name="Wave 59"/>
          <p:cNvSpPr/>
          <p:nvPr/>
        </p:nvSpPr>
        <p:spPr>
          <a:xfrm>
            <a:off x="6781800" y="6085325"/>
            <a:ext cx="1447800" cy="457200"/>
          </a:xfrm>
          <a:prstGeom prst="wave">
            <a:avLst/>
          </a:prstGeom>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Fairness</a:t>
            </a:r>
          </a:p>
        </p:txBody>
      </p:sp>
    </p:spTree>
    <p:extLst>
      <p:ext uri="{BB962C8B-B14F-4D97-AF65-F5344CB8AC3E}">
        <p14:creationId xmlns:p14="http://schemas.microsoft.com/office/powerpoint/2010/main" val="150967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3">
                                            <p:txEl>
                                              <p:pRg st="1" end="1"/>
                                            </p:txEl>
                                          </p:spTgt>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
                                            <p:txEl>
                                              <p:pRg st="2" end="2"/>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63"/>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9"/>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70"/>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71"/>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74"/>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80"/>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77"/>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8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85"/>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2" grpId="0" animBg="1"/>
      <p:bldP spid="5" grpId="0" animBg="1"/>
      <p:bldP spid="6" grpId="0" animBg="1"/>
      <p:bldP spid="7" grpId="0"/>
      <p:bldP spid="8" grpId="0" animBg="1"/>
      <p:bldP spid="8" grpId="1" animBg="1"/>
      <p:bldP spid="9" grpId="0" animBg="1"/>
      <p:bldP spid="10" grpId="0" animBg="1"/>
      <p:bldP spid="10" grpId="1" animBg="1"/>
      <p:bldP spid="11" grpId="0" animBg="1"/>
      <p:bldP spid="11" grpId="1" animBg="1"/>
      <p:bldP spid="12" grpId="0" animBg="1"/>
      <p:bldP spid="13" grpId="0" animBg="1"/>
      <p:bldP spid="25" grpId="0"/>
      <p:bldP spid="26" grpId="0"/>
      <p:bldP spid="27" grpId="0" animBg="1"/>
      <p:bldP spid="29" grpId="0" animBg="1"/>
      <p:bldP spid="29" grpId="1" animBg="1"/>
      <p:bldP spid="30" grpId="0" animBg="1"/>
      <p:bldP spid="30" grpId="1" animBg="1"/>
      <p:bldP spid="31" grpId="0" animBg="1"/>
      <p:bldP spid="31" grpId="1" animBg="1"/>
      <p:bldP spid="37" grpId="0"/>
      <p:bldP spid="43" grpId="0" animBg="1"/>
      <p:bldP spid="48" grpId="0"/>
      <p:bldP spid="49" grpId="0" animBg="1"/>
      <p:bldP spid="50" grpId="0" animBg="1"/>
      <p:bldP spid="51" grpId="0" animBg="1"/>
      <p:bldP spid="52" grpId="0" animBg="1"/>
      <p:bldP spid="56" grpId="0"/>
      <p:bldP spid="69" grpId="0" animBg="1"/>
      <p:bldP spid="70" grpId="0" animBg="1"/>
      <p:bldP spid="71" grpId="0" animBg="1"/>
      <p:bldP spid="75" grpId="0"/>
      <p:bldP spid="76" grpId="0" animBg="1"/>
      <p:bldP spid="83" grpId="0" animBg="1"/>
      <p:bldP spid="59" grpId="0" animBg="1"/>
      <p:bldP spid="6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p:txBody>
          <a:bodyPr/>
          <a:lstStyle/>
          <a:p>
            <a:r>
              <a:rPr lang="en-US" dirty="0"/>
              <a:t>TCM Outline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72</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5" name="Rounded Rectangle 4"/>
          <p:cNvSpPr/>
          <p:nvPr/>
        </p:nvSpPr>
        <p:spPr>
          <a:xfrm>
            <a:off x="7086600" y="4343400"/>
            <a:ext cx="1600200" cy="1828800"/>
          </a:xfrm>
          <a:prstGeom prst="round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457200" y="2995577"/>
            <a:ext cx="2438400" cy="1728823"/>
          </a:xfrm>
          <a:prstGeom prst="rect">
            <a:avLst/>
          </a:prstGeom>
          <a:solidFill>
            <a:schemeClr val="bg1">
              <a:lumMod val="8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ounded Rectangle 6"/>
          <p:cNvSpPr/>
          <p:nvPr/>
        </p:nvSpPr>
        <p:spPr>
          <a:xfrm>
            <a:off x="1295400" y="4157669"/>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ounded Rectangle 7"/>
          <p:cNvSpPr/>
          <p:nvPr/>
        </p:nvSpPr>
        <p:spPr>
          <a:xfrm>
            <a:off x="1905000" y="4038600"/>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ounded Rectangle 8"/>
          <p:cNvSpPr/>
          <p:nvPr/>
        </p:nvSpPr>
        <p:spPr>
          <a:xfrm>
            <a:off x="879462" y="3234737"/>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p:cNvSpPr/>
          <p:nvPr/>
        </p:nvSpPr>
        <p:spPr>
          <a:xfrm>
            <a:off x="609601" y="3455967"/>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ounded Rectangle 10"/>
          <p:cNvSpPr/>
          <p:nvPr/>
        </p:nvSpPr>
        <p:spPr>
          <a:xfrm>
            <a:off x="1752601" y="3124200"/>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ounded Rectangle 11"/>
          <p:cNvSpPr/>
          <p:nvPr/>
        </p:nvSpPr>
        <p:spPr>
          <a:xfrm>
            <a:off x="1905000" y="3810008"/>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698471" y="4352930"/>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 name="Group 13"/>
          <p:cNvGrpSpPr/>
          <p:nvPr/>
        </p:nvGrpSpPr>
        <p:grpSpPr>
          <a:xfrm>
            <a:off x="4398110" y="4700622"/>
            <a:ext cx="1828800" cy="1166778"/>
            <a:chOff x="3581400" y="4167223"/>
            <a:chExt cx="1828800" cy="1166778"/>
          </a:xfrm>
        </p:grpSpPr>
        <p:sp>
          <p:nvSpPr>
            <p:cNvPr id="15" name="Rectangle 14"/>
            <p:cNvSpPr/>
            <p:nvPr/>
          </p:nvSpPr>
          <p:spPr>
            <a:xfrm>
              <a:off x="3581400" y="4167223"/>
              <a:ext cx="1828800" cy="116677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ounded Rectangle 15"/>
            <p:cNvSpPr/>
            <p:nvPr/>
          </p:nvSpPr>
          <p:spPr>
            <a:xfrm>
              <a:off x="3697956" y="426720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ounded Rectangle 16"/>
            <p:cNvSpPr/>
            <p:nvPr/>
          </p:nvSpPr>
          <p:spPr>
            <a:xfrm>
              <a:off x="4572000" y="4398851"/>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ounded Rectangle 17"/>
            <p:cNvSpPr/>
            <p:nvPr/>
          </p:nvSpPr>
          <p:spPr>
            <a:xfrm>
              <a:off x="3810000" y="481889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9" name="Right Arrow 18"/>
          <p:cNvSpPr/>
          <p:nvPr/>
        </p:nvSpPr>
        <p:spPr>
          <a:xfrm rot="18900000">
            <a:off x="3410510" y="3258110"/>
            <a:ext cx="457200" cy="457200"/>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ight Arrow 19"/>
          <p:cNvSpPr/>
          <p:nvPr/>
        </p:nvSpPr>
        <p:spPr>
          <a:xfrm rot="2700000">
            <a:off x="3410510" y="4096310"/>
            <a:ext cx="457200" cy="457200"/>
          </a:xfrm>
          <a:prstGeom prst="rightArrow">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 name="Group 20"/>
          <p:cNvGrpSpPr/>
          <p:nvPr/>
        </p:nvGrpSpPr>
        <p:grpSpPr>
          <a:xfrm>
            <a:off x="4841705" y="2286001"/>
            <a:ext cx="873297" cy="746106"/>
            <a:chOff x="2271681" y="4560903"/>
            <a:chExt cx="1260486" cy="990600"/>
          </a:xfrm>
          <a:noFill/>
        </p:grpSpPr>
        <p:sp>
          <p:nvSpPr>
            <p:cNvPr id="22" name="Rectangle 21"/>
            <p:cNvSpPr/>
            <p:nvPr/>
          </p:nvSpPr>
          <p:spPr>
            <a:xfrm>
              <a:off x="2271681" y="4560903"/>
              <a:ext cx="1260486" cy="990600"/>
            </a:xfrm>
            <a:prstGeom prst="rect">
              <a:avLst/>
            </a:prstGeom>
            <a:grp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ounded Rectangle 22"/>
            <p:cNvSpPr/>
            <p:nvPr/>
          </p:nvSpPr>
          <p:spPr>
            <a:xfrm>
              <a:off x="2436776" y="4695858"/>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ounded Rectangle 23"/>
            <p:cNvSpPr/>
            <p:nvPr/>
          </p:nvSpPr>
          <p:spPr>
            <a:xfrm>
              <a:off x="2527271" y="5097501"/>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ounded Rectangle 24"/>
            <p:cNvSpPr/>
            <p:nvPr/>
          </p:nvSpPr>
          <p:spPr>
            <a:xfrm>
              <a:off x="2947958" y="4878423"/>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ounded Rectangle 25"/>
            <p:cNvSpPr/>
            <p:nvPr/>
          </p:nvSpPr>
          <p:spPr>
            <a:xfrm>
              <a:off x="2727305" y="5316579"/>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7" name="Rectangle 26"/>
          <p:cNvSpPr/>
          <p:nvPr/>
        </p:nvSpPr>
        <p:spPr>
          <a:xfrm>
            <a:off x="2600547" y="2362208"/>
            <a:ext cx="2051160" cy="453007"/>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0000"/>
                </a:solidFill>
                <a:effectLst/>
                <a:uLnTx/>
                <a:uFillTx/>
                <a:latin typeface="Calibri"/>
                <a:ea typeface=""/>
                <a:cs typeface="+mn-cs"/>
              </a:rPr>
              <a:t>1. Clustering</a:t>
            </a:r>
          </a:p>
        </p:txBody>
      </p:sp>
      <p:sp>
        <p:nvSpPr>
          <p:cNvPr id="29" name="Rounded Rectangle 28"/>
          <p:cNvSpPr/>
          <p:nvPr/>
        </p:nvSpPr>
        <p:spPr>
          <a:xfrm>
            <a:off x="7086600" y="2057400"/>
            <a:ext cx="990600" cy="1219200"/>
          </a:xfrm>
          <a:prstGeom prst="round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ounded Rectangle 29"/>
          <p:cNvSpPr/>
          <p:nvPr/>
        </p:nvSpPr>
        <p:spPr>
          <a:xfrm>
            <a:off x="7586589" y="2268538"/>
            <a:ext cx="232117" cy="57155"/>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31" name="Rounded Rectangle 30"/>
          <p:cNvSpPr/>
          <p:nvPr/>
        </p:nvSpPr>
        <p:spPr>
          <a:xfrm>
            <a:off x="7563151" y="2441133"/>
            <a:ext cx="279009" cy="93528"/>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32" name="Rounded Rectangle 31"/>
          <p:cNvSpPr/>
          <p:nvPr/>
        </p:nvSpPr>
        <p:spPr>
          <a:xfrm>
            <a:off x="7525043" y="2650110"/>
            <a:ext cx="355209" cy="130042"/>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33" name="Rounded Rectangle 32"/>
          <p:cNvSpPr/>
          <p:nvPr/>
        </p:nvSpPr>
        <p:spPr>
          <a:xfrm>
            <a:off x="7480495" y="2895599"/>
            <a:ext cx="444305" cy="166693"/>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cxnSp>
        <p:nvCxnSpPr>
          <p:cNvPr id="34" name="Straight Arrow Connector 33"/>
          <p:cNvCxnSpPr/>
          <p:nvPr/>
        </p:nvCxnSpPr>
        <p:spPr>
          <a:xfrm rot="5400000" flipH="1" flipV="1">
            <a:off x="6858001" y="2666999"/>
            <a:ext cx="914400" cy="2"/>
          </a:xfrm>
          <a:prstGeom prst="straightConnector1">
            <a:avLst/>
          </a:prstGeom>
          <a:ln w="44450">
            <a:solidFill>
              <a:schemeClr val="tx1">
                <a:lumMod val="50000"/>
                <a:lumOff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7750910" y="4572001"/>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ounded Rectangle 35"/>
          <p:cNvSpPr/>
          <p:nvPr/>
        </p:nvSpPr>
        <p:spPr>
          <a:xfrm>
            <a:off x="7750915" y="5067302"/>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7" name="Straight Arrow Connector 36"/>
          <p:cNvCxnSpPr/>
          <p:nvPr/>
        </p:nvCxnSpPr>
        <p:spPr>
          <a:xfrm rot="16200000" flipV="1">
            <a:off x="6641669" y="5219700"/>
            <a:ext cx="1447802" cy="2"/>
          </a:xfrm>
          <a:prstGeom prst="straightConnector1">
            <a:avLst/>
          </a:prstGeom>
          <a:ln w="44450">
            <a:solidFill>
              <a:schemeClr val="tx1">
                <a:lumMod val="50000"/>
                <a:lumOff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7750910" y="556260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Oval 38"/>
          <p:cNvSpPr/>
          <p:nvPr/>
        </p:nvSpPr>
        <p:spPr>
          <a:xfrm rot="16200000">
            <a:off x="7079819" y="5098626"/>
            <a:ext cx="1371600" cy="318363"/>
          </a:xfrm>
          <a:prstGeom prst="ellipse">
            <a:avLst/>
          </a:prstGeom>
          <a:noFill/>
          <a:ln w="317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Arrow Connector 39"/>
          <p:cNvCxnSpPr/>
          <p:nvPr/>
        </p:nvCxnSpPr>
        <p:spPr>
          <a:xfrm rot="5400000">
            <a:off x="7567610" y="5257807"/>
            <a:ext cx="76200" cy="1"/>
          </a:xfrm>
          <a:prstGeom prst="straightConnector1">
            <a:avLst/>
          </a:prstGeom>
          <a:ln w="31750">
            <a:solidFill>
              <a:schemeClr val="tx1">
                <a:lumMod val="75000"/>
                <a:lumOff val="2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7886700" y="5257807"/>
            <a:ext cx="76200" cy="1"/>
          </a:xfrm>
          <a:prstGeom prst="straightConnector1">
            <a:avLst/>
          </a:prstGeom>
          <a:ln w="31750">
            <a:solidFill>
              <a:schemeClr val="tx1">
                <a:lumMod val="75000"/>
                <a:lumOff val="25000"/>
              </a:schemeClr>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42" name="Right Arrow 41"/>
          <p:cNvSpPr/>
          <p:nvPr/>
        </p:nvSpPr>
        <p:spPr>
          <a:xfrm>
            <a:off x="6172200" y="2380689"/>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ight Arrow 42"/>
          <p:cNvSpPr/>
          <p:nvPr/>
        </p:nvSpPr>
        <p:spPr>
          <a:xfrm>
            <a:off x="6477000" y="502920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 name="Straight Connector 46"/>
          <p:cNvCxnSpPr/>
          <p:nvPr/>
        </p:nvCxnSpPr>
        <p:spPr>
          <a:xfrm>
            <a:off x="457200" y="304800"/>
            <a:ext cx="8229600" cy="1588"/>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410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Threads</a:t>
            </a:r>
          </a:p>
        </p:txBody>
      </p:sp>
      <p:sp>
        <p:nvSpPr>
          <p:cNvPr id="3" name="Content Placeholder 2"/>
          <p:cNvSpPr>
            <a:spLocks noGrp="1"/>
          </p:cNvSpPr>
          <p:nvPr>
            <p:ph idx="1"/>
          </p:nvPr>
        </p:nvSpPr>
        <p:spPr>
          <a:xfrm>
            <a:off x="457200" y="1219200"/>
            <a:ext cx="8229600" cy="609600"/>
          </a:xfrm>
        </p:spPr>
        <p:txBody>
          <a:bodyPr>
            <a:noAutofit/>
          </a:bodyPr>
          <a:lstStyle/>
          <a:p>
            <a:pPr>
              <a:buNone/>
            </a:pPr>
            <a:r>
              <a:rPr lang="en-US" sz="3000" b="1" u="sng" dirty="0"/>
              <a:t>Step1</a:t>
            </a:r>
            <a:r>
              <a:rPr lang="en-US" sz="3000" dirty="0"/>
              <a:t> Sort threads by </a:t>
            </a:r>
            <a:r>
              <a:rPr lang="en-US" sz="3000" b="1" dirty="0">
                <a:solidFill>
                  <a:srgbClr val="FF0000"/>
                </a:solidFill>
              </a:rPr>
              <a:t>MPKI</a:t>
            </a:r>
            <a:r>
              <a:rPr lang="en-US" sz="3000" dirty="0"/>
              <a:t> </a:t>
            </a:r>
            <a:r>
              <a:rPr lang="en-US" sz="2400" dirty="0"/>
              <a:t>(</a:t>
            </a:r>
            <a:r>
              <a:rPr lang="en-US" sz="2400" u="sng" dirty="0"/>
              <a:t>m</a:t>
            </a:r>
            <a:r>
              <a:rPr lang="en-US" sz="2400" dirty="0"/>
              <a:t>isses </a:t>
            </a:r>
            <a:r>
              <a:rPr lang="en-US" sz="2400" u="sng" dirty="0"/>
              <a:t>p</a:t>
            </a:r>
            <a:r>
              <a:rPr lang="en-US" sz="2400" dirty="0"/>
              <a:t>er </a:t>
            </a:r>
            <a:r>
              <a:rPr lang="en-US" sz="2400" u="sng" dirty="0" err="1"/>
              <a:t>k</a:t>
            </a:r>
            <a:r>
              <a:rPr lang="en-US" sz="2400" dirty="0" err="1"/>
              <a:t>ilo</a:t>
            </a:r>
            <a:r>
              <a:rPr lang="en-US" sz="2400" u="sng" dirty="0" err="1"/>
              <a:t>i</a:t>
            </a:r>
            <a:r>
              <a:rPr lang="en-US" sz="2400" dirty="0" err="1"/>
              <a:t>nstruction</a:t>
            </a:r>
            <a:r>
              <a:rPr lang="en-US" sz="2400" dirty="0"/>
              <a:t>)</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pPr algn="ctr">
              <a:buNone/>
            </a:pPr>
            <a:endParaRPr lang="en-US" sz="2000" b="1" i="1"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73</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grpSp>
        <p:nvGrpSpPr>
          <p:cNvPr id="5" name="Group 74"/>
          <p:cNvGrpSpPr/>
          <p:nvPr/>
        </p:nvGrpSpPr>
        <p:grpSpPr>
          <a:xfrm>
            <a:off x="2781538" y="2179320"/>
            <a:ext cx="3771662" cy="1206306"/>
            <a:chOff x="1798320" y="2582738"/>
            <a:chExt cx="3771662" cy="1206306"/>
          </a:xfrm>
        </p:grpSpPr>
        <p:sp>
          <p:nvSpPr>
            <p:cNvPr id="53" name="Rounded Rectangle 52"/>
            <p:cNvSpPr/>
            <p:nvPr/>
          </p:nvSpPr>
          <p:spPr>
            <a:xfrm rot="16200000">
              <a:off x="3379877" y="3083989"/>
              <a:ext cx="761806" cy="203804"/>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Calibri"/>
                  <a:ea typeface="+mn-ea"/>
                  <a:cs typeface="+mn-cs"/>
                </a:rPr>
                <a:t>thread</a:t>
              </a:r>
            </a:p>
          </p:txBody>
        </p:sp>
        <p:sp>
          <p:nvSpPr>
            <p:cNvPr id="54" name="Rounded Rectangle 53"/>
            <p:cNvSpPr/>
            <p:nvPr/>
          </p:nvSpPr>
          <p:spPr>
            <a:xfrm rot="16200000">
              <a:off x="3794277" y="3054289"/>
              <a:ext cx="901506" cy="263204"/>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 lastClr="FFFFFF"/>
                  </a:solidFill>
                  <a:effectLst/>
                  <a:uLnTx/>
                  <a:uFillTx/>
                  <a:latin typeface="Calibri"/>
                  <a:ea typeface="+mn-ea"/>
                  <a:cs typeface="+mn-cs"/>
                </a:rPr>
                <a:t>thread</a:t>
              </a:r>
            </a:p>
          </p:txBody>
        </p:sp>
        <p:sp>
          <p:nvSpPr>
            <p:cNvPr id="55" name="Rounded Rectangle 54"/>
            <p:cNvSpPr/>
            <p:nvPr/>
          </p:nvSpPr>
          <p:spPr>
            <a:xfrm rot="16200000">
              <a:off x="2673186" y="3108259"/>
              <a:ext cx="476056" cy="155264"/>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solidFill>
                  <a:effectLst/>
                  <a:uLnTx/>
                  <a:uFillTx/>
                  <a:latin typeface="Calibri"/>
                  <a:ea typeface="+mn-ea"/>
                  <a:cs typeface="+mn-cs"/>
                </a:rPr>
                <a:t>thread</a:t>
              </a:r>
            </a:p>
          </p:txBody>
        </p:sp>
        <p:sp>
          <p:nvSpPr>
            <p:cNvPr id="57" name="Rounded Rectangle 56"/>
            <p:cNvSpPr/>
            <p:nvPr/>
          </p:nvSpPr>
          <p:spPr>
            <a:xfrm rot="16200000">
              <a:off x="1727475" y="3151961"/>
              <a:ext cx="209550" cy="67860"/>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8" name="Rounded Rectangle 57"/>
            <p:cNvSpPr/>
            <p:nvPr/>
          </p:nvSpPr>
          <p:spPr>
            <a:xfrm rot="16200000">
              <a:off x="2022772" y="3137267"/>
              <a:ext cx="285556" cy="97248"/>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9" name="Rounded Rectangle 58"/>
            <p:cNvSpPr/>
            <p:nvPr/>
          </p:nvSpPr>
          <p:spPr>
            <a:xfrm rot="16200000">
              <a:off x="2326528" y="3126933"/>
              <a:ext cx="394700" cy="117916"/>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60" name="Rounded Rectangle 59"/>
            <p:cNvSpPr/>
            <p:nvPr/>
          </p:nvSpPr>
          <p:spPr>
            <a:xfrm rot="16200000">
              <a:off x="3006459" y="3101621"/>
              <a:ext cx="634806" cy="168540"/>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Calibri"/>
                  <a:ea typeface="+mn-ea"/>
                  <a:cs typeface="+mn-cs"/>
                </a:rPr>
                <a:t>thread</a:t>
              </a:r>
            </a:p>
          </p:txBody>
        </p:sp>
        <p:sp>
          <p:nvSpPr>
            <p:cNvPr id="61" name="Rounded Rectangle 60"/>
            <p:cNvSpPr/>
            <p:nvPr/>
          </p:nvSpPr>
          <p:spPr>
            <a:xfrm rot="16200000">
              <a:off x="4272319" y="3023522"/>
              <a:ext cx="1034856" cy="324738"/>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 lastClr="FFFFFF"/>
                  </a:solidFill>
                  <a:effectLst/>
                  <a:uLnTx/>
                  <a:uFillTx/>
                  <a:latin typeface="Calibri"/>
                  <a:ea typeface="+mn-ea"/>
                  <a:cs typeface="+mn-cs"/>
                </a:rPr>
                <a:t>thread</a:t>
              </a:r>
            </a:p>
          </p:txBody>
        </p:sp>
        <p:sp>
          <p:nvSpPr>
            <p:cNvPr id="62" name="Rounded Rectangle 61"/>
            <p:cNvSpPr/>
            <p:nvPr/>
          </p:nvSpPr>
          <p:spPr>
            <a:xfrm rot="16200000">
              <a:off x="4783269" y="3002331"/>
              <a:ext cx="1206306" cy="367120"/>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ysClr val="window" lastClr="FFFFFF"/>
                  </a:solidFill>
                  <a:effectLst/>
                  <a:uLnTx/>
                  <a:uFillTx/>
                  <a:latin typeface="Calibri"/>
                  <a:ea typeface="+mn-ea"/>
                  <a:cs typeface="+mn-cs"/>
                </a:rPr>
                <a:t>thread</a:t>
              </a:r>
            </a:p>
          </p:txBody>
        </p:sp>
      </p:grpSp>
      <p:cxnSp>
        <p:nvCxnSpPr>
          <p:cNvPr id="69" name="Straight Arrow Connector 68"/>
          <p:cNvCxnSpPr/>
          <p:nvPr/>
        </p:nvCxnSpPr>
        <p:spPr>
          <a:xfrm>
            <a:off x="2209800" y="1981200"/>
            <a:ext cx="6019800" cy="158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858000" y="2094237"/>
            <a:ext cx="1143000" cy="740459"/>
          </a:xfrm>
          <a:prstGeom prst="rect">
            <a:avLst/>
          </a:prstGeom>
          <a:noFill/>
        </p:spPr>
        <p:txBody>
          <a:bodyPr wrap="square" lIns="0" tIns="45702" rIns="0" bIns="45702" rtlCol="0" anchor="ctr" anchorCtr="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600" b="0" i="1" u="none" strike="noStrike" kern="1200" cap="none" spc="0" normalizeH="0" baseline="0" noProof="0" dirty="0">
                <a:ln>
                  <a:noFill/>
                </a:ln>
                <a:solidFill>
                  <a:srgbClr val="FF0000"/>
                </a:solidFill>
                <a:effectLst/>
                <a:uLnTx/>
                <a:uFillTx/>
                <a:latin typeface="Calibri"/>
                <a:ea typeface=""/>
                <a:cs typeface="+mn-cs"/>
              </a:rPr>
              <a:t>higher </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600" b="0" i="1" u="none" strike="noStrike" kern="1200" cap="none" spc="0" normalizeH="0" baseline="0" noProof="0" dirty="0">
                <a:ln>
                  <a:noFill/>
                </a:ln>
                <a:solidFill>
                  <a:srgbClr val="FF0000"/>
                </a:solidFill>
                <a:effectLst/>
                <a:uLnTx/>
                <a:uFillTx/>
                <a:latin typeface="Calibri"/>
                <a:ea typeface=""/>
                <a:cs typeface="+mn-cs"/>
              </a:rPr>
              <a:t>MPKI</a:t>
            </a:r>
          </a:p>
        </p:txBody>
      </p:sp>
      <p:sp>
        <p:nvSpPr>
          <p:cNvPr id="74" name="Right Brace 73"/>
          <p:cNvSpPr/>
          <p:nvPr/>
        </p:nvSpPr>
        <p:spPr>
          <a:xfrm rot="5400000">
            <a:off x="4533900" y="1943103"/>
            <a:ext cx="304800" cy="40386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TextBox 78"/>
          <p:cNvSpPr txBox="1"/>
          <p:nvPr/>
        </p:nvSpPr>
        <p:spPr>
          <a:xfrm>
            <a:off x="4457700" y="4114802"/>
            <a:ext cx="457200" cy="507109"/>
          </a:xfrm>
          <a:prstGeom prst="rect">
            <a:avLst/>
          </a:prstGeom>
          <a:noFill/>
        </p:spPr>
        <p:txBody>
          <a:bodyPr wrap="square" lIns="0" tIns="45702" rIns="0"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FF0000"/>
                </a:solidFill>
                <a:effectLst/>
                <a:uLnTx/>
                <a:uFillTx/>
                <a:latin typeface="Calibri"/>
                <a:ea typeface=""/>
                <a:cs typeface="+mn-cs"/>
              </a:rPr>
              <a:t>T</a:t>
            </a:r>
          </a:p>
        </p:txBody>
      </p:sp>
      <p:sp>
        <p:nvSpPr>
          <p:cNvPr id="82" name="Rounded Rectangular Callout 81"/>
          <p:cNvSpPr/>
          <p:nvPr/>
        </p:nvSpPr>
        <p:spPr>
          <a:xfrm>
            <a:off x="6324600" y="4267203"/>
            <a:ext cx="2362200" cy="914398"/>
          </a:xfrm>
          <a:prstGeom prst="wedgeRoundRectCallout">
            <a:avLst>
              <a:gd name="adj1" fmla="val -67753"/>
              <a:gd name="adj2" fmla="val 84596"/>
              <a:gd name="adj3" fmla="val 16667"/>
            </a:avLst>
          </a:prstGeom>
          <a:solidFill>
            <a:srgbClr val="92D050">
              <a:alpha val="75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l-GR" sz="2800" b="1" i="1" u="none" strike="noStrike" kern="1200" cap="none" spc="0" normalizeH="0" baseline="0" noProof="0" dirty="0">
                <a:ln>
                  <a:noFill/>
                </a:ln>
                <a:solidFill>
                  <a:prstClr val="black"/>
                </a:solidFill>
                <a:effectLst/>
                <a:uLnTx/>
                <a:uFillTx/>
                <a:latin typeface="Calibri"/>
                <a:ea typeface="+mn-ea"/>
                <a:cs typeface="+mn-cs"/>
              </a:rPr>
              <a:t>α</a:t>
            </a:r>
            <a:r>
              <a:rPr kumimoji="0" lang="en-US" sz="2800" b="0" i="1" u="none" strike="noStrike" kern="1200" cap="none" spc="0" normalizeH="0" baseline="0" noProof="0" dirty="0">
                <a:ln>
                  <a:noFill/>
                </a:ln>
                <a:solidFill>
                  <a:prstClr val="black"/>
                </a:solidFill>
                <a:effectLst/>
                <a:uLnTx/>
                <a:uFillTx/>
                <a:latin typeface="Calibri"/>
                <a:ea typeface="+mn-ea"/>
                <a:cs typeface="+mn-cs"/>
              </a:rPr>
              <a:t> &lt; 10% </a:t>
            </a:r>
            <a:r>
              <a:rPr kumimoji="0" lang="en-US" sz="2400" b="1" i="1" u="none" strike="noStrike" kern="1200" cap="none" spc="0" normalizeH="0" baseline="0" noProof="0" dirty="0" err="1">
                <a:ln>
                  <a:noFill/>
                </a:ln>
                <a:solidFill>
                  <a:prstClr val="black"/>
                </a:solidFill>
                <a:effectLst/>
                <a:uLnTx/>
                <a:uFillTx/>
                <a:latin typeface="Calibri"/>
                <a:ea typeface="+mn-ea"/>
                <a:cs typeface="+mn-cs"/>
              </a:rPr>
              <a:t>ClusterThreshold</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le 21"/>
          <p:cNvSpPr/>
          <p:nvPr/>
        </p:nvSpPr>
        <p:spPr>
          <a:xfrm>
            <a:off x="2667000" y="2133600"/>
            <a:ext cx="990600" cy="1600200"/>
          </a:xfrm>
          <a:prstGeom prst="rect">
            <a:avLst/>
          </a:prstGeom>
          <a:solidFill>
            <a:schemeClr val="accent1">
              <a:alpha val="6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3657600" y="2133600"/>
            <a:ext cx="3048000" cy="1600200"/>
          </a:xfrm>
          <a:prstGeom prst="rect">
            <a:avLst/>
          </a:prstGeom>
          <a:solidFill>
            <a:schemeClr val="accent2">
              <a:alpha val="6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Box 24"/>
          <p:cNvSpPr txBox="1"/>
          <p:nvPr/>
        </p:nvSpPr>
        <p:spPr>
          <a:xfrm>
            <a:off x="6705601" y="3048002"/>
            <a:ext cx="1676400" cy="706924"/>
          </a:xfrm>
          <a:prstGeom prst="rect">
            <a:avLst/>
          </a:prstGeom>
          <a:noFill/>
        </p:spPr>
        <p:txBody>
          <a:bodyPr wrap="square" lIns="0" tIns="0" rIns="0" bIns="0"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504D">
                    <a:lumMod val="75000"/>
                  </a:srgbClr>
                </a:solidFill>
                <a:effectLst/>
                <a:uLnTx/>
                <a:uFillTx/>
                <a:latin typeface="Calibri"/>
                <a:ea typeface=""/>
                <a:cs typeface="+mn-cs"/>
              </a:rPr>
              <a:t>Intensive </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504D">
                    <a:lumMod val="75000"/>
                  </a:srgbClr>
                </a:solidFill>
                <a:effectLst/>
                <a:uLnTx/>
                <a:uFillTx/>
                <a:latin typeface="Calibri"/>
                <a:ea typeface=""/>
                <a:cs typeface="+mn-cs"/>
              </a:rPr>
              <a:t>cluster</a:t>
            </a:r>
          </a:p>
        </p:txBody>
      </p:sp>
      <p:sp>
        <p:nvSpPr>
          <p:cNvPr id="80" name="Right Brace 79"/>
          <p:cNvSpPr/>
          <p:nvPr/>
        </p:nvSpPr>
        <p:spPr>
          <a:xfrm rot="5400000">
            <a:off x="3009899" y="2766063"/>
            <a:ext cx="304802" cy="96012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1" name="TextBox 80"/>
          <p:cNvSpPr txBox="1"/>
          <p:nvPr/>
        </p:nvSpPr>
        <p:spPr>
          <a:xfrm>
            <a:off x="2895601" y="3322323"/>
            <a:ext cx="609600" cy="507109"/>
          </a:xfrm>
          <a:prstGeom prst="rect">
            <a:avLst/>
          </a:prstGeom>
          <a:noFill/>
        </p:spPr>
        <p:txBody>
          <a:bodyPr wrap="square" lIns="0" tIns="45702" rIns="0"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l-GR" sz="3200" b="0" i="1" u="none" strike="noStrike" kern="1200" cap="none" spc="0" normalizeH="0" baseline="0" noProof="0" dirty="0">
                <a:ln>
                  <a:noFill/>
                </a:ln>
                <a:solidFill>
                  <a:srgbClr val="FF0000"/>
                </a:solidFill>
                <a:effectLst/>
                <a:uLnTx/>
                <a:uFillTx/>
                <a:latin typeface="Calibri"/>
                <a:ea typeface=""/>
                <a:cs typeface="+mn-cs"/>
              </a:rPr>
              <a:t>α</a:t>
            </a:r>
            <a:r>
              <a:rPr kumimoji="0" lang="en-US" sz="3200" b="1" i="1" u="none" strike="noStrike" kern="1200" cap="none" spc="0" normalizeH="0" baseline="0" noProof="0" dirty="0">
                <a:ln>
                  <a:noFill/>
                </a:ln>
                <a:solidFill>
                  <a:srgbClr val="FF0000"/>
                </a:solidFill>
                <a:effectLst/>
                <a:uLnTx/>
                <a:uFillTx/>
                <a:latin typeface="Calibri"/>
                <a:ea typeface=""/>
                <a:cs typeface="+mn-cs"/>
              </a:rPr>
              <a:t>T</a:t>
            </a:r>
          </a:p>
        </p:txBody>
      </p:sp>
      <p:sp>
        <p:nvSpPr>
          <p:cNvPr id="24" name="TextBox 23"/>
          <p:cNvSpPr txBox="1"/>
          <p:nvPr/>
        </p:nvSpPr>
        <p:spPr>
          <a:xfrm>
            <a:off x="304800" y="3048002"/>
            <a:ext cx="2286000" cy="706924"/>
          </a:xfrm>
          <a:prstGeom prst="rect">
            <a:avLst/>
          </a:prstGeom>
          <a:noFill/>
        </p:spPr>
        <p:txBody>
          <a:bodyPr wrap="square" lIns="0" tIns="0" rIns="0" bIns="0"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F497D"/>
                </a:solidFill>
                <a:effectLst/>
                <a:uLnTx/>
                <a:uFillTx/>
                <a:latin typeface="Calibri"/>
                <a:ea typeface=""/>
                <a:cs typeface="+mn-cs"/>
              </a:rPr>
              <a:t>Non-intensive</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F497D"/>
                </a:solidFill>
                <a:effectLst/>
                <a:uLnTx/>
                <a:uFillTx/>
                <a:latin typeface="Calibri"/>
                <a:ea typeface=""/>
                <a:cs typeface="+mn-cs"/>
              </a:rPr>
              <a:t>cluster</a:t>
            </a:r>
          </a:p>
        </p:txBody>
      </p:sp>
      <p:sp>
        <p:nvSpPr>
          <p:cNvPr id="30" name="Content Placeholder 2"/>
          <p:cNvSpPr txBox="1">
            <a:spLocks/>
          </p:cNvSpPr>
          <p:nvPr/>
        </p:nvSpPr>
        <p:spPr>
          <a:xfrm>
            <a:off x="457200" y="4495800"/>
            <a:ext cx="8229600" cy="1676400"/>
          </a:xfrm>
          <a:prstGeom prst="rect">
            <a:avLst/>
          </a:prstGeom>
        </p:spPr>
        <p:txBody>
          <a:bodyPr vert="horz" lIns="91402" tIns="45702" rIns="91402" bIns="45702" rtlCol="0">
            <a:noAutofit/>
          </a:bodyPr>
          <a:lstStyle/>
          <a:p>
            <a:pPr marL="342761" marR="0" lvl="0" indent="-342761" algn="l" defTabSz="914024" rtl="0" eaLnBrk="1" fontAlgn="auto" latinLnBrk="0" hangingPunct="1">
              <a:lnSpc>
                <a:spcPct val="100000"/>
              </a:lnSpc>
              <a:spcBef>
                <a:spcPct val="20000"/>
              </a:spcBef>
              <a:spcAft>
                <a:spcPts val="0"/>
              </a:spcAft>
              <a:buClrTx/>
              <a:buSzTx/>
              <a:buFontTx/>
              <a:buNone/>
              <a:tabLst/>
              <a:defRPr/>
            </a:pPr>
            <a:r>
              <a:rPr kumimoji="0" lang="en-US" sz="3200" b="1" i="1" u="none" strike="noStrike" kern="1200" cap="none" spc="0" normalizeH="0" baseline="0" noProof="0" dirty="0">
                <a:ln>
                  <a:noFill/>
                </a:ln>
                <a:solidFill>
                  <a:srgbClr val="FF0000"/>
                </a:solidFill>
                <a:effectLst/>
                <a:uLnTx/>
                <a:uFillTx/>
                <a:latin typeface="Calibri"/>
                <a:ea typeface=""/>
                <a:cs typeface="+mn-cs"/>
              </a:rPr>
              <a:t>T</a:t>
            </a:r>
            <a:r>
              <a:rPr kumimoji="0" lang="en-US" sz="2800" b="0" i="1" u="none" strike="noStrike" kern="1200" cap="none" spc="0" normalizeH="0" baseline="0" noProof="0" dirty="0">
                <a:ln>
                  <a:noFill/>
                </a:ln>
                <a:solidFill>
                  <a:prstClr val="black"/>
                </a:solidFill>
                <a:effectLst/>
                <a:uLnTx/>
                <a:uFillTx/>
                <a:latin typeface="Calibri"/>
                <a:ea typeface=""/>
                <a:cs typeface="+mn-cs"/>
              </a:rPr>
              <a:t> </a:t>
            </a:r>
            <a:r>
              <a:rPr kumimoji="0" lang="en-US" sz="3600" b="1" i="0" u="none" strike="noStrike" kern="1200" cap="none" spc="0" normalizeH="0" baseline="0" noProof="0" dirty="0">
                <a:ln>
                  <a:noFill/>
                </a:ln>
                <a:solidFill>
                  <a:prstClr val="black"/>
                </a:solidFill>
                <a:effectLst/>
                <a:uLnTx/>
                <a:uFillTx/>
                <a:latin typeface="Calibri"/>
                <a:ea typeface=""/>
                <a:cs typeface="Times New Roman"/>
              </a:rPr>
              <a:t>=</a:t>
            </a:r>
            <a:r>
              <a:rPr kumimoji="0" lang="en-US" sz="2800" b="0" i="1" u="none" strike="noStrike" kern="1200" cap="none" spc="0" normalizeH="0" baseline="0" noProof="0" dirty="0">
                <a:ln>
                  <a:noFill/>
                </a:ln>
                <a:solidFill>
                  <a:prstClr val="black"/>
                </a:solidFill>
                <a:effectLst/>
                <a:uLnTx/>
                <a:uFillTx/>
                <a:latin typeface="Calibri"/>
                <a:ea typeface=""/>
                <a:cs typeface="Times New Roman"/>
              </a:rPr>
              <a:t> </a:t>
            </a:r>
            <a:r>
              <a:rPr kumimoji="0" lang="en-US" sz="2800" b="0" i="0" u="none" strike="noStrike" kern="1200" cap="none" spc="0" normalizeH="0" baseline="0" noProof="0" dirty="0">
                <a:ln>
                  <a:noFill/>
                </a:ln>
                <a:solidFill>
                  <a:prstClr val="black"/>
                </a:solidFill>
                <a:effectLst/>
                <a:uLnTx/>
                <a:uFillTx/>
                <a:latin typeface="Calibri"/>
                <a:ea typeface=""/>
                <a:cs typeface="+mn-cs"/>
              </a:rPr>
              <a:t>Total </a:t>
            </a:r>
            <a:r>
              <a:rPr kumimoji="0" lang="en-US" sz="2800" b="1" i="1" u="none" strike="noStrike" kern="1200" cap="none" spc="0" normalizeH="0" baseline="0" noProof="0" dirty="0">
                <a:ln>
                  <a:noFill/>
                </a:ln>
                <a:solidFill>
                  <a:prstClr val="black"/>
                </a:solidFill>
                <a:effectLst/>
                <a:uLnTx/>
                <a:uFillTx/>
                <a:latin typeface="Calibri"/>
                <a:ea typeface=""/>
                <a:cs typeface="+mn-cs"/>
              </a:rPr>
              <a:t>memory bandwidth usage</a:t>
            </a:r>
            <a:endParaRPr kumimoji="0" lang="en-US" sz="2800" b="0" i="0" u="none" strike="noStrike" kern="1200" cap="none" spc="0" normalizeH="0" baseline="0" noProof="0" dirty="0">
              <a:ln>
                <a:noFill/>
              </a:ln>
              <a:solidFill>
                <a:prstClr val="black"/>
              </a:solidFill>
              <a:effectLst/>
              <a:uLnTx/>
              <a:uFillTx/>
              <a:latin typeface="Calibri"/>
              <a:ea typeface=""/>
              <a:cs typeface="+mn-cs"/>
            </a:endParaRPr>
          </a:p>
          <a:p>
            <a:pPr marL="974325" marR="0" lvl="0" indent="-974325" algn="l" defTabSz="914024" rtl="0" eaLnBrk="1" fontAlgn="auto" latinLnBrk="0" hangingPunct="1">
              <a:lnSpc>
                <a:spcPct val="100000"/>
              </a:lnSpc>
              <a:spcBef>
                <a:spcPct val="2000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
              <a:cs typeface="+mn-cs"/>
            </a:endParaRPr>
          </a:p>
          <a:p>
            <a:pPr marL="974325" marR="0" lvl="0" indent="-974325" algn="l" defTabSz="914024" rtl="0" eaLnBrk="1" fontAlgn="auto" latinLnBrk="0" hangingPunct="1">
              <a:lnSpc>
                <a:spcPct val="100000"/>
              </a:lnSpc>
              <a:spcBef>
                <a:spcPct val="20000"/>
              </a:spcBef>
              <a:spcAft>
                <a:spcPts val="0"/>
              </a:spcAft>
              <a:buClrTx/>
              <a:buSzTx/>
              <a:buFontTx/>
              <a:buNone/>
              <a:tabLst/>
              <a:defRPr/>
            </a:pPr>
            <a:r>
              <a:rPr kumimoji="0" lang="en-US" sz="3000" b="1" i="0" u="sng" strike="noStrike" kern="1200" cap="none" spc="0" normalizeH="0" baseline="0" noProof="0" dirty="0">
                <a:ln>
                  <a:noFill/>
                </a:ln>
                <a:solidFill>
                  <a:prstClr val="black"/>
                </a:solidFill>
                <a:effectLst/>
                <a:uLnTx/>
                <a:uFillTx/>
                <a:latin typeface="Calibri"/>
                <a:ea typeface=""/>
                <a:cs typeface="+mn-cs"/>
              </a:rPr>
              <a:t>Step2</a:t>
            </a:r>
            <a:r>
              <a:rPr kumimoji="0" lang="en-US" sz="3000" b="0" i="0" u="none" strike="noStrike" kern="1200" cap="none" spc="0" normalizeH="0" baseline="0" noProof="0" dirty="0">
                <a:ln>
                  <a:noFill/>
                </a:ln>
                <a:solidFill>
                  <a:prstClr val="black"/>
                </a:solidFill>
                <a:effectLst/>
                <a:uLnTx/>
                <a:uFillTx/>
                <a:latin typeface="Calibri"/>
                <a:ea typeface=""/>
                <a:cs typeface="+mn-cs"/>
              </a:rPr>
              <a:t> Memory bandwidth usage </a:t>
            </a:r>
            <a:r>
              <a:rPr kumimoji="0" lang="el-GR" sz="3000" b="0" i="1" u="none" strike="noStrike" kern="1200" cap="none" spc="0" normalizeH="0" baseline="0" noProof="0" dirty="0">
                <a:ln>
                  <a:noFill/>
                </a:ln>
                <a:solidFill>
                  <a:srgbClr val="FF0000"/>
                </a:solidFill>
                <a:effectLst/>
                <a:uLnTx/>
                <a:uFillTx/>
                <a:latin typeface="Calibri"/>
                <a:ea typeface=""/>
                <a:cs typeface="+mn-cs"/>
              </a:rPr>
              <a:t>α</a:t>
            </a:r>
            <a:r>
              <a:rPr kumimoji="0" lang="en-US" sz="3000" b="1" i="1" u="none" strike="noStrike" kern="1200" cap="none" spc="0" normalizeH="0" baseline="0" noProof="0" dirty="0">
                <a:ln>
                  <a:noFill/>
                </a:ln>
                <a:solidFill>
                  <a:srgbClr val="FF0000"/>
                </a:solidFill>
                <a:effectLst/>
                <a:uLnTx/>
                <a:uFillTx/>
                <a:latin typeface="Calibri"/>
                <a:ea typeface=""/>
                <a:cs typeface="+mn-cs"/>
              </a:rPr>
              <a:t>T </a:t>
            </a:r>
            <a:r>
              <a:rPr kumimoji="0" lang="en-US" sz="3000" b="0" i="0" u="none" strike="noStrike" kern="1200" cap="none" spc="0" normalizeH="0" baseline="0" noProof="0" dirty="0">
                <a:ln>
                  <a:noFill/>
                </a:ln>
                <a:solidFill>
                  <a:prstClr val="black"/>
                </a:solidFill>
                <a:effectLst/>
                <a:uLnTx/>
                <a:uFillTx/>
                <a:latin typeface="Calibri"/>
                <a:ea typeface=""/>
                <a:cs typeface="+mn-cs"/>
              </a:rPr>
              <a:t>divides clusters</a:t>
            </a:r>
          </a:p>
          <a:p>
            <a:pPr marL="974325" marR="0" lvl="0" indent="-974325" algn="l" defTabSz="914024" rtl="0" eaLnBrk="1" fontAlgn="auto" latinLnBrk="0" hangingPunct="1">
              <a:lnSpc>
                <a:spcPct val="100000"/>
              </a:lnSpc>
              <a:spcBef>
                <a:spcPct val="20000"/>
              </a:spcBef>
              <a:spcAft>
                <a:spcPts val="0"/>
              </a:spcAft>
              <a:buClrTx/>
              <a:buSzTx/>
              <a:buFontTx/>
              <a:buNone/>
              <a:tabLst/>
              <a:defRPr/>
            </a:pPr>
            <a:endParaRPr kumimoji="0" lang="en-US" sz="3000" b="1" i="1" u="none" strike="noStrike" kern="1200" cap="none" spc="0" normalizeH="0" baseline="0" noProof="0" dirty="0">
              <a:ln>
                <a:noFill/>
              </a:ln>
              <a:solidFill>
                <a:srgbClr val="FF0000"/>
              </a:solidFill>
              <a:effectLst/>
              <a:uLnTx/>
              <a:uFillTx/>
              <a:latin typeface="Calibri"/>
              <a:ea typeface=""/>
              <a:cs typeface="+mn-cs"/>
            </a:endParaRPr>
          </a:p>
        </p:txBody>
      </p:sp>
    </p:spTree>
    <p:extLst>
      <p:ext uri="{BB962C8B-B14F-4D97-AF65-F5344CB8AC3E}">
        <p14:creationId xmlns:p14="http://schemas.microsoft.com/office/powerpoint/2010/main" val="44533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9" grpId="0"/>
      <p:bldP spid="82" grpId="0" animBg="1"/>
      <p:bldP spid="22" grpId="0" animBg="1"/>
      <p:bldP spid="23" grpId="0" animBg="1"/>
      <p:bldP spid="25" grpId="0"/>
      <p:bldP spid="80" grpId="0" animBg="1"/>
      <p:bldP spid="81" grpId="0"/>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p:txBody>
          <a:bodyPr/>
          <a:lstStyle/>
          <a:p>
            <a:r>
              <a:rPr lang="en-US" dirty="0"/>
              <a:t>TCM Outline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74</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5" name="Rounded Rectangle 4"/>
          <p:cNvSpPr/>
          <p:nvPr/>
        </p:nvSpPr>
        <p:spPr>
          <a:xfrm>
            <a:off x="7086600" y="4343400"/>
            <a:ext cx="1600200" cy="1828800"/>
          </a:xfrm>
          <a:prstGeom prst="round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457200" y="2995577"/>
            <a:ext cx="2438400" cy="1728823"/>
          </a:xfrm>
          <a:prstGeom prst="rect">
            <a:avLst/>
          </a:prstGeom>
          <a:solidFill>
            <a:schemeClr val="bg1">
              <a:lumMod val="8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ounded Rectangle 6"/>
          <p:cNvSpPr/>
          <p:nvPr/>
        </p:nvSpPr>
        <p:spPr>
          <a:xfrm>
            <a:off x="1295400" y="4157669"/>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ounded Rectangle 7"/>
          <p:cNvSpPr/>
          <p:nvPr/>
        </p:nvSpPr>
        <p:spPr>
          <a:xfrm>
            <a:off x="1905000" y="4038600"/>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ounded Rectangle 8"/>
          <p:cNvSpPr/>
          <p:nvPr/>
        </p:nvSpPr>
        <p:spPr>
          <a:xfrm>
            <a:off x="879462" y="3234737"/>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p:cNvSpPr/>
          <p:nvPr/>
        </p:nvSpPr>
        <p:spPr>
          <a:xfrm>
            <a:off x="609601" y="3455967"/>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ounded Rectangle 10"/>
          <p:cNvSpPr/>
          <p:nvPr/>
        </p:nvSpPr>
        <p:spPr>
          <a:xfrm>
            <a:off x="1752601" y="3124200"/>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ounded Rectangle 11"/>
          <p:cNvSpPr/>
          <p:nvPr/>
        </p:nvSpPr>
        <p:spPr>
          <a:xfrm>
            <a:off x="1905000" y="3810008"/>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698471" y="4352930"/>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 name="Group 13"/>
          <p:cNvGrpSpPr/>
          <p:nvPr/>
        </p:nvGrpSpPr>
        <p:grpSpPr>
          <a:xfrm>
            <a:off x="4398110" y="4700622"/>
            <a:ext cx="1828800" cy="1166778"/>
            <a:chOff x="3581400" y="4167223"/>
            <a:chExt cx="1828800" cy="1166778"/>
          </a:xfrm>
        </p:grpSpPr>
        <p:sp>
          <p:nvSpPr>
            <p:cNvPr id="15" name="Rectangle 14"/>
            <p:cNvSpPr/>
            <p:nvPr/>
          </p:nvSpPr>
          <p:spPr>
            <a:xfrm>
              <a:off x="3581400" y="4167223"/>
              <a:ext cx="1828800" cy="116677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ounded Rectangle 15"/>
            <p:cNvSpPr/>
            <p:nvPr/>
          </p:nvSpPr>
          <p:spPr>
            <a:xfrm>
              <a:off x="3697956" y="426720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ounded Rectangle 16"/>
            <p:cNvSpPr/>
            <p:nvPr/>
          </p:nvSpPr>
          <p:spPr>
            <a:xfrm>
              <a:off x="4572000" y="4398851"/>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ounded Rectangle 17"/>
            <p:cNvSpPr/>
            <p:nvPr/>
          </p:nvSpPr>
          <p:spPr>
            <a:xfrm>
              <a:off x="3810000" y="481889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9" name="Right Arrow 18"/>
          <p:cNvSpPr/>
          <p:nvPr/>
        </p:nvSpPr>
        <p:spPr>
          <a:xfrm rot="18900000">
            <a:off x="3410510" y="314269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ight Arrow 19"/>
          <p:cNvSpPr/>
          <p:nvPr/>
        </p:nvSpPr>
        <p:spPr>
          <a:xfrm rot="2700000">
            <a:off x="3410510" y="409631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 name="Group 20"/>
          <p:cNvGrpSpPr/>
          <p:nvPr/>
        </p:nvGrpSpPr>
        <p:grpSpPr>
          <a:xfrm>
            <a:off x="4841705" y="2286001"/>
            <a:ext cx="873297" cy="746106"/>
            <a:chOff x="2271681" y="4560903"/>
            <a:chExt cx="1260486" cy="990600"/>
          </a:xfrm>
          <a:noFill/>
        </p:grpSpPr>
        <p:sp>
          <p:nvSpPr>
            <p:cNvPr id="22" name="Rectangle 21"/>
            <p:cNvSpPr/>
            <p:nvPr/>
          </p:nvSpPr>
          <p:spPr>
            <a:xfrm>
              <a:off x="2271681" y="4560903"/>
              <a:ext cx="1260486" cy="990600"/>
            </a:xfrm>
            <a:prstGeom prst="rect">
              <a:avLst/>
            </a:prstGeom>
            <a:grp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ounded Rectangle 22"/>
            <p:cNvSpPr/>
            <p:nvPr/>
          </p:nvSpPr>
          <p:spPr>
            <a:xfrm>
              <a:off x="2436776" y="4695858"/>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ounded Rectangle 23"/>
            <p:cNvSpPr/>
            <p:nvPr/>
          </p:nvSpPr>
          <p:spPr>
            <a:xfrm>
              <a:off x="2527271" y="5097501"/>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ounded Rectangle 24"/>
            <p:cNvSpPr/>
            <p:nvPr/>
          </p:nvSpPr>
          <p:spPr>
            <a:xfrm>
              <a:off x="2947958" y="4878423"/>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ounded Rectangle 25"/>
            <p:cNvSpPr/>
            <p:nvPr/>
          </p:nvSpPr>
          <p:spPr>
            <a:xfrm>
              <a:off x="2727305" y="5316579"/>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7" name="Rectangle 26"/>
          <p:cNvSpPr/>
          <p:nvPr/>
        </p:nvSpPr>
        <p:spPr>
          <a:xfrm>
            <a:off x="2600547" y="2362208"/>
            <a:ext cx="2051160" cy="453007"/>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1. Clustering</a:t>
            </a:r>
          </a:p>
        </p:txBody>
      </p:sp>
      <p:sp>
        <p:nvSpPr>
          <p:cNvPr id="29" name="Rounded Rectangle 28"/>
          <p:cNvSpPr/>
          <p:nvPr/>
        </p:nvSpPr>
        <p:spPr>
          <a:xfrm>
            <a:off x="7086600" y="2057400"/>
            <a:ext cx="990600" cy="1219200"/>
          </a:xfrm>
          <a:prstGeom prst="round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ounded Rectangle 29"/>
          <p:cNvSpPr/>
          <p:nvPr/>
        </p:nvSpPr>
        <p:spPr>
          <a:xfrm>
            <a:off x="7586589" y="2268538"/>
            <a:ext cx="232117" cy="57155"/>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31" name="Rounded Rectangle 30"/>
          <p:cNvSpPr/>
          <p:nvPr/>
        </p:nvSpPr>
        <p:spPr>
          <a:xfrm>
            <a:off x="7563151" y="2441133"/>
            <a:ext cx="279009" cy="93528"/>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32" name="Rounded Rectangle 31"/>
          <p:cNvSpPr/>
          <p:nvPr/>
        </p:nvSpPr>
        <p:spPr>
          <a:xfrm>
            <a:off x="7525043" y="2650110"/>
            <a:ext cx="355209" cy="130042"/>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33" name="Rounded Rectangle 32"/>
          <p:cNvSpPr/>
          <p:nvPr/>
        </p:nvSpPr>
        <p:spPr>
          <a:xfrm>
            <a:off x="7480495" y="2895599"/>
            <a:ext cx="444305" cy="166693"/>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cxnSp>
        <p:nvCxnSpPr>
          <p:cNvPr id="34" name="Straight Arrow Connector 33"/>
          <p:cNvCxnSpPr/>
          <p:nvPr/>
        </p:nvCxnSpPr>
        <p:spPr>
          <a:xfrm rot="5400000" flipH="1" flipV="1">
            <a:off x="6858001" y="2666999"/>
            <a:ext cx="914400" cy="2"/>
          </a:xfrm>
          <a:prstGeom prst="straightConnector1">
            <a:avLst/>
          </a:prstGeom>
          <a:ln w="44450">
            <a:solidFill>
              <a:schemeClr val="tx1">
                <a:lumMod val="50000"/>
                <a:lumOff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7750910" y="4572001"/>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ounded Rectangle 35"/>
          <p:cNvSpPr/>
          <p:nvPr/>
        </p:nvSpPr>
        <p:spPr>
          <a:xfrm>
            <a:off x="7750915" y="5067302"/>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7" name="Straight Arrow Connector 36"/>
          <p:cNvCxnSpPr/>
          <p:nvPr/>
        </p:nvCxnSpPr>
        <p:spPr>
          <a:xfrm rot="16200000" flipV="1">
            <a:off x="6641669" y="5219700"/>
            <a:ext cx="1447802" cy="2"/>
          </a:xfrm>
          <a:prstGeom prst="straightConnector1">
            <a:avLst/>
          </a:prstGeom>
          <a:ln w="44450">
            <a:solidFill>
              <a:schemeClr val="tx1">
                <a:lumMod val="50000"/>
                <a:lumOff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7750910" y="556260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Oval 38"/>
          <p:cNvSpPr/>
          <p:nvPr/>
        </p:nvSpPr>
        <p:spPr>
          <a:xfrm rot="16200000">
            <a:off x="7079819" y="5098626"/>
            <a:ext cx="1371600" cy="318363"/>
          </a:xfrm>
          <a:prstGeom prst="ellipse">
            <a:avLst/>
          </a:prstGeom>
          <a:noFill/>
          <a:ln w="317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Arrow Connector 39"/>
          <p:cNvCxnSpPr/>
          <p:nvPr/>
        </p:nvCxnSpPr>
        <p:spPr>
          <a:xfrm rot="5400000">
            <a:off x="7567610" y="5257807"/>
            <a:ext cx="76200" cy="1"/>
          </a:xfrm>
          <a:prstGeom prst="straightConnector1">
            <a:avLst/>
          </a:prstGeom>
          <a:ln w="31750">
            <a:solidFill>
              <a:schemeClr val="tx1">
                <a:lumMod val="75000"/>
                <a:lumOff val="2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7886700" y="5257807"/>
            <a:ext cx="76200" cy="1"/>
          </a:xfrm>
          <a:prstGeom prst="straightConnector1">
            <a:avLst/>
          </a:prstGeom>
          <a:ln w="31750">
            <a:solidFill>
              <a:schemeClr val="tx1">
                <a:lumMod val="75000"/>
                <a:lumOff val="25000"/>
              </a:schemeClr>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42" name="Right Arrow 41"/>
          <p:cNvSpPr/>
          <p:nvPr/>
        </p:nvSpPr>
        <p:spPr>
          <a:xfrm>
            <a:off x="6172200" y="2380689"/>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ight Arrow 42"/>
          <p:cNvSpPr/>
          <p:nvPr/>
        </p:nvSpPr>
        <p:spPr>
          <a:xfrm>
            <a:off x="6477000" y="502920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 name="Straight Connector 46"/>
          <p:cNvCxnSpPr/>
          <p:nvPr/>
        </p:nvCxnSpPr>
        <p:spPr>
          <a:xfrm>
            <a:off x="457200" y="304800"/>
            <a:ext cx="8229600" cy="1588"/>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329829" y="3409248"/>
            <a:ext cx="1879556" cy="799256"/>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0000"/>
                </a:solidFill>
                <a:effectLst/>
                <a:uLnTx/>
                <a:uFillTx/>
                <a:latin typeface="Calibri"/>
                <a:ea typeface=""/>
                <a:cs typeface="+mn-cs"/>
              </a:rPr>
              <a:t>2. Between </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0000"/>
                </a:solidFill>
                <a:effectLst/>
                <a:uLnTx/>
                <a:uFillTx/>
                <a:latin typeface="Calibri"/>
                <a:ea typeface=""/>
                <a:cs typeface="+mn-cs"/>
              </a:rPr>
              <a:t>Clusters</a:t>
            </a:r>
          </a:p>
        </p:txBody>
      </p:sp>
    </p:spTree>
    <p:extLst>
      <p:ext uri="{BB962C8B-B14F-4D97-AF65-F5344CB8AC3E}">
        <p14:creationId xmlns:p14="http://schemas.microsoft.com/office/powerpoint/2010/main" val="4029788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029200"/>
          </a:xfrm>
        </p:spPr>
        <p:txBody>
          <a:bodyPr>
            <a:noAutofit/>
          </a:bodyPr>
          <a:lstStyle/>
          <a:p>
            <a:pPr marL="0" lvl="1" indent="0">
              <a:buNone/>
            </a:pPr>
            <a:r>
              <a:rPr lang="en-US" sz="3200" b="1" i="1" kern="0" dirty="0">
                <a:solidFill>
                  <a:sysClr val="windowText" lastClr="000000"/>
                </a:solidFill>
              </a:rPr>
              <a:t>Prioritize </a:t>
            </a:r>
            <a:r>
              <a:rPr lang="en-US" sz="3200" b="1" i="1" kern="0" dirty="0">
                <a:solidFill>
                  <a:srgbClr val="1B587C"/>
                </a:solidFill>
              </a:rPr>
              <a:t>non-intensive</a:t>
            </a:r>
            <a:r>
              <a:rPr lang="en-US" sz="3200" b="1" i="1" kern="0" dirty="0">
                <a:solidFill>
                  <a:sysClr val="windowText" lastClr="000000"/>
                </a:solidFill>
              </a:rPr>
              <a:t> cluster</a:t>
            </a:r>
          </a:p>
          <a:p>
            <a:endParaRPr lang="en-US" sz="2400" dirty="0"/>
          </a:p>
          <a:p>
            <a:endParaRPr lang="en-US" sz="2400" dirty="0"/>
          </a:p>
          <a:p>
            <a:pPr lvl="1"/>
            <a:endParaRPr lang="en-US" sz="2000" dirty="0"/>
          </a:p>
          <a:p>
            <a:r>
              <a:rPr lang="en-US" sz="3000" b="1" dirty="0"/>
              <a:t>Increases system throughput</a:t>
            </a:r>
          </a:p>
          <a:p>
            <a:pPr lvl="1"/>
            <a:r>
              <a:rPr lang="en-US" dirty="0">
                <a:solidFill>
                  <a:schemeClr val="tx2"/>
                </a:solidFill>
              </a:rPr>
              <a:t>Non-intensive</a:t>
            </a:r>
            <a:r>
              <a:rPr lang="en-US" dirty="0"/>
              <a:t> threads have greater potential for making progress</a:t>
            </a:r>
          </a:p>
          <a:p>
            <a:endParaRPr lang="en-US" sz="800" dirty="0"/>
          </a:p>
          <a:p>
            <a:r>
              <a:rPr lang="en-US" sz="3000" b="1" dirty="0"/>
              <a:t>Does not degrade fairness</a:t>
            </a:r>
          </a:p>
          <a:p>
            <a:pPr lvl="1"/>
            <a:r>
              <a:rPr lang="en-US" dirty="0">
                <a:solidFill>
                  <a:schemeClr val="tx2"/>
                </a:solidFill>
              </a:rPr>
              <a:t>Non-intensive</a:t>
            </a:r>
            <a:r>
              <a:rPr lang="en-US" dirty="0"/>
              <a:t> threads are “light”</a:t>
            </a:r>
          </a:p>
          <a:p>
            <a:pPr lvl="1"/>
            <a:r>
              <a:rPr lang="en-US" dirty="0"/>
              <a:t>Rarely interfere with </a:t>
            </a:r>
            <a:r>
              <a:rPr lang="en-US" dirty="0">
                <a:solidFill>
                  <a:schemeClr val="accent2"/>
                </a:solidFill>
              </a:rPr>
              <a:t>intensive</a:t>
            </a:r>
            <a:r>
              <a:rPr lang="en-US" dirty="0"/>
              <a:t> threads</a:t>
            </a:r>
          </a:p>
        </p:txBody>
      </p:sp>
      <p:sp>
        <p:nvSpPr>
          <p:cNvPr id="2" name="Title 1"/>
          <p:cNvSpPr>
            <a:spLocks noGrp="1"/>
          </p:cNvSpPr>
          <p:nvPr>
            <p:ph type="title"/>
          </p:nvPr>
        </p:nvSpPr>
        <p:spPr/>
        <p:txBody>
          <a:bodyPr/>
          <a:lstStyle/>
          <a:p>
            <a:r>
              <a:rPr lang="en-US" dirty="0"/>
              <a:t>Prioritization Between Clusters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75</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grpSp>
        <p:nvGrpSpPr>
          <p:cNvPr id="6" name="Group 195"/>
          <p:cNvGrpSpPr/>
          <p:nvPr/>
        </p:nvGrpSpPr>
        <p:grpSpPr>
          <a:xfrm>
            <a:off x="2667000" y="1905207"/>
            <a:ext cx="914400" cy="685403"/>
            <a:chOff x="7239916" y="4952206"/>
            <a:chExt cx="1828678" cy="1600200"/>
          </a:xfrm>
        </p:grpSpPr>
        <p:sp>
          <p:nvSpPr>
            <p:cNvPr id="7" name="Rectangle 6"/>
            <p:cNvSpPr/>
            <p:nvPr/>
          </p:nvSpPr>
          <p:spPr>
            <a:xfrm>
              <a:off x="7239916" y="4952206"/>
              <a:ext cx="1828678" cy="1600200"/>
            </a:xfrm>
            <a:prstGeom prst="rect">
              <a:avLst/>
            </a:prstGeom>
            <a:noFill/>
            <a:ln w="38100" cap="flat" cmpd="sng" algn="ctr">
              <a:solidFill>
                <a:srgbClr val="4F81BD">
                  <a:shade val="50000"/>
                </a:srgbClr>
              </a:solidFill>
              <a:prstDash val="solid"/>
            </a:ln>
            <a:effectLst/>
          </p:spPr>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8" name="Rounded Rectangle 7"/>
            <p:cNvSpPr/>
            <p:nvPr/>
          </p:nvSpPr>
          <p:spPr>
            <a:xfrm>
              <a:off x="7469130" y="5271913"/>
              <a:ext cx="380877" cy="159853"/>
            </a:xfrm>
            <a:prstGeom prst="roundRect">
              <a:avLst/>
            </a:prstGeom>
            <a:solidFill>
              <a:srgbClr val="4F81BD">
                <a:lumMod val="75000"/>
              </a:srgbClr>
            </a:solidFill>
            <a:ln w="25400" cap="flat" cmpd="sng" algn="ctr">
              <a:solidFill>
                <a:srgbClr val="4F81BD">
                  <a:lumMod val="75000"/>
                </a:srgbClr>
              </a:solidFill>
              <a:prstDash val="solid"/>
            </a:ln>
            <a:effectLst/>
          </p:spPr>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9" name="Rounded Rectangle 8"/>
            <p:cNvSpPr/>
            <p:nvPr/>
          </p:nvSpPr>
          <p:spPr>
            <a:xfrm>
              <a:off x="7544963" y="5911327"/>
              <a:ext cx="457567" cy="159853"/>
            </a:xfrm>
            <a:prstGeom prst="roundRect">
              <a:avLst/>
            </a:prstGeom>
            <a:solidFill>
              <a:srgbClr val="4F81BD">
                <a:lumMod val="75000"/>
              </a:srgbClr>
            </a:solidFill>
            <a:ln w="25400" cap="flat" cmpd="sng" algn="ctr">
              <a:solidFill>
                <a:srgbClr val="4F81BD">
                  <a:lumMod val="75000"/>
                </a:srgbClr>
              </a:solidFill>
              <a:prstDash val="solid"/>
            </a:ln>
            <a:effectLst/>
          </p:spPr>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10" name="Rounded Rectangle 9"/>
            <p:cNvSpPr/>
            <p:nvPr/>
          </p:nvSpPr>
          <p:spPr>
            <a:xfrm>
              <a:off x="8154255" y="5307547"/>
              <a:ext cx="610887" cy="337182"/>
            </a:xfrm>
            <a:prstGeom prst="roundRect">
              <a:avLst/>
            </a:prstGeom>
            <a:solidFill>
              <a:srgbClr val="4F81BD">
                <a:lumMod val="75000"/>
              </a:srgbClr>
            </a:solidFill>
            <a:ln w="25400" cap="flat" cmpd="sng" algn="ctr">
              <a:solidFill>
                <a:srgbClr val="4F81BD">
                  <a:lumMod val="75000"/>
                </a:srgbClr>
              </a:solidFill>
              <a:prstDash val="solid"/>
            </a:ln>
            <a:effectLst/>
          </p:spPr>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11" name="Rounded Rectangle 10"/>
            <p:cNvSpPr/>
            <p:nvPr/>
          </p:nvSpPr>
          <p:spPr>
            <a:xfrm>
              <a:off x="8307574" y="6071180"/>
              <a:ext cx="305045" cy="159853"/>
            </a:xfrm>
            <a:prstGeom prst="roundRect">
              <a:avLst/>
            </a:prstGeom>
            <a:solidFill>
              <a:srgbClr val="4F81BD">
                <a:lumMod val="75000"/>
              </a:srgbClr>
            </a:solidFill>
            <a:ln w="25400" cap="flat" cmpd="sng" algn="ctr">
              <a:solidFill>
                <a:srgbClr val="4F81BD">
                  <a:lumMod val="75000"/>
                </a:srgbClr>
              </a:solidFill>
              <a:prstDash val="solid"/>
            </a:ln>
            <a:effectLst/>
          </p:spPr>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ysClr val="window" lastClr="FFFFFF"/>
                </a:solidFill>
                <a:effectLst/>
                <a:uLnTx/>
                <a:uFillTx/>
                <a:latin typeface="Calibri"/>
                <a:ea typeface=""/>
                <a:cs typeface="+mn-cs"/>
              </a:endParaRPr>
            </a:p>
          </p:txBody>
        </p:sp>
      </p:grpSp>
      <p:grpSp>
        <p:nvGrpSpPr>
          <p:cNvPr id="12" name="Group 58"/>
          <p:cNvGrpSpPr/>
          <p:nvPr/>
        </p:nvGrpSpPr>
        <p:grpSpPr>
          <a:xfrm>
            <a:off x="5029200" y="1752600"/>
            <a:ext cx="1600200" cy="990600"/>
            <a:chOff x="7506334" y="1600200"/>
            <a:chExt cx="1256666" cy="762794"/>
          </a:xfrm>
        </p:grpSpPr>
        <p:sp>
          <p:nvSpPr>
            <p:cNvPr id="13" name="Rectangle 12"/>
            <p:cNvSpPr/>
            <p:nvPr/>
          </p:nvSpPr>
          <p:spPr>
            <a:xfrm>
              <a:off x="7506334" y="1600200"/>
              <a:ext cx="1256666" cy="762794"/>
            </a:xfrm>
            <a:prstGeom prst="rect">
              <a:avLst/>
            </a:prstGeom>
            <a:noFill/>
            <a:ln w="38100" cap="flat" cmpd="sng" algn="ctr">
              <a:solidFill>
                <a:srgbClr val="9F2936"/>
              </a:solidFill>
              <a:prstDash val="solid"/>
            </a:ln>
            <a:effectLst/>
          </p:spPr>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14" name="Rounded Rectangle 13"/>
            <p:cNvSpPr/>
            <p:nvPr/>
          </p:nvSpPr>
          <p:spPr>
            <a:xfrm>
              <a:off x="7603001" y="1707482"/>
              <a:ext cx="395111" cy="239486"/>
            </a:xfrm>
            <a:prstGeom prst="roundRect">
              <a:avLst/>
            </a:prstGeom>
            <a:solidFill>
              <a:srgbClr val="C0504D">
                <a:lumMod val="75000"/>
              </a:srgbClr>
            </a:solidFill>
            <a:ln w="25400" cap="flat" cmpd="sng" algn="ctr">
              <a:solidFill>
                <a:srgbClr val="C0504D">
                  <a:lumMod val="75000"/>
                </a:srgbClr>
              </a:solidFill>
              <a:prstDash val="solid"/>
            </a:ln>
            <a:effectLst/>
          </p:spPr>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15" name="Rounded Rectangle 14"/>
            <p:cNvSpPr/>
            <p:nvPr/>
          </p:nvSpPr>
          <p:spPr>
            <a:xfrm>
              <a:off x="7658734" y="2055777"/>
              <a:ext cx="394372" cy="197275"/>
            </a:xfrm>
            <a:prstGeom prst="roundRect">
              <a:avLst/>
            </a:prstGeom>
            <a:solidFill>
              <a:srgbClr val="C0504D">
                <a:lumMod val="75000"/>
              </a:srgbClr>
            </a:solidFill>
            <a:ln w="25400" cap="flat" cmpd="sng" algn="ctr">
              <a:solidFill>
                <a:srgbClr val="C0504D">
                  <a:lumMod val="75000"/>
                </a:srgbClr>
              </a:solidFill>
              <a:prstDash val="solid"/>
            </a:ln>
            <a:effectLst/>
          </p:spPr>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16" name="Rounded Rectangle 15"/>
            <p:cNvSpPr/>
            <p:nvPr/>
          </p:nvSpPr>
          <p:spPr>
            <a:xfrm>
              <a:off x="8162461" y="1785209"/>
              <a:ext cx="503873" cy="379376"/>
            </a:xfrm>
            <a:prstGeom prst="roundRect">
              <a:avLst/>
            </a:prstGeom>
            <a:solidFill>
              <a:srgbClr val="C0504D">
                <a:lumMod val="75000"/>
              </a:srgbClr>
            </a:solidFill>
            <a:ln w="25400" cap="flat" cmpd="sng" algn="ctr">
              <a:solidFill>
                <a:srgbClr val="C0504D">
                  <a:lumMod val="75000"/>
                </a:srgbClr>
              </a:solidFill>
              <a:prstDash val="solid"/>
            </a:ln>
            <a:effectLst/>
          </p:spPr>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grpSp>
      <p:sp>
        <p:nvSpPr>
          <p:cNvPr id="17" name="TextBox 16"/>
          <p:cNvSpPr txBox="1"/>
          <p:nvPr/>
        </p:nvSpPr>
        <p:spPr>
          <a:xfrm>
            <a:off x="3944400" y="1857376"/>
            <a:ext cx="685800" cy="847588"/>
          </a:xfrm>
          <a:prstGeom prst="rect">
            <a:avLst/>
          </a:prstGeom>
          <a:noFill/>
        </p:spPr>
        <p:txBody>
          <a:bodyPr wrap="square" lIns="0" tIns="0" rIns="0" bIns="0"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FF0000"/>
                </a:solidFill>
                <a:effectLst/>
                <a:uLnTx/>
                <a:uFillTx/>
                <a:latin typeface="Calibri"/>
                <a:ea typeface=""/>
                <a:cs typeface="+mn-cs"/>
              </a:rPr>
              <a:t>&gt;</a:t>
            </a:r>
          </a:p>
        </p:txBody>
      </p:sp>
      <p:sp>
        <p:nvSpPr>
          <p:cNvPr id="18" name="Rectangle 17"/>
          <p:cNvSpPr/>
          <p:nvPr/>
        </p:nvSpPr>
        <p:spPr>
          <a:xfrm>
            <a:off x="3610432" y="2438408"/>
            <a:ext cx="1338588" cy="453007"/>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0" i="1" u="none" strike="noStrike" kern="0" cap="none" spc="0" normalizeH="0" baseline="0" noProof="0" dirty="0">
                <a:ln>
                  <a:noFill/>
                </a:ln>
                <a:solidFill>
                  <a:srgbClr val="FF0000"/>
                </a:solidFill>
                <a:effectLst/>
                <a:uLnTx/>
                <a:uFillTx/>
                <a:latin typeface="Calibri"/>
                <a:ea typeface=""/>
                <a:cs typeface="+mn-cs"/>
              </a:rPr>
              <a:t>priority</a:t>
            </a:r>
          </a:p>
        </p:txBody>
      </p:sp>
    </p:spTree>
    <p:extLst>
      <p:ext uri="{BB962C8B-B14F-4D97-AF65-F5344CB8AC3E}">
        <p14:creationId xmlns:p14="http://schemas.microsoft.com/office/powerpoint/2010/main" val="409520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p:txBody>
          <a:bodyPr/>
          <a:lstStyle/>
          <a:p>
            <a:r>
              <a:rPr lang="en-US" dirty="0"/>
              <a:t>TCM Outline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76</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5" name="Rounded Rectangle 4"/>
          <p:cNvSpPr/>
          <p:nvPr/>
        </p:nvSpPr>
        <p:spPr>
          <a:xfrm>
            <a:off x="7086600" y="4343400"/>
            <a:ext cx="1600200" cy="1828800"/>
          </a:xfrm>
          <a:prstGeom prst="round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457200" y="2995577"/>
            <a:ext cx="2438400" cy="1728823"/>
          </a:xfrm>
          <a:prstGeom prst="rect">
            <a:avLst/>
          </a:prstGeom>
          <a:solidFill>
            <a:schemeClr val="bg1">
              <a:lumMod val="8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ounded Rectangle 6"/>
          <p:cNvSpPr/>
          <p:nvPr/>
        </p:nvSpPr>
        <p:spPr>
          <a:xfrm>
            <a:off x="1295400" y="4157669"/>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ounded Rectangle 7"/>
          <p:cNvSpPr/>
          <p:nvPr/>
        </p:nvSpPr>
        <p:spPr>
          <a:xfrm>
            <a:off x="1905000" y="4038600"/>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ounded Rectangle 8"/>
          <p:cNvSpPr/>
          <p:nvPr/>
        </p:nvSpPr>
        <p:spPr>
          <a:xfrm>
            <a:off x="879462" y="3234737"/>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p:cNvSpPr/>
          <p:nvPr/>
        </p:nvSpPr>
        <p:spPr>
          <a:xfrm>
            <a:off x="609601" y="3455967"/>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ounded Rectangle 10"/>
          <p:cNvSpPr/>
          <p:nvPr/>
        </p:nvSpPr>
        <p:spPr>
          <a:xfrm>
            <a:off x="1752601" y="3124200"/>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ounded Rectangle 11"/>
          <p:cNvSpPr/>
          <p:nvPr/>
        </p:nvSpPr>
        <p:spPr>
          <a:xfrm>
            <a:off x="1905000" y="3810008"/>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698471" y="4352930"/>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 name="Group 13"/>
          <p:cNvGrpSpPr/>
          <p:nvPr/>
        </p:nvGrpSpPr>
        <p:grpSpPr>
          <a:xfrm>
            <a:off x="4398110" y="4700622"/>
            <a:ext cx="1828800" cy="1166778"/>
            <a:chOff x="3581400" y="4167223"/>
            <a:chExt cx="1828800" cy="1166778"/>
          </a:xfrm>
        </p:grpSpPr>
        <p:sp>
          <p:nvSpPr>
            <p:cNvPr id="15" name="Rectangle 14"/>
            <p:cNvSpPr/>
            <p:nvPr/>
          </p:nvSpPr>
          <p:spPr>
            <a:xfrm>
              <a:off x="3581400" y="4167223"/>
              <a:ext cx="1828800" cy="116677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ounded Rectangle 15"/>
            <p:cNvSpPr/>
            <p:nvPr/>
          </p:nvSpPr>
          <p:spPr>
            <a:xfrm>
              <a:off x="3697956" y="426720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ounded Rectangle 16"/>
            <p:cNvSpPr/>
            <p:nvPr/>
          </p:nvSpPr>
          <p:spPr>
            <a:xfrm>
              <a:off x="4572000" y="4398851"/>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ounded Rectangle 17"/>
            <p:cNvSpPr/>
            <p:nvPr/>
          </p:nvSpPr>
          <p:spPr>
            <a:xfrm>
              <a:off x="3810000" y="481889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9" name="Right Arrow 18"/>
          <p:cNvSpPr/>
          <p:nvPr/>
        </p:nvSpPr>
        <p:spPr>
          <a:xfrm rot="18900000">
            <a:off x="3410510" y="314269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ight Arrow 19"/>
          <p:cNvSpPr/>
          <p:nvPr/>
        </p:nvSpPr>
        <p:spPr>
          <a:xfrm rot="2700000">
            <a:off x="3410510" y="409631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 name="Group 20"/>
          <p:cNvGrpSpPr/>
          <p:nvPr/>
        </p:nvGrpSpPr>
        <p:grpSpPr>
          <a:xfrm>
            <a:off x="4841705" y="2286001"/>
            <a:ext cx="873297" cy="746106"/>
            <a:chOff x="2271681" y="4560903"/>
            <a:chExt cx="1260486" cy="990600"/>
          </a:xfrm>
          <a:noFill/>
        </p:grpSpPr>
        <p:sp>
          <p:nvSpPr>
            <p:cNvPr id="22" name="Rectangle 21"/>
            <p:cNvSpPr/>
            <p:nvPr/>
          </p:nvSpPr>
          <p:spPr>
            <a:xfrm>
              <a:off x="2271681" y="4560903"/>
              <a:ext cx="1260486" cy="990600"/>
            </a:xfrm>
            <a:prstGeom prst="rect">
              <a:avLst/>
            </a:prstGeom>
            <a:grp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ounded Rectangle 22"/>
            <p:cNvSpPr/>
            <p:nvPr/>
          </p:nvSpPr>
          <p:spPr>
            <a:xfrm>
              <a:off x="2436776" y="4695858"/>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ounded Rectangle 23"/>
            <p:cNvSpPr/>
            <p:nvPr/>
          </p:nvSpPr>
          <p:spPr>
            <a:xfrm>
              <a:off x="2527271" y="5097501"/>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ounded Rectangle 24"/>
            <p:cNvSpPr/>
            <p:nvPr/>
          </p:nvSpPr>
          <p:spPr>
            <a:xfrm>
              <a:off x="2947958" y="4878423"/>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ounded Rectangle 25"/>
            <p:cNvSpPr/>
            <p:nvPr/>
          </p:nvSpPr>
          <p:spPr>
            <a:xfrm>
              <a:off x="2727305" y="5316579"/>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7" name="Rectangle 26"/>
          <p:cNvSpPr/>
          <p:nvPr/>
        </p:nvSpPr>
        <p:spPr>
          <a:xfrm>
            <a:off x="2600547" y="2362208"/>
            <a:ext cx="2051160" cy="453007"/>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1. Clustering</a:t>
            </a:r>
          </a:p>
        </p:txBody>
      </p:sp>
      <p:sp>
        <p:nvSpPr>
          <p:cNvPr id="29" name="Rounded Rectangle 28"/>
          <p:cNvSpPr/>
          <p:nvPr/>
        </p:nvSpPr>
        <p:spPr>
          <a:xfrm>
            <a:off x="7086600" y="2057400"/>
            <a:ext cx="990600" cy="1219200"/>
          </a:xfrm>
          <a:prstGeom prst="roundRect">
            <a:avLst/>
          </a:prstGeom>
          <a:solidFill>
            <a:srgbClr val="FF0000">
              <a:alpha val="2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ounded Rectangle 29"/>
          <p:cNvSpPr/>
          <p:nvPr/>
        </p:nvSpPr>
        <p:spPr>
          <a:xfrm>
            <a:off x="7586589" y="2268538"/>
            <a:ext cx="232117" cy="57155"/>
          </a:xfrm>
          <a:prstGeom prst="roundRect">
            <a:avLst/>
          </a:prstGeom>
          <a:solidFill>
            <a:srgbClr val="FF0000"/>
          </a:solidFill>
          <a:ln w="25400" cap="flat" cmpd="sng" algn="ctr">
            <a:solidFill>
              <a:srgbClr val="FF0000"/>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31" name="Rounded Rectangle 30"/>
          <p:cNvSpPr/>
          <p:nvPr/>
        </p:nvSpPr>
        <p:spPr>
          <a:xfrm>
            <a:off x="7563151" y="2441133"/>
            <a:ext cx="279009" cy="93528"/>
          </a:xfrm>
          <a:prstGeom prst="roundRect">
            <a:avLst/>
          </a:prstGeom>
          <a:solidFill>
            <a:srgbClr val="FF0000"/>
          </a:solidFill>
          <a:ln w="25400" cap="flat" cmpd="sng" algn="ctr">
            <a:solidFill>
              <a:srgbClr val="FF0000"/>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32" name="Rounded Rectangle 31"/>
          <p:cNvSpPr/>
          <p:nvPr/>
        </p:nvSpPr>
        <p:spPr>
          <a:xfrm>
            <a:off x="7525043" y="2650110"/>
            <a:ext cx="355209" cy="130042"/>
          </a:xfrm>
          <a:prstGeom prst="roundRect">
            <a:avLst/>
          </a:prstGeom>
          <a:solidFill>
            <a:srgbClr val="FF0000"/>
          </a:solidFill>
          <a:ln w="25400" cap="flat" cmpd="sng" algn="ctr">
            <a:solidFill>
              <a:srgbClr val="FF0000"/>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33" name="Rounded Rectangle 32"/>
          <p:cNvSpPr/>
          <p:nvPr/>
        </p:nvSpPr>
        <p:spPr>
          <a:xfrm>
            <a:off x="7480495" y="2895599"/>
            <a:ext cx="444305" cy="166693"/>
          </a:xfrm>
          <a:prstGeom prst="roundRect">
            <a:avLst/>
          </a:prstGeom>
          <a:solidFill>
            <a:srgbClr val="FF0000"/>
          </a:solidFill>
          <a:ln w="25400" cap="flat" cmpd="sng" algn="ctr">
            <a:solidFill>
              <a:srgbClr val="FF0000"/>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cxnSp>
        <p:nvCxnSpPr>
          <p:cNvPr id="34" name="Straight Arrow Connector 33"/>
          <p:cNvCxnSpPr/>
          <p:nvPr/>
        </p:nvCxnSpPr>
        <p:spPr>
          <a:xfrm rot="5400000" flipH="1" flipV="1">
            <a:off x="6858001" y="2666999"/>
            <a:ext cx="914400" cy="2"/>
          </a:xfrm>
          <a:prstGeom prst="straightConnector1">
            <a:avLst/>
          </a:prstGeom>
          <a:ln w="4445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7750910" y="4572001"/>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ounded Rectangle 35"/>
          <p:cNvSpPr/>
          <p:nvPr/>
        </p:nvSpPr>
        <p:spPr>
          <a:xfrm>
            <a:off x="7750915" y="5067302"/>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7" name="Straight Arrow Connector 36"/>
          <p:cNvCxnSpPr/>
          <p:nvPr/>
        </p:nvCxnSpPr>
        <p:spPr>
          <a:xfrm rot="16200000" flipV="1">
            <a:off x="6641669" y="5219700"/>
            <a:ext cx="1447802" cy="2"/>
          </a:xfrm>
          <a:prstGeom prst="straightConnector1">
            <a:avLst/>
          </a:prstGeom>
          <a:ln w="44450">
            <a:solidFill>
              <a:schemeClr val="tx1">
                <a:lumMod val="50000"/>
                <a:lumOff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7750910" y="556260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Oval 38"/>
          <p:cNvSpPr/>
          <p:nvPr/>
        </p:nvSpPr>
        <p:spPr>
          <a:xfrm rot="16200000">
            <a:off x="7079819" y="5098626"/>
            <a:ext cx="1371600" cy="318363"/>
          </a:xfrm>
          <a:prstGeom prst="ellipse">
            <a:avLst/>
          </a:prstGeom>
          <a:noFill/>
          <a:ln w="317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Arrow Connector 39"/>
          <p:cNvCxnSpPr/>
          <p:nvPr/>
        </p:nvCxnSpPr>
        <p:spPr>
          <a:xfrm rot="5400000">
            <a:off x="7567610" y="5257807"/>
            <a:ext cx="76200" cy="1"/>
          </a:xfrm>
          <a:prstGeom prst="straightConnector1">
            <a:avLst/>
          </a:prstGeom>
          <a:ln w="31750">
            <a:solidFill>
              <a:schemeClr val="tx1">
                <a:lumMod val="75000"/>
                <a:lumOff val="2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7886700" y="5257807"/>
            <a:ext cx="76200" cy="1"/>
          </a:xfrm>
          <a:prstGeom prst="straightConnector1">
            <a:avLst/>
          </a:prstGeom>
          <a:ln w="31750">
            <a:solidFill>
              <a:schemeClr val="tx1">
                <a:lumMod val="75000"/>
                <a:lumOff val="25000"/>
              </a:schemeClr>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42" name="Right Arrow 41"/>
          <p:cNvSpPr/>
          <p:nvPr/>
        </p:nvSpPr>
        <p:spPr>
          <a:xfrm>
            <a:off x="6172200" y="2380689"/>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ight Arrow 42"/>
          <p:cNvSpPr/>
          <p:nvPr/>
        </p:nvSpPr>
        <p:spPr>
          <a:xfrm>
            <a:off x="6477000" y="502920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 name="Straight Connector 46"/>
          <p:cNvCxnSpPr/>
          <p:nvPr/>
        </p:nvCxnSpPr>
        <p:spPr>
          <a:xfrm>
            <a:off x="457200" y="304800"/>
            <a:ext cx="8229600" cy="1588"/>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329829" y="3409248"/>
            <a:ext cx="1879556" cy="799256"/>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2. Between </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Clusters</a:t>
            </a:r>
          </a:p>
        </p:txBody>
      </p:sp>
      <p:sp>
        <p:nvSpPr>
          <p:cNvPr id="46" name="Rectangle 45"/>
          <p:cNvSpPr/>
          <p:nvPr/>
        </p:nvSpPr>
        <p:spPr>
          <a:xfrm>
            <a:off x="6285052" y="1267055"/>
            <a:ext cx="2655326" cy="799256"/>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0000"/>
                </a:solidFill>
                <a:effectLst/>
                <a:uLnTx/>
                <a:uFillTx/>
                <a:latin typeface="Calibri"/>
                <a:ea typeface=""/>
                <a:cs typeface="+mn-cs"/>
              </a:rPr>
              <a:t>3. Non-Intensive </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0000"/>
                </a:solidFill>
                <a:effectLst/>
                <a:uLnTx/>
                <a:uFillTx/>
                <a:latin typeface="Calibri"/>
                <a:ea typeface=""/>
                <a:cs typeface="+mn-cs"/>
              </a:rPr>
              <a:t>Cluster</a:t>
            </a:r>
          </a:p>
        </p:txBody>
      </p:sp>
      <p:sp>
        <p:nvSpPr>
          <p:cNvPr id="48" name="Wave 47"/>
          <p:cNvSpPr/>
          <p:nvPr/>
        </p:nvSpPr>
        <p:spPr>
          <a:xfrm>
            <a:off x="6875315" y="3124200"/>
            <a:ext cx="1447800" cy="457200"/>
          </a:xfrm>
          <a:prstGeom prst="wave">
            <a:avLst/>
          </a:prstGeom>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Throughput</a:t>
            </a:r>
          </a:p>
        </p:txBody>
      </p:sp>
    </p:spTree>
    <p:extLst>
      <p:ext uri="{BB962C8B-B14F-4D97-AF65-F5344CB8AC3E}">
        <p14:creationId xmlns:p14="http://schemas.microsoft.com/office/powerpoint/2010/main" val="16611796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81600"/>
          </a:xfrm>
        </p:spPr>
        <p:txBody>
          <a:bodyPr>
            <a:normAutofit/>
          </a:bodyPr>
          <a:lstStyle/>
          <a:p>
            <a:pPr marL="0" indent="0">
              <a:buNone/>
            </a:pPr>
            <a:r>
              <a:rPr lang="en-US" b="1" i="1" kern="0" dirty="0"/>
              <a:t>Prioritize threads according to MPKI</a:t>
            </a:r>
            <a:endParaRPr lang="en-US" b="1" i="1" kern="0" dirty="0">
              <a:solidFill>
                <a:sysClr val="windowText" lastClr="000000"/>
              </a:solidFill>
            </a:endParaRPr>
          </a:p>
          <a:p>
            <a:pPr lvl="0">
              <a:buFont typeface="+mj-lt"/>
              <a:buAutoNum type="arabicPeriod"/>
            </a:pPr>
            <a:endParaRPr lang="en-US" sz="2400" b="1" u="sng" kern="0" dirty="0">
              <a:solidFill>
                <a:sysClr val="windowText" lastClr="000000"/>
              </a:solidFill>
            </a:endParaRPr>
          </a:p>
          <a:p>
            <a:pPr lvl="0">
              <a:buFont typeface="+mj-lt"/>
              <a:buAutoNum type="arabicPeriod"/>
            </a:pPr>
            <a:endParaRPr lang="en-US" sz="2400" b="1" u="sng" kern="0" dirty="0">
              <a:solidFill>
                <a:sysClr val="windowText" lastClr="000000"/>
              </a:solidFill>
            </a:endParaRPr>
          </a:p>
          <a:p>
            <a:pPr lvl="0">
              <a:buFont typeface="+mj-lt"/>
              <a:buAutoNum type="arabicPeriod"/>
            </a:pPr>
            <a:endParaRPr lang="en-US" sz="2400" b="1" u="sng" kern="0" dirty="0">
              <a:solidFill>
                <a:sysClr val="windowText" lastClr="000000"/>
              </a:solidFill>
            </a:endParaRPr>
          </a:p>
          <a:p>
            <a:pPr lvl="0">
              <a:buFont typeface="+mj-lt"/>
              <a:buAutoNum type="arabicPeriod"/>
            </a:pPr>
            <a:endParaRPr lang="en-US" sz="2400" b="1" u="sng" kern="0" dirty="0">
              <a:solidFill>
                <a:sysClr val="windowText" lastClr="000000"/>
              </a:solidFill>
            </a:endParaRPr>
          </a:p>
          <a:p>
            <a:endParaRPr lang="en-US" sz="2400" b="1" kern="0" dirty="0">
              <a:solidFill>
                <a:sysClr val="windowText" lastClr="000000"/>
              </a:solidFill>
            </a:endParaRPr>
          </a:p>
          <a:p>
            <a:endParaRPr lang="en-US" sz="1600" b="1" kern="0" dirty="0">
              <a:solidFill>
                <a:sysClr val="windowText" lastClr="000000"/>
              </a:solidFill>
            </a:endParaRPr>
          </a:p>
          <a:p>
            <a:endParaRPr lang="en-US" sz="1400" b="1" kern="0" dirty="0">
              <a:solidFill>
                <a:sysClr val="windowText" lastClr="000000"/>
              </a:solidFill>
            </a:endParaRPr>
          </a:p>
          <a:p>
            <a:r>
              <a:rPr lang="en-US" sz="3000" b="1" kern="0" dirty="0">
                <a:solidFill>
                  <a:sysClr val="windowText" lastClr="000000"/>
                </a:solidFill>
              </a:rPr>
              <a:t>Increases system throughput</a:t>
            </a:r>
          </a:p>
          <a:p>
            <a:pPr lvl="1"/>
            <a:r>
              <a:rPr lang="en-US" kern="0" dirty="0">
                <a:solidFill>
                  <a:sysClr val="windowText" lastClr="000000"/>
                </a:solidFill>
              </a:rPr>
              <a:t>Least intensive thread has the greatest potential for making progress in the processor</a:t>
            </a:r>
          </a:p>
          <a:p>
            <a:pPr lvl="1"/>
            <a:endParaRPr lang="en-US" sz="2400" kern="0" dirty="0">
              <a:solidFill>
                <a:sysClr val="windowText" lastClr="000000"/>
              </a:solidFill>
            </a:endParaRPr>
          </a:p>
        </p:txBody>
      </p:sp>
      <p:sp>
        <p:nvSpPr>
          <p:cNvPr id="2" name="Title 1"/>
          <p:cNvSpPr>
            <a:spLocks noGrp="1"/>
          </p:cNvSpPr>
          <p:nvPr>
            <p:ph type="title"/>
          </p:nvPr>
        </p:nvSpPr>
        <p:spPr/>
        <p:txBody>
          <a:bodyPr/>
          <a:lstStyle/>
          <a:p>
            <a:r>
              <a:rPr lang="en-US" dirty="0"/>
              <a:t>Non-Intensive Cluster</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77</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13" name="Rounded Rectangle 12"/>
          <p:cNvSpPr/>
          <p:nvPr/>
        </p:nvSpPr>
        <p:spPr>
          <a:xfrm>
            <a:off x="3491868" y="2598444"/>
            <a:ext cx="470972" cy="99610"/>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solidFill>
                <a:effectLst/>
                <a:uLnTx/>
                <a:uFillTx/>
                <a:latin typeface="Calibri"/>
                <a:ea typeface=""/>
                <a:cs typeface="+mn-cs"/>
              </a:rPr>
              <a:t>thread</a:t>
            </a:r>
          </a:p>
        </p:txBody>
      </p:sp>
      <p:sp>
        <p:nvSpPr>
          <p:cNvPr id="14" name="Rounded Rectangle 13"/>
          <p:cNvSpPr/>
          <p:nvPr/>
        </p:nvSpPr>
        <p:spPr>
          <a:xfrm>
            <a:off x="3444296" y="2869937"/>
            <a:ext cx="566116" cy="162998"/>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Calibri"/>
                <a:ea typeface=""/>
                <a:cs typeface="+mn-cs"/>
              </a:rPr>
              <a:t>thread</a:t>
            </a:r>
          </a:p>
        </p:txBody>
      </p:sp>
      <p:sp>
        <p:nvSpPr>
          <p:cNvPr id="15" name="Rounded Rectangle 14"/>
          <p:cNvSpPr/>
          <p:nvPr/>
        </p:nvSpPr>
        <p:spPr>
          <a:xfrm>
            <a:off x="3366990" y="3204818"/>
            <a:ext cx="720728" cy="226634"/>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ysClr val="window" lastClr="FFFFFF"/>
                </a:solidFill>
                <a:effectLst/>
                <a:uLnTx/>
                <a:uFillTx/>
                <a:latin typeface="Calibri"/>
                <a:ea typeface=""/>
                <a:cs typeface="+mn-cs"/>
              </a:rPr>
              <a:t>thread</a:t>
            </a:r>
          </a:p>
        </p:txBody>
      </p:sp>
      <p:sp>
        <p:nvSpPr>
          <p:cNvPr id="16" name="Rounded Rectangle 15"/>
          <p:cNvSpPr/>
          <p:nvPr/>
        </p:nvSpPr>
        <p:spPr>
          <a:xfrm>
            <a:off x="3276600" y="3603334"/>
            <a:ext cx="901506" cy="290510"/>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ysClr val="window" lastClr="FFFFFF"/>
                </a:solidFill>
                <a:effectLst/>
                <a:uLnTx/>
                <a:uFillTx/>
                <a:latin typeface="Calibri"/>
                <a:ea typeface=""/>
                <a:cs typeface="+mn-cs"/>
              </a:rPr>
              <a:t>thread</a:t>
            </a:r>
          </a:p>
        </p:txBody>
      </p:sp>
      <p:cxnSp>
        <p:nvCxnSpPr>
          <p:cNvPr id="17" name="Straight Arrow Connector 16"/>
          <p:cNvCxnSpPr/>
          <p:nvPr/>
        </p:nvCxnSpPr>
        <p:spPr>
          <a:xfrm rot="5400000" flipH="1" flipV="1">
            <a:off x="1905008" y="3124202"/>
            <a:ext cx="2285205" cy="793"/>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92441" y="1981206"/>
            <a:ext cx="1154763" cy="693217"/>
          </a:xfrm>
          <a:prstGeom prst="rect">
            <a:avLst/>
          </a:prstGeom>
          <a:noFill/>
        </p:spPr>
        <p:txBody>
          <a:bodyPr wrap="square" lIns="0" tIns="45702" rIns="0"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higher</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priority</a:t>
            </a:r>
          </a:p>
        </p:txBody>
      </p:sp>
      <p:sp>
        <p:nvSpPr>
          <p:cNvPr id="23" name="Rectangle 22"/>
          <p:cNvSpPr/>
          <p:nvPr/>
        </p:nvSpPr>
        <p:spPr>
          <a:xfrm>
            <a:off x="4482907" y="2282313"/>
            <a:ext cx="1814730" cy="360676"/>
          </a:xfrm>
          <a:prstGeom prst="rect">
            <a:avLst/>
          </a:prstGeom>
        </p:spPr>
        <p:txBody>
          <a:bodyPr wrap="square" lIns="0" tIns="0" rIns="0" bIns="0" anchor="ctr" anchorCtr="0">
            <a:spAutoFit/>
          </a:bodyPr>
          <a:lstStyle/>
          <a:p>
            <a:pPr marL="0" marR="0" lvl="0" indent="0" algn="l" defTabSz="914024" rtl="0" eaLnBrk="1" fontAlgn="auto" latinLnBrk="0" hangingPunct="1">
              <a:lnSpc>
                <a:spcPct val="80000"/>
              </a:lnSpc>
              <a:spcBef>
                <a:spcPts val="0"/>
              </a:spcBef>
              <a:spcAft>
                <a:spcPts val="0"/>
              </a:spcAft>
              <a:buClrTx/>
              <a:buSzTx/>
              <a:buFontTx/>
              <a:buNone/>
              <a:tabLst/>
              <a:defRPr/>
            </a:pPr>
            <a:r>
              <a:rPr kumimoji="0" lang="en-US" sz="2800" b="0" i="1" u="none" strike="noStrike" kern="0" cap="none" spc="0" normalizeH="0" baseline="0" noProof="0" dirty="0">
                <a:ln>
                  <a:noFill/>
                </a:ln>
                <a:solidFill>
                  <a:srgbClr val="FF0000"/>
                </a:solidFill>
                <a:effectLst/>
                <a:uLnTx/>
                <a:uFillTx/>
                <a:latin typeface="Calibri"/>
                <a:ea typeface=""/>
                <a:cs typeface="+mn-cs"/>
              </a:rPr>
              <a:t>lowest MPKI</a:t>
            </a:r>
          </a:p>
        </p:txBody>
      </p:sp>
      <p:sp>
        <p:nvSpPr>
          <p:cNvPr id="24" name="Rectangle 23"/>
          <p:cNvSpPr/>
          <p:nvPr/>
        </p:nvSpPr>
        <p:spPr>
          <a:xfrm>
            <a:off x="4482913" y="3778240"/>
            <a:ext cx="2146495" cy="360676"/>
          </a:xfrm>
          <a:prstGeom prst="rect">
            <a:avLst/>
          </a:prstGeom>
        </p:spPr>
        <p:txBody>
          <a:bodyPr wrap="square" lIns="0" tIns="0" rIns="0" bIns="0" anchor="ctr" anchorCtr="0">
            <a:spAutoFit/>
          </a:bodyPr>
          <a:lstStyle/>
          <a:p>
            <a:pPr marL="0" marR="0" lvl="0" indent="0" algn="l" defTabSz="914024" rtl="0" eaLnBrk="1" fontAlgn="auto" latinLnBrk="0" hangingPunct="1">
              <a:lnSpc>
                <a:spcPct val="80000"/>
              </a:lnSpc>
              <a:spcBef>
                <a:spcPts val="0"/>
              </a:spcBef>
              <a:spcAft>
                <a:spcPts val="0"/>
              </a:spcAft>
              <a:buClrTx/>
              <a:buSzTx/>
              <a:buFontTx/>
              <a:buNone/>
              <a:tabLst/>
              <a:defRPr/>
            </a:pPr>
            <a:r>
              <a:rPr kumimoji="0" lang="en-US" sz="2800" b="0" i="1" u="none" strike="noStrike" kern="0" cap="none" spc="0" normalizeH="0" baseline="0" noProof="0" dirty="0">
                <a:ln>
                  <a:noFill/>
                </a:ln>
                <a:solidFill>
                  <a:srgbClr val="FF0000"/>
                </a:solidFill>
                <a:effectLst/>
                <a:uLnTx/>
                <a:uFillTx/>
                <a:latin typeface="Calibri"/>
                <a:ea typeface=""/>
                <a:cs typeface="+mn-cs"/>
              </a:rPr>
              <a:t>highest MPKI</a:t>
            </a:r>
          </a:p>
        </p:txBody>
      </p:sp>
      <p:cxnSp>
        <p:nvCxnSpPr>
          <p:cNvPr id="27" name="Curved Connector 26"/>
          <p:cNvCxnSpPr>
            <a:stCxn id="13" idx="3"/>
            <a:endCxn id="23" idx="1"/>
          </p:cNvCxnSpPr>
          <p:nvPr/>
        </p:nvCxnSpPr>
        <p:spPr>
          <a:xfrm flipV="1">
            <a:off x="3962839" y="2462651"/>
            <a:ext cx="520068" cy="185598"/>
          </a:xfrm>
          <a:prstGeom prst="curvedConnector3">
            <a:avLst>
              <a:gd name="adj1" fmla="val 50000"/>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urved Connector 33"/>
          <p:cNvCxnSpPr>
            <a:stCxn id="16" idx="3"/>
            <a:endCxn id="24" idx="1"/>
          </p:cNvCxnSpPr>
          <p:nvPr/>
        </p:nvCxnSpPr>
        <p:spPr>
          <a:xfrm>
            <a:off x="4178106" y="3748589"/>
            <a:ext cx="304800" cy="209988"/>
          </a:xfrm>
          <a:prstGeom prst="curvedConnector3">
            <a:avLst>
              <a:gd name="adj1" fmla="val 50000"/>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212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p:txBody>
          <a:bodyPr/>
          <a:lstStyle/>
          <a:p>
            <a:r>
              <a:rPr lang="en-US" dirty="0"/>
              <a:t>TCM Outline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78</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5" name="Rounded Rectangle 4"/>
          <p:cNvSpPr/>
          <p:nvPr/>
        </p:nvSpPr>
        <p:spPr>
          <a:xfrm>
            <a:off x="7086600" y="4343400"/>
            <a:ext cx="1600200" cy="1828800"/>
          </a:xfrm>
          <a:prstGeom prst="roundRect">
            <a:avLst/>
          </a:prstGeom>
          <a:solidFill>
            <a:srgbClr val="FF0000">
              <a:alpha val="2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457200" y="2995577"/>
            <a:ext cx="2438400" cy="1728823"/>
          </a:xfrm>
          <a:prstGeom prst="rect">
            <a:avLst/>
          </a:prstGeom>
          <a:solidFill>
            <a:schemeClr val="bg1">
              <a:lumMod val="8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ounded Rectangle 6"/>
          <p:cNvSpPr/>
          <p:nvPr/>
        </p:nvSpPr>
        <p:spPr>
          <a:xfrm>
            <a:off x="1295400" y="4157669"/>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ounded Rectangle 7"/>
          <p:cNvSpPr/>
          <p:nvPr/>
        </p:nvSpPr>
        <p:spPr>
          <a:xfrm>
            <a:off x="1905000" y="4038600"/>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ounded Rectangle 8"/>
          <p:cNvSpPr/>
          <p:nvPr/>
        </p:nvSpPr>
        <p:spPr>
          <a:xfrm>
            <a:off x="879462" y="3234737"/>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p:cNvSpPr/>
          <p:nvPr/>
        </p:nvSpPr>
        <p:spPr>
          <a:xfrm>
            <a:off x="609601" y="3455967"/>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ounded Rectangle 10"/>
          <p:cNvSpPr/>
          <p:nvPr/>
        </p:nvSpPr>
        <p:spPr>
          <a:xfrm>
            <a:off x="1752601" y="3124200"/>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ounded Rectangle 11"/>
          <p:cNvSpPr/>
          <p:nvPr/>
        </p:nvSpPr>
        <p:spPr>
          <a:xfrm>
            <a:off x="1905000" y="3810008"/>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698471" y="4352930"/>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 name="Group 13"/>
          <p:cNvGrpSpPr/>
          <p:nvPr/>
        </p:nvGrpSpPr>
        <p:grpSpPr>
          <a:xfrm>
            <a:off x="4398110" y="4700622"/>
            <a:ext cx="1828800" cy="1166778"/>
            <a:chOff x="3581400" y="4167223"/>
            <a:chExt cx="1828800" cy="1166778"/>
          </a:xfrm>
        </p:grpSpPr>
        <p:sp>
          <p:nvSpPr>
            <p:cNvPr id="15" name="Rectangle 14"/>
            <p:cNvSpPr/>
            <p:nvPr/>
          </p:nvSpPr>
          <p:spPr>
            <a:xfrm>
              <a:off x="3581400" y="4167223"/>
              <a:ext cx="1828800" cy="116677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ounded Rectangle 15"/>
            <p:cNvSpPr/>
            <p:nvPr/>
          </p:nvSpPr>
          <p:spPr>
            <a:xfrm>
              <a:off x="3697956" y="426720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ounded Rectangle 16"/>
            <p:cNvSpPr/>
            <p:nvPr/>
          </p:nvSpPr>
          <p:spPr>
            <a:xfrm>
              <a:off x="4572000" y="4398851"/>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ounded Rectangle 17"/>
            <p:cNvSpPr/>
            <p:nvPr/>
          </p:nvSpPr>
          <p:spPr>
            <a:xfrm>
              <a:off x="3810000" y="481889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9" name="Right Arrow 18"/>
          <p:cNvSpPr/>
          <p:nvPr/>
        </p:nvSpPr>
        <p:spPr>
          <a:xfrm rot="18900000">
            <a:off x="3410510" y="314269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ight Arrow 19"/>
          <p:cNvSpPr/>
          <p:nvPr/>
        </p:nvSpPr>
        <p:spPr>
          <a:xfrm rot="2700000">
            <a:off x="3410510" y="409631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 name="Group 20"/>
          <p:cNvGrpSpPr/>
          <p:nvPr/>
        </p:nvGrpSpPr>
        <p:grpSpPr>
          <a:xfrm>
            <a:off x="4841705" y="2286001"/>
            <a:ext cx="873297" cy="746106"/>
            <a:chOff x="2271681" y="4560903"/>
            <a:chExt cx="1260486" cy="990600"/>
          </a:xfrm>
          <a:noFill/>
        </p:grpSpPr>
        <p:sp>
          <p:nvSpPr>
            <p:cNvPr id="22" name="Rectangle 21"/>
            <p:cNvSpPr/>
            <p:nvPr/>
          </p:nvSpPr>
          <p:spPr>
            <a:xfrm>
              <a:off x="2271681" y="4560903"/>
              <a:ext cx="1260486" cy="990600"/>
            </a:xfrm>
            <a:prstGeom prst="rect">
              <a:avLst/>
            </a:prstGeom>
            <a:grp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ounded Rectangle 22"/>
            <p:cNvSpPr/>
            <p:nvPr/>
          </p:nvSpPr>
          <p:spPr>
            <a:xfrm>
              <a:off x="2436776" y="4695858"/>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ounded Rectangle 23"/>
            <p:cNvSpPr/>
            <p:nvPr/>
          </p:nvSpPr>
          <p:spPr>
            <a:xfrm>
              <a:off x="2527271" y="5097501"/>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ounded Rectangle 24"/>
            <p:cNvSpPr/>
            <p:nvPr/>
          </p:nvSpPr>
          <p:spPr>
            <a:xfrm>
              <a:off x="2947958" y="4878423"/>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ounded Rectangle 25"/>
            <p:cNvSpPr/>
            <p:nvPr/>
          </p:nvSpPr>
          <p:spPr>
            <a:xfrm>
              <a:off x="2727305" y="5316579"/>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7" name="Rectangle 26"/>
          <p:cNvSpPr/>
          <p:nvPr/>
        </p:nvSpPr>
        <p:spPr>
          <a:xfrm>
            <a:off x="2600547" y="2362208"/>
            <a:ext cx="2051160" cy="453007"/>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1. Clustering</a:t>
            </a:r>
          </a:p>
        </p:txBody>
      </p:sp>
      <p:sp>
        <p:nvSpPr>
          <p:cNvPr id="35" name="Rounded Rectangle 34"/>
          <p:cNvSpPr/>
          <p:nvPr/>
        </p:nvSpPr>
        <p:spPr>
          <a:xfrm>
            <a:off x="7750910" y="4572001"/>
            <a:ext cx="707290" cy="401749"/>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ounded Rectangle 35"/>
          <p:cNvSpPr/>
          <p:nvPr/>
        </p:nvSpPr>
        <p:spPr>
          <a:xfrm>
            <a:off x="7750915" y="5067302"/>
            <a:ext cx="707290" cy="401749"/>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7" name="Straight Arrow Connector 36"/>
          <p:cNvCxnSpPr/>
          <p:nvPr/>
        </p:nvCxnSpPr>
        <p:spPr>
          <a:xfrm rot="16200000" flipV="1">
            <a:off x="6641669" y="5219700"/>
            <a:ext cx="1447802" cy="2"/>
          </a:xfrm>
          <a:prstGeom prst="straightConnector1">
            <a:avLst/>
          </a:prstGeom>
          <a:ln w="4445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7750910" y="5562600"/>
            <a:ext cx="707290" cy="401749"/>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Oval 38"/>
          <p:cNvSpPr/>
          <p:nvPr/>
        </p:nvSpPr>
        <p:spPr>
          <a:xfrm rot="16200000">
            <a:off x="7079819" y="5098626"/>
            <a:ext cx="1371600" cy="318363"/>
          </a:xfrm>
          <a:prstGeom prst="ellipse">
            <a:avLst/>
          </a:prstGeom>
          <a:noFill/>
          <a:ln w="317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Arrow Connector 39"/>
          <p:cNvCxnSpPr/>
          <p:nvPr/>
        </p:nvCxnSpPr>
        <p:spPr>
          <a:xfrm rot="5400000">
            <a:off x="7567610" y="5257807"/>
            <a:ext cx="76200" cy="1"/>
          </a:xfrm>
          <a:prstGeom prst="straightConnector1">
            <a:avLst/>
          </a:prstGeom>
          <a:ln w="31750">
            <a:solidFill>
              <a:schemeClr val="tx1">
                <a:lumMod val="75000"/>
                <a:lumOff val="2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7886700" y="5257807"/>
            <a:ext cx="76200" cy="1"/>
          </a:xfrm>
          <a:prstGeom prst="straightConnector1">
            <a:avLst/>
          </a:prstGeom>
          <a:ln w="31750">
            <a:solidFill>
              <a:schemeClr val="tx1">
                <a:lumMod val="75000"/>
                <a:lumOff val="25000"/>
              </a:schemeClr>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42" name="Right Arrow 41"/>
          <p:cNvSpPr/>
          <p:nvPr/>
        </p:nvSpPr>
        <p:spPr>
          <a:xfrm>
            <a:off x="6172200" y="2380689"/>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ight Arrow 42"/>
          <p:cNvSpPr/>
          <p:nvPr/>
        </p:nvSpPr>
        <p:spPr>
          <a:xfrm>
            <a:off x="6477000" y="502920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 name="Straight Connector 46"/>
          <p:cNvCxnSpPr/>
          <p:nvPr/>
        </p:nvCxnSpPr>
        <p:spPr>
          <a:xfrm>
            <a:off x="457200" y="304800"/>
            <a:ext cx="8229600" cy="1588"/>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329829" y="3409248"/>
            <a:ext cx="1879556" cy="799256"/>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2. Between </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Clusters</a:t>
            </a:r>
          </a:p>
        </p:txBody>
      </p:sp>
      <p:sp>
        <p:nvSpPr>
          <p:cNvPr id="46" name="Rectangle 45"/>
          <p:cNvSpPr/>
          <p:nvPr/>
        </p:nvSpPr>
        <p:spPr>
          <a:xfrm>
            <a:off x="6285052" y="1267055"/>
            <a:ext cx="2655326" cy="799256"/>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3. Non-Intensive </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Cluster</a:t>
            </a:r>
          </a:p>
        </p:txBody>
      </p:sp>
      <p:sp>
        <p:nvSpPr>
          <p:cNvPr id="48" name="Rounded Rectangle 47"/>
          <p:cNvSpPr/>
          <p:nvPr/>
        </p:nvSpPr>
        <p:spPr>
          <a:xfrm>
            <a:off x="7086600" y="2057400"/>
            <a:ext cx="990600" cy="1219200"/>
          </a:xfrm>
          <a:prstGeom prst="round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ounded Rectangle 48"/>
          <p:cNvSpPr/>
          <p:nvPr/>
        </p:nvSpPr>
        <p:spPr>
          <a:xfrm>
            <a:off x="7586589" y="2268538"/>
            <a:ext cx="232117" cy="57155"/>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50" name="Rounded Rectangle 49"/>
          <p:cNvSpPr/>
          <p:nvPr/>
        </p:nvSpPr>
        <p:spPr>
          <a:xfrm>
            <a:off x="7563151" y="2441133"/>
            <a:ext cx="279009" cy="93528"/>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51" name="Rounded Rectangle 50"/>
          <p:cNvSpPr/>
          <p:nvPr/>
        </p:nvSpPr>
        <p:spPr>
          <a:xfrm>
            <a:off x="7525043" y="2650110"/>
            <a:ext cx="355209" cy="130042"/>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52" name="Rounded Rectangle 51"/>
          <p:cNvSpPr/>
          <p:nvPr/>
        </p:nvSpPr>
        <p:spPr>
          <a:xfrm>
            <a:off x="7480495" y="2895599"/>
            <a:ext cx="444305" cy="166693"/>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cxnSp>
        <p:nvCxnSpPr>
          <p:cNvPr id="53" name="Straight Arrow Connector 52"/>
          <p:cNvCxnSpPr/>
          <p:nvPr/>
        </p:nvCxnSpPr>
        <p:spPr>
          <a:xfrm rot="5400000" flipH="1" flipV="1">
            <a:off x="6858001" y="2666999"/>
            <a:ext cx="914400" cy="2"/>
          </a:xfrm>
          <a:prstGeom prst="straightConnector1">
            <a:avLst/>
          </a:prstGeom>
          <a:ln w="44450">
            <a:solidFill>
              <a:schemeClr val="tx1">
                <a:lumMod val="50000"/>
                <a:lumOff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957428" y="3561648"/>
            <a:ext cx="1919886" cy="799256"/>
          </a:xfrm>
          <a:prstGeom prst="rect">
            <a:avLst/>
          </a:prstGeom>
        </p:spPr>
        <p:txBody>
          <a:bodyPr wrap="none" lIns="91402" tIns="45702" rIns="91402" bIns="45702">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0000"/>
                </a:solidFill>
                <a:effectLst/>
                <a:uLnTx/>
                <a:uFillTx/>
                <a:latin typeface="Calibri"/>
                <a:ea typeface=""/>
                <a:cs typeface="+mn-cs"/>
              </a:rPr>
              <a:t>4. Intensive </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0000"/>
                </a:solidFill>
                <a:effectLst/>
                <a:uLnTx/>
                <a:uFillTx/>
                <a:latin typeface="Calibri"/>
                <a:ea typeface=""/>
                <a:cs typeface="+mn-cs"/>
              </a:rPr>
              <a:t>Cluster</a:t>
            </a:r>
          </a:p>
        </p:txBody>
      </p:sp>
      <p:sp>
        <p:nvSpPr>
          <p:cNvPr id="55" name="Wave 54"/>
          <p:cNvSpPr/>
          <p:nvPr/>
        </p:nvSpPr>
        <p:spPr>
          <a:xfrm>
            <a:off x="6875315" y="3124200"/>
            <a:ext cx="1447800" cy="457200"/>
          </a:xfrm>
          <a:prstGeom prst="wav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Throughput</a:t>
            </a:r>
          </a:p>
        </p:txBody>
      </p:sp>
      <p:sp>
        <p:nvSpPr>
          <p:cNvPr id="57" name="Wave 56"/>
          <p:cNvSpPr/>
          <p:nvPr/>
        </p:nvSpPr>
        <p:spPr>
          <a:xfrm>
            <a:off x="7162801" y="6019800"/>
            <a:ext cx="1447800" cy="457200"/>
          </a:xfrm>
          <a:prstGeom prst="wave">
            <a:avLst/>
          </a:prstGeom>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Fairness</a:t>
            </a:r>
          </a:p>
        </p:txBody>
      </p:sp>
    </p:spTree>
    <p:extLst>
      <p:ext uri="{BB962C8B-B14F-4D97-AF65-F5344CB8AC3E}">
        <p14:creationId xmlns:p14="http://schemas.microsoft.com/office/powerpoint/2010/main" val="5572657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029200"/>
          </a:xfrm>
        </p:spPr>
        <p:txBody>
          <a:bodyPr>
            <a:noAutofit/>
          </a:bodyPr>
          <a:lstStyle/>
          <a:p>
            <a:pPr lvl="0">
              <a:buNone/>
            </a:pPr>
            <a:r>
              <a:rPr lang="en-US" b="1" i="1" kern="0" dirty="0"/>
              <a:t>Periodically shuffle the priority of threads</a:t>
            </a:r>
          </a:p>
          <a:p>
            <a:pPr lvl="0">
              <a:buNone/>
            </a:pPr>
            <a:endParaRPr lang="en-US" sz="2400" b="1" i="1" kern="0" dirty="0"/>
          </a:p>
          <a:p>
            <a:endParaRPr lang="en-US" sz="2400" b="1" i="1" kern="0" dirty="0"/>
          </a:p>
          <a:p>
            <a:endParaRPr lang="en-US" sz="2400" b="1" i="1" kern="0" dirty="0"/>
          </a:p>
          <a:p>
            <a:endParaRPr lang="en-US" sz="2400" b="1" i="1" kern="0" dirty="0"/>
          </a:p>
          <a:p>
            <a:endParaRPr lang="en-US" sz="2400" b="1" kern="0" dirty="0"/>
          </a:p>
          <a:p>
            <a:endParaRPr lang="en-US" sz="2400" b="1" kern="0" dirty="0"/>
          </a:p>
          <a:p>
            <a:endParaRPr lang="en-US" sz="2400" b="1" kern="0" dirty="0"/>
          </a:p>
          <a:p>
            <a:pPr>
              <a:lnSpc>
                <a:spcPct val="80000"/>
              </a:lnSpc>
            </a:pPr>
            <a:r>
              <a:rPr lang="en-US" kern="0" dirty="0"/>
              <a:t>Is treating all threads equally good enough?</a:t>
            </a:r>
          </a:p>
          <a:p>
            <a:pPr>
              <a:lnSpc>
                <a:spcPct val="80000"/>
              </a:lnSpc>
            </a:pPr>
            <a:r>
              <a:rPr lang="en-US" b="1" i="1" kern="0" dirty="0">
                <a:solidFill>
                  <a:srgbClr val="FF0000"/>
                </a:solidFill>
              </a:rPr>
              <a:t>BUT: </a:t>
            </a:r>
            <a:r>
              <a:rPr lang="en-US" i="1" kern="0" dirty="0">
                <a:solidFill>
                  <a:srgbClr val="FF0000"/>
                </a:solidFill>
              </a:rPr>
              <a:t>Equal turns </a:t>
            </a:r>
            <a:r>
              <a:rPr lang="en-US" sz="4400" kern="0" dirty="0">
                <a:solidFill>
                  <a:srgbClr val="FF0000"/>
                </a:solidFill>
              </a:rPr>
              <a:t>≠</a:t>
            </a:r>
            <a:r>
              <a:rPr lang="en-US" i="1" kern="0" dirty="0">
                <a:solidFill>
                  <a:srgbClr val="FF0000"/>
                </a:solidFill>
              </a:rPr>
              <a:t> Same slowdown</a:t>
            </a:r>
            <a:endParaRPr lang="en-US" sz="2800" b="1" kern="0" dirty="0"/>
          </a:p>
        </p:txBody>
      </p:sp>
      <p:sp>
        <p:nvSpPr>
          <p:cNvPr id="2" name="Title 1"/>
          <p:cNvSpPr>
            <a:spLocks noGrp="1"/>
          </p:cNvSpPr>
          <p:nvPr>
            <p:ph type="title"/>
          </p:nvPr>
        </p:nvSpPr>
        <p:spPr/>
        <p:txBody>
          <a:bodyPr/>
          <a:lstStyle/>
          <a:p>
            <a:r>
              <a:rPr lang="en-US" dirty="0"/>
              <a:t>Intensive Cluster</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79</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13" name="Rounded Rectangle 12"/>
          <p:cNvSpPr/>
          <p:nvPr/>
        </p:nvSpPr>
        <p:spPr>
          <a:xfrm>
            <a:off x="2845231" y="2305936"/>
            <a:ext cx="990600" cy="5541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22" name="Rounded Rectangle 21"/>
          <p:cNvSpPr/>
          <p:nvPr/>
        </p:nvSpPr>
        <p:spPr>
          <a:xfrm>
            <a:off x="2845231" y="3057562"/>
            <a:ext cx="990600" cy="5541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23" name="Rounded Rectangle 22"/>
          <p:cNvSpPr/>
          <p:nvPr/>
        </p:nvSpPr>
        <p:spPr>
          <a:xfrm>
            <a:off x="2845231" y="3809187"/>
            <a:ext cx="990600" cy="5541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29" name="TextBox 28"/>
          <p:cNvSpPr txBox="1"/>
          <p:nvPr/>
        </p:nvSpPr>
        <p:spPr>
          <a:xfrm>
            <a:off x="4572000" y="3119736"/>
            <a:ext cx="3505200" cy="523220"/>
          </a:xfrm>
          <a:prstGeom prst="rect">
            <a:avLst/>
          </a:prstGeom>
          <a:noFill/>
        </p:spPr>
        <p:txBody>
          <a:bodyPr wrap="square" lIns="91402" tIns="45702" rIns="91402" bIns="45702" rtlCol="0">
            <a:spAutoFit/>
          </a:bodyPr>
          <a:lstStyle/>
          <a:p>
            <a:pPr marL="0" marR="0" lvl="1" indent="0" algn="l" defTabSz="914024" rtl="0" eaLnBrk="1" fontAlgn="auto" latinLnBrk="0" hangingPunct="1">
              <a:lnSpc>
                <a:spcPct val="100000"/>
              </a:lnSpc>
              <a:spcBef>
                <a:spcPts val="0"/>
              </a:spcBef>
              <a:spcAft>
                <a:spcPts val="0"/>
              </a:spcAft>
              <a:buClrTx/>
              <a:buSzTx/>
              <a:buFontTx/>
              <a:buNone/>
              <a:tabLst/>
              <a:defRPr/>
            </a:pPr>
            <a:r>
              <a:rPr kumimoji="0" lang="en-US" sz="2800" b="1" i="1" u="none" strike="noStrike" kern="0" cap="none" spc="0" normalizeH="0" baseline="0" noProof="0" dirty="0">
                <a:ln>
                  <a:noFill/>
                </a:ln>
                <a:solidFill>
                  <a:prstClr val="black"/>
                </a:solidFill>
                <a:effectLst/>
                <a:uLnTx/>
                <a:uFillTx/>
                <a:latin typeface="Calibri"/>
                <a:ea typeface=""/>
                <a:cs typeface="+mn-cs"/>
              </a:rPr>
              <a:t>Increases fairness</a:t>
            </a:r>
          </a:p>
        </p:txBody>
      </p:sp>
      <p:sp>
        <p:nvSpPr>
          <p:cNvPr id="34" name="TextBox 33"/>
          <p:cNvSpPr txBox="1"/>
          <p:nvPr/>
        </p:nvSpPr>
        <p:spPr>
          <a:xfrm>
            <a:off x="4038600" y="1828801"/>
            <a:ext cx="2438400" cy="461665"/>
          </a:xfrm>
          <a:prstGeom prst="rect">
            <a:avLst/>
          </a:prstGeom>
          <a:noFill/>
        </p:spPr>
        <p:txBody>
          <a:bodyPr wrap="square" lIns="91402" tIns="45702" rIns="91402" bIns="45702" rtlCol="0">
            <a:spAutoFit/>
          </a:bodyPr>
          <a:lstStyle/>
          <a:p>
            <a:pPr marL="0" marR="0" lvl="1" indent="0" algn="l" defTabSz="914024" rtl="0" eaLnBrk="1" fontAlgn="auto" latinLnBrk="0" hangingPunct="1">
              <a:lnSpc>
                <a:spcPct val="100000"/>
              </a:lnSpc>
              <a:spcBef>
                <a:spcPts val="0"/>
              </a:spcBef>
              <a:spcAft>
                <a:spcPts val="0"/>
              </a:spcAft>
              <a:buClrTx/>
              <a:buSzTx/>
              <a:buFontTx/>
              <a:buNone/>
              <a:tabLst/>
              <a:defRPr/>
            </a:pPr>
            <a:r>
              <a:rPr kumimoji="0" lang="en-US" sz="2400" b="1" i="1" u="none" strike="noStrike" kern="0" cap="none" spc="0" normalizeH="0" baseline="0" noProof="0" dirty="0">
                <a:ln>
                  <a:noFill/>
                </a:ln>
                <a:solidFill>
                  <a:srgbClr val="9BBB59">
                    <a:lumMod val="75000"/>
                  </a:srgbClr>
                </a:solidFill>
                <a:effectLst/>
                <a:uLnTx/>
                <a:uFillTx/>
                <a:latin typeface="Calibri"/>
                <a:ea typeface=""/>
                <a:cs typeface="+mn-cs"/>
              </a:rPr>
              <a:t>Most prioritized</a:t>
            </a:r>
          </a:p>
        </p:txBody>
      </p:sp>
      <p:sp>
        <p:nvSpPr>
          <p:cNvPr id="36" name="Right Brace 35"/>
          <p:cNvSpPr/>
          <p:nvPr/>
        </p:nvSpPr>
        <p:spPr>
          <a:xfrm>
            <a:off x="4114800" y="2286000"/>
            <a:ext cx="457200" cy="21336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4" name="Straight Arrow Connector 13"/>
          <p:cNvCxnSpPr/>
          <p:nvPr/>
        </p:nvCxnSpPr>
        <p:spPr>
          <a:xfrm rot="5400000" flipH="1" flipV="1">
            <a:off x="1066800" y="3200400"/>
            <a:ext cx="2590800" cy="1588"/>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207437" y="1828807"/>
            <a:ext cx="1154763" cy="693217"/>
          </a:xfrm>
          <a:prstGeom prst="rect">
            <a:avLst/>
          </a:prstGeom>
          <a:noFill/>
        </p:spPr>
        <p:txBody>
          <a:bodyPr wrap="square" lIns="0" tIns="45702" rIns="0"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higher</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priority</a:t>
            </a:r>
          </a:p>
        </p:txBody>
      </p:sp>
      <p:sp>
        <p:nvSpPr>
          <p:cNvPr id="20" name="Flowchart: Punched Tape 19"/>
          <p:cNvSpPr/>
          <p:nvPr/>
        </p:nvSpPr>
        <p:spPr>
          <a:xfrm>
            <a:off x="2852851" y="2298493"/>
            <a:ext cx="990600" cy="554149"/>
          </a:xfrm>
          <a:prstGeom prst="flowChartPunchedTape">
            <a:avLst/>
          </a:prstGeom>
          <a:ln/>
        </p:spPr>
        <p:style>
          <a:lnRef idx="2">
            <a:schemeClr val="accent5">
              <a:shade val="50000"/>
            </a:schemeClr>
          </a:lnRef>
          <a:fillRef idx="1">
            <a:schemeClr val="accent5"/>
          </a:fillRef>
          <a:effectRef idx="0">
            <a:schemeClr val="accent5"/>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21" name="Hexagon 20"/>
          <p:cNvSpPr/>
          <p:nvPr/>
        </p:nvSpPr>
        <p:spPr>
          <a:xfrm>
            <a:off x="2852851" y="3050119"/>
            <a:ext cx="990600" cy="554149"/>
          </a:xfrm>
          <a:prstGeom prst="hexagon">
            <a:avLst/>
          </a:prstGeom>
          <a:ln/>
        </p:spPr>
        <p:style>
          <a:lnRef idx="2">
            <a:schemeClr val="accent6">
              <a:shade val="50000"/>
            </a:schemeClr>
          </a:lnRef>
          <a:fillRef idx="1">
            <a:schemeClr val="accent6"/>
          </a:fillRef>
          <a:effectRef idx="0">
            <a:schemeClr val="accent6"/>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thread</a:t>
            </a:r>
          </a:p>
        </p:txBody>
      </p:sp>
      <p:sp>
        <p:nvSpPr>
          <p:cNvPr id="24" name="Parallelogram 23"/>
          <p:cNvSpPr/>
          <p:nvPr/>
        </p:nvSpPr>
        <p:spPr>
          <a:xfrm>
            <a:off x="2852851" y="3801744"/>
            <a:ext cx="990600" cy="554149"/>
          </a:xfrm>
          <a:prstGeom prst="parallelogram">
            <a:avLst/>
          </a:prstGeom>
          <a:ln/>
        </p:spPr>
        <p:style>
          <a:lnRef idx="2">
            <a:schemeClr val="accent4">
              <a:shade val="50000"/>
            </a:schemeClr>
          </a:lnRef>
          <a:fillRef idx="1">
            <a:schemeClr val="accent4"/>
          </a:fillRef>
          <a:effectRef idx="0">
            <a:schemeClr val="accent4"/>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thread</a:t>
            </a:r>
          </a:p>
        </p:txBody>
      </p:sp>
      <p:pic>
        <p:nvPicPr>
          <p:cNvPr id="1027" name="Picture 3" descr="C:\Users\yoonguk\AppData\Local\Microsoft\Windows\Temporary Internet Files\Content.IE5\TSI0AAT8\MC900441310[1].png"/>
          <p:cNvPicPr>
            <a:picLocks noChangeAspect="1" noChangeArrowheads="1"/>
          </p:cNvPicPr>
          <p:nvPr/>
        </p:nvPicPr>
        <p:blipFill>
          <a:blip r:embed="rId3" cstate="print"/>
          <a:srcRect/>
          <a:stretch>
            <a:fillRect/>
          </a:stretch>
        </p:blipFill>
        <p:spPr bwMode="auto">
          <a:xfrm>
            <a:off x="3429000" y="1981201"/>
            <a:ext cx="609600" cy="609600"/>
          </a:xfrm>
          <a:prstGeom prst="rect">
            <a:avLst/>
          </a:prstGeom>
          <a:noFill/>
        </p:spPr>
      </p:pic>
    </p:spTree>
    <p:extLst>
      <p:ext uri="{BB962C8B-B14F-4D97-AF65-F5344CB8AC3E}">
        <p14:creationId xmlns:p14="http://schemas.microsoft.com/office/powerpoint/2010/main" val="24642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childTnLst>
                          </p:cTn>
                        </p:par>
                        <p:par>
                          <p:cTn id="9" fill="hold">
                            <p:stCondLst>
                              <p:cond delay="0"/>
                            </p:stCondLst>
                            <p:childTnLst>
                              <p:par>
                                <p:cTn id="10" presetID="42" presetClass="path" presetSubtype="0" accel="50000" decel="50000" fill="hold" grpId="0" nodeType="afterEffect">
                                  <p:stCondLst>
                                    <p:cond delay="0"/>
                                  </p:stCondLst>
                                  <p:childTnLst>
                                    <p:animMotion origin="layout" path="M 4.44444E-6 5.55112E-17 L 4.44444E-6 0.10972 " pathEditMode="relative" rAng="0" ptsTypes="AA">
                                      <p:cBhvr>
                                        <p:cTn id="11" dur="1000" fill="hold"/>
                                        <p:tgtEl>
                                          <p:spTgt spid="13"/>
                                        </p:tgtEl>
                                        <p:attrNameLst>
                                          <p:attrName>ppt_x</p:attrName>
                                          <p:attrName>ppt_y</p:attrName>
                                        </p:attrNameLst>
                                      </p:cBhvr>
                                      <p:rCtr x="0" y="55"/>
                                    </p:animMotion>
                                  </p:childTnLst>
                                </p:cTn>
                              </p:par>
                              <p:par>
                                <p:cTn id="12" presetID="42" presetClass="path" presetSubtype="0" accel="50000" decel="50000" fill="hold" grpId="0" nodeType="withEffect">
                                  <p:stCondLst>
                                    <p:cond delay="0"/>
                                  </p:stCondLst>
                                  <p:childTnLst>
                                    <p:animMotion origin="layout" path="M 4.44444E-6 -2.22222E-6 L 4.44444E-6 0.10949 " pathEditMode="relative" rAng="0" ptsTypes="AA">
                                      <p:cBhvr>
                                        <p:cTn id="13" dur="1000" fill="hold"/>
                                        <p:tgtEl>
                                          <p:spTgt spid="22"/>
                                        </p:tgtEl>
                                        <p:attrNameLst>
                                          <p:attrName>ppt_x</p:attrName>
                                          <p:attrName>ppt_y</p:attrName>
                                        </p:attrNameLst>
                                      </p:cBhvr>
                                      <p:rCtr x="0" y="55"/>
                                    </p:animMotion>
                                  </p:childTnLst>
                                </p:cTn>
                              </p:par>
                              <p:par>
                                <p:cTn id="14" presetID="58" presetClass="path" presetSubtype="0" accel="50000" decel="50000" fill="hold" grpId="0" nodeType="withEffect">
                                  <p:stCondLst>
                                    <p:cond delay="0"/>
                                  </p:stCondLst>
                                  <p:childTnLst>
                                    <p:animMotion origin="layout" path="M 4.44444E-6 -2.96296E-6 L 0.03993 -0.05879 C 0.04895 -0.07129 0.05399 -0.08958 0.05399 -0.10879 C 0.05399 -0.13078 0.04895 -0.14815 0.03993 -0.16065 L 4.44444E-6 -0.21921 " pathEditMode="relative" rAng="0" ptsTypes="FffFF">
                                      <p:cBhvr>
                                        <p:cTn id="15" dur="1000" fill="hold"/>
                                        <p:tgtEl>
                                          <p:spTgt spid="23"/>
                                        </p:tgtEl>
                                        <p:attrNameLst>
                                          <p:attrName>ppt_x</p:attrName>
                                          <p:attrName>ppt_y</p:attrName>
                                        </p:attrNameLst>
                                      </p:cBhvr>
                                      <p:rCtr x="27" y="-110"/>
                                    </p:animMotion>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par>
                          <p:cTn id="21" fill="hold">
                            <p:stCondLst>
                              <p:cond delay="1000"/>
                            </p:stCondLst>
                            <p:childTnLst>
                              <p:par>
                                <p:cTn id="22" presetID="1" presetClass="exit" presetSubtype="0" fill="hold" nodeType="afterEffect">
                                  <p:stCondLst>
                                    <p:cond delay="500"/>
                                  </p:stCondLst>
                                  <p:childTnLst>
                                    <p:set>
                                      <p:cBhvr>
                                        <p:cTn id="23" dur="1" fill="hold">
                                          <p:stCondLst>
                                            <p:cond delay="0"/>
                                          </p:stCondLst>
                                        </p:cTn>
                                        <p:tgtEl>
                                          <p:spTgt spid="1027"/>
                                        </p:tgtEl>
                                        <p:attrNameLst>
                                          <p:attrName>style.visibility</p:attrName>
                                        </p:attrNameLst>
                                      </p:cBhvr>
                                      <p:to>
                                        <p:strVal val="hidden"/>
                                      </p:to>
                                    </p:set>
                                  </p:childTnLst>
                                </p:cTn>
                              </p:par>
                              <p:par>
                                <p:cTn id="24" presetID="1" presetClass="exit" presetSubtype="0" fill="hold" grpId="2" nodeType="withEffect">
                                  <p:stCondLst>
                                    <p:cond delay="500"/>
                                  </p:stCondLst>
                                  <p:childTnLst>
                                    <p:set>
                                      <p:cBhvr>
                                        <p:cTn id="25" dur="1" fill="hold">
                                          <p:stCondLst>
                                            <p:cond delay="0"/>
                                          </p:stCondLst>
                                        </p:cTn>
                                        <p:tgtEl>
                                          <p:spTgt spid="34"/>
                                        </p:tgtEl>
                                        <p:attrNameLst>
                                          <p:attrName>style.visibility</p:attrName>
                                        </p:attrNameLst>
                                      </p:cBhvr>
                                      <p:to>
                                        <p:strVal val="hidden"/>
                                      </p:to>
                                    </p:set>
                                  </p:childTnLst>
                                </p:cTn>
                              </p:par>
                            </p:childTnLst>
                          </p:cTn>
                        </p:par>
                        <p:par>
                          <p:cTn id="26" fill="hold">
                            <p:stCondLst>
                              <p:cond delay="1500"/>
                            </p:stCondLst>
                            <p:childTnLst>
                              <p:par>
                                <p:cTn id="27" presetID="42" presetClass="path" presetSubtype="0" accel="50000" decel="50000" fill="hold" grpId="1" nodeType="afterEffect">
                                  <p:stCondLst>
                                    <p:cond delay="0"/>
                                  </p:stCondLst>
                                  <p:childTnLst>
                                    <p:animMotion origin="layout" path="M 4.44444E-6 0.10972 L 4.44444E-6 0.21921 " pathEditMode="relative" rAng="0" ptsTypes="AA">
                                      <p:cBhvr>
                                        <p:cTn id="28" dur="1000" fill="hold"/>
                                        <p:tgtEl>
                                          <p:spTgt spid="13"/>
                                        </p:tgtEl>
                                        <p:attrNameLst>
                                          <p:attrName>ppt_x</p:attrName>
                                          <p:attrName>ppt_y</p:attrName>
                                        </p:attrNameLst>
                                      </p:cBhvr>
                                      <p:rCtr x="0" y="55"/>
                                    </p:animMotion>
                                  </p:childTnLst>
                                </p:cTn>
                              </p:par>
                              <p:par>
                                <p:cTn id="29" presetID="58" presetClass="path" presetSubtype="0" accel="50000" decel="50000" fill="hold" grpId="1" nodeType="withEffect">
                                  <p:stCondLst>
                                    <p:cond delay="0"/>
                                  </p:stCondLst>
                                  <p:childTnLst>
                                    <p:animMotion origin="layout" path="M 4.44444E-6 0.10949 L 0.03993 0.0507 C 0.04895 0.03843 0.05399 0.02014 0.05399 0.0007 C 0.05399 -0.02129 0.04895 -0.03866 0.03993 -0.05092 L 4.44444E-6 -0.10972 " pathEditMode="relative" rAng="0" ptsTypes="FffFF">
                                      <p:cBhvr>
                                        <p:cTn id="30" dur="1000" fill="hold"/>
                                        <p:tgtEl>
                                          <p:spTgt spid="22"/>
                                        </p:tgtEl>
                                        <p:attrNameLst>
                                          <p:attrName>ppt_x</p:attrName>
                                          <p:attrName>ppt_y</p:attrName>
                                        </p:attrNameLst>
                                      </p:cBhvr>
                                      <p:rCtr x="27" y="-110"/>
                                    </p:animMotion>
                                  </p:childTnLst>
                                </p:cTn>
                              </p:par>
                              <p:par>
                                <p:cTn id="31" presetID="42" presetClass="path" presetSubtype="0" accel="50000" decel="50000" fill="hold" grpId="1" nodeType="withEffect">
                                  <p:stCondLst>
                                    <p:cond delay="0"/>
                                  </p:stCondLst>
                                  <p:childTnLst>
                                    <p:animMotion origin="layout" path="M 4.44444E-6 -0.21921 L 4.44444E-6 -0.10949 " pathEditMode="relative" rAng="0" ptsTypes="AA">
                                      <p:cBhvr>
                                        <p:cTn id="32" dur="1000" fill="hold"/>
                                        <p:tgtEl>
                                          <p:spTgt spid="23"/>
                                        </p:tgtEl>
                                        <p:attrNameLst>
                                          <p:attrName>ppt_x</p:attrName>
                                          <p:attrName>ppt_y</p:attrName>
                                        </p:attrNameLst>
                                      </p:cBhvr>
                                      <p:rCtr x="0" y="55"/>
                                    </p:animMotion>
                                  </p:childTnLst>
                                </p:cTn>
                              </p:par>
                            </p:childTnLst>
                          </p:cTn>
                        </p:par>
                        <p:par>
                          <p:cTn id="33" fill="hold">
                            <p:stCondLst>
                              <p:cond delay="2500"/>
                            </p:stCondLst>
                            <p:childTnLst>
                              <p:par>
                                <p:cTn id="34" presetID="1" presetClass="entr" presetSubtype="0" fill="hold" nodeType="afterEffect">
                                  <p:stCondLst>
                                    <p:cond delay="0"/>
                                  </p:stCondLst>
                                  <p:childTnLst>
                                    <p:set>
                                      <p:cBhvr>
                                        <p:cTn id="35" dur="1" fill="hold">
                                          <p:stCondLst>
                                            <p:cond delay="0"/>
                                          </p:stCondLst>
                                        </p:cTn>
                                        <p:tgtEl>
                                          <p:spTgt spid="1027"/>
                                        </p:tgtEl>
                                        <p:attrNameLst>
                                          <p:attrName>style.visibility</p:attrName>
                                        </p:attrNameLst>
                                      </p:cBhvr>
                                      <p:to>
                                        <p:strVal val="visible"/>
                                      </p:to>
                                    </p:set>
                                  </p:childTnLst>
                                </p:cTn>
                              </p:par>
                              <p:par>
                                <p:cTn id="36" presetID="1" presetClass="entr" presetSubtype="0" fill="hold" grpId="3" nodeType="withEffect">
                                  <p:stCondLst>
                                    <p:cond delay="0"/>
                                  </p:stCondLst>
                                  <p:childTnLst>
                                    <p:set>
                                      <p:cBhvr>
                                        <p:cTn id="37" dur="1" fill="hold">
                                          <p:stCondLst>
                                            <p:cond delay="0"/>
                                          </p:stCondLst>
                                        </p:cTn>
                                        <p:tgtEl>
                                          <p:spTgt spid="34"/>
                                        </p:tgtEl>
                                        <p:attrNameLst>
                                          <p:attrName>style.visibility</p:attrName>
                                        </p:attrNameLst>
                                      </p:cBhvr>
                                      <p:to>
                                        <p:strVal val="visible"/>
                                      </p:to>
                                    </p:set>
                                  </p:childTnLst>
                                </p:cTn>
                              </p:par>
                            </p:childTnLst>
                          </p:cTn>
                        </p:par>
                        <p:par>
                          <p:cTn id="38" fill="hold">
                            <p:stCondLst>
                              <p:cond delay="2500"/>
                            </p:stCondLst>
                            <p:childTnLst>
                              <p:par>
                                <p:cTn id="39" presetID="1" presetClass="exit" presetSubtype="0" fill="hold" nodeType="afterEffect">
                                  <p:stCondLst>
                                    <p:cond delay="500"/>
                                  </p:stCondLst>
                                  <p:childTnLst>
                                    <p:set>
                                      <p:cBhvr>
                                        <p:cTn id="40" dur="1" fill="hold">
                                          <p:stCondLst>
                                            <p:cond delay="0"/>
                                          </p:stCondLst>
                                        </p:cTn>
                                        <p:tgtEl>
                                          <p:spTgt spid="1027"/>
                                        </p:tgtEl>
                                        <p:attrNameLst>
                                          <p:attrName>style.visibility</p:attrName>
                                        </p:attrNameLst>
                                      </p:cBhvr>
                                      <p:to>
                                        <p:strVal val="hidden"/>
                                      </p:to>
                                    </p:set>
                                  </p:childTnLst>
                                </p:cTn>
                              </p:par>
                              <p:par>
                                <p:cTn id="41" presetID="1" presetClass="exit" presetSubtype="0" fill="hold" grpId="4" nodeType="withEffect">
                                  <p:stCondLst>
                                    <p:cond delay="500"/>
                                  </p:stCondLst>
                                  <p:childTnLst>
                                    <p:set>
                                      <p:cBhvr>
                                        <p:cTn id="42" dur="1" fill="hold">
                                          <p:stCondLst>
                                            <p:cond delay="0"/>
                                          </p:stCondLst>
                                        </p:cTn>
                                        <p:tgtEl>
                                          <p:spTgt spid="34"/>
                                        </p:tgtEl>
                                        <p:attrNameLst>
                                          <p:attrName>style.visibility</p:attrName>
                                        </p:attrNameLst>
                                      </p:cBhvr>
                                      <p:to>
                                        <p:strVal val="hidden"/>
                                      </p:to>
                                    </p:set>
                                  </p:childTnLst>
                                </p:cTn>
                              </p:par>
                            </p:childTnLst>
                          </p:cTn>
                        </p:par>
                        <p:par>
                          <p:cTn id="43" fill="hold">
                            <p:stCondLst>
                              <p:cond delay="3000"/>
                            </p:stCondLst>
                            <p:childTnLst>
                              <p:par>
                                <p:cTn id="44" presetID="58" presetClass="path" presetSubtype="0" accel="50000" decel="50000" fill="hold" grpId="2" nodeType="afterEffect">
                                  <p:stCondLst>
                                    <p:cond delay="0"/>
                                  </p:stCondLst>
                                  <p:childTnLst>
                                    <p:animMotion origin="layout" path="M 2.22222E-6 0.21898 L 0.03993 0.16019 C 0.04896 0.14792 0.05399 0.12963 0.05399 0.11065 C 0.05399 0.08843 0.04896 0.07107 0.03993 0.05857 L 2.22222E-6 -0.00023 " pathEditMode="relative" rAng="0" ptsTypes="FffFF">
                                      <p:cBhvr>
                                        <p:cTn id="45" dur="1000" fill="hold"/>
                                        <p:tgtEl>
                                          <p:spTgt spid="13"/>
                                        </p:tgtEl>
                                        <p:attrNameLst>
                                          <p:attrName>ppt_x</p:attrName>
                                          <p:attrName>ppt_y</p:attrName>
                                        </p:attrNameLst>
                                      </p:cBhvr>
                                      <p:rCtr x="27" y="-110"/>
                                    </p:animMotion>
                                  </p:childTnLst>
                                </p:cTn>
                              </p:par>
                              <p:par>
                                <p:cTn id="46" presetID="42" presetClass="path" presetSubtype="0" accel="50000" decel="50000" fill="hold" grpId="2" nodeType="withEffect">
                                  <p:stCondLst>
                                    <p:cond delay="0"/>
                                  </p:stCondLst>
                                  <p:childTnLst>
                                    <p:animMotion origin="layout" path="M 2.22222E-6 -0.10949 L 2.22222E-6 0.00023 " pathEditMode="relative" rAng="0" ptsTypes="AA">
                                      <p:cBhvr>
                                        <p:cTn id="47" dur="1000" fill="hold"/>
                                        <p:tgtEl>
                                          <p:spTgt spid="22"/>
                                        </p:tgtEl>
                                        <p:attrNameLst>
                                          <p:attrName>ppt_x</p:attrName>
                                          <p:attrName>ppt_y</p:attrName>
                                        </p:attrNameLst>
                                      </p:cBhvr>
                                      <p:rCtr x="0" y="55"/>
                                    </p:animMotion>
                                  </p:childTnLst>
                                </p:cTn>
                              </p:par>
                              <p:par>
                                <p:cTn id="48" presetID="42" presetClass="path" presetSubtype="0" accel="50000" decel="50000" fill="hold" grpId="2" nodeType="withEffect">
                                  <p:stCondLst>
                                    <p:cond delay="0"/>
                                  </p:stCondLst>
                                  <p:childTnLst>
                                    <p:animMotion origin="layout" path="M 2.22222E-6 -0.10949 L 2.22222E-6 -0.00023 " pathEditMode="relative" rAng="0" ptsTypes="AA">
                                      <p:cBhvr>
                                        <p:cTn id="49" dur="1000" fill="hold"/>
                                        <p:tgtEl>
                                          <p:spTgt spid="23"/>
                                        </p:tgtEl>
                                        <p:attrNameLst>
                                          <p:attrName>ppt_x</p:attrName>
                                          <p:attrName>ppt_y</p:attrName>
                                        </p:attrNameLst>
                                      </p:cBhvr>
                                      <p:rCtr x="0" y="55"/>
                                    </p:animMotion>
                                  </p:childTnLst>
                                </p:cTn>
                              </p:par>
                            </p:childTnLst>
                          </p:cTn>
                        </p:par>
                        <p:par>
                          <p:cTn id="50" fill="hold">
                            <p:stCondLst>
                              <p:cond delay="4000"/>
                            </p:stCondLst>
                            <p:childTnLst>
                              <p:par>
                                <p:cTn id="51" presetID="1" presetClass="entr" presetSubtype="0" fill="hold" nodeType="afterEffect">
                                  <p:stCondLst>
                                    <p:cond delay="0"/>
                                  </p:stCondLst>
                                  <p:childTnLst>
                                    <p:set>
                                      <p:cBhvr>
                                        <p:cTn id="52" dur="1" fill="hold">
                                          <p:stCondLst>
                                            <p:cond delay="0"/>
                                          </p:stCondLst>
                                        </p:cTn>
                                        <p:tgtEl>
                                          <p:spTgt spid="1027"/>
                                        </p:tgtEl>
                                        <p:attrNameLst>
                                          <p:attrName>style.visibility</p:attrName>
                                        </p:attrNameLst>
                                      </p:cBhvr>
                                      <p:to>
                                        <p:strVal val="visible"/>
                                      </p:to>
                                    </p:set>
                                  </p:childTnLst>
                                </p:cTn>
                              </p:par>
                              <p:par>
                                <p:cTn id="53" presetID="1" presetClass="entr" presetSubtype="0" fill="hold" grpId="5"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3" nodeType="click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1" presetClass="exit" presetSubtype="0" fill="hold" grpId="3" nodeType="with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xit" presetSubtype="0" fill="hold" grpId="3" nodeType="withEffect">
                                  <p:stCondLst>
                                    <p:cond delay="0"/>
                                  </p:stCondLst>
                                  <p:childTnLst>
                                    <p:set>
                                      <p:cBhvr>
                                        <p:cTn id="72" dur="1" fill="hold">
                                          <p:stCondLst>
                                            <p:cond delay="0"/>
                                          </p:stCondLst>
                                        </p:cTn>
                                        <p:tgtEl>
                                          <p:spTgt spid="23"/>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22" grpId="0" animBg="1"/>
      <p:bldP spid="22" grpId="1" animBg="1"/>
      <p:bldP spid="22" grpId="2" animBg="1"/>
      <p:bldP spid="22" grpId="3" animBg="1"/>
      <p:bldP spid="23" grpId="0" animBg="1"/>
      <p:bldP spid="23" grpId="1" animBg="1"/>
      <p:bldP spid="23" grpId="2" animBg="1"/>
      <p:bldP spid="23" grpId="3" animBg="1"/>
      <p:bldP spid="29" grpId="0"/>
      <p:bldP spid="34" grpId="0"/>
      <p:bldP spid="34" grpId="1"/>
      <p:bldP spid="34" grpId="2"/>
      <p:bldP spid="34" grpId="3"/>
      <p:bldP spid="34" grpId="4"/>
      <p:bldP spid="34" grpId="5"/>
      <p:bldP spid="36" grpId="0" animBg="1"/>
      <p:bldP spid="20" grpId="0" animBg="1"/>
      <p:bldP spid="21"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28600" y="152401"/>
            <a:ext cx="8915400" cy="1066800"/>
          </a:xfrm>
        </p:spPr>
        <p:txBody>
          <a:bodyPr/>
          <a:lstStyle/>
          <a:p>
            <a:r>
              <a:rPr lang="en-US" sz="3800" dirty="0"/>
              <a:t>Much More of a Shared Resource in Future</a:t>
            </a:r>
          </a:p>
        </p:txBody>
      </p:sp>
      <p:sp>
        <p:nvSpPr>
          <p:cNvPr id="2048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574598C-5A2F-5E46-8E0D-A0FDA29590CD}"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20486" name="TextBox 5"/>
          <p:cNvSpPr txBox="1">
            <a:spLocks noChangeArrowheads="1"/>
          </p:cNvSpPr>
          <p:nvPr/>
        </p:nvSpPr>
        <p:spPr bwMode="auto">
          <a:xfrm>
            <a:off x="392113" y="1108076"/>
            <a:ext cx="2286000" cy="373659"/>
          </a:xfrm>
          <a:prstGeom prst="rect">
            <a:avLst/>
          </a:prstGeom>
          <a:solidFill>
            <a:schemeClr val="bg1"/>
          </a:solidFill>
          <a:ln w="9525">
            <a:noFill/>
            <a:miter lim="800000"/>
            <a:headEnd/>
            <a:tailEnd/>
          </a:ln>
        </p:spPr>
        <p:txBody>
          <a:bodyPr lIns="91402" tIns="45702" rIns="91402" bIns="45702">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
              <a:cs typeface="+mn-cs"/>
            </a:endParaRPr>
          </a:p>
        </p:txBody>
      </p:sp>
      <p:pic>
        <p:nvPicPr>
          <p:cNvPr id="7" name="Picture 6" descr="many-core3.eps"/>
          <p:cNvPicPr>
            <a:picLocks noChangeAspect="1"/>
          </p:cNvPicPr>
          <p:nvPr/>
        </p:nvPicPr>
        <p:blipFill>
          <a:blip r:embed="rId2"/>
          <a:srcRect/>
          <a:stretch>
            <a:fillRect/>
          </a:stretch>
        </p:blipFill>
        <p:spPr bwMode="auto">
          <a:xfrm>
            <a:off x="635000" y="1066801"/>
            <a:ext cx="6146800" cy="4953000"/>
          </a:xfrm>
          <a:prstGeom prst="rect">
            <a:avLst/>
          </a:prstGeom>
          <a:noFill/>
          <a:ln w="9525">
            <a:noFill/>
            <a:miter lim="800000"/>
            <a:headEnd/>
            <a:tailEnd/>
          </a:ln>
        </p:spPr>
      </p:pic>
    </p:spTree>
    <p:extLst>
      <p:ext uri="{BB962C8B-B14F-4D97-AF65-F5344CB8AC3E}">
        <p14:creationId xmlns:p14="http://schemas.microsoft.com/office/powerpoint/2010/main" val="64540746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p:cNvGraphicFramePr/>
          <p:nvPr>
            <p:extLst/>
          </p:nvPr>
        </p:nvGraphicFramePr>
        <p:xfrm>
          <a:off x="4724400" y="3352801"/>
          <a:ext cx="3962400" cy="1981200"/>
        </p:xfrm>
        <a:graphic>
          <a:graphicData uri="http://schemas.openxmlformats.org/drawingml/2006/chart">
            <c:chart xmlns:c="http://schemas.openxmlformats.org/drawingml/2006/chart" xmlns:r="http://schemas.openxmlformats.org/officeDocument/2006/relationships" r:id="rId3"/>
          </a:graphicData>
        </a:graphic>
      </p:graphicFrame>
      <p:sp>
        <p:nvSpPr>
          <p:cNvPr id="29" name="Rounded Rectangle 28"/>
          <p:cNvSpPr/>
          <p:nvPr/>
        </p:nvSpPr>
        <p:spPr>
          <a:xfrm>
            <a:off x="5580621" y="3479409"/>
            <a:ext cx="1342296" cy="1487658"/>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noAutofit/>
          </a:bodyPr>
          <a:lstStyle/>
          <a:p>
            <a:r>
              <a:rPr lang="en-US" dirty="0"/>
              <a:t>Case Study: A Tale of Two Threads</a:t>
            </a:r>
          </a:p>
        </p:txBody>
      </p:sp>
      <p:sp>
        <p:nvSpPr>
          <p:cNvPr id="3" name="Content Placeholder 2"/>
          <p:cNvSpPr>
            <a:spLocks noGrp="1"/>
          </p:cNvSpPr>
          <p:nvPr>
            <p:ph idx="1"/>
          </p:nvPr>
        </p:nvSpPr>
        <p:spPr>
          <a:xfrm>
            <a:off x="457200" y="1066801"/>
            <a:ext cx="8229600" cy="1752600"/>
          </a:xfrm>
        </p:spPr>
        <p:txBody>
          <a:bodyPr>
            <a:noAutofit/>
          </a:bodyPr>
          <a:lstStyle/>
          <a:p>
            <a:pPr>
              <a:buNone/>
            </a:pPr>
            <a:r>
              <a:rPr lang="en-US" b="1" dirty="0"/>
              <a:t>Case Study:</a:t>
            </a:r>
            <a:r>
              <a:rPr lang="en-US" dirty="0"/>
              <a:t> Two intensive threads contending</a:t>
            </a:r>
          </a:p>
          <a:p>
            <a:pPr marL="342761" lvl="1" indent="-342761">
              <a:buFont typeface="+mj-lt"/>
              <a:buAutoNum type="arabicPeriod"/>
            </a:pPr>
            <a:r>
              <a:rPr lang="en-US" b="1" i="1" dirty="0">
                <a:solidFill>
                  <a:srgbClr val="006600"/>
                </a:solidFill>
              </a:rPr>
              <a:t>random-access</a:t>
            </a:r>
            <a:endParaRPr lang="en-US" dirty="0">
              <a:solidFill>
                <a:srgbClr val="006600"/>
              </a:solidFill>
            </a:endParaRPr>
          </a:p>
          <a:p>
            <a:pPr marL="342761" lvl="1" indent="-342761">
              <a:buFont typeface="+mj-lt"/>
              <a:buAutoNum type="arabicPeriod"/>
            </a:pPr>
            <a:r>
              <a:rPr lang="en-US" b="1" i="1" dirty="0">
                <a:solidFill>
                  <a:srgbClr val="FF0000"/>
                </a:solidFill>
              </a:rPr>
              <a:t>streaming</a:t>
            </a:r>
          </a:p>
          <a:p>
            <a:pPr marL="799772" lvl="1" indent="-342761">
              <a:buFont typeface="+mj-lt"/>
              <a:buAutoNum type="arabicPeriod"/>
            </a:pPr>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80</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82" name="TextBox 81"/>
          <p:cNvSpPr txBox="1"/>
          <p:nvPr/>
        </p:nvSpPr>
        <p:spPr>
          <a:xfrm>
            <a:off x="838200" y="2971800"/>
            <a:ext cx="3657600" cy="40011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lIns="91402" tIns="0" rIns="91402"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Prioritize </a:t>
            </a:r>
            <a:r>
              <a:rPr kumimoji="0" lang="en-US" sz="2600" b="1" i="1" u="none" strike="noStrike" kern="1200" cap="none" spc="0" normalizeH="0" baseline="0" noProof="0" dirty="0">
                <a:ln>
                  <a:noFill/>
                </a:ln>
                <a:solidFill>
                  <a:srgbClr val="006600"/>
                </a:solidFill>
                <a:effectLst/>
                <a:uLnTx/>
                <a:uFillTx/>
                <a:latin typeface="Calibri"/>
                <a:ea typeface="+mn-ea"/>
                <a:cs typeface="+mn-cs"/>
              </a:rPr>
              <a:t>random-access</a:t>
            </a:r>
            <a:endParaRPr kumimoji="0" lang="en-US" sz="2600" b="0" i="1" u="none" strike="noStrike" kern="1200" cap="none" spc="0" normalizeH="0" baseline="0" noProof="0" dirty="0">
              <a:ln>
                <a:noFill/>
              </a:ln>
              <a:solidFill>
                <a:srgbClr val="006600"/>
              </a:solidFill>
              <a:effectLst/>
              <a:uLnTx/>
              <a:uFillTx/>
              <a:latin typeface="Calibri"/>
              <a:ea typeface="+mn-ea"/>
              <a:cs typeface="+mn-cs"/>
            </a:endParaRPr>
          </a:p>
        </p:txBody>
      </p:sp>
      <p:sp>
        <p:nvSpPr>
          <p:cNvPr id="83" name="TextBox 82"/>
          <p:cNvSpPr txBox="1"/>
          <p:nvPr/>
        </p:nvSpPr>
        <p:spPr>
          <a:xfrm>
            <a:off x="5524500" y="2971800"/>
            <a:ext cx="2971800" cy="40011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lIns="91402" tIns="0" rIns="91402"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Prioritize </a:t>
            </a:r>
            <a:r>
              <a:rPr kumimoji="0" lang="en-US" sz="2600" b="1" i="1" u="none" strike="noStrike" kern="1200" cap="none" spc="0" normalizeH="0" baseline="0" noProof="0" dirty="0">
                <a:ln>
                  <a:noFill/>
                </a:ln>
                <a:solidFill>
                  <a:srgbClr val="FF0000"/>
                </a:solidFill>
                <a:effectLst/>
                <a:uLnTx/>
                <a:uFillTx/>
                <a:latin typeface="Calibri"/>
                <a:ea typeface="+mn-ea"/>
                <a:cs typeface="+mn-cs"/>
              </a:rPr>
              <a:t>streaming</a:t>
            </a:r>
            <a:endParaRPr kumimoji="0" lang="en-US" sz="2600" b="0" i="1" u="none" strike="noStrike" kern="1200" cap="none" spc="0" normalizeH="0" baseline="0" noProof="0" dirty="0">
              <a:ln>
                <a:noFill/>
              </a:ln>
              <a:solidFill>
                <a:srgbClr val="FF0000"/>
              </a:solidFill>
              <a:effectLst/>
              <a:uLnTx/>
              <a:uFillTx/>
              <a:latin typeface="Calibri"/>
              <a:ea typeface="+mn-ea"/>
              <a:cs typeface="+mn-cs"/>
            </a:endParaRPr>
          </a:p>
        </p:txBody>
      </p:sp>
      <p:sp>
        <p:nvSpPr>
          <p:cNvPr id="87" name="TextBox 86"/>
          <p:cNvSpPr txBox="1"/>
          <p:nvPr/>
        </p:nvSpPr>
        <p:spPr>
          <a:xfrm>
            <a:off x="533400" y="5558137"/>
            <a:ext cx="8153400" cy="480058"/>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3000" b="1" i="1" u="none" strike="noStrike" kern="1200" cap="none" spc="0" normalizeH="0" baseline="0" noProof="0" dirty="0">
                <a:ln>
                  <a:noFill/>
                </a:ln>
                <a:solidFill>
                  <a:srgbClr val="006633"/>
                </a:solidFill>
                <a:effectLst/>
                <a:uLnTx/>
                <a:uFillTx/>
                <a:latin typeface="Calibri"/>
                <a:ea typeface=""/>
                <a:cs typeface="Times New Roman" pitchFamily="18" charset="0"/>
              </a:rPr>
              <a:t>random-access</a:t>
            </a:r>
            <a:r>
              <a:rPr kumimoji="0" lang="en-US" sz="3000" b="0" i="1" u="none" strike="noStrike" kern="1200" cap="none" spc="0" normalizeH="0" baseline="0" noProof="0" dirty="0">
                <a:ln>
                  <a:noFill/>
                </a:ln>
                <a:solidFill>
                  <a:srgbClr val="006633"/>
                </a:solidFill>
                <a:effectLst/>
                <a:uLnTx/>
                <a:uFillTx/>
                <a:latin typeface="Calibri"/>
                <a:ea typeface=""/>
                <a:cs typeface="Times New Roman" pitchFamily="18" charset="0"/>
              </a:rPr>
              <a:t> </a:t>
            </a:r>
            <a:r>
              <a:rPr kumimoji="0" lang="en-US" sz="3000" b="0" i="0" u="none" strike="noStrike" kern="1200" cap="none" spc="0" normalizeH="0" baseline="0" noProof="0" dirty="0">
                <a:ln>
                  <a:noFill/>
                </a:ln>
                <a:solidFill>
                  <a:prstClr val="black"/>
                </a:solidFill>
                <a:effectLst/>
                <a:uLnTx/>
                <a:uFillTx/>
                <a:latin typeface="Calibri"/>
                <a:ea typeface=""/>
                <a:cs typeface="Times New Roman" pitchFamily="18" charset="0"/>
              </a:rPr>
              <a:t>thread is more easily slowed down</a:t>
            </a:r>
          </a:p>
        </p:txBody>
      </p:sp>
      <p:graphicFrame>
        <p:nvGraphicFramePr>
          <p:cNvPr id="21" name="Chart 20"/>
          <p:cNvGraphicFramePr/>
          <p:nvPr/>
        </p:nvGraphicFramePr>
        <p:xfrm>
          <a:off x="381000" y="3352801"/>
          <a:ext cx="3962400" cy="1981200"/>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p:cNvSpPr txBox="1"/>
          <p:nvPr/>
        </p:nvSpPr>
        <p:spPr>
          <a:xfrm>
            <a:off x="3286752" y="3866207"/>
            <a:ext cx="370848" cy="400105"/>
          </a:xfrm>
          <a:prstGeom prst="rect">
            <a:avLst/>
          </a:prstGeom>
          <a:noFill/>
        </p:spPr>
        <p:txBody>
          <a:bodyPr wrap="square" lIns="0" tIns="45702" rIns="0" bIns="45702" rtlCol="0" anchor="ctr">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
                <a:cs typeface="Times New Roman" pitchFamily="18" charset="0"/>
              </a:rPr>
              <a:t>7x</a:t>
            </a:r>
          </a:p>
        </p:txBody>
      </p:sp>
      <p:sp>
        <p:nvSpPr>
          <p:cNvPr id="25" name="TextBox 24"/>
          <p:cNvSpPr txBox="1"/>
          <p:nvPr/>
        </p:nvSpPr>
        <p:spPr>
          <a:xfrm>
            <a:off x="1295400" y="4261608"/>
            <a:ext cx="1268218" cy="623967"/>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
                <a:cs typeface="+mn-cs"/>
              </a:rPr>
              <a:t>prioritized</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
                <a:cs typeface="+mn-cs"/>
              </a:rPr>
              <a:t>1x</a:t>
            </a:r>
          </a:p>
        </p:txBody>
      </p:sp>
      <p:sp>
        <p:nvSpPr>
          <p:cNvPr id="26" name="TextBox 25"/>
          <p:cNvSpPr txBox="1"/>
          <p:nvPr/>
        </p:nvSpPr>
        <p:spPr>
          <a:xfrm>
            <a:off x="5962650" y="3511223"/>
            <a:ext cx="634992" cy="398906"/>
          </a:xfrm>
          <a:prstGeom prst="rect">
            <a:avLst/>
          </a:prstGeom>
          <a:noFill/>
        </p:spPr>
        <p:txBody>
          <a:bodyPr wrap="square" lIns="0" tIns="45702" rIns="0" bIns="45702" rtlCol="0" anchor="ctr">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
                <a:cs typeface="Times New Roman" pitchFamily="18" charset="0"/>
              </a:rPr>
              <a:t>11x</a:t>
            </a:r>
          </a:p>
        </p:txBody>
      </p:sp>
      <p:sp>
        <p:nvSpPr>
          <p:cNvPr id="27" name="TextBox 26"/>
          <p:cNvSpPr txBox="1"/>
          <p:nvPr/>
        </p:nvSpPr>
        <p:spPr>
          <a:xfrm>
            <a:off x="7189982" y="4261608"/>
            <a:ext cx="1268218" cy="623967"/>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
                <a:cs typeface="+mn-cs"/>
              </a:rPr>
              <a:t>prioritized</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libri"/>
                <a:ea typeface=""/>
                <a:cs typeface="+mn-cs"/>
              </a:rPr>
              <a:t>1x</a:t>
            </a:r>
          </a:p>
        </p:txBody>
      </p:sp>
      <p:cxnSp>
        <p:nvCxnSpPr>
          <p:cNvPr id="28" name="Curved Connector 27"/>
          <p:cNvCxnSpPr>
            <a:stCxn id="24" idx="3"/>
            <a:endCxn id="26" idx="1"/>
          </p:cNvCxnSpPr>
          <p:nvPr/>
        </p:nvCxnSpPr>
        <p:spPr>
          <a:xfrm flipV="1">
            <a:off x="3657600" y="3710676"/>
            <a:ext cx="2305050" cy="355584"/>
          </a:xfrm>
          <a:prstGeom prst="curvedConnector3">
            <a:avLst>
              <a:gd name="adj1" fmla="val 50000"/>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04261" y="1953874"/>
            <a:ext cx="5410200" cy="523184"/>
          </a:xfrm>
          <a:prstGeom prst="rect">
            <a:avLst/>
          </a:prstGeom>
          <a:noFill/>
        </p:spPr>
        <p:txBody>
          <a:bodyPr wrap="square" lIns="91402" tIns="45702" rIns="91402" bIns="45702"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Which is slowed down more easily?</a:t>
            </a:r>
          </a:p>
        </p:txBody>
      </p:sp>
      <p:sp>
        <p:nvSpPr>
          <p:cNvPr id="19" name="Right Brace 18"/>
          <p:cNvSpPr/>
          <p:nvPr/>
        </p:nvSpPr>
        <p:spPr>
          <a:xfrm>
            <a:off x="3246120" y="1828800"/>
            <a:ext cx="381000" cy="762000"/>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177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P spid="29" grpId="0" animBg="1"/>
      <p:bldP spid="82" grpId="0"/>
      <p:bldP spid="83" grpId="0"/>
      <p:bldP spid="87" grpId="0"/>
      <p:bldGraphic spid="21" grpId="0">
        <p:bldAsOne/>
      </p:bldGraphic>
      <p:bldP spid="24" grpId="0"/>
      <p:bldP spid="25" grpId="0"/>
      <p:bldP spid="26" grpId="0"/>
      <p:bldP spid="27" grpId="0"/>
      <p:bldP spid="18" grpId="0"/>
      <p:bldP spid="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ed Rectangle 69"/>
          <p:cNvSpPr/>
          <p:nvPr/>
        </p:nvSpPr>
        <p:spPr>
          <a:xfrm>
            <a:off x="1371600" y="2739529"/>
            <a:ext cx="5867400" cy="1295400"/>
          </a:xfrm>
          <a:prstGeom prst="round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 name="Group 114"/>
          <p:cNvGrpSpPr/>
          <p:nvPr/>
        </p:nvGrpSpPr>
        <p:grpSpPr>
          <a:xfrm>
            <a:off x="2971800" y="2891136"/>
            <a:ext cx="1219200" cy="762000"/>
            <a:chOff x="2514600" y="3657600"/>
            <a:chExt cx="1219200" cy="762000"/>
          </a:xfrm>
        </p:grpSpPr>
        <p:sp>
          <p:nvSpPr>
            <p:cNvPr id="63" name="Rectangle 62"/>
            <p:cNvSpPr/>
            <p:nvPr/>
          </p:nvSpPr>
          <p:spPr>
            <a:xfrm>
              <a:off x="2514600" y="3657600"/>
              <a:ext cx="1219200" cy="762000"/>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3" name="Straight Connector 82"/>
            <p:cNvCxnSpPr/>
            <p:nvPr/>
          </p:nvCxnSpPr>
          <p:spPr>
            <a:xfrm>
              <a:off x="2514600" y="38100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514600" y="39624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514600" y="41148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514600" y="4265612"/>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5" name="Group 113"/>
          <p:cNvGrpSpPr/>
          <p:nvPr/>
        </p:nvGrpSpPr>
        <p:grpSpPr>
          <a:xfrm>
            <a:off x="4419601" y="2891136"/>
            <a:ext cx="1219200" cy="762000"/>
            <a:chOff x="3962400" y="3657600"/>
            <a:chExt cx="1219200" cy="762000"/>
          </a:xfrm>
        </p:grpSpPr>
        <p:sp>
          <p:nvSpPr>
            <p:cNvPr id="98" name="Rectangle 97"/>
            <p:cNvSpPr/>
            <p:nvPr/>
          </p:nvSpPr>
          <p:spPr>
            <a:xfrm>
              <a:off x="3962400" y="3657600"/>
              <a:ext cx="1219200" cy="762000"/>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9" name="Straight Connector 98"/>
            <p:cNvCxnSpPr/>
            <p:nvPr/>
          </p:nvCxnSpPr>
          <p:spPr>
            <a:xfrm>
              <a:off x="3962400" y="38100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3962400" y="39624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3962400" y="41148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3962400" y="4265612"/>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6" name="Group 112"/>
          <p:cNvGrpSpPr/>
          <p:nvPr/>
        </p:nvGrpSpPr>
        <p:grpSpPr>
          <a:xfrm>
            <a:off x="5867400" y="2891136"/>
            <a:ext cx="1219200" cy="762000"/>
            <a:chOff x="5410200" y="3657600"/>
            <a:chExt cx="1219200" cy="762000"/>
          </a:xfrm>
        </p:grpSpPr>
        <p:sp>
          <p:nvSpPr>
            <p:cNvPr id="103" name="Rectangle 102"/>
            <p:cNvSpPr/>
            <p:nvPr/>
          </p:nvSpPr>
          <p:spPr>
            <a:xfrm>
              <a:off x="5410200" y="3657600"/>
              <a:ext cx="1219200" cy="762000"/>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4" name="Straight Connector 103"/>
            <p:cNvCxnSpPr/>
            <p:nvPr/>
          </p:nvCxnSpPr>
          <p:spPr>
            <a:xfrm>
              <a:off x="5410200" y="38100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410200" y="39624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5410200" y="41148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410200" y="4265612"/>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Group 115"/>
          <p:cNvGrpSpPr/>
          <p:nvPr/>
        </p:nvGrpSpPr>
        <p:grpSpPr>
          <a:xfrm>
            <a:off x="1524000" y="2891136"/>
            <a:ext cx="1219200" cy="762000"/>
            <a:chOff x="1066800" y="3657600"/>
            <a:chExt cx="1219200" cy="762000"/>
          </a:xfrm>
        </p:grpSpPr>
        <p:sp>
          <p:nvSpPr>
            <p:cNvPr id="108" name="Rectangle 107"/>
            <p:cNvSpPr/>
            <p:nvPr/>
          </p:nvSpPr>
          <p:spPr>
            <a:xfrm>
              <a:off x="1066800" y="3657600"/>
              <a:ext cx="1219200" cy="762000"/>
            </a:xfrm>
            <a:prstGeom prst="rect">
              <a:avLst/>
            </a:prstGeom>
            <a:solidFill>
              <a:schemeClr val="bg1">
                <a:lumMod val="8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9" name="Straight Connector 108"/>
            <p:cNvCxnSpPr/>
            <p:nvPr/>
          </p:nvCxnSpPr>
          <p:spPr>
            <a:xfrm>
              <a:off x="1066800" y="38100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066800" y="39624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66800" y="4114800"/>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066800" y="4265612"/>
              <a:ext cx="1219200" cy="158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Why are Threads Different?</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81</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9" name="Random-access"/>
          <p:cNvSpPr txBox="1"/>
          <p:nvPr/>
        </p:nvSpPr>
        <p:spPr>
          <a:xfrm>
            <a:off x="1676400" y="1214735"/>
            <a:ext cx="2424812" cy="387726"/>
          </a:xfrm>
          <a:prstGeom prst="rect">
            <a:avLst/>
          </a:prstGeom>
          <a:noFill/>
        </p:spPr>
        <p:txBody>
          <a:bodyPr wrap="square" lIns="0" tIns="0" rIns="0" bIns="0"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3000" b="1" i="1" u="none" strike="noStrike" kern="1200" cap="none" spc="0" normalizeH="0" baseline="0" noProof="0" dirty="0">
                <a:ln>
                  <a:noFill/>
                </a:ln>
                <a:solidFill>
                  <a:srgbClr val="006633"/>
                </a:solidFill>
                <a:effectLst/>
                <a:uLnTx/>
                <a:uFillTx/>
                <a:latin typeface="Calibri"/>
                <a:ea typeface=""/>
                <a:cs typeface="+mn-cs"/>
              </a:rPr>
              <a:t>random-access</a:t>
            </a:r>
          </a:p>
        </p:txBody>
      </p:sp>
      <p:cxnSp>
        <p:nvCxnSpPr>
          <p:cNvPr id="118" name="Shape 117"/>
          <p:cNvCxnSpPr>
            <a:stCxn id="77" idx="3"/>
            <a:endCxn id="72" idx="1"/>
          </p:cNvCxnSpPr>
          <p:nvPr/>
        </p:nvCxnSpPr>
        <p:spPr>
          <a:xfrm>
            <a:off x="7085018" y="2970089"/>
            <a:ext cx="458782" cy="291644"/>
          </a:xfrm>
          <a:prstGeom prst="curvedConnector3">
            <a:avLst>
              <a:gd name="adj1" fmla="val 5000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Streaming"/>
          <p:cNvSpPr txBox="1"/>
          <p:nvPr/>
        </p:nvSpPr>
        <p:spPr>
          <a:xfrm>
            <a:off x="4723969" y="1214736"/>
            <a:ext cx="2009775" cy="387726"/>
          </a:xfrm>
          <a:prstGeom prst="rect">
            <a:avLst/>
          </a:prstGeom>
          <a:noFill/>
        </p:spPr>
        <p:txBody>
          <a:bodyPr wrap="square" lIns="0" tIns="0" rIns="0" bIns="0"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3000" b="1" i="1" u="none" strike="noStrike" kern="1200" cap="none" spc="0" normalizeH="0" baseline="0" noProof="0" dirty="0">
                <a:ln>
                  <a:noFill/>
                </a:ln>
                <a:solidFill>
                  <a:srgbClr val="FF0000"/>
                </a:solidFill>
                <a:effectLst/>
                <a:uLnTx/>
                <a:uFillTx/>
                <a:latin typeface="Calibri"/>
                <a:ea typeface=""/>
                <a:cs typeface="+mn-cs"/>
              </a:rPr>
              <a:t>streaming</a:t>
            </a:r>
          </a:p>
        </p:txBody>
      </p:sp>
      <p:sp>
        <p:nvSpPr>
          <p:cNvPr id="54" name="P"/>
          <p:cNvSpPr/>
          <p:nvPr/>
        </p:nvSpPr>
        <p:spPr>
          <a:xfrm>
            <a:off x="5584825" y="1671935"/>
            <a:ext cx="303218" cy="15240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55" name="R"/>
          <p:cNvSpPr/>
          <p:nvPr/>
        </p:nvSpPr>
        <p:spPr>
          <a:xfrm>
            <a:off x="5584825" y="1671935"/>
            <a:ext cx="303218" cy="15240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56" name="S"/>
          <p:cNvSpPr/>
          <p:nvPr/>
        </p:nvSpPr>
        <p:spPr>
          <a:xfrm>
            <a:off x="5584825" y="1671935"/>
            <a:ext cx="303218" cy="15240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57" name="Q"/>
          <p:cNvSpPr/>
          <p:nvPr/>
        </p:nvSpPr>
        <p:spPr>
          <a:xfrm>
            <a:off x="5583243" y="1671935"/>
            <a:ext cx="303218" cy="15240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5" name="TextBox 64"/>
          <p:cNvSpPr txBox="1"/>
          <p:nvPr/>
        </p:nvSpPr>
        <p:spPr>
          <a:xfrm>
            <a:off x="1524000" y="3653929"/>
            <a:ext cx="1219200" cy="338554"/>
          </a:xfrm>
          <a:prstGeom prst="rect">
            <a:avLst/>
          </a:prstGeom>
          <a:noFill/>
        </p:spPr>
        <p:txBody>
          <a:bodyPr wrap="square" lIns="0" tIns="0" rIns="0"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alibri"/>
                <a:ea typeface=""/>
                <a:cs typeface="+mn-cs"/>
              </a:rPr>
              <a:t>Bank 1</a:t>
            </a:r>
          </a:p>
        </p:txBody>
      </p:sp>
      <p:sp>
        <p:nvSpPr>
          <p:cNvPr id="67" name="TextBox 66"/>
          <p:cNvSpPr txBox="1"/>
          <p:nvPr/>
        </p:nvSpPr>
        <p:spPr>
          <a:xfrm>
            <a:off x="2971800" y="3653929"/>
            <a:ext cx="1219200" cy="338554"/>
          </a:xfrm>
          <a:prstGeom prst="rect">
            <a:avLst/>
          </a:prstGeom>
          <a:noFill/>
        </p:spPr>
        <p:txBody>
          <a:bodyPr wrap="square" lIns="0" tIns="0" rIns="0"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alibri"/>
                <a:ea typeface=""/>
                <a:cs typeface="+mn-cs"/>
              </a:rPr>
              <a:t>Bank 2</a:t>
            </a:r>
          </a:p>
        </p:txBody>
      </p:sp>
      <p:sp>
        <p:nvSpPr>
          <p:cNvPr id="68" name="TextBox 67"/>
          <p:cNvSpPr txBox="1"/>
          <p:nvPr/>
        </p:nvSpPr>
        <p:spPr>
          <a:xfrm>
            <a:off x="4419601" y="3653929"/>
            <a:ext cx="1219200" cy="338554"/>
          </a:xfrm>
          <a:prstGeom prst="rect">
            <a:avLst/>
          </a:prstGeom>
          <a:noFill/>
        </p:spPr>
        <p:txBody>
          <a:bodyPr wrap="square" lIns="0" tIns="0" rIns="0"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alibri"/>
                <a:ea typeface=""/>
                <a:cs typeface="+mn-cs"/>
              </a:rPr>
              <a:t>Bank 3</a:t>
            </a:r>
          </a:p>
        </p:txBody>
      </p:sp>
      <p:sp>
        <p:nvSpPr>
          <p:cNvPr id="69" name="TextBox 68"/>
          <p:cNvSpPr txBox="1"/>
          <p:nvPr/>
        </p:nvSpPr>
        <p:spPr>
          <a:xfrm>
            <a:off x="5867400" y="3653929"/>
            <a:ext cx="1219200" cy="338554"/>
          </a:xfrm>
          <a:prstGeom prst="rect">
            <a:avLst/>
          </a:prstGeom>
          <a:noFill/>
        </p:spPr>
        <p:txBody>
          <a:bodyPr wrap="square" lIns="0" tIns="0" rIns="0"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prstClr val="black"/>
                </a:solidFill>
                <a:effectLst/>
                <a:uLnTx/>
                <a:uFillTx/>
                <a:latin typeface="Calibri"/>
                <a:ea typeface=""/>
                <a:cs typeface="+mn-cs"/>
              </a:rPr>
              <a:t>Bank 4</a:t>
            </a:r>
          </a:p>
        </p:txBody>
      </p:sp>
      <p:sp>
        <p:nvSpPr>
          <p:cNvPr id="71" name="TextBox 70"/>
          <p:cNvSpPr txBox="1"/>
          <p:nvPr/>
        </p:nvSpPr>
        <p:spPr>
          <a:xfrm>
            <a:off x="7315200" y="3607721"/>
            <a:ext cx="1295400" cy="430887"/>
          </a:xfrm>
          <a:prstGeom prst="rect">
            <a:avLst/>
          </a:prstGeom>
          <a:noFill/>
        </p:spPr>
        <p:txBody>
          <a:bodyPr wrap="square" lIns="0" tIns="0" rIns="0"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1F497D"/>
                </a:solidFill>
                <a:effectLst/>
                <a:uLnTx/>
                <a:uFillTx/>
                <a:latin typeface="Calibri"/>
                <a:ea typeface=""/>
                <a:cs typeface="+mn-cs"/>
              </a:rPr>
              <a:t>Memory</a:t>
            </a:r>
          </a:p>
        </p:txBody>
      </p:sp>
      <p:sp>
        <p:nvSpPr>
          <p:cNvPr id="72" name="TextBox 71"/>
          <p:cNvSpPr txBox="1"/>
          <p:nvPr/>
        </p:nvSpPr>
        <p:spPr>
          <a:xfrm>
            <a:off x="7543800" y="3046297"/>
            <a:ext cx="914400" cy="430887"/>
          </a:xfrm>
          <a:prstGeom prst="rect">
            <a:avLst/>
          </a:prstGeom>
          <a:noFill/>
        </p:spPr>
        <p:txBody>
          <a:bodyPr wrap="square" lIns="0" tIns="0" rIns="0"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lumMod val="65000"/>
                    <a:lumOff val="35000"/>
                  </a:prstClr>
                </a:solidFill>
                <a:effectLst/>
                <a:uLnTx/>
                <a:uFillTx/>
                <a:latin typeface="Calibri"/>
                <a:ea typeface=""/>
                <a:cs typeface="+mn-cs"/>
              </a:rPr>
              <a:t>rows</a:t>
            </a:r>
          </a:p>
        </p:txBody>
      </p:sp>
      <p:sp>
        <p:nvSpPr>
          <p:cNvPr id="73" name="Rectangle 72"/>
          <p:cNvSpPr/>
          <p:nvPr/>
        </p:nvSpPr>
        <p:spPr>
          <a:xfrm>
            <a:off x="6781800" y="3198689"/>
            <a:ext cx="303218" cy="1524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4" name="Rectangle 73"/>
          <p:cNvSpPr/>
          <p:nvPr/>
        </p:nvSpPr>
        <p:spPr>
          <a:xfrm>
            <a:off x="6781800" y="3351089"/>
            <a:ext cx="303218" cy="1524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6" name="Rectangle 75"/>
          <p:cNvSpPr/>
          <p:nvPr/>
        </p:nvSpPr>
        <p:spPr>
          <a:xfrm>
            <a:off x="6781800" y="3503490"/>
            <a:ext cx="303218" cy="1524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7" name="Rectangle 76"/>
          <p:cNvSpPr/>
          <p:nvPr/>
        </p:nvSpPr>
        <p:spPr>
          <a:xfrm>
            <a:off x="6781800" y="2893889"/>
            <a:ext cx="303218" cy="1524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8" name="Rectangle 77"/>
          <p:cNvSpPr/>
          <p:nvPr/>
        </p:nvSpPr>
        <p:spPr>
          <a:xfrm>
            <a:off x="6781800" y="3046290"/>
            <a:ext cx="303218" cy="1524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2" name="Shape 117"/>
          <p:cNvCxnSpPr>
            <a:stCxn id="78" idx="3"/>
            <a:endCxn id="72" idx="1"/>
          </p:cNvCxnSpPr>
          <p:nvPr/>
        </p:nvCxnSpPr>
        <p:spPr>
          <a:xfrm>
            <a:off x="7085018" y="3122489"/>
            <a:ext cx="458782" cy="139244"/>
          </a:xfrm>
          <a:prstGeom prst="curvedConnector3">
            <a:avLst>
              <a:gd name="adj1" fmla="val 5000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6" name="Shape 117"/>
          <p:cNvCxnSpPr>
            <a:stCxn id="73" idx="3"/>
            <a:endCxn id="72" idx="1"/>
          </p:cNvCxnSpPr>
          <p:nvPr/>
        </p:nvCxnSpPr>
        <p:spPr>
          <a:xfrm flipV="1">
            <a:off x="7085018" y="3261733"/>
            <a:ext cx="458782" cy="13156"/>
          </a:xfrm>
          <a:prstGeom prst="curvedConnector3">
            <a:avLst>
              <a:gd name="adj1" fmla="val 5000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hape 117"/>
          <p:cNvCxnSpPr>
            <a:stCxn id="74" idx="3"/>
            <a:endCxn id="72" idx="1"/>
          </p:cNvCxnSpPr>
          <p:nvPr/>
        </p:nvCxnSpPr>
        <p:spPr>
          <a:xfrm flipV="1">
            <a:off x="7085018" y="3261733"/>
            <a:ext cx="458782" cy="165556"/>
          </a:xfrm>
          <a:prstGeom prst="curvedConnector3">
            <a:avLst>
              <a:gd name="adj1" fmla="val 5000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2" name="Shape 117"/>
          <p:cNvCxnSpPr>
            <a:stCxn id="76" idx="3"/>
            <a:endCxn id="72" idx="1"/>
          </p:cNvCxnSpPr>
          <p:nvPr/>
        </p:nvCxnSpPr>
        <p:spPr>
          <a:xfrm flipV="1">
            <a:off x="7085018" y="3261733"/>
            <a:ext cx="458782" cy="317956"/>
          </a:xfrm>
          <a:prstGeom prst="curvedConnector3">
            <a:avLst>
              <a:gd name="adj1" fmla="val 5000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457200" y="4267200"/>
            <a:ext cx="4191000" cy="892552"/>
          </a:xfrm>
          <a:prstGeom prst="rect">
            <a:avLst/>
          </a:prstGeom>
          <a:solidFill>
            <a:srgbClr val="006600">
              <a:alpha val="40000"/>
            </a:srgbClr>
          </a:solidFill>
        </p:spPr>
        <p:txBody>
          <a:bodyPr wrap="square" lIns="0" tIns="45702" rIns="0" bIns="45702" rtlCol="0">
            <a:spAutoFit/>
          </a:bodyPr>
          <a:lstStyle/>
          <a:p>
            <a:pPr marL="341174" marR="0" lvl="0" indent="-166619" algn="l" defTabSz="914024" rtl="0" eaLnBrk="1" fontAlgn="auto" latinLnBrk="0" hangingPunct="1">
              <a:lnSpc>
                <a:spcPct val="100000"/>
              </a:lnSpc>
              <a:spcBef>
                <a:spcPts val="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a:ea typeface=""/>
                <a:cs typeface="+mn-cs"/>
              </a:rPr>
              <a:t>All requests parallel</a:t>
            </a:r>
          </a:p>
          <a:p>
            <a:pPr marL="341174" marR="0" lvl="0" indent="-166619" algn="l" defTabSz="914024" rtl="0" eaLnBrk="1" fontAlgn="auto" latinLnBrk="0" hangingPunct="1">
              <a:lnSpc>
                <a:spcPct val="100000"/>
              </a:lnSpc>
              <a:spcBef>
                <a:spcPts val="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a:ea typeface=""/>
                <a:cs typeface="+mn-cs"/>
              </a:rPr>
              <a:t>High </a:t>
            </a:r>
            <a:r>
              <a:rPr kumimoji="0" lang="en-US" sz="2600" b="1" i="0" u="none" strike="noStrike" kern="1200" cap="none" spc="0" normalizeH="0" baseline="0" noProof="0" dirty="0">
                <a:ln>
                  <a:noFill/>
                </a:ln>
                <a:solidFill>
                  <a:prstClr val="black"/>
                </a:solidFill>
                <a:effectLst/>
                <a:uLnTx/>
                <a:uFillTx/>
                <a:latin typeface="Calibri"/>
                <a:ea typeface=""/>
                <a:cs typeface="+mn-cs"/>
              </a:rPr>
              <a:t>bank-level parallelism</a:t>
            </a:r>
          </a:p>
        </p:txBody>
      </p:sp>
      <p:sp>
        <p:nvSpPr>
          <p:cNvPr id="133" name="TextBox 132"/>
          <p:cNvSpPr txBox="1"/>
          <p:nvPr/>
        </p:nvSpPr>
        <p:spPr>
          <a:xfrm>
            <a:off x="4800600" y="4267200"/>
            <a:ext cx="3886200" cy="892552"/>
          </a:xfrm>
          <a:prstGeom prst="rect">
            <a:avLst/>
          </a:prstGeom>
          <a:solidFill>
            <a:srgbClr val="FF0000">
              <a:alpha val="40000"/>
            </a:srgbClr>
          </a:solidFill>
        </p:spPr>
        <p:txBody>
          <a:bodyPr wrap="square" lIns="0" tIns="45702" rIns="0" bIns="45702" rtlCol="0">
            <a:spAutoFit/>
          </a:bodyPr>
          <a:lstStyle/>
          <a:p>
            <a:pPr marL="341174" marR="0" lvl="0" indent="-166619" algn="l" defTabSz="914024" rtl="0" eaLnBrk="1" fontAlgn="auto" latinLnBrk="0" hangingPunct="1">
              <a:lnSpc>
                <a:spcPct val="100000"/>
              </a:lnSpc>
              <a:spcBef>
                <a:spcPts val="0"/>
              </a:spcBef>
              <a:spcAft>
                <a:spcPts val="0"/>
              </a:spcAft>
              <a:buClrTx/>
              <a:buSzTx/>
              <a:buFont typeface="Arial" pitchFamily="34" charset="0"/>
              <a:buChar char="•"/>
              <a:tabLst>
                <a:tab pos="461774" algn="l"/>
              </a:tabLst>
              <a:defRPr/>
            </a:pPr>
            <a:r>
              <a:rPr kumimoji="0" lang="en-US" sz="2600" b="0" i="0" u="none" strike="noStrike" kern="1200" cap="none" spc="0" normalizeH="0" baseline="0" noProof="0" dirty="0">
                <a:ln>
                  <a:noFill/>
                </a:ln>
                <a:solidFill>
                  <a:prstClr val="black"/>
                </a:solidFill>
                <a:effectLst/>
                <a:uLnTx/>
                <a:uFillTx/>
                <a:latin typeface="Calibri"/>
                <a:ea typeface=""/>
                <a:cs typeface="+mn-cs"/>
              </a:rPr>
              <a:t>All requests </a:t>
            </a:r>
            <a:r>
              <a:rPr kumimoji="0" lang="en-US" sz="2600" b="0" i="0" u="none" strike="noStrike" kern="1200" cap="none" spc="0" normalizeH="0" baseline="0" noProof="0" dirty="0">
                <a:ln>
                  <a:noFill/>
                </a:ln>
                <a:solidFill>
                  <a:prstClr val="black"/>
                </a:solidFill>
                <a:effectLst/>
                <a:uLnTx/>
                <a:uFillTx/>
                <a:latin typeface="Calibri"/>
                <a:ea typeface=""/>
                <a:cs typeface="+mn-cs"/>
                <a:sym typeface="Wingdings" pitchFamily="2" charset="2"/>
              </a:rPr>
              <a:t> Same row</a:t>
            </a:r>
            <a:endParaRPr kumimoji="0" lang="en-US" sz="2600" b="0" i="0" u="none" strike="noStrike" kern="1200" cap="none" spc="0" normalizeH="0" baseline="0" noProof="0" dirty="0">
              <a:ln>
                <a:noFill/>
              </a:ln>
              <a:solidFill>
                <a:prstClr val="black"/>
              </a:solidFill>
              <a:effectLst/>
              <a:uLnTx/>
              <a:uFillTx/>
              <a:latin typeface="Calibri"/>
              <a:ea typeface=""/>
              <a:cs typeface="+mn-cs"/>
            </a:endParaRPr>
          </a:p>
          <a:p>
            <a:pPr marL="341174" marR="0" lvl="0" indent="-166619" algn="l" defTabSz="914024" rtl="0" eaLnBrk="1" fontAlgn="auto" latinLnBrk="0" hangingPunct="1">
              <a:lnSpc>
                <a:spcPct val="100000"/>
              </a:lnSpc>
              <a:spcBef>
                <a:spcPts val="0"/>
              </a:spcBef>
              <a:spcAft>
                <a:spcPts val="0"/>
              </a:spcAft>
              <a:buClrTx/>
              <a:buSzTx/>
              <a:buFont typeface="Arial" pitchFamily="34" charset="0"/>
              <a:buChar char="•"/>
              <a:tabLst>
                <a:tab pos="461774" algn="l"/>
              </a:tabLst>
              <a:defRPr/>
            </a:pPr>
            <a:r>
              <a:rPr kumimoji="0" lang="en-US" sz="2600" b="0" i="0" u="none" strike="noStrike" kern="1200" cap="none" spc="0" normalizeH="0" baseline="0" noProof="0" dirty="0">
                <a:ln>
                  <a:noFill/>
                </a:ln>
                <a:solidFill>
                  <a:prstClr val="black"/>
                </a:solidFill>
                <a:effectLst/>
                <a:uLnTx/>
                <a:uFillTx/>
                <a:latin typeface="Calibri"/>
                <a:ea typeface=""/>
                <a:cs typeface="+mn-cs"/>
              </a:rPr>
              <a:t>High </a:t>
            </a:r>
            <a:r>
              <a:rPr kumimoji="0" lang="en-US" sz="2600" b="1" i="0" u="none" strike="noStrike" kern="1200" cap="none" spc="0" normalizeH="0" baseline="0" noProof="0" dirty="0">
                <a:ln>
                  <a:noFill/>
                </a:ln>
                <a:solidFill>
                  <a:prstClr val="black"/>
                </a:solidFill>
                <a:effectLst/>
                <a:uLnTx/>
                <a:uFillTx/>
                <a:latin typeface="Calibri"/>
                <a:ea typeface=""/>
                <a:cs typeface="+mn-cs"/>
              </a:rPr>
              <a:t>row-buffer locality</a:t>
            </a:r>
          </a:p>
        </p:txBody>
      </p:sp>
      <p:sp>
        <p:nvSpPr>
          <p:cNvPr id="10" name="A"/>
          <p:cNvSpPr/>
          <p:nvPr/>
        </p:nvSpPr>
        <p:spPr>
          <a:xfrm>
            <a:off x="2744782" y="1671935"/>
            <a:ext cx="303218" cy="152400"/>
          </a:xfrm>
          <a:prstGeom prst="rect">
            <a:avLst/>
          </a:prstGeom>
          <a:solidFill>
            <a:srgbClr val="006600"/>
          </a:solidFill>
          <a:ln>
            <a:solidFill>
              <a:srgbClr val="0066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C"/>
          <p:cNvSpPr/>
          <p:nvPr/>
        </p:nvSpPr>
        <p:spPr>
          <a:xfrm>
            <a:off x="2744782" y="1671935"/>
            <a:ext cx="303218" cy="152400"/>
          </a:xfrm>
          <a:prstGeom prst="rect">
            <a:avLst/>
          </a:prstGeom>
          <a:solidFill>
            <a:srgbClr val="006600"/>
          </a:solidFill>
          <a:ln>
            <a:solidFill>
              <a:srgbClr val="0066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D"/>
          <p:cNvSpPr/>
          <p:nvPr/>
        </p:nvSpPr>
        <p:spPr>
          <a:xfrm>
            <a:off x="2744782" y="1671935"/>
            <a:ext cx="303218" cy="152400"/>
          </a:xfrm>
          <a:prstGeom prst="rect">
            <a:avLst/>
          </a:prstGeom>
          <a:solidFill>
            <a:srgbClr val="006600"/>
          </a:solidFill>
          <a:ln>
            <a:solidFill>
              <a:srgbClr val="00660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8" name="B"/>
          <p:cNvSpPr/>
          <p:nvPr/>
        </p:nvSpPr>
        <p:spPr>
          <a:xfrm>
            <a:off x="2743200" y="1671935"/>
            <a:ext cx="303218" cy="152400"/>
          </a:xfrm>
          <a:prstGeom prst="rect">
            <a:avLst/>
          </a:prstGeom>
          <a:solidFill>
            <a:srgbClr val="006600"/>
          </a:solidFill>
          <a:ln>
            <a:solidFill>
              <a:srgbClr val="0066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Rectangle 47"/>
          <p:cNvSpPr/>
          <p:nvPr/>
        </p:nvSpPr>
        <p:spPr>
          <a:xfrm>
            <a:off x="1524000" y="3043535"/>
            <a:ext cx="1219200" cy="152400"/>
          </a:xfrm>
          <a:prstGeom prst="rect">
            <a:avLst/>
          </a:prstGeom>
          <a:solidFill>
            <a:schemeClr val="tx1">
              <a:alpha val="40000"/>
            </a:schemeClr>
          </a:solidFill>
          <a:ln w="12700">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Rectangle 49"/>
          <p:cNvSpPr/>
          <p:nvPr/>
        </p:nvSpPr>
        <p:spPr>
          <a:xfrm>
            <a:off x="2971800" y="3195936"/>
            <a:ext cx="1219200" cy="152400"/>
          </a:xfrm>
          <a:prstGeom prst="rect">
            <a:avLst/>
          </a:prstGeom>
          <a:solidFill>
            <a:schemeClr val="tx1">
              <a:alpha val="40000"/>
            </a:schemeClr>
          </a:solidFill>
          <a:ln w="12700">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52" name="Rectangle 51"/>
          <p:cNvSpPr/>
          <p:nvPr/>
        </p:nvSpPr>
        <p:spPr>
          <a:xfrm>
            <a:off x="5867400" y="3348335"/>
            <a:ext cx="1219200" cy="152400"/>
          </a:xfrm>
          <a:prstGeom prst="rect">
            <a:avLst/>
          </a:prstGeom>
          <a:solidFill>
            <a:schemeClr val="tx1">
              <a:alpha val="40000"/>
            </a:schemeClr>
          </a:solidFill>
          <a:ln w="12700">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5" name="Rectangle 74"/>
          <p:cNvSpPr/>
          <p:nvPr/>
        </p:nvSpPr>
        <p:spPr>
          <a:xfrm>
            <a:off x="4419601" y="3500735"/>
            <a:ext cx="1219200" cy="152400"/>
          </a:xfrm>
          <a:prstGeom prst="rect">
            <a:avLst/>
          </a:prstGeom>
          <a:solidFill>
            <a:schemeClr val="tx1">
              <a:alpha val="40000"/>
            </a:schemeClr>
          </a:solidFill>
          <a:ln w="12700">
            <a:no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9" name="TextBox 78"/>
          <p:cNvSpPr txBox="1"/>
          <p:nvPr/>
        </p:nvSpPr>
        <p:spPr>
          <a:xfrm>
            <a:off x="6248400" y="1888644"/>
            <a:ext cx="1828800" cy="369332"/>
          </a:xfrm>
          <a:prstGeom prst="rect">
            <a:avLst/>
          </a:prstGeom>
          <a:noFill/>
        </p:spPr>
        <p:txBody>
          <a:bodyPr wrap="square" lIns="0" tIns="0" rIns="0"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a:ea typeface=""/>
                <a:cs typeface="+mn-cs"/>
              </a:rPr>
              <a:t>activated row</a:t>
            </a:r>
          </a:p>
        </p:txBody>
      </p:sp>
      <p:cxnSp>
        <p:nvCxnSpPr>
          <p:cNvPr id="80" name="Shape 117"/>
          <p:cNvCxnSpPr>
            <a:stCxn id="52" idx="0"/>
            <a:endCxn id="79" idx="2"/>
          </p:cNvCxnSpPr>
          <p:nvPr/>
        </p:nvCxnSpPr>
        <p:spPr>
          <a:xfrm rot="5400000" flipH="1" flipV="1">
            <a:off x="6274729" y="2460256"/>
            <a:ext cx="1090359" cy="685800"/>
          </a:xfrm>
          <a:prstGeom prst="curvedConnector3">
            <a:avLst>
              <a:gd name="adj1" fmla="val 50000"/>
            </a:avLst>
          </a:prstGeom>
          <a:ln w="9525">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5" name="Shape 117"/>
          <p:cNvCxnSpPr>
            <a:stCxn id="75" idx="0"/>
            <a:endCxn id="79" idx="2"/>
          </p:cNvCxnSpPr>
          <p:nvPr/>
        </p:nvCxnSpPr>
        <p:spPr>
          <a:xfrm rot="5400000" flipH="1" flipV="1">
            <a:off x="5474629" y="1812557"/>
            <a:ext cx="1242759" cy="2133600"/>
          </a:xfrm>
          <a:prstGeom prst="curvedConnector3">
            <a:avLst>
              <a:gd name="adj1" fmla="val 50000"/>
            </a:avLst>
          </a:prstGeom>
          <a:ln w="9525">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0" name="Shape 117"/>
          <p:cNvCxnSpPr>
            <a:stCxn id="50" idx="0"/>
            <a:endCxn id="79" idx="2"/>
          </p:cNvCxnSpPr>
          <p:nvPr/>
        </p:nvCxnSpPr>
        <p:spPr>
          <a:xfrm rot="5400000" flipH="1" flipV="1">
            <a:off x="4903121" y="936256"/>
            <a:ext cx="937959" cy="3581400"/>
          </a:xfrm>
          <a:prstGeom prst="curvedConnector3">
            <a:avLst>
              <a:gd name="adj1" fmla="val 50000"/>
            </a:avLst>
          </a:prstGeom>
          <a:ln w="9525">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4" name="Shape 117"/>
          <p:cNvCxnSpPr>
            <a:stCxn id="48" idx="0"/>
            <a:endCxn id="79" idx="2"/>
          </p:cNvCxnSpPr>
          <p:nvPr/>
        </p:nvCxnSpPr>
        <p:spPr>
          <a:xfrm rot="5400000" flipH="1" flipV="1">
            <a:off x="4255429" y="136156"/>
            <a:ext cx="785559" cy="5029200"/>
          </a:xfrm>
          <a:prstGeom prst="curvedConnector3">
            <a:avLst>
              <a:gd name="adj1" fmla="val 50000"/>
            </a:avLst>
          </a:prstGeom>
          <a:ln w="9525">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91" name="E"/>
          <p:cNvSpPr/>
          <p:nvPr/>
        </p:nvSpPr>
        <p:spPr>
          <a:xfrm>
            <a:off x="2744782" y="1671935"/>
            <a:ext cx="303218" cy="152400"/>
          </a:xfrm>
          <a:prstGeom prst="rect">
            <a:avLst/>
          </a:prstGeom>
          <a:solidFill>
            <a:srgbClr val="006600"/>
          </a:solidFill>
          <a:ln>
            <a:solidFill>
              <a:srgbClr val="0066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G"/>
          <p:cNvSpPr/>
          <p:nvPr/>
        </p:nvSpPr>
        <p:spPr>
          <a:xfrm>
            <a:off x="2744782" y="1671935"/>
            <a:ext cx="303218" cy="152400"/>
          </a:xfrm>
          <a:prstGeom prst="rect">
            <a:avLst/>
          </a:prstGeom>
          <a:solidFill>
            <a:srgbClr val="006600"/>
          </a:solidFill>
          <a:ln>
            <a:solidFill>
              <a:srgbClr val="0066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H"/>
          <p:cNvSpPr/>
          <p:nvPr/>
        </p:nvSpPr>
        <p:spPr>
          <a:xfrm>
            <a:off x="2744782" y="1671935"/>
            <a:ext cx="303218" cy="152400"/>
          </a:xfrm>
          <a:prstGeom prst="rect">
            <a:avLst/>
          </a:prstGeom>
          <a:solidFill>
            <a:srgbClr val="006600"/>
          </a:solidFill>
          <a:ln>
            <a:solidFill>
              <a:srgbClr val="00660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4" name="F"/>
          <p:cNvSpPr/>
          <p:nvPr/>
        </p:nvSpPr>
        <p:spPr>
          <a:xfrm>
            <a:off x="2743200" y="1671935"/>
            <a:ext cx="303218" cy="152400"/>
          </a:xfrm>
          <a:prstGeom prst="rect">
            <a:avLst/>
          </a:prstGeom>
          <a:solidFill>
            <a:srgbClr val="006600"/>
          </a:solidFill>
          <a:ln>
            <a:solidFill>
              <a:srgbClr val="0066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81" name="T"/>
          <p:cNvSpPr/>
          <p:nvPr/>
        </p:nvSpPr>
        <p:spPr>
          <a:xfrm>
            <a:off x="5583235" y="1671935"/>
            <a:ext cx="303218" cy="15240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84" name="V"/>
          <p:cNvSpPr/>
          <p:nvPr/>
        </p:nvSpPr>
        <p:spPr>
          <a:xfrm>
            <a:off x="5583235" y="1671935"/>
            <a:ext cx="303218" cy="15240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87" name="W"/>
          <p:cNvSpPr/>
          <p:nvPr/>
        </p:nvSpPr>
        <p:spPr>
          <a:xfrm>
            <a:off x="5583235" y="1671935"/>
            <a:ext cx="303218" cy="15240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U"/>
          <p:cNvSpPr/>
          <p:nvPr/>
        </p:nvSpPr>
        <p:spPr>
          <a:xfrm>
            <a:off x="5581653" y="1671935"/>
            <a:ext cx="303218" cy="15240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a:ea typeface="+mn-ea"/>
                <a:cs typeface="+mn-cs"/>
              </a:rPr>
              <a:t>req</a:t>
            </a: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6" name="TextBox 115"/>
          <p:cNvSpPr txBox="1"/>
          <p:nvPr/>
        </p:nvSpPr>
        <p:spPr>
          <a:xfrm>
            <a:off x="3678251" y="1584551"/>
            <a:ext cx="893757" cy="430887"/>
          </a:xfrm>
          <a:prstGeom prst="rect">
            <a:avLst/>
          </a:prstGeom>
          <a:noFill/>
        </p:spPr>
        <p:txBody>
          <a:bodyPr wrap="square" lIns="0" tIns="0" rIns="0" bIns="0"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1" i="1" u="sng" strike="noStrike" kern="1200" cap="none" spc="0" normalizeH="0" baseline="0" noProof="0" dirty="0">
                <a:ln>
                  <a:noFill/>
                </a:ln>
                <a:solidFill>
                  <a:prstClr val="black"/>
                </a:solidFill>
                <a:effectLst/>
                <a:uLnTx/>
                <a:uFillTx/>
                <a:latin typeface="Calibri"/>
                <a:ea typeface=""/>
                <a:cs typeface="+mn-cs"/>
              </a:rPr>
              <a:t>stuck</a:t>
            </a:r>
          </a:p>
        </p:txBody>
      </p:sp>
      <p:sp>
        <p:nvSpPr>
          <p:cNvPr id="115" name="TextBox 114"/>
          <p:cNvSpPr txBox="1"/>
          <p:nvPr/>
        </p:nvSpPr>
        <p:spPr>
          <a:xfrm>
            <a:off x="457200" y="5562600"/>
            <a:ext cx="4572000" cy="584775"/>
          </a:xfrm>
          <a:prstGeom prst="rect">
            <a:avLst/>
          </a:prstGeom>
          <a:noFill/>
        </p:spPr>
        <p:txBody>
          <a:bodyPr wrap="square" lIns="0" tIns="45702" rIns="0"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tab pos="174553" algn="l"/>
              </a:tabLst>
              <a:defRPr/>
            </a:pPr>
            <a:r>
              <a:rPr kumimoji="0" lang="en-US" sz="3200" b="1" i="1" u="none" strike="noStrike" kern="1200" cap="none" spc="0" normalizeH="0" baseline="0" noProof="0">
                <a:ln>
                  <a:noFill/>
                </a:ln>
                <a:solidFill>
                  <a:srgbClr val="FF0000"/>
                </a:solidFill>
                <a:effectLst/>
                <a:uLnTx/>
                <a:uFillTx/>
                <a:latin typeface="Calibri"/>
                <a:ea typeface=""/>
                <a:cs typeface="+mn-cs"/>
              </a:rPr>
              <a:t>Vulnerable </a:t>
            </a:r>
            <a:r>
              <a:rPr kumimoji="0" lang="en-US" sz="3200" b="1" i="1" u="none" strike="noStrike" kern="1200" cap="none" spc="0" normalizeH="0" baseline="0" noProof="0" dirty="0">
                <a:ln>
                  <a:noFill/>
                </a:ln>
                <a:solidFill>
                  <a:srgbClr val="FF0000"/>
                </a:solidFill>
                <a:effectLst/>
                <a:uLnTx/>
                <a:uFillTx/>
                <a:latin typeface="Calibri"/>
                <a:ea typeface=""/>
                <a:cs typeface="+mn-cs"/>
              </a:rPr>
              <a:t>to interference</a:t>
            </a:r>
          </a:p>
        </p:txBody>
      </p:sp>
      <p:sp>
        <p:nvSpPr>
          <p:cNvPr id="117" name="Down Arrow 116"/>
          <p:cNvSpPr/>
          <p:nvPr/>
        </p:nvSpPr>
        <p:spPr>
          <a:xfrm>
            <a:off x="2209801" y="5257800"/>
            <a:ext cx="609600" cy="31373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1" name="Straight Arrow Connector 120"/>
          <p:cNvCxnSpPr/>
          <p:nvPr/>
        </p:nvCxnSpPr>
        <p:spPr>
          <a:xfrm rot="10800000" flipV="1">
            <a:off x="4572000" y="1824342"/>
            <a:ext cx="228600" cy="1"/>
          </a:xfrm>
          <a:prstGeom prst="straightConnector1">
            <a:avLst/>
          </a:prstGeom>
          <a:ln w="38100">
            <a:solidFill>
              <a:schemeClr val="tx1"/>
            </a:solidFill>
            <a:headEnd type="arrow"/>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281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3"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3"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0" nodeType="clickEffect">
                                  <p:stCondLst>
                                    <p:cond delay="0"/>
                                  </p:stCondLst>
                                  <p:childTnLst>
                                    <p:animMotion origin="layout" path="M 3.33333E-6 3.33333E-6 L -0.08229 0.1449 " pathEditMode="relative" rAng="0" ptsTypes="AA">
                                      <p:cBhvr>
                                        <p:cTn id="32" dur="1000" fill="hold"/>
                                        <p:tgtEl>
                                          <p:spTgt spid="10"/>
                                        </p:tgtEl>
                                        <p:attrNameLst>
                                          <p:attrName>ppt_x</p:attrName>
                                          <p:attrName>ppt_y</p:attrName>
                                        </p:attrNameLst>
                                      </p:cBhvr>
                                      <p:rCtr x="-41" y="72"/>
                                    </p:animMotion>
                                  </p:childTnLst>
                                </p:cTn>
                              </p:par>
                            </p:childTnLst>
                          </p:cTn>
                        </p:par>
                        <p:par>
                          <p:cTn id="33" fill="hold">
                            <p:stCondLst>
                              <p:cond delay="1000"/>
                            </p:stCondLst>
                            <p:childTnLst>
                              <p:par>
                                <p:cTn id="34" presetID="0" presetClass="path" presetSubtype="0" accel="50000" decel="50000" fill="hold" grpId="0" nodeType="afterEffect">
                                  <p:stCondLst>
                                    <p:cond delay="0"/>
                                  </p:stCondLst>
                                  <p:childTnLst>
                                    <p:animMotion origin="layout" path="M 3.33333E-6 3.33333E-6 L 0.3908 0.1449 " pathEditMode="relative" rAng="0" ptsTypes="AA">
                                      <p:cBhvr>
                                        <p:cTn id="35" dur="1000" fill="hold"/>
                                        <p:tgtEl>
                                          <p:spTgt spid="14"/>
                                        </p:tgtEl>
                                        <p:attrNameLst>
                                          <p:attrName>ppt_x</p:attrName>
                                          <p:attrName>ppt_y</p:attrName>
                                        </p:attrNameLst>
                                      </p:cBhvr>
                                      <p:rCtr x="195" y="72"/>
                                    </p:animMotion>
                                  </p:childTnLst>
                                </p:cTn>
                              </p:par>
                            </p:childTnLst>
                          </p:cTn>
                        </p:par>
                        <p:par>
                          <p:cTn id="36" fill="hold">
                            <p:stCondLst>
                              <p:cond delay="2000"/>
                            </p:stCondLst>
                            <p:childTnLst>
                              <p:par>
                                <p:cTn id="37" presetID="0" presetClass="path" presetSubtype="0" accel="50000" decel="50000" fill="hold" grpId="0" nodeType="afterEffect">
                                  <p:stCondLst>
                                    <p:cond delay="0"/>
                                  </p:stCondLst>
                                  <p:childTnLst>
                                    <p:animMotion origin="layout" path="M 3.33333E-6 3.33333E-6 L 0.23298 0.1449 " pathEditMode="relative" rAng="0" ptsTypes="AA">
                                      <p:cBhvr>
                                        <p:cTn id="38" dur="1000" fill="hold"/>
                                        <p:tgtEl>
                                          <p:spTgt spid="13"/>
                                        </p:tgtEl>
                                        <p:attrNameLst>
                                          <p:attrName>ppt_x</p:attrName>
                                          <p:attrName>ppt_y</p:attrName>
                                        </p:attrNameLst>
                                      </p:cBhvr>
                                      <p:rCtr x="116" y="72"/>
                                    </p:animMotion>
                                  </p:childTnLst>
                                </p:cTn>
                              </p:par>
                            </p:childTnLst>
                          </p:cTn>
                        </p:par>
                        <p:par>
                          <p:cTn id="39" fill="hold">
                            <p:stCondLst>
                              <p:cond delay="3000"/>
                            </p:stCondLst>
                            <p:childTnLst>
                              <p:par>
                                <p:cTn id="40" presetID="0" presetClass="path" presetSubtype="0" accel="50000" decel="50000" fill="hold" grpId="0" nodeType="afterEffect">
                                  <p:stCondLst>
                                    <p:cond delay="0"/>
                                  </p:stCondLst>
                                  <p:childTnLst>
                                    <p:animMotion origin="layout" path="M -3.05556E-6 3.33333E-6 L 0.07552 0.1449 " pathEditMode="relative" rAng="0" ptsTypes="AA">
                                      <p:cBhvr>
                                        <p:cTn id="41" dur="1000" fill="hold"/>
                                        <p:tgtEl>
                                          <p:spTgt spid="138"/>
                                        </p:tgtEl>
                                        <p:attrNameLst>
                                          <p:attrName>ppt_x</p:attrName>
                                          <p:attrName>ppt_y</p:attrName>
                                        </p:attrNameLst>
                                      </p:cBhvr>
                                      <p:rCtr x="38" y="72"/>
                                    </p:animMotion>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grpId="1" nodeType="clickEffect">
                                  <p:stCondLst>
                                    <p:cond delay="0"/>
                                  </p:stCondLst>
                                  <p:childTnLst>
                                    <p:animMotion origin="layout" path="M -0.08229 0.1449 L -0.13212 0.20023 " pathEditMode="relative" rAng="0" ptsTypes="AA">
                                      <p:cBhvr>
                                        <p:cTn id="45" dur="1000" fill="hold"/>
                                        <p:tgtEl>
                                          <p:spTgt spid="10"/>
                                        </p:tgtEl>
                                        <p:attrNameLst>
                                          <p:attrName>ppt_x</p:attrName>
                                          <p:attrName>ppt_y</p:attrName>
                                        </p:attrNameLst>
                                      </p:cBhvr>
                                      <p:rCtr x="-25" y="28"/>
                                    </p:animMotion>
                                  </p:childTnLst>
                                </p:cTn>
                              </p:par>
                              <p:par>
                                <p:cTn id="46" presetID="42" presetClass="path" presetSubtype="0" accel="50000" decel="50000" fill="hold" grpId="1" nodeType="withEffect">
                                  <p:stCondLst>
                                    <p:cond delay="0"/>
                                  </p:stCondLst>
                                  <p:childTnLst>
                                    <p:animMotion origin="layout" path="M 0.07552 0.1449 L 0.12535 0.22222 " pathEditMode="relative" rAng="0" ptsTypes="AA">
                                      <p:cBhvr>
                                        <p:cTn id="47" dur="1000" fill="hold"/>
                                        <p:tgtEl>
                                          <p:spTgt spid="138"/>
                                        </p:tgtEl>
                                        <p:attrNameLst>
                                          <p:attrName>ppt_x</p:attrName>
                                          <p:attrName>ppt_y</p:attrName>
                                        </p:attrNameLst>
                                      </p:cBhvr>
                                      <p:rCtr x="25" y="39"/>
                                    </p:animMotion>
                                  </p:childTnLst>
                                </p:cTn>
                              </p:par>
                              <p:par>
                                <p:cTn id="48" presetID="42" presetClass="path" presetSubtype="0" accel="50000" decel="50000" fill="hold" grpId="1" nodeType="withEffect">
                                  <p:stCondLst>
                                    <p:cond delay="0"/>
                                  </p:stCondLst>
                                  <p:childTnLst>
                                    <p:animMotion origin="layout" path="M 0.23298 0.1449 L 0.24965 0.26643 " pathEditMode="relative" rAng="0" ptsTypes="AA">
                                      <p:cBhvr>
                                        <p:cTn id="49" dur="1000" fill="hold"/>
                                        <p:tgtEl>
                                          <p:spTgt spid="13"/>
                                        </p:tgtEl>
                                        <p:attrNameLst>
                                          <p:attrName>ppt_x</p:attrName>
                                          <p:attrName>ppt_y</p:attrName>
                                        </p:attrNameLst>
                                      </p:cBhvr>
                                      <p:rCtr x="8" y="61"/>
                                    </p:animMotion>
                                  </p:childTnLst>
                                </p:cTn>
                              </p:par>
                              <p:par>
                                <p:cTn id="50" presetID="42" presetClass="path" presetSubtype="0" accel="50000" decel="50000" fill="hold" grpId="1" nodeType="withEffect">
                                  <p:stCondLst>
                                    <p:cond delay="0"/>
                                  </p:stCondLst>
                                  <p:childTnLst>
                                    <p:animMotion origin="layout" path="M 0.3908 0.1449 L 0.37413 0.24444 " pathEditMode="relative" rAng="0" ptsTypes="AA">
                                      <p:cBhvr>
                                        <p:cTn id="51" dur="1000" fill="hold"/>
                                        <p:tgtEl>
                                          <p:spTgt spid="14"/>
                                        </p:tgtEl>
                                        <p:attrNameLst>
                                          <p:attrName>ppt_x</p:attrName>
                                          <p:attrName>ppt_y</p:attrName>
                                        </p:attrNameLst>
                                      </p:cBhvr>
                                      <p:rCtr x="-8" y="50"/>
                                    </p:animMotion>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8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5"/>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5" presetClass="exit" presetSubtype="10" fill="hold" grpId="2" nodeType="clickEffect">
                                  <p:stCondLst>
                                    <p:cond delay="0"/>
                                  </p:stCondLst>
                                  <p:childTnLst>
                                    <p:animEffect transition="out" filter="checkerboard(across)">
                                      <p:cBhvr>
                                        <p:cTn id="75" dur="500"/>
                                        <p:tgtEl>
                                          <p:spTgt spid="10"/>
                                        </p:tgtEl>
                                      </p:cBhvr>
                                    </p:animEffect>
                                    <p:set>
                                      <p:cBhvr>
                                        <p:cTn id="76" dur="1" fill="hold">
                                          <p:stCondLst>
                                            <p:cond delay="499"/>
                                          </p:stCondLst>
                                        </p:cTn>
                                        <p:tgtEl>
                                          <p:spTgt spid="10"/>
                                        </p:tgtEl>
                                        <p:attrNameLst>
                                          <p:attrName>style.visibility</p:attrName>
                                        </p:attrNameLst>
                                      </p:cBhvr>
                                      <p:to>
                                        <p:strVal val="hidden"/>
                                      </p:to>
                                    </p:set>
                                  </p:childTnLst>
                                </p:cTn>
                              </p:par>
                              <p:par>
                                <p:cTn id="77" presetID="5" presetClass="exit" presetSubtype="10" fill="hold" grpId="2" nodeType="withEffect">
                                  <p:stCondLst>
                                    <p:cond delay="0"/>
                                  </p:stCondLst>
                                  <p:childTnLst>
                                    <p:animEffect transition="out" filter="checkerboard(across)">
                                      <p:cBhvr>
                                        <p:cTn id="78" dur="500"/>
                                        <p:tgtEl>
                                          <p:spTgt spid="138"/>
                                        </p:tgtEl>
                                      </p:cBhvr>
                                    </p:animEffect>
                                    <p:set>
                                      <p:cBhvr>
                                        <p:cTn id="79" dur="1" fill="hold">
                                          <p:stCondLst>
                                            <p:cond delay="499"/>
                                          </p:stCondLst>
                                        </p:cTn>
                                        <p:tgtEl>
                                          <p:spTgt spid="138"/>
                                        </p:tgtEl>
                                        <p:attrNameLst>
                                          <p:attrName>style.visibility</p:attrName>
                                        </p:attrNameLst>
                                      </p:cBhvr>
                                      <p:to>
                                        <p:strVal val="hidden"/>
                                      </p:to>
                                    </p:set>
                                  </p:childTnLst>
                                </p:cTn>
                              </p:par>
                              <p:par>
                                <p:cTn id="80" presetID="5" presetClass="exit" presetSubtype="10" fill="hold" nodeType="withEffect">
                                  <p:stCondLst>
                                    <p:cond delay="0"/>
                                  </p:stCondLst>
                                  <p:childTnLst>
                                    <p:animEffect transition="out" filter="checkerboard(across)">
                                      <p:cBhvr>
                                        <p:cTn id="81" dur="500"/>
                                        <p:tgtEl>
                                          <p:spTgt spid="13"/>
                                        </p:tgtEl>
                                      </p:cBhvr>
                                    </p:animEffect>
                                    <p:set>
                                      <p:cBhvr>
                                        <p:cTn id="82" dur="1" fill="hold">
                                          <p:stCondLst>
                                            <p:cond delay="499"/>
                                          </p:stCondLst>
                                        </p:cTn>
                                        <p:tgtEl>
                                          <p:spTgt spid="13"/>
                                        </p:tgtEl>
                                        <p:attrNameLst>
                                          <p:attrName>style.visibility</p:attrName>
                                        </p:attrNameLst>
                                      </p:cBhvr>
                                      <p:to>
                                        <p:strVal val="hidden"/>
                                      </p:to>
                                    </p:set>
                                  </p:childTnLst>
                                </p:cTn>
                              </p:par>
                              <p:par>
                                <p:cTn id="83" presetID="5" presetClass="exit" presetSubtype="10" fill="hold" nodeType="withEffect">
                                  <p:stCondLst>
                                    <p:cond delay="0"/>
                                  </p:stCondLst>
                                  <p:childTnLst>
                                    <p:animEffect transition="out" filter="checkerboard(across)">
                                      <p:cBhvr>
                                        <p:cTn id="84" dur="500"/>
                                        <p:tgtEl>
                                          <p:spTgt spid="14"/>
                                        </p:tgtEl>
                                      </p:cBhvr>
                                    </p:animEffect>
                                    <p:set>
                                      <p:cBhvr>
                                        <p:cTn id="85" dur="1" fill="hold">
                                          <p:stCondLst>
                                            <p:cond delay="499"/>
                                          </p:stCondLst>
                                        </p:cTn>
                                        <p:tgtEl>
                                          <p:spTgt spid="14"/>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3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79"/>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80"/>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85"/>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94"/>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90"/>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48"/>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50"/>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75"/>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52"/>
                                        </p:tgtEl>
                                        <p:attrNameLst>
                                          <p:attrName>style.visibility</p:attrName>
                                        </p:attrNameLst>
                                      </p:cBhvr>
                                      <p:to>
                                        <p:strVal val="hidden"/>
                                      </p:to>
                                    </p:set>
                                  </p:childTnLst>
                                </p:cTn>
                              </p:par>
                              <p:par>
                                <p:cTn id="110" presetID="1" presetClass="entr" presetSubtype="0"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childTnLst>
                                </p:cTn>
                              </p:par>
                              <p:par>
                                <p:cTn id="112" presetID="1" presetClass="entr" presetSubtype="0" fill="hold" grpId="3" nodeType="withEffect">
                                  <p:stCondLst>
                                    <p:cond delay="0"/>
                                  </p:stCondLst>
                                  <p:childTnLst>
                                    <p:set>
                                      <p:cBhvr>
                                        <p:cTn id="113" dur="1" fill="hold">
                                          <p:stCondLst>
                                            <p:cond delay="0"/>
                                          </p:stCondLst>
                                        </p:cTn>
                                        <p:tgtEl>
                                          <p:spTgt spid="54"/>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55"/>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56"/>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57"/>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0" presetClass="path" presetSubtype="0" accel="50000" decel="50000" fill="hold" grpId="0" nodeType="clickEffect">
                                  <p:stCondLst>
                                    <p:cond delay="0"/>
                                  </p:stCondLst>
                                  <p:childTnLst>
                                    <p:animMotion origin="layout" path="M 3.05556E-6 3.33333E-6 L -0.07761 0.1449 " pathEditMode="relative" rAng="0" ptsTypes="AA">
                                      <p:cBhvr>
                                        <p:cTn id="123" dur="1000" fill="hold"/>
                                        <p:tgtEl>
                                          <p:spTgt spid="54"/>
                                        </p:tgtEl>
                                        <p:attrNameLst>
                                          <p:attrName>ppt_x</p:attrName>
                                          <p:attrName>ppt_y</p:attrName>
                                        </p:attrNameLst>
                                      </p:cBhvr>
                                      <p:rCtr x="-39" y="72"/>
                                    </p:animMotion>
                                  </p:childTnLst>
                                </p:cTn>
                              </p:par>
                            </p:childTnLst>
                          </p:cTn>
                        </p:par>
                        <p:par>
                          <p:cTn id="124" fill="hold">
                            <p:stCondLst>
                              <p:cond delay="1000"/>
                            </p:stCondLst>
                            <p:childTnLst>
                              <p:par>
                                <p:cTn id="125" presetID="0" presetClass="path" presetSubtype="0" accel="50000" decel="50000" fill="hold" grpId="0" nodeType="afterEffect">
                                  <p:stCondLst>
                                    <p:cond delay="0"/>
                                  </p:stCondLst>
                                  <p:childTnLst>
                                    <p:animMotion origin="layout" path="M -3.33333E-6 3.33333E-6 L -0.07743 0.11157 " pathEditMode="relative" rAng="0" ptsTypes="AA">
                                      <p:cBhvr>
                                        <p:cTn id="126" dur="1000" fill="hold"/>
                                        <p:tgtEl>
                                          <p:spTgt spid="57"/>
                                        </p:tgtEl>
                                        <p:attrNameLst>
                                          <p:attrName>ppt_x</p:attrName>
                                          <p:attrName>ppt_y</p:attrName>
                                        </p:attrNameLst>
                                      </p:cBhvr>
                                      <p:rCtr x="-39" y="56"/>
                                    </p:animMotion>
                                  </p:childTnLst>
                                </p:cTn>
                              </p:par>
                            </p:childTnLst>
                          </p:cTn>
                        </p:par>
                        <p:par>
                          <p:cTn id="127" fill="hold">
                            <p:stCondLst>
                              <p:cond delay="2000"/>
                            </p:stCondLst>
                            <p:childTnLst>
                              <p:par>
                                <p:cTn id="128" presetID="0" presetClass="path" presetSubtype="0" accel="50000" decel="50000" fill="hold" grpId="0" nodeType="afterEffect">
                                  <p:stCondLst>
                                    <p:cond delay="0"/>
                                  </p:stCondLst>
                                  <p:childTnLst>
                                    <p:animMotion origin="layout" path="M 3.05556E-6 3.33333E-6 L -0.07761 0.07847 " pathEditMode="relative" rAng="0" ptsTypes="AA">
                                      <p:cBhvr>
                                        <p:cTn id="129" dur="1000" fill="hold"/>
                                        <p:tgtEl>
                                          <p:spTgt spid="55"/>
                                        </p:tgtEl>
                                        <p:attrNameLst>
                                          <p:attrName>ppt_x</p:attrName>
                                          <p:attrName>ppt_y</p:attrName>
                                        </p:attrNameLst>
                                      </p:cBhvr>
                                      <p:rCtr x="-39" y="39"/>
                                    </p:animMotion>
                                  </p:childTnLst>
                                </p:cTn>
                              </p:par>
                            </p:childTnLst>
                          </p:cTn>
                        </p:par>
                        <p:par>
                          <p:cTn id="130" fill="hold">
                            <p:stCondLst>
                              <p:cond delay="3000"/>
                            </p:stCondLst>
                            <p:childTnLst>
                              <p:par>
                                <p:cTn id="131" presetID="0" presetClass="path" presetSubtype="0" accel="50000" decel="50000" fill="hold" grpId="0" nodeType="afterEffect">
                                  <p:stCondLst>
                                    <p:cond delay="0"/>
                                  </p:stCondLst>
                                  <p:childTnLst>
                                    <p:animMotion origin="layout" path="M 3.05556E-6 3.33333E-6 L -0.07761 0.04514 " pathEditMode="relative" rAng="0" ptsTypes="AA">
                                      <p:cBhvr>
                                        <p:cTn id="132" dur="1000" fill="hold"/>
                                        <p:tgtEl>
                                          <p:spTgt spid="56"/>
                                        </p:tgtEl>
                                        <p:attrNameLst>
                                          <p:attrName>ppt_x</p:attrName>
                                          <p:attrName>ppt_y</p:attrName>
                                        </p:attrNameLst>
                                      </p:cBhvr>
                                      <p:rCtr x="-39" y="22"/>
                                    </p:animMotion>
                                  </p:childTnLst>
                                </p:cTn>
                              </p:par>
                            </p:childTnLst>
                          </p:cTn>
                        </p:par>
                      </p:childTnLst>
                    </p:cTn>
                  </p:par>
                  <p:par>
                    <p:cTn id="133" fill="hold">
                      <p:stCondLst>
                        <p:cond delay="indefinite"/>
                      </p:stCondLst>
                      <p:childTnLst>
                        <p:par>
                          <p:cTn id="134" fill="hold">
                            <p:stCondLst>
                              <p:cond delay="0"/>
                            </p:stCondLst>
                            <p:childTnLst>
                              <p:par>
                                <p:cTn id="135" presetID="42" presetClass="path" presetSubtype="0" accel="50000" decel="50000" fill="hold" grpId="1" nodeType="clickEffect">
                                  <p:stCondLst>
                                    <p:cond delay="0"/>
                                  </p:stCondLst>
                                  <p:childTnLst>
                                    <p:animMotion origin="layout" path="M -0.07761 0.1449 L -0.12743 0.26643 " pathEditMode="relative" rAng="0" ptsTypes="AA">
                                      <p:cBhvr>
                                        <p:cTn id="136" dur="1000" fill="hold"/>
                                        <p:tgtEl>
                                          <p:spTgt spid="54"/>
                                        </p:tgtEl>
                                        <p:attrNameLst>
                                          <p:attrName>ppt_x</p:attrName>
                                          <p:attrName>ppt_y</p:attrName>
                                        </p:attrNameLst>
                                      </p:cBhvr>
                                      <p:rCtr x="-25" y="61"/>
                                    </p:animMotion>
                                  </p:childTnLst>
                                </p:cTn>
                              </p:par>
                              <p:par>
                                <p:cTn id="137" presetID="42" presetClass="path" presetSubtype="0" accel="50000" decel="50000" fill="hold" grpId="1" nodeType="withEffect">
                                  <p:stCondLst>
                                    <p:cond delay="0"/>
                                  </p:stCondLst>
                                  <p:childTnLst>
                                    <p:animMotion origin="layout" path="M -0.07743 0.11157 L -0.07743 0.1449 " pathEditMode="relative" rAng="0" ptsTypes="AA">
                                      <p:cBhvr>
                                        <p:cTn id="138" dur="1000" fill="hold"/>
                                        <p:tgtEl>
                                          <p:spTgt spid="57"/>
                                        </p:tgtEl>
                                        <p:attrNameLst>
                                          <p:attrName>ppt_x</p:attrName>
                                          <p:attrName>ppt_y</p:attrName>
                                        </p:attrNameLst>
                                      </p:cBhvr>
                                      <p:rCtr x="0" y="17"/>
                                    </p:animMotion>
                                  </p:childTnLst>
                                </p:cTn>
                              </p:par>
                              <p:par>
                                <p:cTn id="139" presetID="42" presetClass="path" presetSubtype="0" accel="50000" decel="50000" fill="hold" grpId="1" nodeType="withEffect">
                                  <p:stCondLst>
                                    <p:cond delay="0"/>
                                  </p:stCondLst>
                                  <p:childTnLst>
                                    <p:animMotion origin="layout" path="M -0.07761 0.07847 L -0.07761 0.11157 " pathEditMode="relative" rAng="0" ptsTypes="AA">
                                      <p:cBhvr>
                                        <p:cTn id="140" dur="1000" fill="hold"/>
                                        <p:tgtEl>
                                          <p:spTgt spid="55"/>
                                        </p:tgtEl>
                                        <p:attrNameLst>
                                          <p:attrName>ppt_x</p:attrName>
                                          <p:attrName>ppt_y</p:attrName>
                                        </p:attrNameLst>
                                      </p:cBhvr>
                                      <p:rCtr x="0" y="16"/>
                                    </p:animMotion>
                                  </p:childTnLst>
                                </p:cTn>
                              </p:par>
                              <p:par>
                                <p:cTn id="141" presetID="42" presetClass="path" presetSubtype="0" accel="50000" decel="50000" fill="hold" grpId="1" nodeType="withEffect">
                                  <p:stCondLst>
                                    <p:cond delay="0"/>
                                  </p:stCondLst>
                                  <p:childTnLst>
                                    <p:animMotion origin="layout" path="M -0.07761 0.04514 L -0.07761 0.07847 " pathEditMode="relative" rAng="0" ptsTypes="AA">
                                      <p:cBhvr>
                                        <p:cTn id="142" dur="1000" fill="hold"/>
                                        <p:tgtEl>
                                          <p:spTgt spid="56"/>
                                        </p:tgtEl>
                                        <p:attrNameLst>
                                          <p:attrName>ppt_x</p:attrName>
                                          <p:attrName>ppt_y</p:attrName>
                                        </p:attrNameLst>
                                      </p:cBhvr>
                                      <p:rCtr x="0" y="17"/>
                                    </p:animMotion>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2" nodeType="clickEffect">
                                  <p:stCondLst>
                                    <p:cond delay="0"/>
                                  </p:stCondLst>
                                  <p:childTnLst>
                                    <p:set>
                                      <p:cBhvr>
                                        <p:cTn id="146" dur="1" fill="hold">
                                          <p:stCondLst>
                                            <p:cond delay="0"/>
                                          </p:stCondLst>
                                        </p:cTn>
                                        <p:tgtEl>
                                          <p:spTgt spid="79"/>
                                        </p:tgtEl>
                                        <p:attrNameLst>
                                          <p:attrName>style.visibility</p:attrName>
                                        </p:attrNameLst>
                                      </p:cBhvr>
                                      <p:to>
                                        <p:strVal val="visible"/>
                                      </p:to>
                                    </p:set>
                                  </p:childTnLst>
                                </p:cTn>
                              </p:par>
                              <p:par>
                                <p:cTn id="147" presetID="1" presetClass="entr" presetSubtype="0" fill="hold" grpId="2" nodeType="withEffect">
                                  <p:stCondLst>
                                    <p:cond delay="0"/>
                                  </p:stCondLst>
                                  <p:childTnLst>
                                    <p:set>
                                      <p:cBhvr>
                                        <p:cTn id="148" dur="1" fill="hold">
                                          <p:stCondLst>
                                            <p:cond delay="0"/>
                                          </p:stCondLst>
                                        </p:cTn>
                                        <p:tgtEl>
                                          <p:spTgt spid="7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8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5" presetClass="exit" presetSubtype="10" fill="hold" grpId="2" nodeType="clickEffect">
                                  <p:stCondLst>
                                    <p:cond delay="0"/>
                                  </p:stCondLst>
                                  <p:childTnLst>
                                    <p:animEffect transition="out" filter="checkerboard(across)">
                                      <p:cBhvr>
                                        <p:cTn id="154" dur="500"/>
                                        <p:tgtEl>
                                          <p:spTgt spid="54"/>
                                        </p:tgtEl>
                                      </p:cBhvr>
                                    </p:animEffect>
                                    <p:set>
                                      <p:cBhvr>
                                        <p:cTn id="155" dur="1" fill="hold">
                                          <p:stCondLst>
                                            <p:cond delay="499"/>
                                          </p:stCondLst>
                                        </p:cTn>
                                        <p:tgtEl>
                                          <p:spTgt spid="54"/>
                                        </p:tgtEl>
                                        <p:attrNameLst>
                                          <p:attrName>style.visibility</p:attrName>
                                        </p:attrNameLst>
                                      </p:cBhvr>
                                      <p:to>
                                        <p:strVal val="hidden"/>
                                      </p:to>
                                    </p:set>
                                  </p:childTnLst>
                                </p:cTn>
                              </p:par>
                              <p:par>
                                <p:cTn id="156" presetID="0" presetClass="path" presetSubtype="0" accel="50000" decel="50000" fill="hold" grpId="3" nodeType="withEffect">
                                  <p:stCondLst>
                                    <p:cond delay="0"/>
                                  </p:stCondLst>
                                  <p:childTnLst>
                                    <p:animMotion origin="layout" path="M -0.07743 0.1449 L -0.09392 0.26643 " pathEditMode="relative" rAng="0" ptsTypes="AA">
                                      <p:cBhvr>
                                        <p:cTn id="157" dur="1000" fill="hold"/>
                                        <p:tgtEl>
                                          <p:spTgt spid="57"/>
                                        </p:tgtEl>
                                        <p:attrNameLst>
                                          <p:attrName>ppt_x</p:attrName>
                                          <p:attrName>ppt_y</p:attrName>
                                        </p:attrNameLst>
                                      </p:cBhvr>
                                      <p:rCtr x="-8" y="61"/>
                                    </p:animMotion>
                                  </p:childTnLst>
                                </p:cTn>
                              </p:par>
                              <p:par>
                                <p:cTn id="158" presetID="42" presetClass="path" presetSubtype="0" accel="50000" decel="50000" fill="hold" grpId="2" nodeType="withEffect">
                                  <p:stCondLst>
                                    <p:cond delay="0"/>
                                  </p:stCondLst>
                                  <p:childTnLst>
                                    <p:animMotion origin="layout" path="M -0.07761 0.07847 L -0.07761 0.11157 " pathEditMode="relative" rAng="0" ptsTypes="AA">
                                      <p:cBhvr>
                                        <p:cTn id="159" dur="1000" fill="hold"/>
                                        <p:tgtEl>
                                          <p:spTgt spid="56"/>
                                        </p:tgtEl>
                                        <p:attrNameLst>
                                          <p:attrName>ppt_x</p:attrName>
                                          <p:attrName>ppt_y</p:attrName>
                                        </p:attrNameLst>
                                      </p:cBhvr>
                                      <p:rCtr x="0" y="16"/>
                                    </p:animMotion>
                                  </p:childTnLst>
                                </p:cTn>
                              </p:par>
                              <p:par>
                                <p:cTn id="160" presetID="42" presetClass="path" presetSubtype="0" accel="50000" decel="50000" fill="hold" grpId="2" nodeType="withEffect">
                                  <p:stCondLst>
                                    <p:cond delay="0"/>
                                  </p:stCondLst>
                                  <p:childTnLst>
                                    <p:animMotion origin="layout" path="M -0.07761 0.11157 L -0.07761 0.1449 " pathEditMode="relative" rAng="0" ptsTypes="AA">
                                      <p:cBhvr>
                                        <p:cTn id="161" dur="1000" fill="hold"/>
                                        <p:tgtEl>
                                          <p:spTgt spid="55"/>
                                        </p:tgtEl>
                                        <p:attrNameLst>
                                          <p:attrName>ppt_x</p:attrName>
                                          <p:attrName>ppt_y</p:attrName>
                                        </p:attrNameLst>
                                      </p:cBhvr>
                                      <p:rCtr x="0" y="17"/>
                                    </p:animMotion>
                                  </p:childTnLst>
                                </p:cTn>
                              </p:par>
                            </p:childTnLst>
                          </p:cTn>
                        </p:par>
                      </p:childTnLst>
                    </p:cTn>
                  </p:par>
                  <p:par>
                    <p:cTn id="162" fill="hold">
                      <p:stCondLst>
                        <p:cond delay="indefinite"/>
                      </p:stCondLst>
                      <p:childTnLst>
                        <p:par>
                          <p:cTn id="163" fill="hold">
                            <p:stCondLst>
                              <p:cond delay="0"/>
                            </p:stCondLst>
                            <p:childTnLst>
                              <p:par>
                                <p:cTn id="164" presetID="5" presetClass="exit" presetSubtype="10" fill="hold" grpId="2" nodeType="clickEffect">
                                  <p:stCondLst>
                                    <p:cond delay="0"/>
                                  </p:stCondLst>
                                  <p:childTnLst>
                                    <p:animEffect transition="out" filter="checkerboard(across)">
                                      <p:cBhvr>
                                        <p:cTn id="165" dur="500"/>
                                        <p:tgtEl>
                                          <p:spTgt spid="57"/>
                                        </p:tgtEl>
                                      </p:cBhvr>
                                    </p:animEffect>
                                    <p:set>
                                      <p:cBhvr>
                                        <p:cTn id="166" dur="1" fill="hold">
                                          <p:stCondLst>
                                            <p:cond delay="499"/>
                                          </p:stCondLst>
                                        </p:cTn>
                                        <p:tgtEl>
                                          <p:spTgt spid="57"/>
                                        </p:tgtEl>
                                        <p:attrNameLst>
                                          <p:attrName>style.visibility</p:attrName>
                                        </p:attrNameLst>
                                      </p:cBhvr>
                                      <p:to>
                                        <p:strVal val="hidden"/>
                                      </p:to>
                                    </p:set>
                                  </p:childTnLst>
                                </p:cTn>
                              </p:par>
                              <p:par>
                                <p:cTn id="167" presetID="0" presetClass="path" presetSubtype="0" accel="50000" decel="50000" fill="hold" grpId="3" nodeType="withEffect">
                                  <p:stCondLst>
                                    <p:cond delay="0"/>
                                  </p:stCondLst>
                                  <p:childTnLst>
                                    <p:animMotion origin="layout" path="M -0.07761 0.1449 L -0.06094 0.26643 " pathEditMode="relative" rAng="0" ptsTypes="AA">
                                      <p:cBhvr>
                                        <p:cTn id="168" dur="1000" fill="hold"/>
                                        <p:tgtEl>
                                          <p:spTgt spid="55"/>
                                        </p:tgtEl>
                                        <p:attrNameLst>
                                          <p:attrName>ppt_x</p:attrName>
                                          <p:attrName>ppt_y</p:attrName>
                                        </p:attrNameLst>
                                      </p:cBhvr>
                                      <p:rCtr x="8" y="61"/>
                                    </p:animMotion>
                                  </p:childTnLst>
                                </p:cTn>
                              </p:par>
                              <p:par>
                                <p:cTn id="169" presetID="42" presetClass="path" presetSubtype="0" accel="50000" decel="50000" fill="hold" grpId="3" nodeType="withEffect">
                                  <p:stCondLst>
                                    <p:cond delay="0"/>
                                  </p:stCondLst>
                                  <p:childTnLst>
                                    <p:animMotion origin="layout" path="M -0.07761 0.11157 L -0.07761 0.1449 " pathEditMode="relative" rAng="0" ptsTypes="AA">
                                      <p:cBhvr>
                                        <p:cTn id="170" dur="1000" fill="hold"/>
                                        <p:tgtEl>
                                          <p:spTgt spid="56"/>
                                        </p:tgtEl>
                                        <p:attrNameLst>
                                          <p:attrName>ppt_x</p:attrName>
                                          <p:attrName>ppt_y</p:attrName>
                                        </p:attrNameLst>
                                      </p:cBhvr>
                                      <p:rCtr x="0" y="17"/>
                                    </p:animMotion>
                                  </p:childTnLst>
                                </p:cTn>
                              </p:par>
                            </p:childTnLst>
                          </p:cTn>
                        </p:par>
                      </p:childTnLst>
                    </p:cTn>
                  </p:par>
                  <p:par>
                    <p:cTn id="171" fill="hold">
                      <p:stCondLst>
                        <p:cond delay="indefinite"/>
                      </p:stCondLst>
                      <p:childTnLst>
                        <p:par>
                          <p:cTn id="172" fill="hold">
                            <p:stCondLst>
                              <p:cond delay="0"/>
                            </p:stCondLst>
                            <p:childTnLst>
                              <p:par>
                                <p:cTn id="173" presetID="5" presetClass="exit" presetSubtype="10" fill="hold" nodeType="clickEffect">
                                  <p:stCondLst>
                                    <p:cond delay="0"/>
                                  </p:stCondLst>
                                  <p:childTnLst>
                                    <p:animEffect transition="out" filter="checkerboard(across)">
                                      <p:cBhvr>
                                        <p:cTn id="174" dur="500"/>
                                        <p:tgtEl>
                                          <p:spTgt spid="55"/>
                                        </p:tgtEl>
                                      </p:cBhvr>
                                    </p:animEffect>
                                    <p:set>
                                      <p:cBhvr>
                                        <p:cTn id="175" dur="1" fill="hold">
                                          <p:stCondLst>
                                            <p:cond delay="499"/>
                                          </p:stCondLst>
                                        </p:cTn>
                                        <p:tgtEl>
                                          <p:spTgt spid="55"/>
                                        </p:tgtEl>
                                        <p:attrNameLst>
                                          <p:attrName>style.visibility</p:attrName>
                                        </p:attrNameLst>
                                      </p:cBhvr>
                                      <p:to>
                                        <p:strVal val="hidden"/>
                                      </p:to>
                                    </p:set>
                                  </p:childTnLst>
                                </p:cTn>
                              </p:par>
                              <p:par>
                                <p:cTn id="176" presetID="0" presetClass="path" presetSubtype="0" accel="50000" decel="50000" fill="hold" grpId="4" nodeType="withEffect">
                                  <p:stCondLst>
                                    <p:cond delay="0"/>
                                  </p:stCondLst>
                                  <p:childTnLst>
                                    <p:animMotion origin="layout" path="M -0.07761 0.1449 L -0.02778 0.26643 " pathEditMode="relative" rAng="0" ptsTypes="AA">
                                      <p:cBhvr>
                                        <p:cTn id="177" dur="1000" fill="hold"/>
                                        <p:tgtEl>
                                          <p:spTgt spid="56"/>
                                        </p:tgtEl>
                                        <p:attrNameLst>
                                          <p:attrName>ppt_x</p:attrName>
                                          <p:attrName>ppt_y</p:attrName>
                                        </p:attrNameLst>
                                      </p:cBhvr>
                                      <p:rCtr x="25" y="61"/>
                                    </p:animMotion>
                                  </p:childTnLst>
                                </p:cTn>
                              </p:par>
                            </p:childTnLst>
                          </p:cTn>
                        </p:par>
                      </p:childTnLst>
                    </p:cTn>
                  </p:par>
                  <p:par>
                    <p:cTn id="178" fill="hold">
                      <p:stCondLst>
                        <p:cond delay="indefinite"/>
                      </p:stCondLst>
                      <p:childTnLst>
                        <p:par>
                          <p:cTn id="179" fill="hold">
                            <p:stCondLst>
                              <p:cond delay="0"/>
                            </p:stCondLst>
                            <p:childTnLst>
                              <p:par>
                                <p:cTn id="180" presetID="5" presetClass="exit" presetSubtype="10" fill="hold" nodeType="clickEffect">
                                  <p:stCondLst>
                                    <p:cond delay="0"/>
                                  </p:stCondLst>
                                  <p:childTnLst>
                                    <p:animEffect transition="out" filter="checkerboard(across)">
                                      <p:cBhvr>
                                        <p:cTn id="181" dur="500"/>
                                        <p:tgtEl>
                                          <p:spTgt spid="56"/>
                                        </p:tgtEl>
                                      </p:cBhvr>
                                    </p:animEffect>
                                    <p:set>
                                      <p:cBhvr>
                                        <p:cTn id="182" dur="1" fill="hold">
                                          <p:stCondLst>
                                            <p:cond delay="499"/>
                                          </p:stCondLst>
                                        </p:cTn>
                                        <p:tgtEl>
                                          <p:spTgt spid="56"/>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33"/>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grpId="3" nodeType="clickEffect">
                                  <p:stCondLst>
                                    <p:cond delay="0"/>
                                  </p:stCondLst>
                                  <p:childTnLst>
                                    <p:set>
                                      <p:cBhvr>
                                        <p:cTn id="190" dur="1" fill="hold">
                                          <p:stCondLst>
                                            <p:cond delay="0"/>
                                          </p:stCondLst>
                                        </p:cTn>
                                        <p:tgtEl>
                                          <p:spTgt spid="79"/>
                                        </p:tgtEl>
                                        <p:attrNameLst>
                                          <p:attrName>style.visibility</p:attrName>
                                        </p:attrNameLst>
                                      </p:cBhvr>
                                      <p:to>
                                        <p:strVal val="hidden"/>
                                      </p:to>
                                    </p:set>
                                  </p:childTnLst>
                                </p:cTn>
                              </p:par>
                              <p:par>
                                <p:cTn id="191" presetID="1" presetClass="exit" presetSubtype="0" fill="hold" nodeType="withEffect">
                                  <p:stCondLst>
                                    <p:cond delay="0"/>
                                  </p:stCondLst>
                                  <p:childTnLst>
                                    <p:set>
                                      <p:cBhvr>
                                        <p:cTn id="192" dur="1" fill="hold">
                                          <p:stCondLst>
                                            <p:cond delay="0"/>
                                          </p:stCondLst>
                                        </p:cTn>
                                        <p:tgtEl>
                                          <p:spTgt spid="85"/>
                                        </p:tgtEl>
                                        <p:attrNameLst>
                                          <p:attrName>style.visibility</p:attrName>
                                        </p:attrNameLst>
                                      </p:cBhvr>
                                      <p:to>
                                        <p:strVal val="hidden"/>
                                      </p:to>
                                    </p:set>
                                  </p:childTnLst>
                                </p:cTn>
                              </p:par>
                              <p:par>
                                <p:cTn id="193" presetID="1" presetClass="exit" presetSubtype="0" fill="hold" grpId="3" nodeType="withEffect">
                                  <p:stCondLst>
                                    <p:cond delay="0"/>
                                  </p:stCondLst>
                                  <p:childTnLst>
                                    <p:set>
                                      <p:cBhvr>
                                        <p:cTn id="194" dur="1" fill="hold">
                                          <p:stCondLst>
                                            <p:cond delay="0"/>
                                          </p:stCondLst>
                                        </p:cTn>
                                        <p:tgtEl>
                                          <p:spTgt spid="75"/>
                                        </p:tgtEl>
                                        <p:attrNameLst>
                                          <p:attrName>style.visibility</p:attrName>
                                        </p:attrNameLst>
                                      </p:cBhvr>
                                      <p:to>
                                        <p:strVal val="hidden"/>
                                      </p:to>
                                    </p:set>
                                  </p:childTnLst>
                                </p:cTn>
                              </p:par>
                              <p:par>
                                <p:cTn id="195" presetID="1" presetClass="entr" presetSubtype="0" fill="hold" grpId="1" nodeType="withEffect">
                                  <p:stCondLst>
                                    <p:cond delay="0"/>
                                  </p:stCondLst>
                                  <p:childTnLst>
                                    <p:set>
                                      <p:cBhvr>
                                        <p:cTn id="196" dur="1" fill="hold">
                                          <p:stCondLst>
                                            <p:cond delay="0"/>
                                          </p:stCondLst>
                                        </p:cTn>
                                        <p:tgtEl>
                                          <p:spTgt spid="81"/>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84"/>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87"/>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88"/>
                                        </p:tgtEl>
                                        <p:attrNameLst>
                                          <p:attrName>style.visibility</p:attrName>
                                        </p:attrNameLst>
                                      </p:cBhvr>
                                      <p:to>
                                        <p:strVal val="visible"/>
                                      </p:to>
                                    </p:set>
                                  </p:childTnLst>
                                </p:cTn>
                              </p:par>
                              <p:par>
                                <p:cTn id="203" presetID="0" presetClass="path" presetSubtype="0" accel="50000" decel="50000" fill="hold" grpId="0" nodeType="withEffect">
                                  <p:stCondLst>
                                    <p:cond delay="0"/>
                                  </p:stCondLst>
                                  <p:childTnLst>
                                    <p:animMotion origin="layout" path="M 3.05556E-6 3.33333E-6 L -0.07761 0.1449 " pathEditMode="relative" rAng="0" ptsTypes="AA">
                                      <p:cBhvr>
                                        <p:cTn id="204" dur="1000" fill="hold"/>
                                        <p:tgtEl>
                                          <p:spTgt spid="81"/>
                                        </p:tgtEl>
                                        <p:attrNameLst>
                                          <p:attrName>ppt_x</p:attrName>
                                          <p:attrName>ppt_y</p:attrName>
                                        </p:attrNameLst>
                                      </p:cBhvr>
                                      <p:rCtr x="-39" y="72"/>
                                    </p:animMotion>
                                  </p:childTnLst>
                                </p:cTn>
                              </p:par>
                              <p:par>
                                <p:cTn id="205" presetID="0" presetClass="path" presetSubtype="0" accel="50000" decel="50000" fill="hold" grpId="0" nodeType="withEffect">
                                  <p:stCondLst>
                                    <p:cond delay="0"/>
                                  </p:stCondLst>
                                  <p:childTnLst>
                                    <p:animMotion origin="layout" path="M -3.33333E-6 3.33333E-6 L -0.07743 0.11157 " pathEditMode="relative" rAng="0" ptsTypes="AA">
                                      <p:cBhvr>
                                        <p:cTn id="206" dur="1000" fill="hold"/>
                                        <p:tgtEl>
                                          <p:spTgt spid="88"/>
                                        </p:tgtEl>
                                        <p:attrNameLst>
                                          <p:attrName>ppt_x</p:attrName>
                                          <p:attrName>ppt_y</p:attrName>
                                        </p:attrNameLst>
                                      </p:cBhvr>
                                      <p:rCtr x="-39" y="56"/>
                                    </p:animMotion>
                                  </p:childTnLst>
                                </p:cTn>
                              </p:par>
                              <p:par>
                                <p:cTn id="207" presetID="0" presetClass="path" presetSubtype="0" accel="50000" decel="50000" fill="hold" grpId="0" nodeType="withEffect">
                                  <p:stCondLst>
                                    <p:cond delay="0"/>
                                  </p:stCondLst>
                                  <p:childTnLst>
                                    <p:animMotion origin="layout" path="M 3.05556E-6 3.33333E-6 L -0.07761 0.07847 " pathEditMode="relative" rAng="0" ptsTypes="AA">
                                      <p:cBhvr>
                                        <p:cTn id="208" dur="1000" fill="hold"/>
                                        <p:tgtEl>
                                          <p:spTgt spid="84"/>
                                        </p:tgtEl>
                                        <p:attrNameLst>
                                          <p:attrName>ppt_x</p:attrName>
                                          <p:attrName>ppt_y</p:attrName>
                                        </p:attrNameLst>
                                      </p:cBhvr>
                                      <p:rCtr x="-39" y="39"/>
                                    </p:animMotion>
                                  </p:childTnLst>
                                </p:cTn>
                              </p:par>
                              <p:par>
                                <p:cTn id="209" presetID="0" presetClass="path" presetSubtype="0" accel="50000" decel="50000" fill="hold" grpId="0" nodeType="withEffect">
                                  <p:stCondLst>
                                    <p:cond delay="0"/>
                                  </p:stCondLst>
                                  <p:childTnLst>
                                    <p:animMotion origin="layout" path="M 3.05556E-6 3.33333E-6 L -0.07761 0.04514 " pathEditMode="relative" rAng="0" ptsTypes="AA">
                                      <p:cBhvr>
                                        <p:cTn id="210" dur="1000" fill="hold"/>
                                        <p:tgtEl>
                                          <p:spTgt spid="87"/>
                                        </p:tgtEl>
                                        <p:attrNameLst>
                                          <p:attrName>ppt_x</p:attrName>
                                          <p:attrName>ppt_y</p:attrName>
                                        </p:attrNameLst>
                                      </p:cBhvr>
                                      <p:rCtr x="-39" y="22"/>
                                    </p:animMotion>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nodeType="clickEffect">
                                  <p:stCondLst>
                                    <p:cond delay="0"/>
                                  </p:stCondLst>
                                  <p:childTnLst>
                                    <p:set>
                                      <p:cBhvr>
                                        <p:cTn id="214" dur="1" fill="hold">
                                          <p:stCondLst>
                                            <p:cond delay="0"/>
                                          </p:stCondLst>
                                        </p:cTn>
                                        <p:tgtEl>
                                          <p:spTgt spid="91"/>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93"/>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13"/>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14"/>
                                        </p:tgtEl>
                                        <p:attrNameLst>
                                          <p:attrName>style.visibility</p:attrName>
                                        </p:attrNameLst>
                                      </p:cBhvr>
                                      <p:to>
                                        <p:strVal val="visible"/>
                                      </p:to>
                                    </p:set>
                                  </p:childTnLst>
                                </p:cTn>
                              </p:par>
                              <p:par>
                                <p:cTn id="221" presetID="0" presetClass="path" presetSubtype="0" accel="50000" decel="50000" fill="hold" nodeType="withEffect">
                                  <p:stCondLst>
                                    <p:cond delay="0"/>
                                  </p:stCondLst>
                                  <p:childTnLst>
                                    <p:animMotion origin="layout" path="M 3.33333E-6 3.33333E-6 L -0.08229 0.1449 " pathEditMode="relative" rAng="0" ptsTypes="AA">
                                      <p:cBhvr>
                                        <p:cTn id="222" dur="1000" fill="hold"/>
                                        <p:tgtEl>
                                          <p:spTgt spid="91"/>
                                        </p:tgtEl>
                                        <p:attrNameLst>
                                          <p:attrName>ppt_x</p:attrName>
                                          <p:attrName>ppt_y</p:attrName>
                                        </p:attrNameLst>
                                      </p:cBhvr>
                                      <p:rCtr x="-41" y="72"/>
                                    </p:animMotion>
                                  </p:childTnLst>
                                </p:cTn>
                              </p:par>
                              <p:par>
                                <p:cTn id="223" presetID="0" presetClass="path" presetSubtype="0" accel="50000" decel="50000" fill="hold" nodeType="withEffect">
                                  <p:stCondLst>
                                    <p:cond delay="0"/>
                                  </p:stCondLst>
                                  <p:childTnLst>
                                    <p:animMotion origin="layout" path="M 3.33333E-6 3.33333E-6 L 0.3908 0.1449 " pathEditMode="relative" rAng="0" ptsTypes="AA">
                                      <p:cBhvr>
                                        <p:cTn id="224" dur="1000" fill="hold"/>
                                        <p:tgtEl>
                                          <p:spTgt spid="113"/>
                                        </p:tgtEl>
                                        <p:attrNameLst>
                                          <p:attrName>ppt_x</p:attrName>
                                          <p:attrName>ppt_y</p:attrName>
                                        </p:attrNameLst>
                                      </p:cBhvr>
                                      <p:rCtr x="195" y="72"/>
                                    </p:animMotion>
                                  </p:childTnLst>
                                </p:cTn>
                              </p:par>
                              <p:par>
                                <p:cTn id="225" presetID="0" presetClass="path" presetSubtype="0" accel="50000" decel="50000" fill="hold" nodeType="withEffect">
                                  <p:stCondLst>
                                    <p:cond delay="0"/>
                                  </p:stCondLst>
                                  <p:childTnLst>
                                    <p:animMotion origin="layout" path="M 3.33333E-6 -3.33333E-6 L 0.23298 0.01111 " pathEditMode="relative" rAng="0" ptsTypes="AA">
                                      <p:cBhvr>
                                        <p:cTn id="226" dur="1000" fill="hold"/>
                                        <p:tgtEl>
                                          <p:spTgt spid="93"/>
                                        </p:tgtEl>
                                        <p:attrNameLst>
                                          <p:attrName>ppt_x</p:attrName>
                                          <p:attrName>ppt_y</p:attrName>
                                        </p:attrNameLst>
                                      </p:cBhvr>
                                      <p:rCtr x="116" y="6"/>
                                    </p:animMotion>
                                  </p:childTnLst>
                                </p:cTn>
                              </p:par>
                              <p:par>
                                <p:cTn id="227" presetID="0" presetClass="path" presetSubtype="0" accel="50000" decel="50000" fill="hold" nodeType="withEffect">
                                  <p:stCondLst>
                                    <p:cond delay="0"/>
                                  </p:stCondLst>
                                  <p:childTnLst>
                                    <p:animMotion origin="layout" path="M -3.05556E-6 3.33333E-6 L 0.07552 0.1449 " pathEditMode="relative" rAng="0" ptsTypes="AA">
                                      <p:cBhvr>
                                        <p:cTn id="228" dur="1000" fill="hold"/>
                                        <p:tgtEl>
                                          <p:spTgt spid="114"/>
                                        </p:tgtEl>
                                        <p:attrNameLst>
                                          <p:attrName>ppt_x</p:attrName>
                                          <p:attrName>ppt_y</p:attrName>
                                        </p:attrNameLst>
                                      </p:cBhvr>
                                      <p:rCtr x="38" y="72"/>
                                    </p:animMotion>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116"/>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21"/>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15"/>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4" grpId="1" animBg="1"/>
      <p:bldP spid="54" grpId="2" animBg="1"/>
      <p:bldP spid="54" grpId="3" animBg="1"/>
      <p:bldP spid="55" grpId="0" animBg="1"/>
      <p:bldP spid="55" grpId="1" animBg="1"/>
      <p:bldP spid="55" grpId="2" animBg="1"/>
      <p:bldP spid="55" grpId="3" animBg="1"/>
      <p:bldP spid="56" grpId="0" animBg="1"/>
      <p:bldP spid="56" grpId="1" animBg="1"/>
      <p:bldP spid="56" grpId="2" animBg="1"/>
      <p:bldP spid="56" grpId="3" animBg="1"/>
      <p:bldP spid="56" grpId="4" animBg="1"/>
      <p:bldP spid="57" grpId="0" animBg="1"/>
      <p:bldP spid="57" grpId="1" animBg="1"/>
      <p:bldP spid="57" grpId="2" animBg="1"/>
      <p:bldP spid="57" grpId="3" animBg="1"/>
      <p:bldP spid="72" grpId="0"/>
      <p:bldP spid="132" grpId="0" animBg="1"/>
      <p:bldP spid="133" grpId="0" animBg="1"/>
      <p:bldP spid="10" grpId="0" animBg="1"/>
      <p:bldP spid="10" grpId="1" animBg="1"/>
      <p:bldP spid="10" grpId="2" animBg="1"/>
      <p:bldP spid="10" grpId="3" animBg="1"/>
      <p:bldP spid="13" grpId="0" animBg="1"/>
      <p:bldP spid="13" grpId="1" animBg="1"/>
      <p:bldP spid="13" grpId="2" animBg="1"/>
      <p:bldP spid="14" grpId="0" animBg="1"/>
      <p:bldP spid="14" grpId="1" animBg="1"/>
      <p:bldP spid="14" grpId="2" animBg="1"/>
      <p:bldP spid="138" grpId="0" animBg="1"/>
      <p:bldP spid="138" grpId="1" animBg="1"/>
      <p:bldP spid="138" grpId="2" animBg="1"/>
      <p:bldP spid="138" grpId="3" animBg="1"/>
      <p:bldP spid="48" grpId="0" animBg="1"/>
      <p:bldP spid="48" grpId="1" animBg="1"/>
      <p:bldP spid="50" grpId="0" animBg="1"/>
      <p:bldP spid="50" grpId="1" animBg="1"/>
      <p:bldP spid="52" grpId="0" animBg="1"/>
      <p:bldP spid="52" grpId="1" animBg="1"/>
      <p:bldP spid="75" grpId="0" animBg="1"/>
      <p:bldP spid="75" grpId="1" animBg="1"/>
      <p:bldP spid="75" grpId="2" animBg="1"/>
      <p:bldP spid="75" grpId="3" animBg="1"/>
      <p:bldP spid="79" grpId="0"/>
      <p:bldP spid="79" grpId="1"/>
      <p:bldP spid="79" grpId="2"/>
      <p:bldP spid="79" grpId="3"/>
      <p:bldP spid="81" grpId="0" animBg="1"/>
      <p:bldP spid="81" grpId="1" animBg="1"/>
      <p:bldP spid="84" grpId="0" animBg="1"/>
      <p:bldP spid="87" grpId="0" animBg="1"/>
      <p:bldP spid="88" grpId="0" animBg="1"/>
      <p:bldP spid="116" grpId="0"/>
      <p:bldP spid="115" grpId="0"/>
      <p:bldP spid="11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p:cNvSpPr>
            <a:spLocks noGrp="1"/>
          </p:cNvSpPr>
          <p:nvPr>
            <p:ph type="title"/>
          </p:nvPr>
        </p:nvSpPr>
        <p:spPr/>
        <p:txBody>
          <a:bodyPr/>
          <a:lstStyle/>
          <a:p>
            <a:r>
              <a:rPr lang="en-US" dirty="0"/>
              <a:t>TCM Outline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82</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5" name="Rounded Rectangle 4"/>
          <p:cNvSpPr/>
          <p:nvPr/>
        </p:nvSpPr>
        <p:spPr>
          <a:xfrm>
            <a:off x="7086600" y="4343400"/>
            <a:ext cx="1600200" cy="1828800"/>
          </a:xfrm>
          <a:prstGeom prst="roundRect">
            <a:avLst/>
          </a:prstGeom>
          <a:solidFill>
            <a:srgbClr val="FF0000">
              <a:alpha val="2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457200" y="2995577"/>
            <a:ext cx="2438400" cy="1728823"/>
          </a:xfrm>
          <a:prstGeom prst="rect">
            <a:avLst/>
          </a:prstGeom>
          <a:solidFill>
            <a:schemeClr val="bg1">
              <a:lumMod val="8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ounded Rectangle 6"/>
          <p:cNvSpPr/>
          <p:nvPr/>
        </p:nvSpPr>
        <p:spPr>
          <a:xfrm>
            <a:off x="1295400" y="4157666"/>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ounded Rectangle 7"/>
          <p:cNvSpPr/>
          <p:nvPr/>
        </p:nvSpPr>
        <p:spPr>
          <a:xfrm>
            <a:off x="1905000" y="4038600"/>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ounded Rectangle 8"/>
          <p:cNvSpPr/>
          <p:nvPr/>
        </p:nvSpPr>
        <p:spPr>
          <a:xfrm>
            <a:off x="879462" y="3234734"/>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p:cNvSpPr/>
          <p:nvPr/>
        </p:nvSpPr>
        <p:spPr>
          <a:xfrm>
            <a:off x="609601" y="3455967"/>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ounded Rectangle 10"/>
          <p:cNvSpPr/>
          <p:nvPr/>
        </p:nvSpPr>
        <p:spPr>
          <a:xfrm>
            <a:off x="1752601" y="3124200"/>
            <a:ext cx="838200" cy="533400"/>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ounded Rectangle 11"/>
          <p:cNvSpPr/>
          <p:nvPr/>
        </p:nvSpPr>
        <p:spPr>
          <a:xfrm>
            <a:off x="1905000" y="3810005"/>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698471" y="4352927"/>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 name="Group 13"/>
          <p:cNvGrpSpPr/>
          <p:nvPr/>
        </p:nvGrpSpPr>
        <p:grpSpPr>
          <a:xfrm>
            <a:off x="4398110" y="4700622"/>
            <a:ext cx="1828800" cy="1166778"/>
            <a:chOff x="3581400" y="4167223"/>
            <a:chExt cx="1828800" cy="1166778"/>
          </a:xfrm>
        </p:grpSpPr>
        <p:sp>
          <p:nvSpPr>
            <p:cNvPr id="15" name="Rectangle 14"/>
            <p:cNvSpPr/>
            <p:nvPr/>
          </p:nvSpPr>
          <p:spPr>
            <a:xfrm>
              <a:off x="3581400" y="4167223"/>
              <a:ext cx="1828800" cy="1166778"/>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ounded Rectangle 15"/>
            <p:cNvSpPr/>
            <p:nvPr/>
          </p:nvSpPr>
          <p:spPr>
            <a:xfrm>
              <a:off x="3697956" y="426720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Rounded Rectangle 16"/>
            <p:cNvSpPr/>
            <p:nvPr/>
          </p:nvSpPr>
          <p:spPr>
            <a:xfrm>
              <a:off x="4572000" y="4398851"/>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ounded Rectangle 17"/>
            <p:cNvSpPr/>
            <p:nvPr/>
          </p:nvSpPr>
          <p:spPr>
            <a:xfrm>
              <a:off x="3810000" y="4818890"/>
              <a:ext cx="707290" cy="401749"/>
            </a:xfrm>
            <a:prstGeom prst="roundRect">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9" name="Right Arrow 18"/>
          <p:cNvSpPr/>
          <p:nvPr/>
        </p:nvSpPr>
        <p:spPr>
          <a:xfrm rot="18900000">
            <a:off x="3410510" y="314269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ight Arrow 19"/>
          <p:cNvSpPr/>
          <p:nvPr/>
        </p:nvSpPr>
        <p:spPr>
          <a:xfrm rot="2700000">
            <a:off x="3410510" y="409631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 name="Group 20"/>
          <p:cNvGrpSpPr/>
          <p:nvPr/>
        </p:nvGrpSpPr>
        <p:grpSpPr>
          <a:xfrm>
            <a:off x="4841705" y="2286001"/>
            <a:ext cx="873297" cy="746106"/>
            <a:chOff x="2271681" y="4560903"/>
            <a:chExt cx="1260486" cy="990600"/>
          </a:xfrm>
          <a:noFill/>
        </p:grpSpPr>
        <p:sp>
          <p:nvSpPr>
            <p:cNvPr id="22" name="Rectangle 21"/>
            <p:cNvSpPr/>
            <p:nvPr/>
          </p:nvSpPr>
          <p:spPr>
            <a:xfrm>
              <a:off x="2271681" y="4560903"/>
              <a:ext cx="1260486" cy="990600"/>
            </a:xfrm>
            <a:prstGeom prst="rect">
              <a:avLst/>
            </a:prstGeom>
            <a:grp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Rounded Rectangle 22"/>
            <p:cNvSpPr/>
            <p:nvPr/>
          </p:nvSpPr>
          <p:spPr>
            <a:xfrm>
              <a:off x="2436776" y="4695858"/>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ounded Rectangle 23"/>
            <p:cNvSpPr/>
            <p:nvPr/>
          </p:nvSpPr>
          <p:spPr>
            <a:xfrm>
              <a:off x="2527271" y="5097501"/>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ounded Rectangle 24"/>
            <p:cNvSpPr/>
            <p:nvPr/>
          </p:nvSpPr>
          <p:spPr>
            <a:xfrm>
              <a:off x="2947958" y="4878423"/>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ounded Rectangle 25"/>
            <p:cNvSpPr/>
            <p:nvPr/>
          </p:nvSpPr>
          <p:spPr>
            <a:xfrm>
              <a:off x="2727305" y="5316579"/>
              <a:ext cx="457200" cy="10953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27" name="Rectangle 26"/>
          <p:cNvSpPr/>
          <p:nvPr/>
        </p:nvSpPr>
        <p:spPr>
          <a:xfrm>
            <a:off x="2600547" y="2362205"/>
            <a:ext cx="2051160" cy="453007"/>
          </a:xfrm>
          <a:prstGeom prst="rect">
            <a:avLst/>
          </a:prstGeom>
        </p:spPr>
        <p:txBody>
          <a:bodyPr wrap="none" lIns="91416" tIns="45709" rIns="91416" bIns="45709">
            <a:spAutoFit/>
          </a:bodyPr>
          <a:lstStyle/>
          <a:p>
            <a:pPr marL="0" marR="0" lvl="0" indent="0" algn="ctr" defTabSz="914165"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1. Clustering</a:t>
            </a:r>
          </a:p>
        </p:txBody>
      </p:sp>
      <p:sp>
        <p:nvSpPr>
          <p:cNvPr id="35" name="Rounded Rectangle 34"/>
          <p:cNvSpPr/>
          <p:nvPr/>
        </p:nvSpPr>
        <p:spPr>
          <a:xfrm>
            <a:off x="7750910" y="4572001"/>
            <a:ext cx="707290" cy="401749"/>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Rounded Rectangle 35"/>
          <p:cNvSpPr/>
          <p:nvPr/>
        </p:nvSpPr>
        <p:spPr>
          <a:xfrm>
            <a:off x="7750915" y="5067302"/>
            <a:ext cx="707290" cy="401749"/>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7" name="Straight Arrow Connector 36"/>
          <p:cNvCxnSpPr/>
          <p:nvPr/>
        </p:nvCxnSpPr>
        <p:spPr>
          <a:xfrm rot="16200000" flipV="1">
            <a:off x="6641669" y="5219700"/>
            <a:ext cx="1447802" cy="2"/>
          </a:xfrm>
          <a:prstGeom prst="straightConnector1">
            <a:avLst/>
          </a:prstGeom>
          <a:ln w="44450">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7750910" y="5562600"/>
            <a:ext cx="707290" cy="401749"/>
          </a:xfrm>
          <a:prstGeom prst="round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Oval 38"/>
          <p:cNvSpPr/>
          <p:nvPr/>
        </p:nvSpPr>
        <p:spPr>
          <a:xfrm rot="16200000">
            <a:off x="7079819" y="5098623"/>
            <a:ext cx="1371600" cy="318363"/>
          </a:xfrm>
          <a:prstGeom prst="ellipse">
            <a:avLst/>
          </a:prstGeom>
          <a:noFill/>
          <a:ln w="317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0" name="Straight Arrow Connector 39"/>
          <p:cNvCxnSpPr/>
          <p:nvPr/>
        </p:nvCxnSpPr>
        <p:spPr>
          <a:xfrm rot="5400000">
            <a:off x="7567610" y="5257804"/>
            <a:ext cx="76200" cy="1"/>
          </a:xfrm>
          <a:prstGeom prst="straightConnector1">
            <a:avLst/>
          </a:prstGeom>
          <a:ln w="31750">
            <a:solidFill>
              <a:schemeClr val="tx1">
                <a:lumMod val="75000"/>
                <a:lumOff val="2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7886700" y="5257804"/>
            <a:ext cx="76200" cy="1"/>
          </a:xfrm>
          <a:prstGeom prst="straightConnector1">
            <a:avLst/>
          </a:prstGeom>
          <a:ln w="31750">
            <a:solidFill>
              <a:schemeClr val="tx1">
                <a:lumMod val="75000"/>
                <a:lumOff val="25000"/>
              </a:schemeClr>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42" name="Right Arrow 41"/>
          <p:cNvSpPr/>
          <p:nvPr/>
        </p:nvSpPr>
        <p:spPr>
          <a:xfrm>
            <a:off x="6172200" y="2380689"/>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Right Arrow 42"/>
          <p:cNvSpPr/>
          <p:nvPr/>
        </p:nvSpPr>
        <p:spPr>
          <a:xfrm>
            <a:off x="6477000" y="5029200"/>
            <a:ext cx="457200" cy="457200"/>
          </a:xfrm>
          <a:prstGeom prst="rightArrow">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7" name="Straight Connector 46"/>
          <p:cNvCxnSpPr/>
          <p:nvPr/>
        </p:nvCxnSpPr>
        <p:spPr>
          <a:xfrm>
            <a:off x="457200" y="304800"/>
            <a:ext cx="8229600" cy="1588"/>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329829" y="3429000"/>
            <a:ext cx="1879556" cy="799256"/>
          </a:xfrm>
          <a:prstGeom prst="rect">
            <a:avLst/>
          </a:prstGeom>
        </p:spPr>
        <p:txBody>
          <a:bodyPr wrap="none" lIns="91416" tIns="45709" rIns="91416" bIns="45709">
            <a:spAutoFit/>
          </a:bodyPr>
          <a:lstStyle/>
          <a:p>
            <a:pPr marL="0" marR="0" lvl="0" indent="0" algn="ctr" defTabSz="914165"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2. Between </a:t>
            </a:r>
          </a:p>
          <a:p>
            <a:pPr marL="0" marR="0" lvl="0" indent="0" algn="ctr" defTabSz="914165"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Clusters</a:t>
            </a:r>
          </a:p>
        </p:txBody>
      </p:sp>
      <p:sp>
        <p:nvSpPr>
          <p:cNvPr id="46" name="Rectangle 45"/>
          <p:cNvSpPr/>
          <p:nvPr/>
        </p:nvSpPr>
        <p:spPr>
          <a:xfrm>
            <a:off x="6285052" y="1267055"/>
            <a:ext cx="2655326" cy="799256"/>
          </a:xfrm>
          <a:prstGeom prst="rect">
            <a:avLst/>
          </a:prstGeom>
        </p:spPr>
        <p:txBody>
          <a:bodyPr wrap="none" lIns="91416" tIns="45709" rIns="91416" bIns="45709">
            <a:spAutoFit/>
          </a:bodyPr>
          <a:lstStyle/>
          <a:p>
            <a:pPr marL="0" marR="0" lvl="0" indent="0" algn="ctr" defTabSz="914165"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3. Non-Intensive </a:t>
            </a:r>
          </a:p>
          <a:p>
            <a:pPr marL="0" marR="0" lvl="0" indent="0" algn="ctr" defTabSz="914165"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lumMod val="50000"/>
                    <a:lumOff val="50000"/>
                  </a:prstClr>
                </a:solidFill>
                <a:effectLst/>
                <a:uLnTx/>
                <a:uFillTx/>
                <a:latin typeface="Calibri"/>
                <a:ea typeface=""/>
                <a:cs typeface="+mn-cs"/>
              </a:rPr>
              <a:t>Cluster</a:t>
            </a:r>
          </a:p>
        </p:txBody>
      </p:sp>
      <p:sp>
        <p:nvSpPr>
          <p:cNvPr id="48" name="Rounded Rectangle 47"/>
          <p:cNvSpPr/>
          <p:nvPr/>
        </p:nvSpPr>
        <p:spPr>
          <a:xfrm>
            <a:off x="7086600" y="2057400"/>
            <a:ext cx="990600" cy="1219200"/>
          </a:xfrm>
          <a:prstGeom prst="roundRect">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ounded Rectangle 48"/>
          <p:cNvSpPr/>
          <p:nvPr/>
        </p:nvSpPr>
        <p:spPr>
          <a:xfrm>
            <a:off x="7586589" y="2268535"/>
            <a:ext cx="232117" cy="57155"/>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50" name="Rounded Rectangle 49"/>
          <p:cNvSpPr/>
          <p:nvPr/>
        </p:nvSpPr>
        <p:spPr>
          <a:xfrm>
            <a:off x="7563148" y="2441133"/>
            <a:ext cx="279009" cy="93528"/>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51" name="Rounded Rectangle 50"/>
          <p:cNvSpPr/>
          <p:nvPr/>
        </p:nvSpPr>
        <p:spPr>
          <a:xfrm>
            <a:off x="7525043" y="2650110"/>
            <a:ext cx="355209" cy="130042"/>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sp>
        <p:nvSpPr>
          <p:cNvPr id="52" name="Rounded Rectangle 51"/>
          <p:cNvSpPr/>
          <p:nvPr/>
        </p:nvSpPr>
        <p:spPr>
          <a:xfrm>
            <a:off x="7480495" y="2895599"/>
            <a:ext cx="444305" cy="166693"/>
          </a:xfrm>
          <a:prstGeom prst="roundRect">
            <a:avLst/>
          </a:prstGeom>
          <a:solidFill>
            <a:schemeClr val="tx1">
              <a:lumMod val="50000"/>
              <a:lumOff val="50000"/>
            </a:schemeClr>
          </a:solidFill>
          <a:ln w="25400" cap="flat" cmpd="sng" algn="ctr">
            <a:solidFill>
              <a:schemeClr val="tx1">
                <a:lumMod val="50000"/>
                <a:lumOff val="50000"/>
              </a:schemeClr>
            </a:solidFill>
            <a:prstDash val="solid"/>
          </a:ln>
          <a:effectLst/>
        </p:spPr>
        <p:txBody>
          <a:bodyPr lIns="0" tIns="45709" rIns="0"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
              <a:cs typeface="+mn-cs"/>
            </a:endParaRPr>
          </a:p>
        </p:txBody>
      </p:sp>
      <p:cxnSp>
        <p:nvCxnSpPr>
          <p:cNvPr id="53" name="Straight Arrow Connector 52"/>
          <p:cNvCxnSpPr/>
          <p:nvPr/>
        </p:nvCxnSpPr>
        <p:spPr>
          <a:xfrm rot="5400000" flipH="1" flipV="1">
            <a:off x="6858001" y="2666999"/>
            <a:ext cx="914400" cy="2"/>
          </a:xfrm>
          <a:prstGeom prst="straightConnector1">
            <a:avLst/>
          </a:prstGeom>
          <a:ln w="44450">
            <a:solidFill>
              <a:schemeClr val="tx1">
                <a:lumMod val="50000"/>
                <a:lumOff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957428" y="3561648"/>
            <a:ext cx="1919886" cy="799256"/>
          </a:xfrm>
          <a:prstGeom prst="rect">
            <a:avLst/>
          </a:prstGeom>
        </p:spPr>
        <p:txBody>
          <a:bodyPr wrap="none" lIns="91416" tIns="45709" rIns="91416" bIns="45709">
            <a:spAutoFit/>
          </a:bodyPr>
          <a:lstStyle/>
          <a:p>
            <a:pPr marL="0" marR="0" lvl="0" indent="0" algn="ctr" defTabSz="914165"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0000"/>
                </a:solidFill>
                <a:effectLst/>
                <a:uLnTx/>
                <a:uFillTx/>
                <a:latin typeface="Calibri"/>
                <a:ea typeface=""/>
                <a:cs typeface="+mn-cs"/>
              </a:rPr>
              <a:t>4. Intensive </a:t>
            </a:r>
          </a:p>
          <a:p>
            <a:pPr marL="0" marR="0" lvl="0" indent="0" algn="ctr" defTabSz="914165" rtl="0" eaLnBrk="1" fontAlgn="auto" latinLnBrk="0" hangingPunct="1">
              <a:lnSpc>
                <a:spcPct val="8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0000"/>
                </a:solidFill>
                <a:effectLst/>
                <a:uLnTx/>
                <a:uFillTx/>
                <a:latin typeface="Calibri"/>
                <a:ea typeface=""/>
                <a:cs typeface="+mn-cs"/>
              </a:rPr>
              <a:t>Cluster</a:t>
            </a:r>
          </a:p>
        </p:txBody>
      </p:sp>
      <p:sp>
        <p:nvSpPr>
          <p:cNvPr id="55" name="Wave 54"/>
          <p:cNvSpPr/>
          <p:nvPr/>
        </p:nvSpPr>
        <p:spPr>
          <a:xfrm>
            <a:off x="7162801" y="6019800"/>
            <a:ext cx="1447800" cy="457200"/>
          </a:xfrm>
          <a:prstGeom prst="wave">
            <a:avLst/>
          </a:prstGeom>
        </p:spPr>
        <p:style>
          <a:lnRef idx="2">
            <a:schemeClr val="dk1">
              <a:shade val="50000"/>
            </a:schemeClr>
          </a:lnRef>
          <a:fillRef idx="1">
            <a:schemeClr val="dk1"/>
          </a:fillRef>
          <a:effectRef idx="0">
            <a:schemeClr val="dk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Fairness</a:t>
            </a:r>
          </a:p>
        </p:txBody>
      </p:sp>
      <p:sp>
        <p:nvSpPr>
          <p:cNvPr id="56" name="Wave 55"/>
          <p:cNvSpPr/>
          <p:nvPr/>
        </p:nvSpPr>
        <p:spPr>
          <a:xfrm>
            <a:off x="6875315" y="3124200"/>
            <a:ext cx="1447800" cy="457200"/>
          </a:xfrm>
          <a:prstGeom prst="wav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Throughput</a:t>
            </a:r>
          </a:p>
        </p:txBody>
      </p:sp>
    </p:spTree>
    <p:extLst>
      <p:ext uri="{BB962C8B-B14F-4D97-AF65-F5344CB8AC3E}">
        <p14:creationId xmlns:p14="http://schemas.microsoft.com/office/powerpoint/2010/main" val="15808421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Bent-Up Arrow 17"/>
          <p:cNvSpPr/>
          <p:nvPr/>
        </p:nvSpPr>
        <p:spPr>
          <a:xfrm rot="16200000" flipH="1">
            <a:off x="5867400" y="4419602"/>
            <a:ext cx="1066801" cy="1676400"/>
          </a:xfrm>
          <a:prstGeom prst="bentUpArrow">
            <a:avLst>
              <a:gd name="adj1" fmla="val 30000"/>
              <a:gd name="adj2" fmla="val 33750"/>
              <a:gd name="adj3" fmla="val 35000"/>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Niceness</a:t>
            </a:r>
          </a:p>
        </p:txBody>
      </p:sp>
      <p:sp>
        <p:nvSpPr>
          <p:cNvPr id="3" name="Content Placeholder 2"/>
          <p:cNvSpPr>
            <a:spLocks noGrp="1"/>
          </p:cNvSpPr>
          <p:nvPr>
            <p:ph idx="1"/>
          </p:nvPr>
        </p:nvSpPr>
        <p:spPr>
          <a:xfrm>
            <a:off x="457200" y="1219200"/>
            <a:ext cx="8534400" cy="685800"/>
          </a:xfrm>
        </p:spPr>
        <p:txBody>
          <a:bodyPr>
            <a:noAutofit/>
          </a:bodyPr>
          <a:lstStyle/>
          <a:p>
            <a:pPr>
              <a:buNone/>
            </a:pPr>
            <a:r>
              <a:rPr lang="en-US" b="1" i="1" dirty="0"/>
              <a:t>How to quantify difference between threads?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83</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28" name="Rounded Rectangle 27"/>
          <p:cNvSpPr/>
          <p:nvPr/>
        </p:nvSpPr>
        <p:spPr>
          <a:xfrm>
            <a:off x="609600" y="4114800"/>
            <a:ext cx="4419600" cy="609600"/>
          </a:xfrm>
          <a:prstGeom prst="roundRect">
            <a:avLst>
              <a:gd name="adj" fmla="val 10417"/>
            </a:avLst>
          </a:prstGeom>
          <a:solidFill>
            <a:srgbClr val="006600">
              <a:alpha val="25000"/>
            </a:srgbClr>
          </a:solidFill>
          <a:ln>
            <a:noFill/>
          </a:ln>
        </p:spPr>
        <p:style>
          <a:lnRef idx="2">
            <a:schemeClr val="dk1">
              <a:shade val="50000"/>
            </a:schemeClr>
          </a:lnRef>
          <a:fillRef idx="1">
            <a:schemeClr val="dk1"/>
          </a:fillRef>
          <a:effectRef idx="0">
            <a:schemeClr val="dk1"/>
          </a:effectRef>
          <a:fontRef idx="minor">
            <a:schemeClr val="lt1"/>
          </a:fontRef>
        </p:style>
        <p:txBody>
          <a:bodyPr lIns="0" tIns="45709" rIns="0" bIns="45709" rtlCol="0" anchor="ctr"/>
          <a:lstStyle/>
          <a:p>
            <a:pPr marL="117445" marR="0" lvl="1" indent="1588" algn="l" defTabSz="91416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Vulnerability to interference</a:t>
            </a:r>
          </a:p>
        </p:txBody>
      </p:sp>
      <p:sp>
        <p:nvSpPr>
          <p:cNvPr id="29" name="TextBox 28"/>
          <p:cNvSpPr txBox="1"/>
          <p:nvPr/>
        </p:nvSpPr>
        <p:spPr>
          <a:xfrm>
            <a:off x="609600" y="3657600"/>
            <a:ext cx="3733800" cy="457200"/>
          </a:xfrm>
          <a:prstGeom prst="rect">
            <a:avLst/>
          </a:prstGeom>
          <a:solidFill>
            <a:srgbClr val="006600"/>
          </a:solidFill>
          <a:ln>
            <a:solidFill>
              <a:srgbClr val="006600"/>
            </a:solidFill>
          </a:ln>
        </p:spPr>
        <p:style>
          <a:lnRef idx="2">
            <a:schemeClr val="dk1">
              <a:shade val="50000"/>
            </a:schemeClr>
          </a:lnRef>
          <a:fillRef idx="1">
            <a:schemeClr val="dk1"/>
          </a:fillRef>
          <a:effectRef idx="0">
            <a:schemeClr val="dk1"/>
          </a:effectRef>
          <a:fontRef idx="minor">
            <a:schemeClr val="lt1"/>
          </a:fontRef>
        </p:style>
        <p:txBody>
          <a:bodyPr wrap="square" lIns="91416" tIns="0" rIns="91416" bIns="0" rtlCol="0" anchor="ctr" anchorCtr="0">
            <a:no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Bank-level parallelism</a:t>
            </a:r>
          </a:p>
        </p:txBody>
      </p:sp>
      <p:sp>
        <p:nvSpPr>
          <p:cNvPr id="30" name="Rounded Rectangle 29"/>
          <p:cNvSpPr/>
          <p:nvPr/>
        </p:nvSpPr>
        <p:spPr>
          <a:xfrm>
            <a:off x="5257800" y="4114800"/>
            <a:ext cx="3429000" cy="609600"/>
          </a:xfrm>
          <a:prstGeom prst="roundRect">
            <a:avLst>
              <a:gd name="adj" fmla="val 10417"/>
            </a:avLst>
          </a:prstGeom>
          <a:solidFill>
            <a:srgbClr val="FF0000">
              <a:alpha val="25000"/>
            </a:srgbClr>
          </a:solidFill>
          <a:ln>
            <a:noFill/>
          </a:ln>
        </p:spPr>
        <p:style>
          <a:lnRef idx="2">
            <a:schemeClr val="dk1">
              <a:shade val="50000"/>
            </a:schemeClr>
          </a:lnRef>
          <a:fillRef idx="1">
            <a:schemeClr val="dk1"/>
          </a:fillRef>
          <a:effectRef idx="0">
            <a:schemeClr val="dk1"/>
          </a:effectRef>
          <a:fontRef idx="minor">
            <a:schemeClr val="lt1"/>
          </a:fontRef>
        </p:style>
        <p:txBody>
          <a:bodyPr lIns="0" tIns="45709" rIns="0" bIns="45709" rtlCol="0" anchor="ctr"/>
          <a:lstStyle/>
          <a:p>
            <a:pPr marL="111095" marR="0" lvl="1" indent="0" algn="l" defTabSz="91416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Causes interference</a:t>
            </a:r>
          </a:p>
        </p:txBody>
      </p:sp>
      <p:sp>
        <p:nvSpPr>
          <p:cNvPr id="31" name="TextBox 30"/>
          <p:cNvSpPr txBox="1"/>
          <p:nvPr/>
        </p:nvSpPr>
        <p:spPr>
          <a:xfrm>
            <a:off x="5257800" y="3657600"/>
            <a:ext cx="3276600" cy="457200"/>
          </a:xfrm>
          <a:prstGeom prst="rect">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wrap="square" lIns="91416" tIns="0" rIns="91416" bIns="0" rtlCol="0" anchor="ctr" anchorCtr="0">
            <a:no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Row-buffer locality</a:t>
            </a:r>
          </a:p>
        </p:txBody>
      </p:sp>
      <p:sp>
        <p:nvSpPr>
          <p:cNvPr id="14" name="Bent-Up Arrow 13"/>
          <p:cNvSpPr/>
          <p:nvPr/>
        </p:nvSpPr>
        <p:spPr>
          <a:xfrm rot="5400000">
            <a:off x="2438400" y="4419602"/>
            <a:ext cx="1066801" cy="1676400"/>
          </a:xfrm>
          <a:prstGeom prst="bentUpArrow">
            <a:avLst>
              <a:gd name="adj1" fmla="val 30000"/>
              <a:gd name="adj2" fmla="val 33750"/>
              <a:gd name="adj3" fmla="val 35000"/>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l 53"/>
          <p:cNvSpPr/>
          <p:nvPr/>
        </p:nvSpPr>
        <p:spPr>
          <a:xfrm flipH="1">
            <a:off x="2667001" y="5120640"/>
            <a:ext cx="609600" cy="609600"/>
          </a:xfrm>
          <a:prstGeom prst="ellipse">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Andalus" pitchFamily="2" charset="-78"/>
                <a:ea typeface="+mn-ea"/>
                <a:cs typeface="Andalus" pitchFamily="2" charset="-78"/>
              </a:rPr>
              <a:t>+</a:t>
            </a:r>
          </a:p>
        </p:txBody>
      </p:sp>
      <p:sp>
        <p:nvSpPr>
          <p:cNvPr id="50" name="TextBox 49"/>
          <p:cNvSpPr txBox="1"/>
          <p:nvPr/>
        </p:nvSpPr>
        <p:spPr>
          <a:xfrm>
            <a:off x="3810000" y="5120640"/>
            <a:ext cx="1752600" cy="655320"/>
          </a:xfrm>
          <a:prstGeom prst="rect">
            <a:avLst/>
          </a:prstGeom>
          <a:solidFill>
            <a:schemeClr val="accent1">
              <a:lumMod val="60000"/>
              <a:lumOff val="40000"/>
            </a:schemeClr>
          </a:solidFill>
          <a:ln>
            <a:noFill/>
          </a:ln>
        </p:spPr>
        <p:txBody>
          <a:bodyPr wrap="square" lIns="91416" tIns="45709" rIns="91416" bIns="45709" rtlCol="0" anchor="ctr" anchorCtr="0">
            <a:no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
                <a:cs typeface="Times New Roman" pitchFamily="18" charset="0"/>
              </a:rPr>
              <a:t>Niceness</a:t>
            </a:r>
            <a:endParaRPr kumimoji="0" lang="en-US" sz="2800" b="1" i="0" u="none" strike="noStrike" kern="1200" cap="none" spc="0" normalizeH="0" baseline="0" noProof="0" dirty="0">
              <a:ln>
                <a:noFill/>
              </a:ln>
              <a:solidFill>
                <a:prstClr val="black"/>
              </a:solidFill>
              <a:effectLst/>
              <a:uLnTx/>
              <a:uFillTx/>
              <a:latin typeface="Calibri"/>
              <a:ea typeface=""/>
              <a:cs typeface="Times New Roman" pitchFamily="18" charset="0"/>
            </a:endParaRPr>
          </a:p>
        </p:txBody>
      </p:sp>
      <p:sp>
        <p:nvSpPr>
          <p:cNvPr id="15" name="Oval 14"/>
          <p:cNvSpPr/>
          <p:nvPr/>
        </p:nvSpPr>
        <p:spPr>
          <a:xfrm flipH="1">
            <a:off x="6096001" y="5120640"/>
            <a:ext cx="609600" cy="609600"/>
          </a:xfrm>
          <a:prstGeom prst="ellipse">
            <a:avLst/>
          </a:prstGeom>
          <a:solidFill>
            <a:schemeClr val="accent1">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Andalus" pitchFamily="2" charset="-78"/>
                <a:ea typeface="+mn-ea"/>
                <a:cs typeface="Andalus" pitchFamily="2" charset="-78"/>
              </a:rPr>
              <a:t>-</a:t>
            </a:r>
          </a:p>
        </p:txBody>
      </p:sp>
      <p:sp>
        <p:nvSpPr>
          <p:cNvPr id="16" name="Left-Right Arrow 15"/>
          <p:cNvSpPr/>
          <p:nvPr/>
        </p:nvSpPr>
        <p:spPr>
          <a:xfrm>
            <a:off x="1219200" y="2133600"/>
            <a:ext cx="6858000" cy="1066800"/>
          </a:xfrm>
          <a:prstGeom prst="leftRightArrow">
            <a:avLst/>
          </a:prstGeom>
          <a:gradFill flip="none" rotWithShape="1">
            <a:gsLst>
              <a:gs pos="0">
                <a:srgbClr val="006600"/>
              </a:gs>
              <a:gs pos="50000">
                <a:schemeClr val="bg1"/>
              </a:gs>
              <a:gs pos="100000">
                <a:srgbClr val="FF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rtlCol="0" anchor="ct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Niceness</a:t>
            </a:r>
          </a:p>
        </p:txBody>
      </p:sp>
      <p:sp>
        <p:nvSpPr>
          <p:cNvPr id="17" name="TextBox 16"/>
          <p:cNvSpPr txBox="1"/>
          <p:nvPr/>
        </p:nvSpPr>
        <p:spPr>
          <a:xfrm>
            <a:off x="1295400" y="2476500"/>
            <a:ext cx="1143000" cy="381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lIns="91416" tIns="0" rIns="91416" bIns="0" rtlCol="0" anchor="ctr" anchorCtr="0">
            <a:no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High</a:t>
            </a:r>
          </a:p>
        </p:txBody>
      </p:sp>
      <p:sp>
        <p:nvSpPr>
          <p:cNvPr id="19" name="TextBox 18"/>
          <p:cNvSpPr txBox="1"/>
          <p:nvPr/>
        </p:nvSpPr>
        <p:spPr>
          <a:xfrm>
            <a:off x="6858000" y="2476500"/>
            <a:ext cx="1143000" cy="38100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lIns="91416" tIns="0" rIns="91416" bIns="0" rtlCol="0" anchor="ctr" anchorCtr="0">
            <a:no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Low</a:t>
            </a:r>
          </a:p>
        </p:txBody>
      </p:sp>
    </p:spTree>
    <p:extLst>
      <p:ext uri="{BB962C8B-B14F-4D97-AF65-F5344CB8AC3E}">
        <p14:creationId xmlns:p14="http://schemas.microsoft.com/office/powerpoint/2010/main" val="202353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8" grpId="0" animBg="1"/>
      <p:bldP spid="29" grpId="0" animBg="1"/>
      <p:bldP spid="30" grpId="0" animBg="1"/>
      <p:bldP spid="31" grpId="0" animBg="1"/>
      <p:bldP spid="14" grpId="0" animBg="1"/>
      <p:bldP spid="54" grpId="0" animBg="1"/>
      <p:bldP spid="50" grpId="0" animBg="1"/>
      <p:bldP spid="15" grpId="0" animBg="1"/>
      <p:bldP spid="16" grpId="0" animBg="1"/>
      <p:bldP spid="17" grpId="0"/>
      <p:bldP spid="1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TCM: Quantum-Based Operation</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84</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cxnSp>
        <p:nvCxnSpPr>
          <p:cNvPr id="6" name="Straight Arrow Connector 5"/>
          <p:cNvCxnSpPr/>
          <p:nvPr/>
        </p:nvCxnSpPr>
        <p:spPr>
          <a:xfrm>
            <a:off x="838200" y="2764194"/>
            <a:ext cx="6629400" cy="1588"/>
          </a:xfrm>
          <a:prstGeom prst="straightConnector1">
            <a:avLst/>
          </a:prstGeom>
          <a:ln w="5080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79632" y="2543555"/>
            <a:ext cx="826168" cy="461665"/>
          </a:xfrm>
          <a:prstGeom prst="rect">
            <a:avLst/>
          </a:prstGeom>
          <a:noFill/>
        </p:spPr>
        <p:txBody>
          <a:bodyPr wrap="square" lIns="91402" tIns="45702" rIns="91402" bIns="45702"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
                <a:cs typeface="Times New Roman" pitchFamily="18" charset="0"/>
              </a:rPr>
              <a:t>Time</a:t>
            </a:r>
          </a:p>
        </p:txBody>
      </p:sp>
      <p:cxnSp>
        <p:nvCxnSpPr>
          <p:cNvPr id="14" name="Straight Connector 13"/>
          <p:cNvCxnSpPr/>
          <p:nvPr/>
        </p:nvCxnSpPr>
        <p:spPr>
          <a:xfrm rot="5400000">
            <a:off x="1143794" y="2764194"/>
            <a:ext cx="304006" cy="7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6553200" y="2763400"/>
            <a:ext cx="304006" cy="7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Left Brace 18"/>
          <p:cNvSpPr/>
          <p:nvPr/>
        </p:nvSpPr>
        <p:spPr>
          <a:xfrm rot="5400000">
            <a:off x="2476501" y="1091736"/>
            <a:ext cx="304799" cy="25146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p:cNvSpPr txBox="1"/>
          <p:nvPr/>
        </p:nvSpPr>
        <p:spPr>
          <a:xfrm>
            <a:off x="1066801" y="1447800"/>
            <a:ext cx="3037536" cy="745154"/>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
                <a:cs typeface="Times New Roman" pitchFamily="18" charset="0"/>
              </a:rPr>
              <a:t>Previous quantum </a:t>
            </a:r>
            <a:r>
              <a:rPr kumimoji="0" lang="en-US" sz="2400" b="0" i="0" u="none" strike="noStrike" kern="1200" cap="none" spc="0" normalizeH="0" baseline="0" noProof="0" dirty="0">
                <a:ln>
                  <a:noFill/>
                </a:ln>
                <a:solidFill>
                  <a:prstClr val="black"/>
                </a:solidFill>
                <a:effectLst/>
                <a:uLnTx/>
                <a:uFillTx/>
                <a:latin typeface="Calibri"/>
                <a:ea typeface=""/>
                <a:cs typeface="Times New Roman" pitchFamily="18" charset="0"/>
              </a:rPr>
              <a:t>(~1M cycles)</a:t>
            </a:r>
            <a:endParaRPr kumimoji="0" lang="en-US" sz="2000" b="0" i="0" u="none" strike="noStrike" kern="1200" cap="none" spc="0" normalizeH="0" baseline="0" noProof="0" dirty="0">
              <a:ln>
                <a:noFill/>
              </a:ln>
              <a:solidFill>
                <a:prstClr val="black"/>
              </a:solidFill>
              <a:effectLst/>
              <a:uLnTx/>
              <a:uFillTx/>
              <a:latin typeface="Calibri"/>
              <a:ea typeface=""/>
              <a:cs typeface="Times New Roman" pitchFamily="18" charset="0"/>
            </a:endParaRPr>
          </a:p>
        </p:txBody>
      </p:sp>
      <p:sp>
        <p:nvSpPr>
          <p:cNvPr id="21" name="Right Arrow 20"/>
          <p:cNvSpPr/>
          <p:nvPr/>
        </p:nvSpPr>
        <p:spPr>
          <a:xfrm>
            <a:off x="1371600" y="3048000"/>
            <a:ext cx="2514600" cy="38100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7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Left Brace 21"/>
          <p:cNvSpPr/>
          <p:nvPr/>
        </p:nvSpPr>
        <p:spPr>
          <a:xfrm rot="5400000">
            <a:off x="5219701" y="1015537"/>
            <a:ext cx="304800" cy="26670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TextBox 24"/>
          <p:cNvSpPr txBox="1"/>
          <p:nvPr/>
        </p:nvSpPr>
        <p:spPr>
          <a:xfrm>
            <a:off x="533400" y="3518118"/>
            <a:ext cx="3656806" cy="2000548"/>
          </a:xfrm>
          <a:prstGeom prst="rect">
            <a:avLst/>
          </a:prstGeom>
          <a:noFill/>
        </p:spPr>
        <p:txBody>
          <a:bodyPr wrap="square" lIns="91402" tIns="45702" rIns="91402" bIns="45702"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F497D"/>
                </a:solidFill>
                <a:effectLst/>
                <a:uLnTx/>
                <a:uFillTx/>
                <a:latin typeface="Calibri"/>
                <a:ea typeface=""/>
                <a:cs typeface="Times New Roman" pitchFamily="18" charset="0"/>
              </a:rPr>
              <a:t>During quantum:</a:t>
            </a:r>
          </a:p>
          <a:p>
            <a:pPr marL="174553" marR="0" lvl="0" indent="-174553" algn="l" defTabSz="914024" rtl="0" eaLnBrk="1" fontAlgn="auto" latinLnBrk="0" hangingPunct="1">
              <a:lnSpc>
                <a:spcPct val="100000"/>
              </a:lnSpc>
              <a:spcBef>
                <a:spcPts val="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rgbClr val="1F497D"/>
                </a:solidFill>
                <a:effectLst/>
                <a:uLnTx/>
                <a:uFillTx/>
                <a:latin typeface="Calibri"/>
                <a:ea typeface=""/>
                <a:cs typeface="Times New Roman" pitchFamily="18" charset="0"/>
              </a:rPr>
              <a:t>Monitor thread behavior</a:t>
            </a:r>
          </a:p>
          <a:p>
            <a:pPr marL="571268" marR="0" lvl="0" indent="-282461" algn="l" defTabSz="914024"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1F497D"/>
                </a:solidFill>
                <a:effectLst/>
                <a:uLnTx/>
                <a:uFillTx/>
                <a:latin typeface="Calibri"/>
                <a:ea typeface=""/>
                <a:cs typeface="Times New Roman" pitchFamily="18" charset="0"/>
              </a:rPr>
              <a:t>Memory intensity</a:t>
            </a:r>
          </a:p>
          <a:p>
            <a:pPr marL="571268" marR="0" lvl="0" indent="-282461" algn="l" defTabSz="914024"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1F497D"/>
                </a:solidFill>
                <a:effectLst/>
                <a:uLnTx/>
                <a:uFillTx/>
                <a:latin typeface="Calibri"/>
                <a:ea typeface=""/>
                <a:cs typeface="Times New Roman" pitchFamily="18" charset="0"/>
              </a:rPr>
              <a:t>Bank-level parallelism</a:t>
            </a:r>
          </a:p>
          <a:p>
            <a:pPr marL="571268" marR="0" lvl="0" indent="-282461" algn="l" defTabSz="914024"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1F497D"/>
                </a:solidFill>
                <a:effectLst/>
                <a:uLnTx/>
                <a:uFillTx/>
                <a:latin typeface="Calibri"/>
                <a:ea typeface=""/>
                <a:cs typeface="Times New Roman" pitchFamily="18" charset="0"/>
              </a:rPr>
              <a:t>Row-buffer locality</a:t>
            </a:r>
          </a:p>
        </p:txBody>
      </p:sp>
      <p:sp>
        <p:nvSpPr>
          <p:cNvPr id="26" name="Explosion 1 25"/>
          <p:cNvSpPr/>
          <p:nvPr/>
        </p:nvSpPr>
        <p:spPr>
          <a:xfrm>
            <a:off x="4014536" y="2611795"/>
            <a:ext cx="228600" cy="304800"/>
          </a:xfrm>
          <a:prstGeom prst="irregularSeal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TextBox 26"/>
          <p:cNvSpPr txBox="1"/>
          <p:nvPr/>
        </p:nvSpPr>
        <p:spPr>
          <a:xfrm>
            <a:off x="4495800" y="4313872"/>
            <a:ext cx="4343400" cy="1631216"/>
          </a:xfrm>
          <a:prstGeom prst="rect">
            <a:avLst/>
          </a:prstGeom>
          <a:noFill/>
        </p:spPr>
        <p:txBody>
          <a:bodyPr wrap="square" lIns="91402" tIns="45702" rIns="91402" bIns="45702" rtlCol="0">
            <a:spAutoFit/>
          </a:bodyPr>
          <a:lstStyle/>
          <a:p>
            <a:pPr marL="0" marR="0" lvl="0" indent="0" algn="l" defTabSz="91402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
                <a:cs typeface="Times New Roman" pitchFamily="18" charset="0"/>
              </a:rPr>
              <a:t>Beginning of quantum</a:t>
            </a:r>
            <a:r>
              <a:rPr kumimoji="0" lang="en-US" sz="2800" b="0" i="0" u="none" strike="noStrike" kern="1200" cap="none" spc="0" normalizeH="0" baseline="0" noProof="0" dirty="0">
                <a:ln>
                  <a:noFill/>
                </a:ln>
                <a:solidFill>
                  <a:srgbClr val="FF0000"/>
                </a:solidFill>
                <a:effectLst/>
                <a:uLnTx/>
                <a:uFillTx/>
                <a:latin typeface="Calibri"/>
                <a:ea typeface=""/>
                <a:cs typeface="Times New Roman" pitchFamily="18" charset="0"/>
              </a:rPr>
              <a:t>:</a:t>
            </a:r>
          </a:p>
          <a:p>
            <a:pPr marL="401472" marR="0" lvl="0" indent="-169793" algn="l" defTabSz="914024" rtl="0" eaLnBrk="1" fontAlgn="auto" latinLnBrk="0" hangingPunct="1">
              <a:lnSpc>
                <a:spcPct val="100000"/>
              </a:lnSpc>
              <a:spcBef>
                <a:spcPts val="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
                <a:cs typeface="Times New Roman" pitchFamily="18" charset="0"/>
              </a:rPr>
              <a:t>Perform clustering</a:t>
            </a:r>
          </a:p>
          <a:p>
            <a:pPr marL="401472" marR="0" lvl="0" indent="-169793" algn="l" defTabSz="914024" rtl="0" eaLnBrk="1" fontAlgn="auto" latinLnBrk="0" hangingPunct="1">
              <a:lnSpc>
                <a:spcPct val="100000"/>
              </a:lnSpc>
              <a:spcBef>
                <a:spcPts val="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srgbClr val="FF0000"/>
                </a:solidFill>
                <a:effectLst/>
                <a:uLnTx/>
                <a:uFillTx/>
                <a:latin typeface="Calibri"/>
                <a:ea typeface=""/>
                <a:cs typeface="Times New Roman" pitchFamily="18" charset="0"/>
              </a:rPr>
              <a:t>Compute niceness of intensive threads</a:t>
            </a:r>
          </a:p>
        </p:txBody>
      </p:sp>
      <p:cxnSp>
        <p:nvCxnSpPr>
          <p:cNvPr id="29" name="Shape 28"/>
          <p:cNvCxnSpPr>
            <a:stCxn id="26" idx="2"/>
            <a:endCxn id="27" idx="1"/>
          </p:cNvCxnSpPr>
          <p:nvPr/>
        </p:nvCxnSpPr>
        <p:spPr>
          <a:xfrm rot="16200000" flipH="1">
            <a:off x="3193627" y="3827305"/>
            <a:ext cx="2212885" cy="391464"/>
          </a:xfrm>
          <a:prstGeom prst="bentConnector2">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3810794" y="2763400"/>
            <a:ext cx="304006" cy="7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6401594" y="2764196"/>
            <a:ext cx="1516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6172994" y="2763401"/>
            <a:ext cx="1516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5944394" y="2763401"/>
            <a:ext cx="1516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a:off x="5715794" y="2763401"/>
            <a:ext cx="1516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5486400" y="2763401"/>
            <a:ext cx="1516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5257800" y="2763401"/>
            <a:ext cx="1516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5029200" y="2763401"/>
            <a:ext cx="1516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a:off x="4800600" y="2763401"/>
            <a:ext cx="1516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4572000" y="2763401"/>
            <a:ext cx="1516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4343400" y="2763401"/>
            <a:ext cx="151606"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Left Brace 45"/>
          <p:cNvSpPr/>
          <p:nvPr/>
        </p:nvSpPr>
        <p:spPr>
          <a:xfrm rot="16200000">
            <a:off x="5295900" y="3009901"/>
            <a:ext cx="304800" cy="2286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8" name="TextBox 47"/>
          <p:cNvSpPr txBox="1"/>
          <p:nvPr/>
        </p:nvSpPr>
        <p:spPr>
          <a:xfrm>
            <a:off x="4114809" y="1447806"/>
            <a:ext cx="2743199" cy="744783"/>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
                <a:cs typeface="Times New Roman" pitchFamily="18" charset="0"/>
              </a:rPr>
              <a:t>Current quantum</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Times New Roman" pitchFamily="18" charset="0"/>
              </a:rPr>
              <a:t>(~1M cycles)</a:t>
            </a:r>
            <a:endParaRPr kumimoji="0" lang="en-US" sz="3200" b="0" i="0" u="none" strike="noStrike" kern="1200" cap="none" spc="0" normalizeH="0" baseline="0" noProof="0" dirty="0">
              <a:ln>
                <a:noFill/>
              </a:ln>
              <a:solidFill>
                <a:prstClr val="black"/>
              </a:solidFill>
              <a:effectLst/>
              <a:uLnTx/>
              <a:uFillTx/>
              <a:latin typeface="Calibri"/>
              <a:ea typeface=""/>
              <a:cs typeface="Times New Roman" pitchFamily="18" charset="0"/>
            </a:endParaRPr>
          </a:p>
        </p:txBody>
      </p:sp>
      <p:sp>
        <p:nvSpPr>
          <p:cNvPr id="49" name="TextBox 48"/>
          <p:cNvSpPr txBox="1"/>
          <p:nvPr/>
        </p:nvSpPr>
        <p:spPr>
          <a:xfrm>
            <a:off x="4114801" y="3306094"/>
            <a:ext cx="2590799" cy="745154"/>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
                <a:cs typeface="Times New Roman" pitchFamily="18" charset="0"/>
              </a:rPr>
              <a:t>Shuffle interval</a:t>
            </a:r>
          </a:p>
          <a:p>
            <a:pPr marL="0" marR="0" lvl="0" indent="0" algn="ctr" defTabSz="914024"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Times New Roman" pitchFamily="18" charset="0"/>
              </a:rPr>
              <a:t>(~1K cycles)</a:t>
            </a:r>
            <a:endParaRPr kumimoji="0" lang="en-US" sz="3200" b="0" i="0" u="none" strike="noStrike" kern="1200" cap="none" spc="0" normalizeH="0" baseline="0" noProof="0" dirty="0">
              <a:ln>
                <a:noFill/>
              </a:ln>
              <a:solidFill>
                <a:prstClr val="black"/>
              </a:solidFill>
              <a:effectLst/>
              <a:uLnTx/>
              <a:uFillTx/>
              <a:latin typeface="Calibri"/>
              <a:ea typeface=""/>
              <a:cs typeface="Times New Roman" pitchFamily="18" charset="0"/>
            </a:endParaRPr>
          </a:p>
        </p:txBody>
      </p:sp>
    </p:spTree>
    <p:extLst>
      <p:ext uri="{BB962C8B-B14F-4D97-AF65-F5344CB8AC3E}">
        <p14:creationId xmlns:p14="http://schemas.microsoft.com/office/powerpoint/2010/main" val="194727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P spid="20" grpId="0"/>
      <p:bldP spid="21" grpId="0" animBg="1"/>
      <p:bldP spid="22" grpId="0" animBg="1"/>
      <p:bldP spid="25" grpId="0"/>
      <p:bldP spid="26" grpId="0" animBg="1"/>
      <p:bldP spid="27" grpId="0"/>
      <p:bldP spid="46" grpId="0" animBg="1"/>
      <p:bldP spid="48" grpId="0"/>
      <p:bldP spid="4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TCM: Scheduling Algorithm</a:t>
            </a:r>
          </a:p>
        </p:txBody>
      </p:sp>
      <p:sp>
        <p:nvSpPr>
          <p:cNvPr id="3" name="Content Placeholder 2"/>
          <p:cNvSpPr>
            <a:spLocks noGrp="1"/>
          </p:cNvSpPr>
          <p:nvPr>
            <p:ph idx="1"/>
          </p:nvPr>
        </p:nvSpPr>
        <p:spPr>
          <a:xfrm>
            <a:off x="457200" y="1371600"/>
            <a:ext cx="8458200" cy="4191000"/>
          </a:xfrm>
        </p:spPr>
        <p:txBody>
          <a:bodyPr>
            <a:noAutofit/>
          </a:bodyPr>
          <a:lstStyle/>
          <a:p>
            <a:pPr marL="344346" indent="-344346">
              <a:buFont typeface="+mj-lt"/>
              <a:buAutoNum type="arabicPeriod"/>
            </a:pPr>
            <a:r>
              <a:rPr lang="en-US" sz="2800" b="1" i="1" u="sng" dirty="0">
                <a:solidFill>
                  <a:srgbClr val="FF0000"/>
                </a:solidFill>
              </a:rPr>
              <a:t>Highest-rank</a:t>
            </a:r>
            <a:r>
              <a:rPr lang="en-US" sz="2800" dirty="0"/>
              <a:t>:</a:t>
            </a:r>
            <a:r>
              <a:rPr lang="en-US" sz="2200" dirty="0"/>
              <a:t> Requests from higher ranked threads prioritized</a:t>
            </a:r>
            <a:endParaRPr lang="en-US" sz="2400" dirty="0"/>
          </a:p>
          <a:p>
            <a:pPr marL="631568" lvl="2"/>
            <a:r>
              <a:rPr lang="en-US" b="1" dirty="0">
                <a:solidFill>
                  <a:schemeClr val="tx2"/>
                </a:solidFill>
              </a:rPr>
              <a:t>Non-Intensive</a:t>
            </a:r>
            <a:r>
              <a:rPr lang="en-US" dirty="0"/>
              <a:t> cluster </a:t>
            </a:r>
            <a:r>
              <a:rPr lang="en-US" b="1" dirty="0"/>
              <a:t>&gt;</a:t>
            </a:r>
            <a:r>
              <a:rPr lang="en-US" dirty="0"/>
              <a:t> </a:t>
            </a:r>
            <a:r>
              <a:rPr lang="en-US" b="1" dirty="0">
                <a:solidFill>
                  <a:schemeClr val="accent2"/>
                </a:solidFill>
              </a:rPr>
              <a:t>Intensive</a:t>
            </a:r>
            <a:r>
              <a:rPr lang="en-US" dirty="0"/>
              <a:t> cluster</a:t>
            </a:r>
            <a:endParaRPr lang="en-US" sz="2200" b="1" u="sng" dirty="0"/>
          </a:p>
          <a:p>
            <a:pPr marL="631568" lvl="2"/>
            <a:r>
              <a:rPr lang="en-US" b="1" dirty="0">
                <a:solidFill>
                  <a:schemeClr val="tx2"/>
                </a:solidFill>
              </a:rPr>
              <a:t>Non-Intensive </a:t>
            </a:r>
            <a:r>
              <a:rPr lang="en-US" dirty="0"/>
              <a:t>cluster: l</a:t>
            </a:r>
            <a:r>
              <a:rPr lang="en-US" sz="2200" dirty="0"/>
              <a:t>ower intensity </a:t>
            </a:r>
            <a:r>
              <a:rPr lang="en-US" sz="2200" dirty="0">
                <a:sym typeface="Wingdings" pitchFamily="2" charset="2"/>
              </a:rPr>
              <a:t> higher rank</a:t>
            </a:r>
            <a:endParaRPr lang="en-US" sz="2200" dirty="0"/>
          </a:p>
          <a:p>
            <a:pPr marL="631568" lvl="2"/>
            <a:r>
              <a:rPr lang="en-US" b="1" dirty="0">
                <a:solidFill>
                  <a:schemeClr val="accent2"/>
                </a:solidFill>
              </a:rPr>
              <a:t>Intensive</a:t>
            </a:r>
            <a:r>
              <a:rPr lang="en-US" dirty="0"/>
              <a:t> cluster: r</a:t>
            </a:r>
            <a:r>
              <a:rPr lang="en-US" sz="2200" dirty="0"/>
              <a:t>ank shuffling</a:t>
            </a:r>
          </a:p>
          <a:p>
            <a:pPr marL="345934" indent="-288805">
              <a:buFont typeface="+mj-lt"/>
              <a:buAutoNum type="arabicPeriod"/>
            </a:pPr>
            <a:endParaRPr lang="en-US" sz="2400" b="1" i="1" u="sng" dirty="0">
              <a:solidFill>
                <a:srgbClr val="FF0000"/>
              </a:solidFill>
            </a:endParaRPr>
          </a:p>
          <a:p>
            <a:pPr marL="345934" indent="-288805">
              <a:buFont typeface="+mj-lt"/>
              <a:buAutoNum type="arabicPeriod"/>
            </a:pPr>
            <a:endParaRPr lang="en-US" sz="2400" b="1" i="1" u="sng" dirty="0">
              <a:solidFill>
                <a:srgbClr val="FF0000"/>
              </a:solidFill>
            </a:endParaRPr>
          </a:p>
          <a:p>
            <a:pPr marL="345934" indent="-288805">
              <a:buFont typeface="+mj-lt"/>
              <a:buAutoNum type="arabicPeriod"/>
            </a:pPr>
            <a:r>
              <a:rPr lang="en-US" sz="2800" b="1" i="1" u="sng" dirty="0">
                <a:solidFill>
                  <a:srgbClr val="FF0000"/>
                </a:solidFill>
              </a:rPr>
              <a:t>Row-hit</a:t>
            </a:r>
            <a:r>
              <a:rPr lang="en-US" sz="2800" dirty="0"/>
              <a:t>:</a:t>
            </a:r>
            <a:r>
              <a:rPr lang="en-US" sz="2200" dirty="0"/>
              <a:t> Row-buffer hit requests are prioritized</a:t>
            </a:r>
            <a:endParaRPr lang="en-US" sz="2000" b="1" u="sng" dirty="0"/>
          </a:p>
          <a:p>
            <a:pPr marL="345934" indent="-288805">
              <a:buFont typeface="+mj-lt"/>
              <a:buAutoNum type="arabicPeriod"/>
            </a:pPr>
            <a:endParaRPr lang="en-US" sz="2200" dirty="0"/>
          </a:p>
          <a:p>
            <a:pPr marL="345934" indent="-288805">
              <a:buFont typeface="+mj-lt"/>
              <a:buAutoNum type="arabicPeriod"/>
            </a:pPr>
            <a:r>
              <a:rPr lang="en-US" sz="2800" b="1" i="1" u="sng" dirty="0">
                <a:solidFill>
                  <a:srgbClr val="FF0000"/>
                </a:solidFill>
              </a:rPr>
              <a:t>Oldest</a:t>
            </a:r>
            <a:r>
              <a:rPr lang="en-US" sz="2800" dirty="0"/>
              <a:t>:</a:t>
            </a:r>
            <a:r>
              <a:rPr lang="en-US" sz="2200" dirty="0"/>
              <a:t> Older requests are prioritized</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85</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5" name="Rectangle 4"/>
          <p:cNvSpPr/>
          <p:nvPr/>
        </p:nvSpPr>
        <p:spPr>
          <a:xfrm>
            <a:off x="457200" y="1371600"/>
            <a:ext cx="8229600" cy="1981200"/>
          </a:xfrm>
          <a:prstGeom prst="rect">
            <a:avLst/>
          </a:prstGeom>
          <a:solidFill>
            <a:srgbClr val="FF0000">
              <a:alpha val="1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457200" y="4114800"/>
            <a:ext cx="8229600" cy="457200"/>
          </a:xfrm>
          <a:prstGeom prst="rect">
            <a:avLst/>
          </a:prstGeom>
          <a:solidFill>
            <a:srgbClr val="FF0000">
              <a:alpha val="1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457200" y="5029200"/>
            <a:ext cx="8229600" cy="457200"/>
          </a:xfrm>
          <a:prstGeom prst="rect">
            <a:avLst/>
          </a:prstGeom>
          <a:solidFill>
            <a:srgbClr val="FF0000">
              <a:alpha val="10000"/>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838201" y="1908517"/>
            <a:ext cx="74676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838201" y="2339340"/>
            <a:ext cx="74676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838201" y="2781301"/>
            <a:ext cx="74676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3827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P spid="9" grpId="0" animBg="1"/>
      <p:bldP spid="9" grpId="1" animBg="1"/>
      <p:bldP spid="10" grpId="0" animBg="1"/>
      <p:bldP spid="10"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TCM: Implementation Cost</a:t>
            </a:r>
          </a:p>
        </p:txBody>
      </p:sp>
      <p:sp>
        <p:nvSpPr>
          <p:cNvPr id="3" name="Content Placeholder 2"/>
          <p:cNvSpPr>
            <a:spLocks noGrp="1"/>
          </p:cNvSpPr>
          <p:nvPr>
            <p:ph idx="1"/>
          </p:nvPr>
        </p:nvSpPr>
        <p:spPr>
          <a:xfrm>
            <a:off x="457200" y="1295400"/>
            <a:ext cx="8382000" cy="5029200"/>
          </a:xfrm>
        </p:spPr>
        <p:txBody>
          <a:bodyPr>
            <a:normAutofit/>
          </a:bodyPr>
          <a:lstStyle/>
          <a:p>
            <a:pPr marL="0" indent="0">
              <a:buNone/>
            </a:pPr>
            <a:r>
              <a:rPr lang="en-US" b="1" i="1" dirty="0"/>
              <a:t>Required storage at </a:t>
            </a:r>
            <a:r>
              <a:rPr lang="en-US" b="1" i="1"/>
              <a:t>memory controller </a:t>
            </a:r>
            <a:r>
              <a:rPr lang="en-US" sz="2800" i="1"/>
              <a:t>(24 cores)</a:t>
            </a:r>
            <a:endParaRPr lang="en-US" i="1"/>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r>
              <a:rPr lang="en-US"/>
              <a:t>No computation is on the critical path</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86</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graphicFrame>
        <p:nvGraphicFramePr>
          <p:cNvPr id="5" name="Content Placeholder 4"/>
          <p:cNvGraphicFramePr>
            <a:graphicFrameLocks/>
          </p:cNvGraphicFramePr>
          <p:nvPr>
            <p:extLst/>
          </p:nvPr>
        </p:nvGraphicFramePr>
        <p:xfrm>
          <a:off x="1247845" y="2062890"/>
          <a:ext cx="6629400" cy="3387090"/>
        </p:xfrm>
        <a:graphic>
          <a:graphicData uri="http://schemas.openxmlformats.org/drawingml/2006/table">
            <a:tbl>
              <a:tblPr firstRow="1" lastRow="1">
                <a:tableStyleId>{5C22544A-7EE6-4342-B048-85BDC9FD1C3A}</a:tableStyleId>
              </a:tblPr>
              <a:tblGrid>
                <a:gridCol w="3932694">
                  <a:extLst>
                    <a:ext uri="{9D8B030D-6E8A-4147-A177-3AD203B41FA5}">
                      <a16:colId xmlns:a16="http://schemas.microsoft.com/office/drawing/2014/main" val="20000"/>
                    </a:ext>
                  </a:extLst>
                </a:gridCol>
                <a:gridCol w="2696706">
                  <a:extLst>
                    <a:ext uri="{9D8B030D-6E8A-4147-A177-3AD203B41FA5}">
                      <a16:colId xmlns:a16="http://schemas.microsoft.com/office/drawing/2014/main" val="20001"/>
                    </a:ext>
                  </a:extLst>
                </a:gridCol>
              </a:tblGrid>
              <a:tr h="948690">
                <a:tc>
                  <a:txBody>
                    <a:bodyPr/>
                    <a:lstStyle/>
                    <a:p>
                      <a:r>
                        <a:rPr lang="en-US" sz="2800" dirty="0"/>
                        <a:t>Thread</a:t>
                      </a:r>
                      <a:r>
                        <a:rPr lang="en-US" sz="2800" baseline="0" dirty="0"/>
                        <a:t> memory behavior</a:t>
                      </a:r>
                      <a:endParaRPr lang="en-US" sz="2800" dirty="0"/>
                    </a:p>
                  </a:txBody>
                  <a:tcPr anchor="ctr"/>
                </a:tc>
                <a:tc>
                  <a:txBody>
                    <a:bodyPr/>
                    <a:lstStyle/>
                    <a:p>
                      <a:pPr algn="ctr"/>
                      <a:r>
                        <a:rPr lang="en-US" sz="2800" dirty="0"/>
                        <a:t>Storage</a:t>
                      </a:r>
                    </a:p>
                  </a:txBody>
                  <a:tcPr anchor="ctr"/>
                </a:tc>
                <a:extLst>
                  <a:ext uri="{0D108BD9-81ED-4DB2-BD59-A6C34878D82A}">
                    <a16:rowId xmlns:a16="http://schemas.microsoft.com/office/drawing/2014/main" val="10000"/>
                  </a:ext>
                </a:extLst>
              </a:tr>
              <a:tr h="609600">
                <a:tc>
                  <a:txBody>
                    <a:bodyPr/>
                    <a:lstStyle/>
                    <a:p>
                      <a:pPr algn="r"/>
                      <a:r>
                        <a:rPr lang="en-US" sz="2800" dirty="0"/>
                        <a:t>MPKI</a:t>
                      </a:r>
                    </a:p>
                  </a:txBody>
                  <a:tcPr anchor="ctr"/>
                </a:tc>
                <a:tc>
                  <a:txBody>
                    <a:bodyPr/>
                    <a:lstStyle/>
                    <a:p>
                      <a:pPr algn="ctr"/>
                      <a:r>
                        <a:rPr lang="en-US" sz="2800" dirty="0"/>
                        <a:t>~0.2kb</a:t>
                      </a:r>
                    </a:p>
                  </a:txBody>
                  <a:tcPr anchor="ctr"/>
                </a:tc>
                <a:extLst>
                  <a:ext uri="{0D108BD9-81ED-4DB2-BD59-A6C34878D82A}">
                    <a16:rowId xmlns:a16="http://schemas.microsoft.com/office/drawing/2014/main" val="10001"/>
                  </a:ext>
                </a:extLst>
              </a:tr>
              <a:tr h="609600">
                <a:tc>
                  <a:txBody>
                    <a:bodyPr/>
                    <a:lstStyle/>
                    <a:p>
                      <a:pPr algn="r"/>
                      <a:r>
                        <a:rPr lang="en-US" sz="2800" dirty="0"/>
                        <a:t>Bank-level</a:t>
                      </a:r>
                      <a:r>
                        <a:rPr lang="en-US" sz="2800" baseline="0" dirty="0"/>
                        <a:t> parallelism</a:t>
                      </a:r>
                      <a:endParaRPr lang="en-US" sz="2800" dirty="0"/>
                    </a:p>
                  </a:txBody>
                  <a:tcPr anchor="ctr"/>
                </a:tc>
                <a:tc>
                  <a:txBody>
                    <a:bodyPr/>
                    <a:lstStyle/>
                    <a:p>
                      <a:pPr algn="ctr"/>
                      <a:r>
                        <a:rPr lang="en-US" sz="2800" dirty="0"/>
                        <a:t>~0.6kb</a:t>
                      </a:r>
                    </a:p>
                  </a:txBody>
                  <a:tcPr anchor="ctr"/>
                </a:tc>
                <a:extLst>
                  <a:ext uri="{0D108BD9-81ED-4DB2-BD59-A6C34878D82A}">
                    <a16:rowId xmlns:a16="http://schemas.microsoft.com/office/drawing/2014/main" val="10002"/>
                  </a:ext>
                </a:extLst>
              </a:tr>
              <a:tr h="609600">
                <a:tc>
                  <a:txBody>
                    <a:bodyPr/>
                    <a:lstStyle/>
                    <a:p>
                      <a:pPr algn="r"/>
                      <a:r>
                        <a:rPr lang="en-US" sz="2800" dirty="0"/>
                        <a:t>Row-buffer locality</a:t>
                      </a:r>
                    </a:p>
                  </a:txBody>
                  <a:tcPr anchor="ctr"/>
                </a:tc>
                <a:tc>
                  <a:txBody>
                    <a:bodyPr/>
                    <a:lstStyle/>
                    <a:p>
                      <a:pPr algn="ctr"/>
                      <a:r>
                        <a:rPr lang="en-US" sz="2800" dirty="0"/>
                        <a:t>~2.9kb</a:t>
                      </a:r>
                    </a:p>
                  </a:txBody>
                  <a:tcPr anchor="ctr"/>
                </a:tc>
                <a:extLst>
                  <a:ext uri="{0D108BD9-81ED-4DB2-BD59-A6C34878D82A}">
                    <a16:rowId xmlns:a16="http://schemas.microsoft.com/office/drawing/2014/main" val="10003"/>
                  </a:ext>
                </a:extLst>
              </a:tr>
              <a:tr h="609600">
                <a:tc>
                  <a:txBody>
                    <a:bodyPr/>
                    <a:lstStyle/>
                    <a:p>
                      <a:pPr algn="r"/>
                      <a:r>
                        <a:rPr lang="en-US" sz="2800" dirty="0"/>
                        <a:t>Total</a:t>
                      </a:r>
                    </a:p>
                  </a:txBody>
                  <a:tcPr anchor="ctr"/>
                </a:tc>
                <a:tc>
                  <a:txBody>
                    <a:bodyPr/>
                    <a:lstStyle/>
                    <a:p>
                      <a:pPr algn="ctr"/>
                      <a:r>
                        <a:rPr lang="en-US" sz="2800"/>
                        <a:t>&lt; 4kbits</a:t>
                      </a:r>
                      <a:endParaRPr lang="en-US" sz="2800" dirty="0"/>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73742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Work</a:t>
            </a:r>
          </a:p>
        </p:txBody>
      </p:sp>
      <p:sp>
        <p:nvSpPr>
          <p:cNvPr id="3" name="Content Placeholder 2"/>
          <p:cNvSpPr>
            <a:spLocks noGrp="1"/>
          </p:cNvSpPr>
          <p:nvPr>
            <p:ph idx="1"/>
          </p:nvPr>
        </p:nvSpPr>
        <p:spPr>
          <a:xfrm>
            <a:off x="457201" y="1143000"/>
            <a:ext cx="8592605" cy="5029200"/>
          </a:xfrm>
        </p:spPr>
        <p:txBody>
          <a:bodyPr>
            <a:noAutofit/>
          </a:bodyPr>
          <a:lstStyle/>
          <a:p>
            <a:pPr marL="0" indent="0">
              <a:buNone/>
            </a:pPr>
            <a:r>
              <a:rPr lang="en-US" sz="2800" b="1" dirty="0">
                <a:solidFill>
                  <a:schemeClr val="tx2"/>
                </a:solidFill>
              </a:rPr>
              <a:t>FRFCFS</a:t>
            </a:r>
            <a:r>
              <a:rPr lang="en-US" sz="2400" b="1" dirty="0"/>
              <a:t> </a:t>
            </a:r>
            <a:r>
              <a:rPr lang="en-US" sz="2000" dirty="0"/>
              <a:t>[</a:t>
            </a:r>
            <a:r>
              <a:rPr lang="en-US" sz="2000" dirty="0" err="1"/>
              <a:t>Rixner</a:t>
            </a:r>
            <a:r>
              <a:rPr lang="en-US" sz="2000" dirty="0"/>
              <a:t> et al., ISCA00]: </a:t>
            </a:r>
            <a:r>
              <a:rPr lang="en-US" sz="2400" dirty="0"/>
              <a:t>Prioritizes row-buffer hits</a:t>
            </a:r>
            <a:endParaRPr lang="en-US" sz="2000" dirty="0"/>
          </a:p>
          <a:p>
            <a:pPr lvl="1"/>
            <a:r>
              <a:rPr lang="en-US" sz="2400" dirty="0"/>
              <a:t>Thread-oblivious </a:t>
            </a:r>
            <a:r>
              <a:rPr lang="en-US" sz="2400" dirty="0">
                <a:solidFill>
                  <a:srgbClr val="FF0000"/>
                </a:solidFill>
                <a:sym typeface="Wingdings" pitchFamily="2" charset="2"/>
              </a:rPr>
              <a:t></a:t>
            </a:r>
            <a:r>
              <a:rPr lang="en-US" sz="2400" dirty="0">
                <a:sym typeface="Wingdings" pitchFamily="2" charset="2"/>
              </a:rPr>
              <a:t> </a:t>
            </a:r>
            <a:r>
              <a:rPr lang="en-US" sz="2400" dirty="0">
                <a:solidFill>
                  <a:srgbClr val="FF0000"/>
                </a:solidFill>
                <a:sym typeface="Wingdings" pitchFamily="2" charset="2"/>
              </a:rPr>
              <a:t>Low throughput &amp; Low fairness</a:t>
            </a:r>
          </a:p>
          <a:p>
            <a:endParaRPr lang="en-US" sz="600" dirty="0">
              <a:solidFill>
                <a:srgbClr val="FF0000"/>
              </a:solidFill>
            </a:endParaRPr>
          </a:p>
          <a:p>
            <a:pPr marL="0" indent="0">
              <a:buNone/>
            </a:pPr>
            <a:r>
              <a:rPr lang="en-US" sz="2800" b="1" dirty="0">
                <a:solidFill>
                  <a:schemeClr val="tx2"/>
                </a:solidFill>
              </a:rPr>
              <a:t>STFM</a:t>
            </a:r>
            <a:r>
              <a:rPr lang="en-US" sz="2400" b="1" dirty="0"/>
              <a:t> </a:t>
            </a:r>
            <a:r>
              <a:rPr lang="en-US" sz="2000" dirty="0"/>
              <a:t>[</a:t>
            </a:r>
            <a:r>
              <a:rPr lang="en-US" sz="2000" dirty="0" err="1"/>
              <a:t>Mutlu</a:t>
            </a:r>
            <a:r>
              <a:rPr lang="en-US" sz="2000" dirty="0"/>
              <a:t> et al., MICRO07]: </a:t>
            </a:r>
            <a:r>
              <a:rPr lang="en-US" sz="2400" dirty="0"/>
              <a:t>Equalizes thread slowdowns</a:t>
            </a:r>
            <a:endParaRPr lang="en-US" sz="2000" dirty="0"/>
          </a:p>
          <a:p>
            <a:pPr lvl="1"/>
            <a:r>
              <a:rPr lang="en-US" sz="2400" dirty="0"/>
              <a:t>Non-intensive threads not prioritized</a:t>
            </a:r>
            <a:r>
              <a:rPr lang="en-US" sz="2400" dirty="0">
                <a:solidFill>
                  <a:srgbClr val="FF0000"/>
                </a:solidFill>
              </a:rPr>
              <a:t> </a:t>
            </a:r>
            <a:r>
              <a:rPr lang="en-US" sz="2400" dirty="0">
                <a:solidFill>
                  <a:srgbClr val="FF0000"/>
                </a:solidFill>
                <a:sym typeface="Wingdings" pitchFamily="2" charset="2"/>
              </a:rPr>
              <a:t></a:t>
            </a:r>
            <a:r>
              <a:rPr lang="en-US" sz="2400" dirty="0">
                <a:sym typeface="Wingdings" pitchFamily="2" charset="2"/>
              </a:rPr>
              <a:t> </a:t>
            </a:r>
            <a:r>
              <a:rPr lang="en-US" sz="2400" dirty="0">
                <a:solidFill>
                  <a:srgbClr val="FF0000"/>
                </a:solidFill>
                <a:sym typeface="Wingdings" pitchFamily="2" charset="2"/>
              </a:rPr>
              <a:t>Low throughput</a:t>
            </a:r>
          </a:p>
          <a:p>
            <a:endParaRPr lang="en-US" sz="600" dirty="0">
              <a:solidFill>
                <a:srgbClr val="FF0000"/>
              </a:solidFill>
            </a:endParaRPr>
          </a:p>
          <a:p>
            <a:pPr marL="0" indent="0">
              <a:buNone/>
            </a:pPr>
            <a:r>
              <a:rPr lang="en-US" sz="2800" b="1" dirty="0">
                <a:solidFill>
                  <a:schemeClr val="tx2"/>
                </a:solidFill>
              </a:rPr>
              <a:t>PAR-BS</a:t>
            </a:r>
            <a:r>
              <a:rPr lang="en-US" sz="2400" b="1" dirty="0"/>
              <a:t> </a:t>
            </a:r>
            <a:r>
              <a:rPr lang="en-US" sz="2000" dirty="0"/>
              <a:t>[</a:t>
            </a:r>
            <a:r>
              <a:rPr lang="en-US" sz="2000" dirty="0" err="1"/>
              <a:t>Mutlu</a:t>
            </a:r>
            <a:r>
              <a:rPr lang="en-US" sz="2000" dirty="0"/>
              <a:t> et al., ISCA08]: </a:t>
            </a:r>
            <a:r>
              <a:rPr lang="en-US" sz="2400" dirty="0"/>
              <a:t>Prioritizes oldest batch of requests while preserving bank-level parallelism</a:t>
            </a:r>
            <a:endParaRPr lang="en-US" sz="1200" dirty="0"/>
          </a:p>
          <a:p>
            <a:pPr lvl="1"/>
            <a:r>
              <a:rPr lang="en-US" sz="2400" dirty="0"/>
              <a:t>Non-intensive threads not always prioritized </a:t>
            </a:r>
            <a:r>
              <a:rPr lang="en-US" sz="2400" err="1">
                <a:solidFill>
                  <a:srgbClr val="FF0000"/>
                </a:solidFill>
                <a:sym typeface="Wingdings" pitchFamily="2" charset="2"/>
              </a:rPr>
              <a:t></a:t>
            </a:r>
            <a:r>
              <a:rPr lang="en-US" sz="2400">
                <a:sym typeface="Wingdings" pitchFamily="2" charset="2"/>
              </a:rPr>
              <a:t> </a:t>
            </a:r>
            <a:r>
              <a:rPr lang="en-US" sz="2400">
                <a:solidFill>
                  <a:srgbClr val="FF0000"/>
                </a:solidFill>
                <a:sym typeface="Wingdings" pitchFamily="2" charset="2"/>
              </a:rPr>
              <a:t>Low throughput</a:t>
            </a:r>
            <a:endParaRPr lang="en-US" sz="2400" dirty="0">
              <a:solidFill>
                <a:srgbClr val="FF0000"/>
              </a:solidFill>
              <a:sym typeface="Wingdings" pitchFamily="2" charset="2"/>
            </a:endParaRPr>
          </a:p>
          <a:p>
            <a:endParaRPr lang="en-US" sz="600" b="1" dirty="0">
              <a:solidFill>
                <a:schemeClr val="tx2"/>
              </a:solidFill>
            </a:endParaRPr>
          </a:p>
          <a:p>
            <a:pPr marL="0" indent="0">
              <a:buNone/>
            </a:pPr>
            <a:r>
              <a:rPr lang="en-US" sz="2800" b="1" dirty="0">
                <a:solidFill>
                  <a:schemeClr val="tx2"/>
                </a:solidFill>
              </a:rPr>
              <a:t>ATLAS</a:t>
            </a:r>
            <a:r>
              <a:rPr lang="en-US" sz="2400" b="1" dirty="0"/>
              <a:t> </a:t>
            </a:r>
            <a:r>
              <a:rPr lang="en-US" sz="2000" dirty="0"/>
              <a:t>[Kim et al., HPCA10]: </a:t>
            </a:r>
            <a:r>
              <a:rPr lang="en-US" sz="2400" dirty="0"/>
              <a:t>Prioritizes threads with less memory service</a:t>
            </a:r>
            <a:endParaRPr lang="en-US" sz="2000" dirty="0"/>
          </a:p>
          <a:p>
            <a:pPr lvl="1"/>
            <a:r>
              <a:rPr lang="en-US" sz="2400" dirty="0"/>
              <a:t>Most intensive thread starves </a:t>
            </a:r>
            <a:r>
              <a:rPr lang="en-US" sz="2400" dirty="0">
                <a:solidFill>
                  <a:srgbClr val="FF0000"/>
                </a:solidFill>
                <a:sym typeface="Wingdings" pitchFamily="2" charset="2"/>
              </a:rPr>
              <a:t> Low fairness</a:t>
            </a:r>
            <a:endParaRPr lang="en-US" sz="2400" dirty="0">
              <a:solidFill>
                <a:srgbClr val="FF0000"/>
              </a:solidFill>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87</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19758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TCM: Throughput and Fairness</a:t>
            </a:r>
          </a:p>
        </p:txBody>
      </p:sp>
      <p:graphicFrame>
        <p:nvGraphicFramePr>
          <p:cNvPr id="5" name="Content Placeholder 4"/>
          <p:cNvGraphicFramePr>
            <a:graphicFrameLocks noGrp="1"/>
          </p:cNvGraphicFramePr>
          <p:nvPr>
            <p:ph idx="1"/>
            <p:extLst/>
          </p:nvPr>
        </p:nvGraphicFramePr>
        <p:xfrm>
          <a:off x="1371600" y="1600200"/>
          <a:ext cx="6705600" cy="3810000"/>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88</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6" name="Down Arrow 5"/>
          <p:cNvSpPr/>
          <p:nvPr/>
        </p:nvSpPr>
        <p:spPr>
          <a:xfrm rot="16200000">
            <a:off x="4726633" y="2583882"/>
            <a:ext cx="605135" cy="5638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vert="eaVert"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Better</a:t>
            </a:r>
            <a:r>
              <a:rPr kumimoji="0" lang="en-US" sz="2400" b="1" i="0" u="none" strike="noStrike" kern="1200" cap="none" spc="0" normalizeH="0" baseline="0" noProof="0" dirty="0">
                <a:ln>
                  <a:noFill/>
                </a:ln>
                <a:solidFill>
                  <a:prstClr val="white"/>
                </a:solidFill>
                <a:effectLst/>
                <a:uLnTx/>
                <a:uFillTx/>
                <a:latin typeface="Calibri"/>
                <a:ea typeface="+mn-ea"/>
                <a:cs typeface="+mn-cs"/>
              </a:rPr>
              <a:t> system throughput</a:t>
            </a:r>
          </a:p>
        </p:txBody>
      </p:sp>
      <p:sp>
        <p:nvSpPr>
          <p:cNvPr id="7" name="Down Arrow 6"/>
          <p:cNvSpPr/>
          <p:nvPr/>
        </p:nvSpPr>
        <p:spPr>
          <a:xfrm>
            <a:off x="914400" y="1752600"/>
            <a:ext cx="609600" cy="27051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vert="vert270"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Better</a:t>
            </a:r>
            <a:r>
              <a:rPr kumimoji="0" lang="en-US" sz="2400" b="1" i="0" u="none" strike="noStrike" kern="1200" cap="none" spc="0" normalizeH="0" baseline="0" noProof="0" dirty="0">
                <a:ln>
                  <a:noFill/>
                </a:ln>
                <a:solidFill>
                  <a:prstClr val="white"/>
                </a:solidFill>
                <a:effectLst/>
                <a:uLnTx/>
                <a:uFillTx/>
                <a:latin typeface="Calibri"/>
                <a:ea typeface="+mn-ea"/>
                <a:cs typeface="+mn-cs"/>
              </a:rPr>
              <a:t> fairness</a:t>
            </a:r>
          </a:p>
        </p:txBody>
      </p:sp>
      <p:sp>
        <p:nvSpPr>
          <p:cNvPr id="17" name="Rectangle 16"/>
          <p:cNvSpPr/>
          <p:nvPr/>
        </p:nvSpPr>
        <p:spPr>
          <a:xfrm>
            <a:off x="5739078" y="3619499"/>
            <a:ext cx="966523" cy="4572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p:nvSpPr>
        <p:spPr>
          <a:xfrm>
            <a:off x="3352800" y="1801838"/>
            <a:ext cx="914400" cy="533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3505200" y="2667000"/>
            <a:ext cx="914400" cy="533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27"/>
          <p:cNvSpPr/>
          <p:nvPr/>
        </p:nvSpPr>
        <p:spPr>
          <a:xfrm>
            <a:off x="3733800" y="2971800"/>
            <a:ext cx="457200" cy="533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28"/>
          <p:cNvSpPr/>
          <p:nvPr/>
        </p:nvSpPr>
        <p:spPr>
          <a:xfrm>
            <a:off x="4114422" y="3228975"/>
            <a:ext cx="838200" cy="74209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Rectangle 29"/>
          <p:cNvSpPr/>
          <p:nvPr/>
        </p:nvSpPr>
        <p:spPr>
          <a:xfrm>
            <a:off x="4723790" y="2362200"/>
            <a:ext cx="838810" cy="6096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TextBox 13"/>
          <p:cNvSpPr txBox="1"/>
          <p:nvPr/>
        </p:nvSpPr>
        <p:spPr>
          <a:xfrm>
            <a:off x="2123728" y="1131515"/>
            <a:ext cx="5112568"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
                <a:cs typeface="+mn-cs"/>
              </a:rPr>
              <a:t>24 cores, 4 memory controllers, 96 workloads </a:t>
            </a:r>
          </a:p>
        </p:txBody>
      </p:sp>
      <p:sp>
        <p:nvSpPr>
          <p:cNvPr id="15" name="TextBox 14"/>
          <p:cNvSpPr txBox="1"/>
          <p:nvPr/>
        </p:nvSpPr>
        <p:spPr>
          <a:xfrm>
            <a:off x="228600" y="5725180"/>
            <a:ext cx="8763000" cy="954107"/>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FF0000"/>
                </a:solidFill>
                <a:effectLst/>
                <a:uLnTx/>
                <a:uFillTx/>
                <a:latin typeface="Calibri"/>
                <a:ea typeface=""/>
                <a:cs typeface="+mn-cs"/>
              </a:rPr>
              <a:t>TCM, a heterogeneous scheduling policy,</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FF0000"/>
                </a:solidFill>
                <a:effectLst/>
                <a:uLnTx/>
                <a:uFillTx/>
                <a:latin typeface="Calibri"/>
                <a:ea typeface=""/>
                <a:cs typeface="+mn-cs"/>
              </a:rPr>
              <a:t>provides best fairness and system throughput</a:t>
            </a:r>
          </a:p>
        </p:txBody>
      </p:sp>
    </p:spTree>
    <p:extLst>
      <p:ext uri="{BB962C8B-B14F-4D97-AF65-F5344CB8AC3E}">
        <p14:creationId xmlns:p14="http://schemas.microsoft.com/office/powerpoint/2010/main" val="166868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27" grpId="0" animBg="1"/>
      <p:bldP spid="28" grpId="0" animBg="1"/>
      <p:bldP spid="29" grpId="0" animBg="1"/>
      <p:bldP spid="30" grpId="0" animBg="1"/>
      <p:bldP spid="1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TCM: Fairness-Throughput Tradeoff</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graphicFrame>
        <p:nvGraphicFramePr>
          <p:cNvPr id="5" name="Content Placeholder 4"/>
          <p:cNvGraphicFramePr>
            <a:graphicFrameLocks/>
          </p:cNvGraphicFramePr>
          <p:nvPr>
            <p:extLst/>
          </p:nvPr>
        </p:nvGraphicFramePr>
        <p:xfrm>
          <a:off x="1371600" y="1600200"/>
          <a:ext cx="6705600" cy="381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2"/>
          <p:cNvSpPr txBox="1">
            <a:spLocks/>
          </p:cNvSpPr>
          <p:nvPr/>
        </p:nvSpPr>
        <p:spPr>
          <a:xfrm>
            <a:off x="1828800" y="1143000"/>
            <a:ext cx="6477000" cy="457200"/>
          </a:xfrm>
          <a:prstGeom prst="rect">
            <a:avLst/>
          </a:prstGeom>
        </p:spPr>
        <p:txBody>
          <a:bodyPr vert="horz" lIns="91402" tIns="45702" rIns="91402" bIns="45702" rtlCol="0">
            <a:noAutofit/>
          </a:bodyPr>
          <a:lstStyle/>
          <a:p>
            <a:pPr marL="0" marR="0" lvl="0" indent="0" algn="ctr" defTabSz="914024"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
                <a:cs typeface="+mn-cs"/>
              </a:rPr>
              <a:t>When configuration parameter is varied…</a:t>
            </a:r>
          </a:p>
        </p:txBody>
      </p:sp>
      <p:sp>
        <p:nvSpPr>
          <p:cNvPr id="7" name="Freeform 6"/>
          <p:cNvSpPr/>
          <p:nvPr/>
        </p:nvSpPr>
        <p:spPr>
          <a:xfrm>
            <a:off x="5105400" y="3657601"/>
            <a:ext cx="1524000" cy="302299"/>
          </a:xfrm>
          <a:custGeom>
            <a:avLst/>
            <a:gdLst>
              <a:gd name="connsiteX0" fmla="*/ 0 w 1323473"/>
              <a:gd name="connsiteY0" fmla="*/ 397042 h 397042"/>
              <a:gd name="connsiteX1" fmla="*/ 421105 w 1323473"/>
              <a:gd name="connsiteY1" fmla="*/ 360947 h 397042"/>
              <a:gd name="connsiteX2" fmla="*/ 745957 w 1323473"/>
              <a:gd name="connsiteY2" fmla="*/ 288758 h 397042"/>
              <a:gd name="connsiteX3" fmla="*/ 998621 w 1323473"/>
              <a:gd name="connsiteY3" fmla="*/ 192505 h 397042"/>
              <a:gd name="connsiteX4" fmla="*/ 1323473 w 1323473"/>
              <a:gd name="connsiteY4" fmla="*/ 0 h 397042"/>
              <a:gd name="connsiteX5" fmla="*/ 1323473 w 1323473"/>
              <a:gd name="connsiteY5" fmla="*/ 0 h 39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473" h="397042">
                <a:moveTo>
                  <a:pt x="0" y="397042"/>
                </a:moveTo>
                <a:cubicBezTo>
                  <a:pt x="148389" y="388018"/>
                  <a:pt x="296779" y="378994"/>
                  <a:pt x="421105" y="360947"/>
                </a:cubicBezTo>
                <a:cubicBezTo>
                  <a:pt x="545431" y="342900"/>
                  <a:pt x="649704" y="316832"/>
                  <a:pt x="745957" y="288758"/>
                </a:cubicBezTo>
                <a:cubicBezTo>
                  <a:pt x="842210" y="260684"/>
                  <a:pt x="902368" y="240631"/>
                  <a:pt x="998621" y="192505"/>
                </a:cubicBezTo>
                <a:cubicBezTo>
                  <a:pt x="1094874" y="144379"/>
                  <a:pt x="1323473" y="0"/>
                  <a:pt x="1323473" y="0"/>
                </a:cubicBezTo>
                <a:lnTo>
                  <a:pt x="1323473" y="0"/>
                </a:lnTo>
              </a:path>
            </a:pathLst>
          </a:custGeom>
          <a:ln w="38100">
            <a:solidFill>
              <a:srgbClr val="FF0000"/>
            </a:solidFill>
            <a:headEnd type="arrow" w="lg" len="lg"/>
            <a:tailEnd type="arrow" w="lg" len="lg"/>
          </a:ln>
        </p:spPr>
        <p:style>
          <a:lnRef idx="1">
            <a:schemeClr val="accent1"/>
          </a:lnRef>
          <a:fillRef idx="0">
            <a:schemeClr val="accent1"/>
          </a:fillRef>
          <a:effectRef idx="0">
            <a:schemeClr val="accent1"/>
          </a:effectRef>
          <a:fontRef idx="minor">
            <a:schemeClr val="tx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Box 7"/>
          <p:cNvSpPr txBox="1"/>
          <p:nvPr/>
        </p:nvSpPr>
        <p:spPr>
          <a:xfrm>
            <a:off x="5486400" y="4191007"/>
            <a:ext cx="2362200" cy="838199"/>
          </a:xfrm>
          <a:prstGeom prst="wedgeRoundRectCallout">
            <a:avLst>
              <a:gd name="adj1" fmla="val -41285"/>
              <a:gd name="adj2" fmla="val -81300"/>
              <a:gd name="adj3" fmla="val 16667"/>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chorCtr="0">
            <a:no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a:ea typeface="+mn-ea"/>
                <a:cs typeface="+mn-cs"/>
              </a:rPr>
              <a:t>Adjusting  </a:t>
            </a:r>
            <a:r>
              <a:rPr kumimoji="0" lang="en-US" sz="2400" b="1" i="1" u="none" strike="noStrike" kern="1200" cap="none" spc="0" normalizeH="0" baseline="0" noProof="0" dirty="0" err="1">
                <a:ln>
                  <a:noFill/>
                </a:ln>
                <a:solidFill>
                  <a:prstClr val="white"/>
                </a:solidFill>
                <a:effectLst/>
                <a:uLnTx/>
                <a:uFillTx/>
                <a:latin typeface="Calibri"/>
                <a:ea typeface="+mn-ea"/>
                <a:cs typeface="+mn-cs"/>
              </a:rPr>
              <a:t>ClusterThreshold</a:t>
            </a:r>
            <a:endParaRPr kumimoji="0" lang="en-US" sz="20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8"/>
          <p:cNvSpPr txBox="1"/>
          <p:nvPr/>
        </p:nvSpPr>
        <p:spPr>
          <a:xfrm>
            <a:off x="321880" y="5728236"/>
            <a:ext cx="8305800" cy="584775"/>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srgbClr val="FF0000"/>
                </a:solidFill>
                <a:effectLst/>
                <a:uLnTx/>
                <a:uFillTx/>
                <a:latin typeface="Calibri"/>
                <a:ea typeface=""/>
                <a:cs typeface="+mn-cs"/>
                <a:sym typeface="Wingdings" pitchFamily="2" charset="2"/>
              </a:rPr>
              <a:t>TCM </a:t>
            </a:r>
            <a:r>
              <a:rPr kumimoji="0" lang="en-US" sz="3200" b="0" i="1" u="none" strike="noStrike" kern="1200" cap="none" spc="0" normalizeH="0" baseline="0" noProof="0">
                <a:ln>
                  <a:noFill/>
                </a:ln>
                <a:solidFill>
                  <a:srgbClr val="FF0000"/>
                </a:solidFill>
                <a:effectLst/>
                <a:uLnTx/>
                <a:uFillTx/>
                <a:latin typeface="Calibri"/>
                <a:ea typeface=""/>
                <a:cs typeface="+mn-cs"/>
                <a:sym typeface="Wingdings" pitchFamily="2" charset="2"/>
              </a:rPr>
              <a:t>allows robust fairness-throughput tradeoff </a:t>
            </a:r>
            <a:endParaRPr kumimoji="0" lang="en-US" sz="3200" b="0" i="1" u="none" strike="noStrike" kern="1200" cap="none" spc="0" normalizeH="0" baseline="0" noProof="0" dirty="0">
              <a:ln>
                <a:noFill/>
              </a:ln>
              <a:solidFill>
                <a:srgbClr val="FF0000"/>
              </a:solidFill>
              <a:effectLst/>
              <a:uLnTx/>
              <a:uFillTx/>
              <a:latin typeface="Calibri"/>
              <a:ea typeface=""/>
              <a:cs typeface="+mn-cs"/>
            </a:endParaRPr>
          </a:p>
        </p:txBody>
      </p:sp>
      <p:sp>
        <p:nvSpPr>
          <p:cNvPr id="10" name="TextBox 9"/>
          <p:cNvSpPr txBox="1"/>
          <p:nvPr/>
        </p:nvSpPr>
        <p:spPr>
          <a:xfrm>
            <a:off x="3429000" y="2571690"/>
            <a:ext cx="914400"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Calibri"/>
                <a:ea typeface=""/>
                <a:cs typeface="+mn-cs"/>
              </a:rPr>
              <a:t>STFM</a:t>
            </a:r>
          </a:p>
        </p:txBody>
      </p:sp>
      <p:sp>
        <p:nvSpPr>
          <p:cNvPr id="11" name="TextBox 10"/>
          <p:cNvSpPr txBox="1"/>
          <p:nvPr/>
        </p:nvSpPr>
        <p:spPr>
          <a:xfrm>
            <a:off x="4114800" y="2876490"/>
            <a:ext cx="1066800"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1F497D"/>
                </a:solidFill>
                <a:effectLst/>
                <a:uLnTx/>
                <a:uFillTx/>
                <a:latin typeface="Calibri"/>
                <a:ea typeface=""/>
                <a:cs typeface="+mn-cs"/>
              </a:rPr>
              <a:t>PAR-BS</a:t>
            </a:r>
          </a:p>
        </p:txBody>
      </p:sp>
      <p:sp>
        <p:nvSpPr>
          <p:cNvPr id="12" name="Rectangle 11"/>
          <p:cNvSpPr/>
          <p:nvPr/>
        </p:nvSpPr>
        <p:spPr>
          <a:xfrm>
            <a:off x="4191000" y="2893770"/>
            <a:ext cx="838200" cy="9906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Box 12"/>
          <p:cNvSpPr txBox="1"/>
          <p:nvPr/>
        </p:nvSpPr>
        <p:spPr>
          <a:xfrm>
            <a:off x="5410200" y="2495491"/>
            <a:ext cx="990600"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
                <a:cs typeface="+mn-cs"/>
              </a:rPr>
              <a:t>ATLAS</a:t>
            </a:r>
          </a:p>
        </p:txBody>
      </p:sp>
      <p:sp>
        <p:nvSpPr>
          <p:cNvPr id="14" name="Rectangle 13"/>
          <p:cNvSpPr/>
          <p:nvPr/>
        </p:nvSpPr>
        <p:spPr>
          <a:xfrm>
            <a:off x="5406845" y="2515211"/>
            <a:ext cx="1066800" cy="762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p:cNvSpPr txBox="1"/>
          <p:nvPr/>
        </p:nvSpPr>
        <p:spPr>
          <a:xfrm>
            <a:off x="6324600" y="3257490"/>
            <a:ext cx="990600"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79646">
                    <a:lumMod val="75000"/>
                  </a:srgbClr>
                </a:solidFill>
                <a:effectLst/>
                <a:uLnTx/>
                <a:uFillTx/>
                <a:latin typeface="Calibri"/>
                <a:ea typeface=""/>
                <a:cs typeface="+mn-cs"/>
              </a:rPr>
              <a:t>TCM</a:t>
            </a:r>
          </a:p>
        </p:txBody>
      </p:sp>
      <p:sp>
        <p:nvSpPr>
          <p:cNvPr id="16" name="Rectangle 15"/>
          <p:cNvSpPr/>
          <p:nvPr/>
        </p:nvSpPr>
        <p:spPr>
          <a:xfrm>
            <a:off x="4875580" y="3350665"/>
            <a:ext cx="2209800" cy="6096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Down Arrow 16"/>
          <p:cNvSpPr/>
          <p:nvPr/>
        </p:nvSpPr>
        <p:spPr>
          <a:xfrm rot="16200000">
            <a:off x="4726633" y="2583882"/>
            <a:ext cx="605135" cy="5638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vert="eaVert"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Better</a:t>
            </a:r>
            <a:r>
              <a:rPr kumimoji="0" lang="en-US" sz="2400" b="1" i="0" u="none" strike="noStrike" kern="1200" cap="none" spc="0" normalizeH="0" baseline="0" noProof="0" dirty="0">
                <a:ln>
                  <a:noFill/>
                </a:ln>
                <a:solidFill>
                  <a:prstClr val="white"/>
                </a:solidFill>
                <a:effectLst/>
                <a:uLnTx/>
                <a:uFillTx/>
                <a:latin typeface="Calibri"/>
                <a:ea typeface="+mn-ea"/>
                <a:cs typeface="+mn-cs"/>
              </a:rPr>
              <a:t> system throughput</a:t>
            </a:r>
          </a:p>
        </p:txBody>
      </p:sp>
      <p:sp>
        <p:nvSpPr>
          <p:cNvPr id="18" name="Down Arrow 17"/>
          <p:cNvSpPr/>
          <p:nvPr/>
        </p:nvSpPr>
        <p:spPr>
          <a:xfrm>
            <a:off x="914400" y="1752600"/>
            <a:ext cx="609600" cy="27051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vert="vert270"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Better</a:t>
            </a:r>
            <a:r>
              <a:rPr kumimoji="0" lang="en-US" sz="2400" b="1" i="0" u="none" strike="noStrike" kern="1200" cap="none" spc="0" normalizeH="0" baseline="0" noProof="0" dirty="0">
                <a:ln>
                  <a:noFill/>
                </a:ln>
                <a:solidFill>
                  <a:prstClr val="white"/>
                </a:solidFill>
                <a:effectLst/>
                <a:uLnTx/>
                <a:uFillTx/>
                <a:latin typeface="Calibri"/>
                <a:ea typeface="+mn-ea"/>
                <a:cs typeface="+mn-cs"/>
              </a:rPr>
              <a:t> fairness</a:t>
            </a:r>
          </a:p>
        </p:txBody>
      </p:sp>
      <p:sp>
        <p:nvSpPr>
          <p:cNvPr id="19" name="TextBox 18"/>
          <p:cNvSpPr txBox="1"/>
          <p:nvPr/>
        </p:nvSpPr>
        <p:spPr>
          <a:xfrm>
            <a:off x="2750520" y="1911100"/>
            <a:ext cx="990600" cy="400110"/>
          </a:xfrm>
          <a:prstGeom prst="rect">
            <a:avLst/>
          </a:prstGeom>
          <a:noFill/>
        </p:spPr>
        <p:txBody>
          <a:bodyPr wrap="square" lIns="91402" tIns="45702" rIns="91402" bIns="45702"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Calibri"/>
                <a:ea typeface=""/>
                <a:cs typeface="+mn-cs"/>
              </a:rPr>
              <a:t>FRFCFS</a:t>
            </a:r>
            <a:endParaRPr kumimoji="0" lang="en-US" sz="2000" b="1" i="0" u="none" strike="noStrike" kern="1200" cap="none" spc="0" normalizeH="0" baseline="0" noProof="0" dirty="0">
              <a:ln>
                <a:noFill/>
              </a:ln>
              <a:solidFill>
                <a:prstClr val="black"/>
              </a:solidFill>
              <a:effectLst/>
              <a:uLnTx/>
              <a:uFillTx/>
              <a:latin typeface="Calibri"/>
              <a:ea typeface=""/>
              <a:cs typeface="+mn-cs"/>
            </a:endParaRPr>
          </a:p>
        </p:txBody>
      </p:sp>
      <p:sp>
        <p:nvSpPr>
          <p:cNvPr id="20" name="Rectangle 19"/>
          <p:cNvSpPr/>
          <p:nvPr/>
        </p:nvSpPr>
        <p:spPr>
          <a:xfrm>
            <a:off x="2826414" y="1905007"/>
            <a:ext cx="1442005" cy="205489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marL="0" marR="0" lvl="0" indent="0" algn="ctr" defTabSz="9140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5467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2" grpId="0" animBg="1"/>
      <p:bldP spid="14" grpId="0" animBg="1"/>
      <p:bldP spid="16"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ea typeface="ＭＳ Ｐゴシック" pitchFamily="30" charset="-128"/>
                <a:cs typeface="ＭＳ Ｐゴシック" pitchFamily="30" charset="-128"/>
              </a:rPr>
              <a:t>Inter-Thread/Application Interference</a:t>
            </a:r>
          </a:p>
        </p:txBody>
      </p:sp>
      <p:sp>
        <p:nvSpPr>
          <p:cNvPr id="35843" name="Content Placeholder 2"/>
          <p:cNvSpPr>
            <a:spLocks noGrp="1"/>
          </p:cNvSpPr>
          <p:nvPr>
            <p:ph idx="1"/>
          </p:nvPr>
        </p:nvSpPr>
        <p:spPr/>
        <p:txBody>
          <a:bodyPr/>
          <a:lstStyle/>
          <a:p>
            <a:r>
              <a:rPr lang="en-US" dirty="0">
                <a:ea typeface="ＭＳ Ｐゴシック" pitchFamily="30" charset="-128"/>
                <a:cs typeface="ＭＳ Ｐゴシック" pitchFamily="30" charset="-128"/>
              </a:rPr>
              <a:t>Problem: </a:t>
            </a:r>
            <a:r>
              <a:rPr lang="en-US" dirty="0">
                <a:solidFill>
                  <a:srgbClr val="0000FF"/>
                </a:solidFill>
                <a:ea typeface="ＭＳ Ｐゴシック" pitchFamily="30" charset="-128"/>
                <a:cs typeface="ＭＳ Ｐゴシック" pitchFamily="30" charset="-128"/>
              </a:rPr>
              <a:t>Threads share the memory system, but memory system does not distinguish between threads’ requests</a:t>
            </a:r>
          </a:p>
          <a:p>
            <a:pPr lvl="1"/>
            <a:endParaRPr lang="en-US" dirty="0"/>
          </a:p>
          <a:p>
            <a:endParaRPr lang="en-US" dirty="0">
              <a:ea typeface="ＭＳ Ｐゴシック" pitchFamily="30" charset="-128"/>
              <a:cs typeface="ＭＳ Ｐゴシック" pitchFamily="30" charset="-128"/>
            </a:endParaRPr>
          </a:p>
          <a:p>
            <a:r>
              <a:rPr lang="en-US" dirty="0">
                <a:ea typeface="ＭＳ Ｐゴシック" pitchFamily="30" charset="-128"/>
                <a:cs typeface="ＭＳ Ｐゴシック" pitchFamily="30" charset="-128"/>
              </a:rPr>
              <a:t>Existing memory systems </a:t>
            </a:r>
          </a:p>
          <a:p>
            <a:pPr lvl="1"/>
            <a:r>
              <a:rPr lang="en-US" dirty="0"/>
              <a:t>Free-for-all, shared based on demand</a:t>
            </a:r>
          </a:p>
          <a:p>
            <a:pPr lvl="1"/>
            <a:r>
              <a:rPr lang="en-US" dirty="0"/>
              <a:t>Control algorithms thread-unaware and thread-unfair</a:t>
            </a:r>
          </a:p>
          <a:p>
            <a:pPr lvl="1"/>
            <a:r>
              <a:rPr lang="en-US" dirty="0">
                <a:solidFill>
                  <a:srgbClr val="FF0000"/>
                </a:solidFill>
              </a:rPr>
              <a:t>Aggressive threads can deny service to others</a:t>
            </a:r>
          </a:p>
          <a:p>
            <a:pPr lvl="1"/>
            <a:r>
              <a:rPr lang="en-US" dirty="0">
                <a:solidFill>
                  <a:srgbClr val="FF0000"/>
                </a:solidFill>
              </a:rPr>
              <a:t>Do not try to reduce or control inter-thread interference</a:t>
            </a:r>
          </a:p>
          <a:p>
            <a:pPr lvl="1"/>
            <a:endParaRPr lang="en-US" dirty="0"/>
          </a:p>
          <a:p>
            <a:endParaRPr lang="en-US" dirty="0">
              <a:ea typeface="ＭＳ Ｐゴシック" pitchFamily="30" charset="-128"/>
              <a:cs typeface="ＭＳ Ｐゴシック" pitchFamily="30" charset="-128"/>
            </a:endParaRP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623AAD2-242D-714A-AAF8-2F55E8AE6486}"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2500050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 Support</a:t>
            </a:r>
          </a:p>
        </p:txBody>
      </p:sp>
      <p:sp>
        <p:nvSpPr>
          <p:cNvPr id="3" name="Content Placeholder 2"/>
          <p:cNvSpPr>
            <a:spLocks noGrp="1"/>
          </p:cNvSpPr>
          <p:nvPr>
            <p:ph idx="1"/>
          </p:nvPr>
        </p:nvSpPr>
        <p:spPr>
          <a:xfrm>
            <a:off x="457200" y="1295400"/>
            <a:ext cx="8382000" cy="5029200"/>
          </a:xfrm>
        </p:spPr>
        <p:txBody>
          <a:bodyPr/>
          <a:lstStyle/>
          <a:p>
            <a:r>
              <a:rPr lang="en-US" b="1" i="1" dirty="0" err="1">
                <a:solidFill>
                  <a:srgbClr val="FF0000"/>
                </a:solidFill>
              </a:rPr>
              <a:t>ClusterThreshold</a:t>
            </a:r>
            <a:r>
              <a:rPr lang="en-US" dirty="0"/>
              <a:t> is a tunable knob</a:t>
            </a:r>
          </a:p>
          <a:p>
            <a:pPr lvl="1"/>
            <a:r>
              <a:rPr lang="en-US" dirty="0"/>
              <a:t>OS can trade off between fairness and throughput</a:t>
            </a:r>
          </a:p>
          <a:p>
            <a:endParaRPr lang="en-US" dirty="0"/>
          </a:p>
          <a:p>
            <a:r>
              <a:rPr lang="en-US" dirty="0"/>
              <a:t>Enforcing thread weights</a:t>
            </a:r>
          </a:p>
          <a:p>
            <a:pPr lvl="1"/>
            <a:r>
              <a:rPr lang="en-US" dirty="0"/>
              <a:t>OS assigns weights to threads</a:t>
            </a:r>
          </a:p>
          <a:p>
            <a:pPr lvl="1"/>
            <a:r>
              <a:rPr lang="en-US"/>
              <a:t>TCM enforces thread weights within each cluster</a:t>
            </a:r>
            <a:endParaRPr lang="en-US" dirty="0"/>
          </a:p>
          <a:p>
            <a:pPr lvl="2"/>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90</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8044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8161B50-6D0B-48B4-A1D4-BAD8C599CC84}"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91</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5" name="Content Placeholder 4"/>
          <p:cNvSpPr>
            <a:spLocks noGrp="1"/>
          </p:cNvSpPr>
          <p:nvPr>
            <p:ph idx="1"/>
          </p:nvPr>
        </p:nvSpPr>
        <p:spPr>
          <a:xfrm>
            <a:off x="397775" y="1219200"/>
            <a:ext cx="8382000" cy="4953000"/>
          </a:xfrm>
        </p:spPr>
        <p:txBody>
          <a:bodyPr>
            <a:noAutofit/>
          </a:bodyPr>
          <a:lstStyle/>
          <a:p>
            <a:r>
              <a:rPr lang="en-US" sz="2800" dirty="0"/>
              <a:t>No previous memory scheduling algorithm provides both high </a:t>
            </a:r>
            <a:r>
              <a:rPr lang="en-US" sz="2800" b="1" i="1" dirty="0"/>
              <a:t>system throughput </a:t>
            </a:r>
            <a:r>
              <a:rPr lang="en-US" sz="2800" dirty="0"/>
              <a:t>and </a:t>
            </a:r>
            <a:r>
              <a:rPr lang="en-US" sz="2800" b="1" i="1" dirty="0"/>
              <a:t>fairness</a:t>
            </a:r>
            <a:endParaRPr lang="en-US" sz="2800" dirty="0"/>
          </a:p>
          <a:p>
            <a:pPr lvl="1"/>
            <a:r>
              <a:rPr lang="en-US" b="1" dirty="0">
                <a:solidFill>
                  <a:srgbClr val="FF0000"/>
                </a:solidFill>
              </a:rPr>
              <a:t>Problem:</a:t>
            </a:r>
            <a:r>
              <a:rPr lang="en-US" dirty="0"/>
              <a:t> They use a single policy for all threads</a:t>
            </a:r>
          </a:p>
          <a:p>
            <a:pPr lvl="1"/>
            <a:endParaRPr lang="en-US" sz="2000" b="1" dirty="0">
              <a:solidFill>
                <a:srgbClr val="FF0000"/>
              </a:solidFill>
            </a:endParaRPr>
          </a:p>
          <a:p>
            <a:r>
              <a:rPr lang="en-US" sz="2800" dirty="0"/>
              <a:t>TCM groups threads into two </a:t>
            </a:r>
            <a:r>
              <a:rPr lang="en-US" sz="2800" b="1" i="1" dirty="0"/>
              <a:t>clusters</a:t>
            </a:r>
          </a:p>
          <a:p>
            <a:pPr marL="914165" lvl="1" indent="-457082">
              <a:buFont typeface="+mj-lt"/>
              <a:buAutoNum type="arabicPeriod"/>
            </a:pPr>
            <a:r>
              <a:rPr lang="en-US" sz="2600" dirty="0">
                <a:sym typeface="Wingdings" pitchFamily="2" charset="2"/>
              </a:rPr>
              <a:t>Prioritize </a:t>
            </a:r>
            <a:r>
              <a:rPr lang="en-US" sz="2600" b="1" i="1" dirty="0">
                <a:solidFill>
                  <a:schemeClr val="accent1"/>
                </a:solidFill>
                <a:sym typeface="Wingdings" pitchFamily="2" charset="2"/>
              </a:rPr>
              <a:t>non-intensive</a:t>
            </a:r>
            <a:r>
              <a:rPr lang="en-US" sz="2600" dirty="0">
                <a:sym typeface="Wingdings" pitchFamily="2" charset="2"/>
              </a:rPr>
              <a:t> cluster  throughput</a:t>
            </a:r>
          </a:p>
          <a:p>
            <a:pPr marL="914165" lvl="1" indent="-457082">
              <a:buFont typeface="+mj-lt"/>
              <a:buAutoNum type="arabicPeriod"/>
            </a:pPr>
            <a:r>
              <a:rPr lang="en-US" sz="2600" dirty="0">
                <a:sym typeface="Wingdings" pitchFamily="2" charset="2"/>
              </a:rPr>
              <a:t>Shuffle priorities in </a:t>
            </a:r>
            <a:r>
              <a:rPr lang="en-US" sz="2600" b="1" i="1" dirty="0">
                <a:solidFill>
                  <a:schemeClr val="accent2"/>
                </a:solidFill>
                <a:sym typeface="Wingdings" pitchFamily="2" charset="2"/>
              </a:rPr>
              <a:t>intensive</a:t>
            </a:r>
            <a:r>
              <a:rPr lang="en-US" sz="2600" dirty="0">
                <a:sym typeface="Wingdings" pitchFamily="2" charset="2"/>
              </a:rPr>
              <a:t> cluster  fairness</a:t>
            </a:r>
          </a:p>
          <a:p>
            <a:pPr marL="914165" lvl="1" indent="-457082">
              <a:buFont typeface="+mj-lt"/>
              <a:buAutoNum type="arabicPeriod"/>
            </a:pPr>
            <a:r>
              <a:rPr lang="en-US" sz="2600" dirty="0">
                <a:sym typeface="Wingdings" pitchFamily="2" charset="2"/>
              </a:rPr>
              <a:t>Shuffling should favor </a:t>
            </a:r>
            <a:r>
              <a:rPr lang="en-US" sz="2600" b="1" i="1" dirty="0">
                <a:solidFill>
                  <a:srgbClr val="006600"/>
                </a:solidFill>
                <a:sym typeface="Wingdings" pitchFamily="2" charset="2"/>
              </a:rPr>
              <a:t>nice</a:t>
            </a:r>
            <a:r>
              <a:rPr lang="en-US" sz="2600" dirty="0">
                <a:sym typeface="Wingdings" pitchFamily="2" charset="2"/>
              </a:rPr>
              <a:t> threads  fairness</a:t>
            </a:r>
          </a:p>
          <a:p>
            <a:pPr lvl="1"/>
            <a:endParaRPr lang="en-US" dirty="0"/>
          </a:p>
          <a:p>
            <a:r>
              <a:rPr lang="en-US" sz="2800" i="1" dirty="0">
                <a:solidFill>
                  <a:srgbClr val="FF0000"/>
                </a:solidFill>
              </a:rPr>
              <a:t>TCM </a:t>
            </a:r>
            <a:r>
              <a:rPr lang="en-US" sz="2800" i="1">
                <a:solidFill>
                  <a:srgbClr val="FF0000"/>
                </a:solidFill>
              </a:rPr>
              <a:t>provides the best </a:t>
            </a:r>
            <a:r>
              <a:rPr lang="en-US" sz="2800" i="1" dirty="0">
                <a:solidFill>
                  <a:srgbClr val="FF0000"/>
                </a:solidFill>
              </a:rPr>
              <a:t>system throughput and fairness</a:t>
            </a:r>
          </a:p>
          <a:p>
            <a:endParaRPr lang="en-US" sz="3000" dirty="0"/>
          </a:p>
        </p:txBody>
      </p:sp>
    </p:spTree>
    <p:extLst>
      <p:ext uri="{BB962C8B-B14F-4D97-AF65-F5344CB8AC3E}">
        <p14:creationId xmlns:p14="http://schemas.microsoft.com/office/powerpoint/2010/main" val="294335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TCM Pros and Cons</a:t>
            </a:r>
          </a:p>
        </p:txBody>
      </p:sp>
      <p:sp>
        <p:nvSpPr>
          <p:cNvPr id="3" name="Content Placeholder 2"/>
          <p:cNvSpPr>
            <a:spLocks noGrp="1"/>
          </p:cNvSpPr>
          <p:nvPr>
            <p:ph idx="1"/>
          </p:nvPr>
        </p:nvSpPr>
        <p:spPr/>
        <p:txBody>
          <a:bodyPr/>
          <a:lstStyle/>
          <a:p>
            <a:r>
              <a:rPr lang="en-US" dirty="0"/>
              <a:t>Upsides:</a:t>
            </a:r>
          </a:p>
          <a:p>
            <a:pPr lvl="1"/>
            <a:r>
              <a:rPr lang="en-US" dirty="0"/>
              <a:t>Provides both high fairness and high performance</a:t>
            </a:r>
          </a:p>
          <a:p>
            <a:pPr lvl="1"/>
            <a:r>
              <a:rPr lang="en-US" dirty="0"/>
              <a:t>Caters to the needs for different types of threads (latency vs. bandwidth sensitive)</a:t>
            </a:r>
          </a:p>
          <a:p>
            <a:pPr lvl="1"/>
            <a:r>
              <a:rPr lang="en-US" dirty="0"/>
              <a:t>(Relatively) simple</a:t>
            </a:r>
          </a:p>
          <a:p>
            <a:pPr lvl="1"/>
            <a:endParaRPr lang="en-US" dirty="0"/>
          </a:p>
          <a:p>
            <a:r>
              <a:rPr lang="en-US" dirty="0"/>
              <a:t>Downsides:</a:t>
            </a:r>
          </a:p>
          <a:p>
            <a:pPr lvl="1"/>
            <a:r>
              <a:rPr lang="en-US" dirty="0"/>
              <a:t>Scalability to large buffer sizes?</a:t>
            </a:r>
          </a:p>
          <a:p>
            <a:pPr lvl="1"/>
            <a:r>
              <a:rPr lang="en-US" dirty="0"/>
              <a:t>Robustness of clustering and shuffling algorithms?</a:t>
            </a:r>
          </a:p>
          <a:p>
            <a:pPr lvl="1"/>
            <a:r>
              <a:rPr lang="en-US" dirty="0"/>
              <a:t>Ranking is still too complex?</a:t>
            </a:r>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001C7A6-1A12-9941-AC8E-888EB46A5B1C}"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92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42343712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TCM</a:t>
            </a:r>
          </a:p>
        </p:txBody>
      </p:sp>
      <p:sp>
        <p:nvSpPr>
          <p:cNvPr id="3" name="Content Placeholder 2"/>
          <p:cNvSpPr>
            <a:spLocks noGrp="1"/>
          </p:cNvSpPr>
          <p:nvPr>
            <p:ph idx="1"/>
          </p:nvPr>
        </p:nvSpPr>
        <p:spPr/>
        <p:txBody>
          <a:bodyPr/>
          <a:lstStyle/>
          <a:p>
            <a:r>
              <a:rPr lang="en-US" sz="2200" dirty="0"/>
              <a:t>Yoongu Kim, Michael </a:t>
            </a:r>
            <a:r>
              <a:rPr lang="en-US" sz="2200" dirty="0" err="1"/>
              <a:t>Papamichael</a:t>
            </a:r>
            <a:r>
              <a:rPr lang="en-US" sz="2200" dirty="0"/>
              <a:t>, Onur Mutlu, and </a:t>
            </a:r>
            <a:r>
              <a:rPr lang="en-US" sz="2200" dirty="0" err="1"/>
              <a:t>Mor</a:t>
            </a:r>
            <a:r>
              <a:rPr lang="en-US" sz="2200" dirty="0"/>
              <a:t> </a:t>
            </a:r>
            <a:r>
              <a:rPr lang="en-US" sz="2200" dirty="0" err="1"/>
              <a:t>Harchol-Balter</a:t>
            </a:r>
            <a:r>
              <a:rPr lang="en-US" sz="2200" dirty="0"/>
              <a:t>,</a:t>
            </a:r>
            <a:br>
              <a:rPr lang="en-US" sz="2200" dirty="0"/>
            </a:br>
            <a:r>
              <a:rPr lang="en-US" sz="2200" b="1" dirty="0">
                <a:hlinkClick r:id="rId2"/>
              </a:rPr>
              <a:t>"Thread Cluster Memory Scheduling: Exploiting Differences in Memory Access Behavior"</a:t>
            </a:r>
            <a:r>
              <a:rPr lang="en-US" sz="2200" dirty="0"/>
              <a:t> </a:t>
            </a:r>
            <a:br>
              <a:rPr lang="en-US" sz="2200" dirty="0"/>
            </a:br>
            <a:r>
              <a:rPr lang="en-US" sz="2200" i="1" dirty="0"/>
              <a:t>Proceedings of the </a:t>
            </a:r>
            <a:r>
              <a:rPr lang="en-US" sz="2200" i="1" dirty="0">
                <a:hlinkClick r:id="rId3"/>
              </a:rPr>
              <a:t>43rd International Symposium on Microarchitecture</a:t>
            </a:r>
            <a:r>
              <a:rPr lang="en-US" sz="2200" i="1" dirty="0"/>
              <a:t> (</a:t>
            </a:r>
            <a:r>
              <a:rPr lang="en-US" sz="2200" b="1" i="1" dirty="0"/>
              <a:t>MICRO</a:t>
            </a:r>
            <a:r>
              <a:rPr lang="en-US" sz="2200" i="1" dirty="0"/>
              <a:t>)</a:t>
            </a:r>
            <a:r>
              <a:rPr lang="en-US" sz="2200" dirty="0"/>
              <a:t>, pages 65-76, Atlanta, GA, December 2010. </a:t>
            </a:r>
            <a:r>
              <a:rPr lang="en-US" sz="2200" dirty="0">
                <a:hlinkClick r:id="rId4"/>
              </a:rPr>
              <a:t>Slides (pptx)</a:t>
            </a:r>
            <a:r>
              <a:rPr lang="en-US" sz="2200" dirty="0"/>
              <a:t> </a:t>
            </a:r>
            <a:r>
              <a:rPr lang="en-US" sz="2200" dirty="0">
                <a:hlinkClick r:id="rId5"/>
              </a:rPr>
              <a:t>(pdf)</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001C7A6-1A12-9941-AC8E-888EB46A5B1C}"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93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p:cNvPicPr>
            <a:picLocks noChangeAspect="1"/>
          </p:cNvPicPr>
          <p:nvPr/>
        </p:nvPicPr>
        <p:blipFill>
          <a:blip r:embed="rId6"/>
          <a:stretch>
            <a:fillRect/>
          </a:stretch>
        </p:blipFill>
        <p:spPr>
          <a:xfrm>
            <a:off x="0" y="4043849"/>
            <a:ext cx="9144000" cy="1905431"/>
          </a:xfrm>
          <a:prstGeom prst="rect">
            <a:avLst/>
          </a:prstGeom>
        </p:spPr>
      </p:pic>
    </p:spTree>
    <p:extLst>
      <p:ext uri="{BB962C8B-B14F-4D97-AF65-F5344CB8AC3E}">
        <p14:creationId xmlns:p14="http://schemas.microsoft.com/office/powerpoint/2010/main" val="174049525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Grp="1" noChangeArrowheads="1"/>
          </p:cNvSpPr>
          <p:nvPr>
            <p:ph type="ctrTitle"/>
          </p:nvPr>
        </p:nvSpPr>
        <p:spPr>
          <a:xfrm>
            <a:off x="366714" y="1814592"/>
            <a:ext cx="8428037" cy="822325"/>
          </a:xfrm>
        </p:spPr>
        <p:txBody>
          <a:bodyPr/>
          <a:lstStyle/>
          <a:p>
            <a:pPr algn="ctr" eaLnBrk="1" hangingPunct="1"/>
            <a:r>
              <a:rPr lang="en-US" sz="4000" dirty="0">
                <a:latin typeface="Garamond" charset="0"/>
              </a:rPr>
              <a:t>The Blacklisting Memory Scheduler</a:t>
            </a:r>
          </a:p>
        </p:txBody>
      </p:sp>
      <p:sp>
        <p:nvSpPr>
          <p:cNvPr id="49154" name="Rectangle 5"/>
          <p:cNvSpPr>
            <a:spLocks noGrp="1" noChangeArrowheads="1"/>
          </p:cNvSpPr>
          <p:nvPr>
            <p:ph type="subTitle" idx="1"/>
          </p:nvPr>
        </p:nvSpPr>
        <p:spPr>
          <a:xfrm>
            <a:off x="3131841" y="3501013"/>
            <a:ext cx="7848600" cy="2900363"/>
          </a:xfrm>
        </p:spPr>
        <p:txBody>
          <a:bodyPr/>
          <a:lstStyle/>
          <a:p>
            <a:pPr eaLnBrk="1" hangingPunct="1">
              <a:buFont typeface="Wingdings" charset="0"/>
              <a:buNone/>
            </a:pPr>
            <a:endParaRPr lang="en-US" i="1" dirty="0">
              <a:latin typeface="Tahoma" charset="0"/>
            </a:endParaRPr>
          </a:p>
          <a:p>
            <a:pPr eaLnBrk="1" hangingPunct="1">
              <a:buFont typeface="Wingdings" charset="0"/>
              <a:buNone/>
            </a:pPr>
            <a:endParaRPr lang="en-US" dirty="0">
              <a:latin typeface="Tahoma" charset="0"/>
            </a:endParaRPr>
          </a:p>
          <a:p>
            <a:pPr eaLnBrk="1" hangingPunct="1">
              <a:buFont typeface="Wingdings" charset="0"/>
              <a:buNone/>
            </a:pPr>
            <a:endParaRPr lang="en-US" dirty="0">
              <a:latin typeface="Tahoma" charset="0"/>
            </a:endParaRPr>
          </a:p>
          <a:p>
            <a:pPr eaLnBrk="1" hangingPunct="1">
              <a:buFont typeface="Wingdings" charset="0"/>
              <a:buNone/>
            </a:pPr>
            <a:endParaRPr lang="en-US" dirty="0">
              <a:latin typeface="Tahoma" charset="0"/>
            </a:endParaRPr>
          </a:p>
        </p:txBody>
      </p:sp>
      <p:sp>
        <p:nvSpPr>
          <p:cNvPr id="4" name="TextBox 3"/>
          <p:cNvSpPr txBox="1"/>
          <p:nvPr/>
        </p:nvSpPr>
        <p:spPr>
          <a:xfrm>
            <a:off x="-36512" y="4293097"/>
            <a:ext cx="9102548" cy="1015640"/>
          </a:xfrm>
          <a:prstGeom prst="rect">
            <a:avLst/>
          </a:prstGeom>
          <a:noFill/>
        </p:spPr>
        <p:txBody>
          <a:bodyPr wrap="none" lIns="91416" tIns="45709" rIns="91416" bIns="45709" rtlCol="0">
            <a:spAutoFit/>
          </a:bodyPr>
          <a:lstStyle/>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solidFill>
                  <a:srgbClr val="000000"/>
                </a:solidFill>
                <a:effectLst/>
                <a:uLnTx/>
                <a:uFillTx/>
                <a:latin typeface="Tahoma"/>
                <a:ea typeface=""/>
                <a:cs typeface="+mn-cs"/>
              </a:rPr>
              <a:t>Lavanya</a:t>
            </a:r>
            <a:r>
              <a:rPr kumimoji="0" lang="en-US" sz="1500" b="0" i="0" u="none" strike="noStrike" kern="1200" cap="none" spc="0" normalizeH="0" baseline="0" noProof="0" dirty="0">
                <a:ln>
                  <a:noFill/>
                </a:ln>
                <a:solidFill>
                  <a:srgbClr val="000000"/>
                </a:solidFill>
                <a:effectLst/>
                <a:uLnTx/>
                <a:uFillTx/>
                <a:latin typeface="Tahoma"/>
                <a:ea typeface=""/>
                <a:cs typeface="+mn-cs"/>
              </a:rPr>
              <a:t> Subramanian, </a:t>
            </a:r>
            <a:r>
              <a:rPr kumimoji="0" lang="en-US" sz="1500" b="0" i="0" u="none" strike="noStrike" kern="1200" cap="none" spc="0" normalizeH="0" baseline="0" noProof="0" dirty="0" err="1">
                <a:ln>
                  <a:noFill/>
                </a:ln>
                <a:solidFill>
                  <a:srgbClr val="000000"/>
                </a:solidFill>
                <a:effectLst/>
                <a:uLnTx/>
                <a:uFillTx/>
                <a:latin typeface="Tahoma"/>
                <a:ea typeface=""/>
                <a:cs typeface="+mn-cs"/>
              </a:rPr>
              <a:t>Donghyuk</a:t>
            </a:r>
            <a:r>
              <a:rPr kumimoji="0" lang="en-US" sz="1500" b="0" i="0" u="none" strike="noStrike" kern="1200" cap="none" spc="0" normalizeH="0" baseline="0" noProof="0" dirty="0">
                <a:ln>
                  <a:noFill/>
                </a:ln>
                <a:solidFill>
                  <a:srgbClr val="000000"/>
                </a:solidFill>
                <a:effectLst/>
                <a:uLnTx/>
                <a:uFillTx/>
                <a:latin typeface="Tahoma"/>
                <a:ea typeface=""/>
                <a:cs typeface="+mn-cs"/>
              </a:rPr>
              <a:t> Lee, </a:t>
            </a:r>
            <a:r>
              <a:rPr kumimoji="0" lang="en-US" sz="1500" b="0" i="0" u="none" strike="noStrike" kern="1200" cap="none" spc="0" normalizeH="0" baseline="0" noProof="0" dirty="0" err="1">
                <a:ln>
                  <a:noFill/>
                </a:ln>
                <a:solidFill>
                  <a:srgbClr val="000000"/>
                </a:solidFill>
                <a:effectLst/>
                <a:uLnTx/>
                <a:uFillTx/>
                <a:latin typeface="Tahoma"/>
                <a:ea typeface=""/>
                <a:cs typeface="+mn-cs"/>
              </a:rPr>
              <a:t>Vivek</a:t>
            </a:r>
            <a:r>
              <a:rPr kumimoji="0" lang="en-US" sz="1500" b="0" i="0" u="none" strike="noStrike" kern="1200" cap="none" spc="0" normalizeH="0" baseline="0" noProof="0" dirty="0">
                <a:ln>
                  <a:noFill/>
                </a:ln>
                <a:solidFill>
                  <a:srgbClr val="000000"/>
                </a:solidFill>
                <a:effectLst/>
                <a:uLnTx/>
                <a:uFillTx/>
                <a:latin typeface="Tahoma"/>
                <a:ea typeface=""/>
                <a:cs typeface="+mn-cs"/>
              </a:rPr>
              <a:t> </a:t>
            </a:r>
            <a:r>
              <a:rPr kumimoji="0" lang="en-US" sz="1500" b="0" i="0" u="none" strike="noStrike" kern="1200" cap="none" spc="0" normalizeH="0" baseline="0" noProof="0" dirty="0" err="1">
                <a:ln>
                  <a:noFill/>
                </a:ln>
                <a:solidFill>
                  <a:srgbClr val="000000"/>
                </a:solidFill>
                <a:effectLst/>
                <a:uLnTx/>
                <a:uFillTx/>
                <a:latin typeface="Tahoma"/>
                <a:ea typeface=""/>
                <a:cs typeface="+mn-cs"/>
              </a:rPr>
              <a:t>Seshadri</a:t>
            </a:r>
            <a:r>
              <a:rPr kumimoji="0" lang="en-US" sz="1500" b="0" i="0" u="none" strike="noStrike" kern="1200" cap="none" spc="0" normalizeH="0" baseline="0" noProof="0" dirty="0">
                <a:ln>
                  <a:noFill/>
                </a:ln>
                <a:solidFill>
                  <a:srgbClr val="000000"/>
                </a:solidFill>
                <a:effectLst/>
                <a:uLnTx/>
                <a:uFillTx/>
                <a:latin typeface="Tahoma"/>
                <a:ea typeface=""/>
                <a:cs typeface="+mn-cs"/>
              </a:rPr>
              <a:t>, </a:t>
            </a:r>
            <a:r>
              <a:rPr kumimoji="0" lang="en-US" sz="1500" b="0" i="0" u="none" strike="noStrike" kern="1200" cap="none" spc="0" normalizeH="0" baseline="0" noProof="0" dirty="0" err="1">
                <a:ln>
                  <a:noFill/>
                </a:ln>
                <a:solidFill>
                  <a:srgbClr val="000000"/>
                </a:solidFill>
                <a:effectLst/>
                <a:uLnTx/>
                <a:uFillTx/>
                <a:latin typeface="Tahoma"/>
                <a:ea typeface=""/>
                <a:cs typeface="+mn-cs"/>
              </a:rPr>
              <a:t>Harsha</a:t>
            </a:r>
            <a:r>
              <a:rPr kumimoji="0" lang="en-US" sz="1500" b="0" i="0" u="none" strike="noStrike" kern="1200" cap="none" spc="0" normalizeH="0" baseline="0" noProof="0" dirty="0">
                <a:ln>
                  <a:noFill/>
                </a:ln>
                <a:solidFill>
                  <a:srgbClr val="000000"/>
                </a:solidFill>
                <a:effectLst/>
                <a:uLnTx/>
                <a:uFillTx/>
                <a:latin typeface="Tahoma"/>
                <a:ea typeface=""/>
                <a:cs typeface="+mn-cs"/>
              </a:rPr>
              <a:t> </a:t>
            </a:r>
            <a:r>
              <a:rPr kumimoji="0" lang="en-US" sz="1500" b="0" i="0" u="none" strike="noStrike" kern="1200" cap="none" spc="0" normalizeH="0" baseline="0" noProof="0" dirty="0" err="1">
                <a:ln>
                  <a:noFill/>
                </a:ln>
                <a:solidFill>
                  <a:srgbClr val="000000"/>
                </a:solidFill>
                <a:effectLst/>
                <a:uLnTx/>
                <a:uFillTx/>
                <a:latin typeface="Tahoma"/>
                <a:ea typeface=""/>
                <a:cs typeface="+mn-cs"/>
              </a:rPr>
              <a:t>Rastogi</a:t>
            </a:r>
            <a:r>
              <a:rPr kumimoji="0" lang="en-US" sz="1500" b="0" i="0" u="none" strike="noStrike" kern="1200" cap="none" spc="0" normalizeH="0" baseline="0" noProof="0" dirty="0">
                <a:ln>
                  <a:noFill/>
                </a:ln>
                <a:solidFill>
                  <a:srgbClr val="000000"/>
                </a:solidFill>
                <a:effectLst/>
                <a:uLnTx/>
                <a:uFillTx/>
                <a:latin typeface="Tahoma"/>
                <a:ea typeface=""/>
                <a:cs typeface="+mn-cs"/>
              </a:rPr>
              <a:t>, and Onur Mutlu,</a:t>
            </a:r>
            <a:br>
              <a:rPr kumimoji="0" lang="en-US" sz="1500" b="0" i="0" u="none" strike="noStrike" kern="1200" cap="none" spc="0" normalizeH="0" baseline="0" noProof="0" dirty="0">
                <a:ln>
                  <a:noFill/>
                </a:ln>
                <a:solidFill>
                  <a:srgbClr val="000000"/>
                </a:solidFill>
                <a:effectLst/>
                <a:uLnTx/>
                <a:uFillTx/>
                <a:latin typeface="Tahoma"/>
                <a:ea typeface=""/>
                <a:cs typeface="+mn-cs"/>
              </a:rPr>
            </a:br>
            <a:r>
              <a:rPr kumimoji="0" lang="en-US" sz="1500" b="1" i="0" u="none" strike="noStrike" kern="1200" cap="none" spc="0" normalizeH="0" baseline="0" noProof="0" dirty="0">
                <a:ln>
                  <a:noFill/>
                </a:ln>
                <a:solidFill>
                  <a:srgbClr val="000000"/>
                </a:solidFill>
                <a:effectLst/>
                <a:uLnTx/>
                <a:uFillTx/>
                <a:latin typeface="Tahoma"/>
                <a:ea typeface=""/>
                <a:cs typeface="+mn-cs"/>
                <a:hlinkClick r:id="rId3"/>
              </a:rPr>
              <a:t>"The Blacklisting Memory Scheduler: Achieving High Performance and Fairness at Low Cost"</a:t>
            </a:r>
            <a:br>
              <a:rPr kumimoji="0" lang="en-US" sz="1500" b="0" i="0" u="none" strike="noStrike" kern="1200" cap="none" spc="0" normalizeH="0" baseline="0" noProof="0" dirty="0">
                <a:ln>
                  <a:noFill/>
                </a:ln>
                <a:solidFill>
                  <a:srgbClr val="000000"/>
                </a:solidFill>
                <a:effectLst/>
                <a:uLnTx/>
                <a:uFillTx/>
                <a:latin typeface="Tahoma"/>
                <a:ea typeface=""/>
                <a:cs typeface="+mn-cs"/>
              </a:rPr>
            </a:br>
            <a:r>
              <a:rPr kumimoji="0" lang="en-US" sz="1500" b="0" i="1" u="none" strike="noStrike" kern="1200" cap="none" spc="0" normalizeH="0" baseline="0" noProof="0" dirty="0">
                <a:ln>
                  <a:noFill/>
                </a:ln>
                <a:solidFill>
                  <a:srgbClr val="000000"/>
                </a:solidFill>
                <a:effectLst/>
                <a:uLnTx/>
                <a:uFillTx/>
                <a:latin typeface="Tahoma"/>
                <a:ea typeface=""/>
                <a:cs typeface="+mn-cs"/>
              </a:rPr>
              <a:t>Proceedings of the </a:t>
            </a:r>
            <a:r>
              <a:rPr kumimoji="0" lang="en-US" sz="1500" b="0" i="1" u="none" strike="noStrike" kern="1200" cap="none" spc="0" normalizeH="0" baseline="0" noProof="0" dirty="0">
                <a:ln>
                  <a:noFill/>
                </a:ln>
                <a:solidFill>
                  <a:srgbClr val="000000"/>
                </a:solidFill>
                <a:effectLst/>
                <a:uLnTx/>
                <a:uFillTx/>
                <a:latin typeface="Tahoma"/>
                <a:ea typeface=""/>
                <a:cs typeface="+mn-cs"/>
                <a:hlinkClick r:id="rId4"/>
              </a:rPr>
              <a:t>32nd IEEE International Conference on Computer Design</a:t>
            </a:r>
            <a:r>
              <a:rPr kumimoji="0" lang="en-US" sz="1500" b="0" i="1" u="none" strike="noStrike" kern="1200" cap="none" spc="0" normalizeH="0" baseline="0" noProof="0" dirty="0">
                <a:ln>
                  <a:noFill/>
                </a:ln>
                <a:solidFill>
                  <a:srgbClr val="000000"/>
                </a:solidFill>
                <a:effectLst/>
                <a:uLnTx/>
                <a:uFillTx/>
                <a:latin typeface="Tahoma"/>
                <a:ea typeface=""/>
                <a:cs typeface="+mn-cs"/>
              </a:rPr>
              <a:t> (</a:t>
            </a:r>
            <a:r>
              <a:rPr kumimoji="0" lang="en-US" sz="1500" b="1" i="1" u="none" strike="noStrike" kern="1200" cap="none" spc="0" normalizeH="0" baseline="0" noProof="0" dirty="0">
                <a:ln>
                  <a:noFill/>
                </a:ln>
                <a:solidFill>
                  <a:srgbClr val="000000"/>
                </a:solidFill>
                <a:effectLst/>
                <a:uLnTx/>
                <a:uFillTx/>
                <a:latin typeface="Tahoma"/>
                <a:ea typeface=""/>
                <a:cs typeface="+mn-cs"/>
              </a:rPr>
              <a:t>ICCD</a:t>
            </a:r>
            <a:r>
              <a:rPr kumimoji="0" lang="en-US" sz="1500" b="0" i="1" u="none" strike="noStrike" kern="1200" cap="none" spc="0" normalizeH="0" baseline="0" noProof="0" dirty="0">
                <a:ln>
                  <a:noFill/>
                </a:ln>
                <a:solidFill>
                  <a:srgbClr val="000000"/>
                </a:solidFill>
                <a:effectLst/>
                <a:uLnTx/>
                <a:uFillTx/>
                <a:latin typeface="Tahoma"/>
                <a:ea typeface=""/>
                <a:cs typeface="+mn-cs"/>
              </a:rPr>
              <a:t>)</a:t>
            </a:r>
            <a:r>
              <a:rPr kumimoji="0" lang="en-US" sz="1500" b="0" i="0" u="none" strike="noStrike" kern="1200" cap="none" spc="0" normalizeH="0" baseline="0" noProof="0" dirty="0">
                <a:ln>
                  <a:noFill/>
                </a:ln>
                <a:solidFill>
                  <a:srgbClr val="000000"/>
                </a:solidFill>
                <a:effectLst/>
                <a:uLnTx/>
                <a:uFillTx/>
                <a:latin typeface="Tahoma"/>
                <a:ea typeface=""/>
                <a:cs typeface="+mn-cs"/>
              </a:rPr>
              <a:t>, </a:t>
            </a:r>
          </a:p>
          <a:p>
            <a:pPr marL="0" marR="0" lvl="0" indent="0" algn="ctr" defTabSz="914024"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rPr>
              <a:t>Seoul, South Korea, October 2014. [</a:t>
            </a:r>
            <a:r>
              <a:rPr kumimoji="0" lang="en-US" sz="1500" b="0" i="0" u="none" strike="noStrike" kern="1200" cap="none" spc="0" normalizeH="0" baseline="0" noProof="0" dirty="0">
                <a:ln>
                  <a:noFill/>
                </a:ln>
                <a:solidFill>
                  <a:srgbClr val="000000"/>
                </a:solidFill>
                <a:effectLst/>
                <a:uLnTx/>
                <a:uFillTx/>
                <a:latin typeface="Tahoma"/>
                <a:ea typeface=""/>
                <a:cs typeface="+mn-cs"/>
                <a:hlinkClick r:id="rId5"/>
              </a:rPr>
              <a:t>Slides (pptx)</a:t>
            </a:r>
            <a:r>
              <a:rPr kumimoji="0" lang="en-US" sz="1500" b="0" i="0" u="none" strike="noStrike" kern="1200" cap="none" spc="0" normalizeH="0" baseline="0" noProof="0" dirty="0">
                <a:ln>
                  <a:noFill/>
                </a:ln>
                <a:solidFill>
                  <a:srgbClr val="000000"/>
                </a:solidFill>
                <a:effectLst/>
                <a:uLnTx/>
                <a:uFillTx/>
                <a:latin typeface="Tahoma"/>
                <a:ea typeface=""/>
                <a:cs typeface="+mn-cs"/>
              </a:rPr>
              <a:t> </a:t>
            </a:r>
            <a:r>
              <a:rPr kumimoji="0" lang="en-US" sz="1500" b="0" i="0" u="none" strike="noStrike" kern="1200" cap="none" spc="0" normalizeH="0" baseline="0" noProof="0" dirty="0">
                <a:ln>
                  <a:noFill/>
                </a:ln>
                <a:solidFill>
                  <a:srgbClr val="000000"/>
                </a:solidFill>
                <a:effectLst/>
                <a:uLnTx/>
                <a:uFillTx/>
                <a:latin typeface="Tahoma"/>
                <a:ea typeface=""/>
                <a:cs typeface="+mn-cs"/>
                <a:hlinkClick r:id="rId6"/>
              </a:rPr>
              <a:t>(pdf)</a:t>
            </a:r>
            <a:r>
              <a:rPr kumimoji="0" lang="en-US" sz="1500" b="0" i="0" u="none" strike="noStrike" kern="1200" cap="none" spc="0" normalizeH="0" baseline="0" noProof="0" dirty="0">
                <a:ln>
                  <a:noFill/>
                </a:ln>
                <a:solidFill>
                  <a:srgbClr val="000000"/>
                </a:solidFill>
                <a:effectLst/>
                <a:uLnTx/>
                <a:uFillTx/>
                <a:latin typeface="Tahoma"/>
                <a:ea typeface=""/>
                <a:cs typeface="+mn-cs"/>
              </a:rPr>
              <a:t>] </a:t>
            </a:r>
          </a:p>
        </p:txBody>
      </p:sp>
    </p:spTree>
    <p:extLst>
      <p:ext uri="{BB962C8B-B14F-4D97-AF65-F5344CB8AC3E}">
        <p14:creationId xmlns:p14="http://schemas.microsoft.com/office/powerpoint/2010/main" val="1796514813"/>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noAutofit/>
          </a:bodyPr>
          <a:lstStyle/>
          <a:p>
            <a:r>
              <a:rPr lang="en-US" sz="3600" dirty="0"/>
              <a:t>Tackling Inter-Application Interference:</a:t>
            </a:r>
            <a:br>
              <a:rPr lang="en-US" sz="3600" dirty="0"/>
            </a:br>
            <a:r>
              <a:rPr lang="en-US" sz="3600" dirty="0"/>
              <a:t>Application-aware Memory Scheduling</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42" name="TextBox 41"/>
          <p:cNvSpPr txBox="1"/>
          <p:nvPr/>
        </p:nvSpPr>
        <p:spPr>
          <a:xfrm>
            <a:off x="457200" y="1524000"/>
            <a:ext cx="152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Monitor  </a:t>
            </a:r>
          </a:p>
        </p:txBody>
      </p:sp>
      <p:sp>
        <p:nvSpPr>
          <p:cNvPr id="43" name="TextBox 42"/>
          <p:cNvSpPr txBox="1"/>
          <p:nvPr/>
        </p:nvSpPr>
        <p:spPr>
          <a:xfrm>
            <a:off x="2971800" y="1534180"/>
            <a:ext cx="152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Rank</a:t>
            </a:r>
          </a:p>
        </p:txBody>
      </p:sp>
      <p:sp>
        <p:nvSpPr>
          <p:cNvPr id="44" name="Rectangle 43"/>
          <p:cNvSpPr/>
          <p:nvPr/>
        </p:nvSpPr>
        <p:spPr>
          <a:xfrm>
            <a:off x="7543800" y="2050475"/>
            <a:ext cx="1524000" cy="8382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mn-ea"/>
                <a:cs typeface="+mn-cs"/>
              </a:rPr>
              <a:t>Highest Ranked AID</a:t>
            </a:r>
          </a:p>
        </p:txBody>
      </p:sp>
      <p:sp>
        <p:nvSpPr>
          <p:cNvPr id="89" name="TextBox 88"/>
          <p:cNvSpPr txBox="1"/>
          <p:nvPr/>
        </p:nvSpPr>
        <p:spPr>
          <a:xfrm>
            <a:off x="5943600" y="1447800"/>
            <a:ext cx="15240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Enforce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Ranks</a:t>
            </a:r>
          </a:p>
        </p:txBody>
      </p:sp>
      <p:sp>
        <p:nvSpPr>
          <p:cNvPr id="93" name="TextBox 92"/>
          <p:cNvSpPr txBox="1"/>
          <p:nvPr/>
        </p:nvSpPr>
        <p:spPr>
          <a:xfrm>
            <a:off x="-76200" y="4572000"/>
            <a:ext cx="5562600"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Full ranking increases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critical path latency and area significantly to improve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performance and fairness</a:t>
            </a:r>
          </a:p>
        </p:txBody>
      </p:sp>
      <p:sp>
        <p:nvSpPr>
          <p:cNvPr id="91" name="Rectangle 90"/>
          <p:cNvSpPr/>
          <p:nvPr/>
        </p:nvSpPr>
        <p:spPr>
          <a:xfrm>
            <a:off x="872835" y="4080165"/>
            <a:ext cx="623450" cy="32558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95" name="Rectangle 94"/>
          <p:cNvSpPr/>
          <p:nvPr/>
        </p:nvSpPr>
        <p:spPr>
          <a:xfrm>
            <a:off x="817414" y="3519055"/>
            <a:ext cx="741215" cy="4294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97" name="Rectangle 96"/>
          <p:cNvSpPr/>
          <p:nvPr/>
        </p:nvSpPr>
        <p:spPr>
          <a:xfrm>
            <a:off x="983670" y="3082635"/>
            <a:ext cx="415636" cy="270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99" name="Rectangle 98"/>
          <p:cNvSpPr/>
          <p:nvPr/>
        </p:nvSpPr>
        <p:spPr>
          <a:xfrm>
            <a:off x="748145" y="2362200"/>
            <a:ext cx="914400" cy="568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110" name="Rectangle 109"/>
          <p:cNvSpPr/>
          <p:nvPr/>
        </p:nvSpPr>
        <p:spPr>
          <a:xfrm>
            <a:off x="3429000" y="2327565"/>
            <a:ext cx="415636" cy="270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111" name="Rectangle 110"/>
          <p:cNvSpPr/>
          <p:nvPr/>
        </p:nvSpPr>
        <p:spPr>
          <a:xfrm>
            <a:off x="3318165" y="2763985"/>
            <a:ext cx="623450" cy="32558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112" name="Rectangle 111"/>
          <p:cNvSpPr/>
          <p:nvPr/>
        </p:nvSpPr>
        <p:spPr>
          <a:xfrm>
            <a:off x="3262745" y="3276605"/>
            <a:ext cx="741215" cy="4294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113" name="Rectangle 112"/>
          <p:cNvSpPr/>
          <p:nvPr/>
        </p:nvSpPr>
        <p:spPr>
          <a:xfrm>
            <a:off x="3172690" y="3865420"/>
            <a:ext cx="914400" cy="568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a:t>
            </a:r>
          </a:p>
        </p:txBody>
      </p:sp>
      <p:cxnSp>
        <p:nvCxnSpPr>
          <p:cNvPr id="116" name="Straight Arrow Connector 115"/>
          <p:cNvCxnSpPr/>
          <p:nvPr/>
        </p:nvCxnSpPr>
        <p:spPr>
          <a:xfrm flipV="1">
            <a:off x="4267200" y="2133600"/>
            <a:ext cx="0" cy="2362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124"/>
          <p:cNvGrpSpPr/>
          <p:nvPr/>
        </p:nvGrpSpPr>
        <p:grpSpPr>
          <a:xfrm>
            <a:off x="5306285" y="2279075"/>
            <a:ext cx="2237515" cy="3886200"/>
            <a:chOff x="5306285" y="2209800"/>
            <a:chExt cx="2237515" cy="3886200"/>
          </a:xfrm>
        </p:grpSpPr>
        <p:grpSp>
          <p:nvGrpSpPr>
            <p:cNvPr id="5" name="Group 123"/>
            <p:cNvGrpSpPr/>
            <p:nvPr/>
          </p:nvGrpSpPr>
          <p:grpSpPr>
            <a:xfrm>
              <a:off x="5306285" y="2209800"/>
              <a:ext cx="2133600" cy="3886200"/>
              <a:chOff x="5306285" y="2209800"/>
              <a:chExt cx="2133600" cy="3886200"/>
            </a:xfrm>
          </p:grpSpPr>
          <p:sp>
            <p:nvSpPr>
              <p:cNvPr id="72" name="Rectangle 71"/>
              <p:cNvSpPr/>
              <p:nvPr/>
            </p:nvSpPr>
            <p:spPr>
              <a:xfrm>
                <a:off x="5410200" y="3048000"/>
                <a:ext cx="1752600" cy="304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Rectangle 72"/>
              <p:cNvSpPr/>
              <p:nvPr/>
            </p:nvSpPr>
            <p:spPr>
              <a:xfrm>
                <a:off x="5410200" y="3048000"/>
                <a:ext cx="1066800" cy="3810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a:ea typeface="+mn-ea"/>
                    <a:cs typeface="+mn-cs"/>
                  </a:rPr>
                  <a:t>Req</a:t>
                </a:r>
                <a:r>
                  <a:rPr kumimoji="0" lang="en-US" sz="2400" b="0" i="0" u="none" strike="noStrike" kern="1200" cap="none" spc="0" normalizeH="0" baseline="0" noProof="0" dirty="0">
                    <a:ln>
                      <a:noFill/>
                    </a:ln>
                    <a:solidFill>
                      <a:prstClr val="white"/>
                    </a:solidFill>
                    <a:effectLst/>
                    <a:uLnTx/>
                    <a:uFillTx/>
                    <a:latin typeface="Calibri"/>
                    <a:ea typeface="+mn-ea"/>
                    <a:cs typeface="+mn-cs"/>
                  </a:rPr>
                  <a:t> 1</a:t>
                </a:r>
              </a:p>
            </p:txBody>
          </p:sp>
          <p:sp>
            <p:nvSpPr>
              <p:cNvPr id="74" name="Rectangle 73"/>
              <p:cNvSpPr/>
              <p:nvPr/>
            </p:nvSpPr>
            <p:spPr>
              <a:xfrm>
                <a:off x="6477000" y="3048000"/>
                <a:ext cx="685800" cy="3810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5" name="Rectangle 74"/>
              <p:cNvSpPr/>
              <p:nvPr/>
            </p:nvSpPr>
            <p:spPr>
              <a:xfrm>
                <a:off x="5410200" y="3429000"/>
                <a:ext cx="1066800" cy="381000"/>
              </a:xfrm>
              <a:prstGeom prst="rect">
                <a:avLst/>
              </a:prstGeom>
              <a:solidFill>
                <a:srgbClr val="006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a:ea typeface="+mn-ea"/>
                    <a:cs typeface="+mn-cs"/>
                  </a:rPr>
                  <a:t>Req</a:t>
                </a:r>
                <a:r>
                  <a:rPr kumimoji="0" lang="en-US" sz="2400" b="0" i="0" u="none" strike="noStrike" kern="1200" cap="none" spc="0" normalizeH="0" baseline="0" noProof="0" dirty="0">
                    <a:ln>
                      <a:noFill/>
                    </a:ln>
                    <a:solidFill>
                      <a:prstClr val="white"/>
                    </a:solidFill>
                    <a:effectLst/>
                    <a:uLnTx/>
                    <a:uFillTx/>
                    <a:latin typeface="Calibri"/>
                    <a:ea typeface="+mn-ea"/>
                    <a:cs typeface="+mn-cs"/>
                  </a:rPr>
                  <a:t> 2</a:t>
                </a:r>
              </a:p>
            </p:txBody>
          </p:sp>
          <p:sp>
            <p:nvSpPr>
              <p:cNvPr id="76" name="Rectangle 75"/>
              <p:cNvSpPr/>
              <p:nvPr/>
            </p:nvSpPr>
            <p:spPr>
              <a:xfrm>
                <a:off x="6477000" y="3429000"/>
                <a:ext cx="685800" cy="381000"/>
              </a:xfrm>
              <a:prstGeom prst="rect">
                <a:avLst/>
              </a:prstGeom>
              <a:solidFill>
                <a:srgbClr val="0066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7" name="Rectangle 76"/>
              <p:cNvSpPr/>
              <p:nvPr/>
            </p:nvSpPr>
            <p:spPr>
              <a:xfrm>
                <a:off x="5410200" y="3810000"/>
                <a:ext cx="1066800" cy="3810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a:ea typeface="+mn-ea"/>
                    <a:cs typeface="+mn-cs"/>
                  </a:rPr>
                  <a:t>Req</a:t>
                </a:r>
                <a:r>
                  <a:rPr kumimoji="0" lang="en-US" sz="2400" b="0" i="0" u="none" strike="noStrike" kern="1200" cap="none" spc="0" normalizeH="0" baseline="0" noProof="0" dirty="0">
                    <a:ln>
                      <a:noFill/>
                    </a:ln>
                    <a:solidFill>
                      <a:prstClr val="white"/>
                    </a:solidFill>
                    <a:effectLst/>
                    <a:uLnTx/>
                    <a:uFillTx/>
                    <a:latin typeface="Calibri"/>
                    <a:ea typeface="+mn-ea"/>
                    <a:cs typeface="+mn-cs"/>
                  </a:rPr>
                  <a:t> 3</a:t>
                </a:r>
              </a:p>
            </p:txBody>
          </p:sp>
          <p:sp>
            <p:nvSpPr>
              <p:cNvPr id="78" name="Rectangle 77"/>
              <p:cNvSpPr/>
              <p:nvPr/>
            </p:nvSpPr>
            <p:spPr>
              <a:xfrm>
                <a:off x="6477000" y="3810000"/>
                <a:ext cx="685800" cy="3810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79" name="Rectangle 78"/>
              <p:cNvSpPr/>
              <p:nvPr/>
            </p:nvSpPr>
            <p:spPr>
              <a:xfrm>
                <a:off x="5410200" y="4191000"/>
                <a:ext cx="1066800" cy="3810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a:ea typeface="+mn-ea"/>
                    <a:cs typeface="+mn-cs"/>
                  </a:rPr>
                  <a:t>Req</a:t>
                </a:r>
                <a:r>
                  <a:rPr kumimoji="0" lang="en-US" sz="2400" b="0" i="0" u="none" strike="noStrike" kern="1200" cap="none" spc="0" normalizeH="0" baseline="0" noProof="0" dirty="0">
                    <a:ln>
                      <a:noFill/>
                    </a:ln>
                    <a:solidFill>
                      <a:prstClr val="white"/>
                    </a:solidFill>
                    <a:effectLst/>
                    <a:uLnTx/>
                    <a:uFillTx/>
                    <a:latin typeface="Calibri"/>
                    <a:ea typeface="+mn-ea"/>
                    <a:cs typeface="+mn-cs"/>
                  </a:rPr>
                  <a:t> 4</a:t>
                </a:r>
              </a:p>
            </p:txBody>
          </p:sp>
          <p:sp>
            <p:nvSpPr>
              <p:cNvPr id="80" name="Rectangle 79"/>
              <p:cNvSpPr/>
              <p:nvPr/>
            </p:nvSpPr>
            <p:spPr>
              <a:xfrm>
                <a:off x="6477000" y="4191000"/>
                <a:ext cx="685800" cy="3810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1" name="Rectangle 80"/>
              <p:cNvSpPr/>
              <p:nvPr/>
            </p:nvSpPr>
            <p:spPr>
              <a:xfrm>
                <a:off x="5410200" y="4572000"/>
                <a:ext cx="1066800" cy="381000"/>
              </a:xfrm>
              <a:prstGeom prst="rect">
                <a:avLst/>
              </a:prstGeom>
              <a:solidFill>
                <a:srgbClr val="FF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a:ea typeface="+mn-ea"/>
                    <a:cs typeface="+mn-cs"/>
                  </a:rPr>
                  <a:t>Req</a:t>
                </a:r>
                <a:r>
                  <a:rPr kumimoji="0" lang="en-US" sz="2400" b="0" i="0" u="none" strike="noStrike" kern="1200" cap="none" spc="0" normalizeH="0" baseline="0" noProof="0" dirty="0">
                    <a:ln>
                      <a:noFill/>
                    </a:ln>
                    <a:solidFill>
                      <a:prstClr val="white"/>
                    </a:solidFill>
                    <a:effectLst/>
                    <a:uLnTx/>
                    <a:uFillTx/>
                    <a:latin typeface="Calibri"/>
                    <a:ea typeface="+mn-ea"/>
                    <a:cs typeface="+mn-cs"/>
                  </a:rPr>
                  <a:t> 5</a:t>
                </a:r>
              </a:p>
            </p:txBody>
          </p:sp>
          <p:sp>
            <p:nvSpPr>
              <p:cNvPr id="82" name="Rectangle 81"/>
              <p:cNvSpPr/>
              <p:nvPr/>
            </p:nvSpPr>
            <p:spPr>
              <a:xfrm>
                <a:off x="6477000" y="4572000"/>
                <a:ext cx="685800" cy="381000"/>
              </a:xfrm>
              <a:prstGeom prst="rect">
                <a:avLst/>
              </a:prstGeom>
              <a:solidFill>
                <a:srgbClr val="FF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85" name="Rectangle 84"/>
              <p:cNvSpPr/>
              <p:nvPr/>
            </p:nvSpPr>
            <p:spPr>
              <a:xfrm>
                <a:off x="5410200" y="5334000"/>
                <a:ext cx="1066800" cy="3810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a:ea typeface="+mn-ea"/>
                    <a:cs typeface="+mn-cs"/>
                  </a:rPr>
                  <a:t>Req</a:t>
                </a:r>
                <a:r>
                  <a:rPr kumimoji="0" lang="en-US" sz="2400" b="0" i="0" u="none" strike="noStrike" kern="1200" cap="none" spc="0" normalizeH="0" baseline="0" noProof="0" dirty="0">
                    <a:ln>
                      <a:noFill/>
                    </a:ln>
                    <a:solidFill>
                      <a:prstClr val="white"/>
                    </a:solidFill>
                    <a:effectLst/>
                    <a:uLnTx/>
                    <a:uFillTx/>
                    <a:latin typeface="Calibri"/>
                    <a:ea typeface="+mn-ea"/>
                    <a:cs typeface="+mn-cs"/>
                  </a:rPr>
                  <a:t> 7</a:t>
                </a:r>
              </a:p>
            </p:txBody>
          </p:sp>
          <p:sp>
            <p:nvSpPr>
              <p:cNvPr id="86" name="Rectangle 85"/>
              <p:cNvSpPr/>
              <p:nvPr/>
            </p:nvSpPr>
            <p:spPr>
              <a:xfrm>
                <a:off x="6477000" y="5334000"/>
                <a:ext cx="685800" cy="381000"/>
              </a:xfrm>
              <a:prstGeom prst="rect">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87" name="Rectangle 86"/>
              <p:cNvSpPr/>
              <p:nvPr/>
            </p:nvSpPr>
            <p:spPr>
              <a:xfrm>
                <a:off x="5410200" y="5715000"/>
                <a:ext cx="1066800" cy="381000"/>
              </a:xfrm>
              <a:prstGeom prst="rect">
                <a:avLst/>
              </a:prstGeom>
              <a:solidFill>
                <a:srgbClr val="FF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a:ea typeface="+mn-ea"/>
                    <a:cs typeface="+mn-cs"/>
                  </a:rPr>
                  <a:t>Req</a:t>
                </a:r>
                <a:r>
                  <a:rPr kumimoji="0" lang="en-US" sz="2400" b="0" i="0" u="none" strike="noStrike" kern="1200" cap="none" spc="0" normalizeH="0" baseline="0" noProof="0" dirty="0">
                    <a:ln>
                      <a:noFill/>
                    </a:ln>
                    <a:solidFill>
                      <a:prstClr val="white"/>
                    </a:solidFill>
                    <a:effectLst/>
                    <a:uLnTx/>
                    <a:uFillTx/>
                    <a:latin typeface="Calibri"/>
                    <a:ea typeface="+mn-ea"/>
                    <a:cs typeface="+mn-cs"/>
                  </a:rPr>
                  <a:t> 8</a:t>
                </a:r>
              </a:p>
            </p:txBody>
          </p:sp>
          <p:sp>
            <p:nvSpPr>
              <p:cNvPr id="88" name="Rectangle 87"/>
              <p:cNvSpPr/>
              <p:nvPr/>
            </p:nvSpPr>
            <p:spPr>
              <a:xfrm>
                <a:off x="6477000" y="5715000"/>
                <a:ext cx="685800" cy="381000"/>
              </a:xfrm>
              <a:prstGeom prst="rect">
                <a:avLst/>
              </a:prstGeom>
              <a:solidFill>
                <a:srgbClr val="FF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90" name="TextBox 89"/>
              <p:cNvSpPr txBox="1"/>
              <p:nvPr/>
            </p:nvSpPr>
            <p:spPr>
              <a:xfrm>
                <a:off x="5306285" y="2209800"/>
                <a:ext cx="21336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
                    <a:cs typeface="+mn-cs"/>
                  </a:rPr>
                  <a:t>Request Buffer</a:t>
                </a:r>
              </a:p>
            </p:txBody>
          </p:sp>
          <p:sp>
            <p:nvSpPr>
              <p:cNvPr id="118" name="Rectangle 117"/>
              <p:cNvSpPr/>
              <p:nvPr/>
            </p:nvSpPr>
            <p:spPr>
              <a:xfrm>
                <a:off x="5410200" y="4959935"/>
                <a:ext cx="1066800" cy="3810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Calibri"/>
                    <a:ea typeface="+mn-ea"/>
                    <a:cs typeface="+mn-cs"/>
                  </a:rPr>
                  <a:t>Req</a:t>
                </a:r>
                <a:r>
                  <a:rPr kumimoji="0" lang="en-US" sz="2400" b="0" i="0" u="none" strike="noStrike" kern="1200" cap="none" spc="0" normalizeH="0" baseline="0" noProof="0" dirty="0">
                    <a:ln>
                      <a:noFill/>
                    </a:ln>
                    <a:solidFill>
                      <a:prstClr val="white"/>
                    </a:solidFill>
                    <a:effectLst/>
                    <a:uLnTx/>
                    <a:uFillTx/>
                    <a:latin typeface="Calibri"/>
                    <a:ea typeface="+mn-ea"/>
                    <a:cs typeface="+mn-cs"/>
                  </a:rPr>
                  <a:t> 5</a:t>
                </a:r>
              </a:p>
            </p:txBody>
          </p:sp>
          <p:sp>
            <p:nvSpPr>
              <p:cNvPr id="119" name="Rectangle 118"/>
              <p:cNvSpPr/>
              <p:nvPr/>
            </p:nvSpPr>
            <p:spPr>
              <a:xfrm>
                <a:off x="6477000" y="4959935"/>
                <a:ext cx="685800" cy="381000"/>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122" name="TextBox 121"/>
              <p:cNvSpPr txBox="1"/>
              <p:nvPr/>
            </p:nvSpPr>
            <p:spPr>
              <a:xfrm>
                <a:off x="5465620" y="2632365"/>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
                    <a:cs typeface="+mn-cs"/>
                  </a:rPr>
                  <a:t>Request</a:t>
                </a:r>
              </a:p>
            </p:txBody>
          </p:sp>
        </p:grpSp>
        <p:sp>
          <p:nvSpPr>
            <p:cNvPr id="123" name="TextBox 122"/>
            <p:cNvSpPr txBox="1"/>
            <p:nvPr/>
          </p:nvSpPr>
          <p:spPr>
            <a:xfrm>
              <a:off x="6248400" y="2459180"/>
              <a:ext cx="1295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
                  <a:cs typeface="+mn-cs"/>
                </a:rPr>
                <a:t>App. ID (AID)</a:t>
              </a:r>
            </a:p>
          </p:txBody>
        </p:sp>
      </p:grpSp>
      <p:grpSp>
        <p:nvGrpSpPr>
          <p:cNvPr id="6" name="Group 100"/>
          <p:cNvGrpSpPr/>
          <p:nvPr/>
        </p:nvGrpSpPr>
        <p:grpSpPr>
          <a:xfrm>
            <a:off x="7162800" y="2888675"/>
            <a:ext cx="1219200" cy="3276600"/>
            <a:chOff x="7162800" y="2888675"/>
            <a:chExt cx="1219200" cy="3276600"/>
          </a:xfrm>
        </p:grpSpPr>
        <p:grpSp>
          <p:nvGrpSpPr>
            <p:cNvPr id="7" name="Group 44"/>
            <p:cNvGrpSpPr/>
            <p:nvPr/>
          </p:nvGrpSpPr>
          <p:grpSpPr>
            <a:xfrm>
              <a:off x="7162800" y="2888675"/>
              <a:ext cx="1219200" cy="3276600"/>
              <a:chOff x="7162800" y="2819400"/>
              <a:chExt cx="1219200" cy="3276600"/>
            </a:xfrm>
          </p:grpSpPr>
          <p:sp>
            <p:nvSpPr>
              <p:cNvPr id="46" name="Oval 45"/>
              <p:cNvSpPr/>
              <p:nvPr/>
            </p:nvSpPr>
            <p:spPr>
              <a:xfrm>
                <a:off x="7543800" y="3063766"/>
                <a:ext cx="304800" cy="29595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7" name="Rectangle 46"/>
              <p:cNvSpPr/>
              <p:nvPr/>
            </p:nvSpPr>
            <p:spPr>
              <a:xfrm>
                <a:off x="8229600" y="2819400"/>
                <a:ext cx="152400" cy="3276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Left Arrow 47"/>
              <p:cNvSpPr/>
              <p:nvPr/>
            </p:nvSpPr>
            <p:spPr>
              <a:xfrm>
                <a:off x="7848600" y="3092668"/>
                <a:ext cx="381000" cy="275898"/>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Right Arrow 48"/>
              <p:cNvSpPr/>
              <p:nvPr/>
            </p:nvSpPr>
            <p:spPr>
              <a:xfrm>
                <a:off x="7162800" y="3108434"/>
                <a:ext cx="381000" cy="2443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Left Arrow 50"/>
              <p:cNvSpPr/>
              <p:nvPr/>
            </p:nvSpPr>
            <p:spPr>
              <a:xfrm>
                <a:off x="7848600" y="3489434"/>
                <a:ext cx="381000" cy="275898"/>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 name="Right Arrow 51"/>
              <p:cNvSpPr/>
              <p:nvPr/>
            </p:nvSpPr>
            <p:spPr>
              <a:xfrm>
                <a:off x="7162800" y="3505200"/>
                <a:ext cx="381000" cy="2443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Left Arrow 53"/>
              <p:cNvSpPr/>
              <p:nvPr/>
            </p:nvSpPr>
            <p:spPr>
              <a:xfrm>
                <a:off x="7848600" y="3854668"/>
                <a:ext cx="381000" cy="275898"/>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ight Arrow 54"/>
              <p:cNvSpPr/>
              <p:nvPr/>
            </p:nvSpPr>
            <p:spPr>
              <a:xfrm>
                <a:off x="7162800" y="3870434"/>
                <a:ext cx="381000" cy="2443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Left Arrow 56"/>
              <p:cNvSpPr/>
              <p:nvPr/>
            </p:nvSpPr>
            <p:spPr>
              <a:xfrm>
                <a:off x="7848600" y="4235668"/>
                <a:ext cx="381000" cy="275898"/>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Right Arrow 57"/>
              <p:cNvSpPr/>
              <p:nvPr/>
            </p:nvSpPr>
            <p:spPr>
              <a:xfrm>
                <a:off x="7162800" y="4251434"/>
                <a:ext cx="381000" cy="2443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Left Arrow 59"/>
              <p:cNvSpPr/>
              <p:nvPr/>
            </p:nvSpPr>
            <p:spPr>
              <a:xfrm>
                <a:off x="7848600" y="4616668"/>
                <a:ext cx="381000" cy="275898"/>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Right Arrow 60"/>
              <p:cNvSpPr/>
              <p:nvPr/>
            </p:nvSpPr>
            <p:spPr>
              <a:xfrm>
                <a:off x="7162800" y="4632434"/>
                <a:ext cx="381000" cy="2443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Left Arrow 62"/>
              <p:cNvSpPr/>
              <p:nvPr/>
            </p:nvSpPr>
            <p:spPr>
              <a:xfrm>
                <a:off x="7848600" y="5013434"/>
                <a:ext cx="381000" cy="275898"/>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Right Arrow 63"/>
              <p:cNvSpPr/>
              <p:nvPr/>
            </p:nvSpPr>
            <p:spPr>
              <a:xfrm>
                <a:off x="7162800" y="5029200"/>
                <a:ext cx="381000" cy="2443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Left Arrow 65"/>
              <p:cNvSpPr/>
              <p:nvPr/>
            </p:nvSpPr>
            <p:spPr>
              <a:xfrm>
                <a:off x="7848600" y="5394434"/>
                <a:ext cx="381000" cy="275898"/>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Right Arrow 66"/>
              <p:cNvSpPr/>
              <p:nvPr/>
            </p:nvSpPr>
            <p:spPr>
              <a:xfrm>
                <a:off x="7162800" y="5410200"/>
                <a:ext cx="381000" cy="2443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Left Arrow 68"/>
              <p:cNvSpPr/>
              <p:nvPr/>
            </p:nvSpPr>
            <p:spPr>
              <a:xfrm>
                <a:off x="7848600" y="5788570"/>
                <a:ext cx="381000" cy="275898"/>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Right Arrow 69"/>
              <p:cNvSpPr/>
              <p:nvPr/>
            </p:nvSpPr>
            <p:spPr>
              <a:xfrm>
                <a:off x="7162800" y="5804336"/>
                <a:ext cx="381000" cy="24436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1" name="Oval 70"/>
            <p:cNvSpPr/>
            <p:nvPr/>
          </p:nvSpPr>
          <p:spPr>
            <a:xfrm>
              <a:off x="7543800" y="3514041"/>
              <a:ext cx="304800" cy="29595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t>
              </a:r>
            </a:p>
          </p:txBody>
        </p:sp>
        <p:sp>
          <p:nvSpPr>
            <p:cNvPr id="83" name="Oval 82"/>
            <p:cNvSpPr/>
            <p:nvPr/>
          </p:nvSpPr>
          <p:spPr>
            <a:xfrm>
              <a:off x="7543800" y="3895041"/>
              <a:ext cx="304800" cy="29595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t>
              </a:r>
            </a:p>
          </p:txBody>
        </p:sp>
        <p:sp>
          <p:nvSpPr>
            <p:cNvPr id="84" name="Oval 83"/>
            <p:cNvSpPr/>
            <p:nvPr/>
          </p:nvSpPr>
          <p:spPr>
            <a:xfrm>
              <a:off x="7543800" y="4277661"/>
              <a:ext cx="304800" cy="29595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4" name="Oval 93"/>
            <p:cNvSpPr/>
            <p:nvPr/>
          </p:nvSpPr>
          <p:spPr>
            <a:xfrm>
              <a:off x="7543800" y="4657041"/>
              <a:ext cx="304800" cy="29595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6" name="Oval 95"/>
            <p:cNvSpPr/>
            <p:nvPr/>
          </p:nvSpPr>
          <p:spPr>
            <a:xfrm>
              <a:off x="7543800" y="5057496"/>
              <a:ext cx="304800" cy="29595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8" name="Oval 97"/>
            <p:cNvSpPr/>
            <p:nvPr/>
          </p:nvSpPr>
          <p:spPr>
            <a:xfrm>
              <a:off x="7543800" y="5438496"/>
              <a:ext cx="304800" cy="29595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00" name="Oval 99"/>
            <p:cNvSpPr/>
            <p:nvPr/>
          </p:nvSpPr>
          <p:spPr>
            <a:xfrm>
              <a:off x="7543800" y="5830110"/>
              <a:ext cx="304800" cy="29595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a:t>
              </a:r>
            </a:p>
          </p:txBody>
        </p:sp>
      </p:grpSp>
    </p:spTree>
    <p:extLst>
      <p:ext uri="{BB962C8B-B14F-4D97-AF65-F5344CB8AC3E}">
        <p14:creationId xmlns:p14="http://schemas.microsoft.com/office/powerpoint/2010/main" val="167308216"/>
      </p:ext>
    </p:extLst>
  </p:cSld>
  <p:clrMapOvr>
    <a:masterClrMapping/>
  </p:clrMapOvr>
  <p:transition advTm="13045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par>
                                <p:cTn id="27" presetID="55" presetClass="entr" presetSubtype="0" fill="hold" nodeType="withEffect">
                                  <p:stCondLst>
                                    <p:cond delay="0"/>
                                  </p:stCondLst>
                                  <p:childTnLst>
                                    <p:set>
                                      <p:cBhvr>
                                        <p:cTn id="28" dur="1" fill="hold">
                                          <p:stCondLst>
                                            <p:cond delay="0"/>
                                          </p:stCondLst>
                                        </p:cTn>
                                        <p:tgtEl>
                                          <p:spTgt spid="116"/>
                                        </p:tgtEl>
                                        <p:attrNameLst>
                                          <p:attrName>style.visibility</p:attrName>
                                        </p:attrNameLst>
                                      </p:cBhvr>
                                      <p:to>
                                        <p:strVal val="visible"/>
                                      </p:to>
                                    </p:set>
                                    <p:anim calcmode="lin" valueType="num">
                                      <p:cBhvr>
                                        <p:cTn id="29" dur="1000" fill="hold"/>
                                        <p:tgtEl>
                                          <p:spTgt spid="116"/>
                                        </p:tgtEl>
                                        <p:attrNameLst>
                                          <p:attrName>ppt_w</p:attrName>
                                        </p:attrNameLst>
                                      </p:cBhvr>
                                      <p:tavLst>
                                        <p:tav tm="0">
                                          <p:val>
                                            <p:strVal val="#ppt_w*0.70"/>
                                          </p:val>
                                        </p:tav>
                                        <p:tav tm="100000">
                                          <p:val>
                                            <p:strVal val="#ppt_w"/>
                                          </p:val>
                                        </p:tav>
                                      </p:tavLst>
                                    </p:anim>
                                    <p:anim calcmode="lin" valueType="num">
                                      <p:cBhvr>
                                        <p:cTn id="30" dur="1000" fill="hold"/>
                                        <p:tgtEl>
                                          <p:spTgt spid="116"/>
                                        </p:tgtEl>
                                        <p:attrNameLst>
                                          <p:attrName>ppt_h</p:attrName>
                                        </p:attrNameLst>
                                      </p:cBhvr>
                                      <p:tavLst>
                                        <p:tav tm="0">
                                          <p:val>
                                            <p:strVal val="#ppt_h"/>
                                          </p:val>
                                        </p:tav>
                                        <p:tav tm="100000">
                                          <p:val>
                                            <p:strVal val="#ppt_h"/>
                                          </p:val>
                                        </p:tav>
                                      </p:tavLst>
                                    </p:anim>
                                    <p:animEffect transition="in" filter="fade">
                                      <p:cBhvr>
                                        <p:cTn id="31" dur="1000"/>
                                        <p:tgtEl>
                                          <p:spTgt spid="1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animBg="1"/>
      <p:bldP spid="89" grpId="0"/>
      <p:bldP spid="93" grpId="0"/>
      <p:bldP spid="91" grpId="0" animBg="1"/>
      <p:bldP spid="95" grpId="0" animBg="1"/>
      <p:bldP spid="97" grpId="0" animBg="1"/>
      <p:bldP spid="99" grpId="0" animBg="1"/>
      <p:bldP spid="110" grpId="0" animBg="1"/>
      <p:bldP spid="111" grpId="0" animBg="1"/>
      <p:bldP spid="112" grpId="0" animBg="1"/>
      <p:bldP spid="11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900" dirty="0"/>
              <a:t>Performance vs. Fairness vs. Simplicity </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329781" name="AutoShape 53"/>
          <p:cNvSpPr>
            <a:spLocks noChangeAspect="1" noChangeArrowheads="1" noTextEdit="1"/>
          </p:cNvSpPr>
          <p:nvPr/>
        </p:nvSpPr>
        <p:spPr bwMode="auto">
          <a:xfrm>
            <a:off x="347663" y="920750"/>
            <a:ext cx="8448675" cy="5695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pic>
        <p:nvPicPr>
          <p:cNvPr id="329785" name="Picture 57"/>
          <p:cNvPicPr>
            <a:picLocks noChangeAspect="1" noChangeArrowheads="1"/>
          </p:cNvPicPr>
          <p:nvPr/>
        </p:nvPicPr>
        <p:blipFill>
          <a:blip r:embed="rId3" cstate="print"/>
          <a:srcRect/>
          <a:stretch>
            <a:fillRect/>
          </a:stretch>
        </p:blipFill>
        <p:spPr bwMode="auto">
          <a:xfrm>
            <a:off x="1952625" y="1412875"/>
            <a:ext cx="9525" cy="5391150"/>
          </a:xfrm>
          <a:prstGeom prst="rect">
            <a:avLst/>
          </a:prstGeom>
          <a:noFill/>
          <a:ln w="9525">
            <a:noFill/>
            <a:miter lim="800000"/>
            <a:headEnd/>
            <a:tailEnd/>
          </a:ln>
        </p:spPr>
      </p:pic>
      <p:pic>
        <p:nvPicPr>
          <p:cNvPr id="329786" name="Picture 58"/>
          <p:cNvPicPr>
            <a:picLocks noChangeAspect="1" noChangeArrowheads="1"/>
          </p:cNvPicPr>
          <p:nvPr/>
        </p:nvPicPr>
        <p:blipFill>
          <a:blip r:embed="rId4" cstate="print"/>
          <a:srcRect/>
          <a:stretch>
            <a:fillRect/>
          </a:stretch>
        </p:blipFill>
        <p:spPr bwMode="auto">
          <a:xfrm>
            <a:off x="1952625" y="1412875"/>
            <a:ext cx="9525" cy="5391150"/>
          </a:xfrm>
          <a:prstGeom prst="rect">
            <a:avLst/>
          </a:prstGeom>
          <a:noFill/>
          <a:ln w="9525">
            <a:noFill/>
            <a:miter lim="800000"/>
            <a:headEnd/>
            <a:tailEnd/>
          </a:ln>
        </p:spPr>
      </p:pic>
      <p:sp>
        <p:nvSpPr>
          <p:cNvPr id="329789" name="Freeform 61"/>
          <p:cNvSpPr>
            <a:spLocks noEditPoints="1"/>
          </p:cNvSpPr>
          <p:nvPr/>
        </p:nvSpPr>
        <p:spPr bwMode="auto">
          <a:xfrm>
            <a:off x="652463" y="1760538"/>
            <a:ext cx="3887788" cy="4689475"/>
          </a:xfrm>
          <a:custGeom>
            <a:avLst/>
            <a:gdLst/>
            <a:ahLst/>
            <a:cxnLst>
              <a:cxn ang="0">
                <a:pos x="6205" y="3775"/>
              </a:cxn>
              <a:cxn ang="0">
                <a:pos x="5794" y="3527"/>
              </a:cxn>
              <a:cxn ang="0">
                <a:pos x="5498" y="3320"/>
              </a:cxn>
              <a:cxn ang="0">
                <a:pos x="5244" y="3138"/>
              </a:cxn>
              <a:cxn ang="0">
                <a:pos x="5079" y="3038"/>
              </a:cxn>
              <a:cxn ang="0">
                <a:pos x="4800" y="2897"/>
              </a:cxn>
              <a:cxn ang="0">
                <a:pos x="4480" y="2732"/>
              </a:cxn>
              <a:cxn ang="0">
                <a:pos x="3905" y="2384"/>
              </a:cxn>
              <a:cxn ang="0">
                <a:pos x="3494" y="2135"/>
              </a:cxn>
              <a:cxn ang="0">
                <a:pos x="3198" y="1928"/>
              </a:cxn>
              <a:cxn ang="0">
                <a:pos x="2944" y="1746"/>
              </a:cxn>
              <a:cxn ang="0">
                <a:pos x="2780" y="1647"/>
              </a:cxn>
              <a:cxn ang="0">
                <a:pos x="2500" y="1506"/>
              </a:cxn>
              <a:cxn ang="0">
                <a:pos x="2180" y="1340"/>
              </a:cxn>
              <a:cxn ang="0">
                <a:pos x="1605" y="992"/>
              </a:cxn>
              <a:cxn ang="0">
                <a:pos x="1194" y="744"/>
              </a:cxn>
              <a:cxn ang="0">
                <a:pos x="898" y="537"/>
              </a:cxn>
              <a:cxn ang="0">
                <a:pos x="644" y="355"/>
              </a:cxn>
              <a:cxn ang="0">
                <a:pos x="480" y="256"/>
              </a:cxn>
              <a:cxn ang="0">
                <a:pos x="200" y="115"/>
              </a:cxn>
              <a:cxn ang="0">
                <a:pos x="48" y="163"/>
              </a:cxn>
              <a:cxn ang="0">
                <a:pos x="48" y="835"/>
              </a:cxn>
              <a:cxn ang="0">
                <a:pos x="48" y="1315"/>
              </a:cxn>
              <a:cxn ang="0">
                <a:pos x="24" y="1675"/>
              </a:cxn>
              <a:cxn ang="0">
                <a:pos x="0" y="1987"/>
              </a:cxn>
              <a:cxn ang="0">
                <a:pos x="0" y="2179"/>
              </a:cxn>
              <a:cxn ang="0">
                <a:pos x="24" y="2491"/>
              </a:cxn>
              <a:cxn ang="0">
                <a:pos x="48" y="2851"/>
              </a:cxn>
              <a:cxn ang="0">
                <a:pos x="48" y="3523"/>
              </a:cxn>
              <a:cxn ang="0">
                <a:pos x="48" y="4003"/>
              </a:cxn>
              <a:cxn ang="0">
                <a:pos x="24" y="4363"/>
              </a:cxn>
              <a:cxn ang="0">
                <a:pos x="0" y="4675"/>
              </a:cxn>
              <a:cxn ang="0">
                <a:pos x="0" y="4867"/>
              </a:cxn>
              <a:cxn ang="0">
                <a:pos x="24" y="5179"/>
              </a:cxn>
              <a:cxn ang="0">
                <a:pos x="48" y="5539"/>
              </a:cxn>
              <a:cxn ang="0">
                <a:pos x="48" y="6211"/>
              </a:cxn>
              <a:cxn ang="0">
                <a:pos x="48" y="6691"/>
              </a:cxn>
              <a:cxn ang="0">
                <a:pos x="24" y="7051"/>
              </a:cxn>
              <a:cxn ang="0">
                <a:pos x="0" y="7363"/>
              </a:cxn>
              <a:cxn ang="0">
                <a:pos x="0" y="7555"/>
              </a:cxn>
              <a:cxn ang="0">
                <a:pos x="27" y="7863"/>
              </a:cxn>
              <a:cxn ang="0">
                <a:pos x="322" y="7656"/>
              </a:cxn>
              <a:cxn ang="0">
                <a:pos x="897" y="7308"/>
              </a:cxn>
              <a:cxn ang="0">
                <a:pos x="1308" y="7060"/>
              </a:cxn>
              <a:cxn ang="0">
                <a:pos x="1628" y="6894"/>
              </a:cxn>
              <a:cxn ang="0">
                <a:pos x="1908" y="6753"/>
              </a:cxn>
              <a:cxn ang="0">
                <a:pos x="2072" y="6654"/>
              </a:cxn>
              <a:cxn ang="0">
                <a:pos x="2327" y="6472"/>
              </a:cxn>
              <a:cxn ang="0">
                <a:pos x="2622" y="6265"/>
              </a:cxn>
              <a:cxn ang="0">
                <a:pos x="3197" y="5917"/>
              </a:cxn>
              <a:cxn ang="0">
                <a:pos x="3608" y="5669"/>
              </a:cxn>
              <a:cxn ang="0">
                <a:pos x="3928" y="5503"/>
              </a:cxn>
              <a:cxn ang="0">
                <a:pos x="4208" y="5362"/>
              </a:cxn>
              <a:cxn ang="0">
                <a:pos x="4372" y="5263"/>
              </a:cxn>
              <a:cxn ang="0">
                <a:pos x="4626" y="5081"/>
              </a:cxn>
              <a:cxn ang="0">
                <a:pos x="4922" y="4874"/>
              </a:cxn>
              <a:cxn ang="0">
                <a:pos x="5497" y="4526"/>
              </a:cxn>
              <a:cxn ang="0">
                <a:pos x="5908" y="4277"/>
              </a:cxn>
              <a:cxn ang="0">
                <a:pos x="6228" y="4112"/>
              </a:cxn>
              <a:cxn ang="0">
                <a:pos x="6508" y="3971"/>
              </a:cxn>
            </a:cxnLst>
            <a:rect l="0" t="0" r="r" b="b"/>
            <a:pathLst>
              <a:path w="6532" h="7878">
                <a:moveTo>
                  <a:pt x="6492" y="3949"/>
                </a:moveTo>
                <a:lnTo>
                  <a:pt x="6369" y="3874"/>
                </a:lnTo>
                <a:cubicBezTo>
                  <a:pt x="6357" y="3868"/>
                  <a:pt x="6354" y="3853"/>
                  <a:pt x="6361" y="3842"/>
                </a:cubicBezTo>
                <a:cubicBezTo>
                  <a:pt x="6368" y="3830"/>
                  <a:pt x="6382" y="3827"/>
                  <a:pt x="6394" y="3833"/>
                </a:cubicBezTo>
                <a:lnTo>
                  <a:pt x="6517" y="3908"/>
                </a:lnTo>
                <a:cubicBezTo>
                  <a:pt x="6528" y="3915"/>
                  <a:pt x="6532" y="3930"/>
                  <a:pt x="6525" y="3941"/>
                </a:cubicBezTo>
                <a:cubicBezTo>
                  <a:pt x="6518" y="3952"/>
                  <a:pt x="6503" y="3956"/>
                  <a:pt x="6492" y="3949"/>
                </a:cubicBezTo>
                <a:close/>
                <a:moveTo>
                  <a:pt x="6205" y="3775"/>
                </a:moveTo>
                <a:lnTo>
                  <a:pt x="6081" y="3701"/>
                </a:lnTo>
                <a:cubicBezTo>
                  <a:pt x="6070" y="3694"/>
                  <a:pt x="6066" y="3679"/>
                  <a:pt x="6073" y="3668"/>
                </a:cubicBezTo>
                <a:cubicBezTo>
                  <a:pt x="6080" y="3656"/>
                  <a:pt x="6095" y="3653"/>
                  <a:pt x="6106" y="3659"/>
                </a:cubicBezTo>
                <a:lnTo>
                  <a:pt x="6229" y="3734"/>
                </a:lnTo>
                <a:cubicBezTo>
                  <a:pt x="6241" y="3741"/>
                  <a:pt x="6244" y="3756"/>
                  <a:pt x="6238" y="3767"/>
                </a:cubicBezTo>
                <a:cubicBezTo>
                  <a:pt x="6231" y="3778"/>
                  <a:pt x="6216" y="3782"/>
                  <a:pt x="6205" y="3775"/>
                </a:cubicBezTo>
                <a:close/>
                <a:moveTo>
                  <a:pt x="5917" y="3601"/>
                </a:moveTo>
                <a:lnTo>
                  <a:pt x="5794" y="3527"/>
                </a:lnTo>
                <a:cubicBezTo>
                  <a:pt x="5783" y="3520"/>
                  <a:pt x="5779" y="3505"/>
                  <a:pt x="5786" y="3494"/>
                </a:cubicBezTo>
                <a:cubicBezTo>
                  <a:pt x="5793" y="3482"/>
                  <a:pt x="5807" y="3479"/>
                  <a:pt x="5819" y="3486"/>
                </a:cubicBezTo>
                <a:lnTo>
                  <a:pt x="5942" y="3560"/>
                </a:lnTo>
                <a:cubicBezTo>
                  <a:pt x="5953" y="3567"/>
                  <a:pt x="5957" y="3582"/>
                  <a:pt x="5950" y="3593"/>
                </a:cubicBezTo>
                <a:cubicBezTo>
                  <a:pt x="5943" y="3604"/>
                  <a:pt x="5928" y="3608"/>
                  <a:pt x="5917" y="3601"/>
                </a:cubicBezTo>
                <a:close/>
                <a:moveTo>
                  <a:pt x="5630" y="3427"/>
                </a:moveTo>
                <a:lnTo>
                  <a:pt x="5506" y="3353"/>
                </a:lnTo>
                <a:cubicBezTo>
                  <a:pt x="5495" y="3346"/>
                  <a:pt x="5491" y="3331"/>
                  <a:pt x="5498" y="3320"/>
                </a:cubicBezTo>
                <a:cubicBezTo>
                  <a:pt x="5505" y="3308"/>
                  <a:pt x="5520" y="3305"/>
                  <a:pt x="5531" y="3312"/>
                </a:cubicBezTo>
                <a:lnTo>
                  <a:pt x="5654" y="3386"/>
                </a:lnTo>
                <a:cubicBezTo>
                  <a:pt x="5666" y="3393"/>
                  <a:pt x="5669" y="3408"/>
                  <a:pt x="5663" y="3419"/>
                </a:cubicBezTo>
                <a:cubicBezTo>
                  <a:pt x="5656" y="3430"/>
                  <a:pt x="5641" y="3434"/>
                  <a:pt x="5630" y="3427"/>
                </a:cubicBezTo>
                <a:close/>
                <a:moveTo>
                  <a:pt x="5342" y="3253"/>
                </a:moveTo>
                <a:lnTo>
                  <a:pt x="5219" y="3179"/>
                </a:lnTo>
                <a:cubicBezTo>
                  <a:pt x="5208" y="3172"/>
                  <a:pt x="5204" y="3157"/>
                  <a:pt x="5211" y="3146"/>
                </a:cubicBezTo>
                <a:cubicBezTo>
                  <a:pt x="5218" y="3135"/>
                  <a:pt x="5232" y="3131"/>
                  <a:pt x="5244" y="3138"/>
                </a:cubicBezTo>
                <a:lnTo>
                  <a:pt x="5367" y="3212"/>
                </a:lnTo>
                <a:cubicBezTo>
                  <a:pt x="5378" y="3219"/>
                  <a:pt x="5382" y="3234"/>
                  <a:pt x="5375" y="3245"/>
                </a:cubicBezTo>
                <a:cubicBezTo>
                  <a:pt x="5368" y="3257"/>
                  <a:pt x="5353" y="3260"/>
                  <a:pt x="5342" y="3253"/>
                </a:cubicBezTo>
                <a:close/>
                <a:moveTo>
                  <a:pt x="5055" y="3079"/>
                </a:moveTo>
                <a:lnTo>
                  <a:pt x="4931" y="3005"/>
                </a:lnTo>
                <a:cubicBezTo>
                  <a:pt x="4920" y="2998"/>
                  <a:pt x="4916" y="2983"/>
                  <a:pt x="4923" y="2972"/>
                </a:cubicBezTo>
                <a:cubicBezTo>
                  <a:pt x="4930" y="2961"/>
                  <a:pt x="4945" y="2957"/>
                  <a:pt x="4956" y="2964"/>
                </a:cubicBezTo>
                <a:lnTo>
                  <a:pt x="5079" y="3038"/>
                </a:lnTo>
                <a:cubicBezTo>
                  <a:pt x="5091" y="3045"/>
                  <a:pt x="5094" y="3060"/>
                  <a:pt x="5088" y="3071"/>
                </a:cubicBezTo>
                <a:cubicBezTo>
                  <a:pt x="5081" y="3083"/>
                  <a:pt x="5066" y="3086"/>
                  <a:pt x="5055" y="3079"/>
                </a:cubicBezTo>
                <a:close/>
                <a:moveTo>
                  <a:pt x="4767" y="2906"/>
                </a:moveTo>
                <a:lnTo>
                  <a:pt x="4644" y="2831"/>
                </a:lnTo>
                <a:cubicBezTo>
                  <a:pt x="4633" y="2824"/>
                  <a:pt x="4629" y="2809"/>
                  <a:pt x="4636" y="2798"/>
                </a:cubicBezTo>
                <a:cubicBezTo>
                  <a:pt x="4643" y="2787"/>
                  <a:pt x="4657" y="2783"/>
                  <a:pt x="4669" y="2790"/>
                </a:cubicBezTo>
                <a:lnTo>
                  <a:pt x="4792" y="2864"/>
                </a:lnTo>
                <a:cubicBezTo>
                  <a:pt x="4803" y="2871"/>
                  <a:pt x="4807" y="2886"/>
                  <a:pt x="4800" y="2897"/>
                </a:cubicBezTo>
                <a:cubicBezTo>
                  <a:pt x="4793" y="2909"/>
                  <a:pt x="4778" y="2912"/>
                  <a:pt x="4767" y="2906"/>
                </a:cubicBezTo>
                <a:close/>
                <a:moveTo>
                  <a:pt x="4480" y="2732"/>
                </a:moveTo>
                <a:lnTo>
                  <a:pt x="4356" y="2657"/>
                </a:lnTo>
                <a:cubicBezTo>
                  <a:pt x="4345" y="2650"/>
                  <a:pt x="4341" y="2635"/>
                  <a:pt x="4348" y="2624"/>
                </a:cubicBezTo>
                <a:cubicBezTo>
                  <a:pt x="4355" y="2613"/>
                  <a:pt x="4370" y="2609"/>
                  <a:pt x="4381" y="2616"/>
                </a:cubicBezTo>
                <a:lnTo>
                  <a:pt x="4504" y="2691"/>
                </a:lnTo>
                <a:cubicBezTo>
                  <a:pt x="4516" y="2697"/>
                  <a:pt x="4519" y="2712"/>
                  <a:pt x="4513" y="2723"/>
                </a:cubicBezTo>
                <a:cubicBezTo>
                  <a:pt x="4506" y="2735"/>
                  <a:pt x="4491" y="2738"/>
                  <a:pt x="4480" y="2732"/>
                </a:cubicBezTo>
                <a:close/>
                <a:moveTo>
                  <a:pt x="4192" y="2558"/>
                </a:moveTo>
                <a:lnTo>
                  <a:pt x="4069" y="2483"/>
                </a:lnTo>
                <a:cubicBezTo>
                  <a:pt x="4058" y="2476"/>
                  <a:pt x="4054" y="2462"/>
                  <a:pt x="4061" y="2450"/>
                </a:cubicBezTo>
                <a:cubicBezTo>
                  <a:pt x="4068" y="2439"/>
                  <a:pt x="4082" y="2435"/>
                  <a:pt x="4094" y="2442"/>
                </a:cubicBezTo>
                <a:lnTo>
                  <a:pt x="4217" y="2517"/>
                </a:lnTo>
                <a:cubicBezTo>
                  <a:pt x="4228" y="2523"/>
                  <a:pt x="4232" y="2538"/>
                  <a:pt x="4225" y="2550"/>
                </a:cubicBezTo>
                <a:cubicBezTo>
                  <a:pt x="4218" y="2561"/>
                  <a:pt x="4203" y="2565"/>
                  <a:pt x="4192" y="2558"/>
                </a:cubicBezTo>
                <a:close/>
                <a:moveTo>
                  <a:pt x="3905" y="2384"/>
                </a:moveTo>
                <a:lnTo>
                  <a:pt x="3781" y="2309"/>
                </a:lnTo>
                <a:cubicBezTo>
                  <a:pt x="3770" y="2302"/>
                  <a:pt x="3766" y="2288"/>
                  <a:pt x="3773" y="2276"/>
                </a:cubicBezTo>
                <a:cubicBezTo>
                  <a:pt x="3780" y="2265"/>
                  <a:pt x="3795" y="2261"/>
                  <a:pt x="3806" y="2268"/>
                </a:cubicBezTo>
                <a:lnTo>
                  <a:pt x="3929" y="2343"/>
                </a:lnTo>
                <a:cubicBezTo>
                  <a:pt x="3941" y="2350"/>
                  <a:pt x="3944" y="2364"/>
                  <a:pt x="3938" y="2376"/>
                </a:cubicBezTo>
                <a:cubicBezTo>
                  <a:pt x="3931" y="2387"/>
                  <a:pt x="3916" y="2391"/>
                  <a:pt x="3905" y="2384"/>
                </a:cubicBezTo>
                <a:close/>
                <a:moveTo>
                  <a:pt x="3617" y="2210"/>
                </a:moveTo>
                <a:lnTo>
                  <a:pt x="3494" y="2135"/>
                </a:lnTo>
                <a:cubicBezTo>
                  <a:pt x="3483" y="2128"/>
                  <a:pt x="3479" y="2114"/>
                  <a:pt x="3486" y="2102"/>
                </a:cubicBezTo>
                <a:cubicBezTo>
                  <a:pt x="3493" y="2091"/>
                  <a:pt x="3507" y="2087"/>
                  <a:pt x="3519" y="2094"/>
                </a:cubicBezTo>
                <a:lnTo>
                  <a:pt x="3642" y="2169"/>
                </a:lnTo>
                <a:cubicBezTo>
                  <a:pt x="3653" y="2176"/>
                  <a:pt x="3657" y="2190"/>
                  <a:pt x="3650" y="2202"/>
                </a:cubicBezTo>
                <a:cubicBezTo>
                  <a:pt x="3643" y="2213"/>
                  <a:pt x="3628" y="2217"/>
                  <a:pt x="3617" y="2210"/>
                </a:cubicBezTo>
                <a:close/>
                <a:moveTo>
                  <a:pt x="3330" y="2036"/>
                </a:moveTo>
                <a:lnTo>
                  <a:pt x="3206" y="1961"/>
                </a:lnTo>
                <a:cubicBezTo>
                  <a:pt x="3195" y="1955"/>
                  <a:pt x="3191" y="1940"/>
                  <a:pt x="3198" y="1928"/>
                </a:cubicBezTo>
                <a:cubicBezTo>
                  <a:pt x="3205" y="1917"/>
                  <a:pt x="3220" y="1913"/>
                  <a:pt x="3231" y="1920"/>
                </a:cubicBezTo>
                <a:lnTo>
                  <a:pt x="3355" y="1995"/>
                </a:lnTo>
                <a:cubicBezTo>
                  <a:pt x="3366" y="2002"/>
                  <a:pt x="3369" y="2016"/>
                  <a:pt x="3363" y="2028"/>
                </a:cubicBezTo>
                <a:cubicBezTo>
                  <a:pt x="3356" y="2039"/>
                  <a:pt x="3341" y="2043"/>
                  <a:pt x="3330" y="2036"/>
                </a:cubicBezTo>
                <a:close/>
                <a:moveTo>
                  <a:pt x="3042" y="1862"/>
                </a:moveTo>
                <a:lnTo>
                  <a:pt x="2919" y="1788"/>
                </a:lnTo>
                <a:cubicBezTo>
                  <a:pt x="2908" y="1781"/>
                  <a:pt x="2904" y="1766"/>
                  <a:pt x="2911" y="1755"/>
                </a:cubicBezTo>
                <a:cubicBezTo>
                  <a:pt x="2918" y="1743"/>
                  <a:pt x="2932" y="1740"/>
                  <a:pt x="2944" y="1746"/>
                </a:cubicBezTo>
                <a:lnTo>
                  <a:pt x="3067" y="1821"/>
                </a:lnTo>
                <a:cubicBezTo>
                  <a:pt x="3078" y="1828"/>
                  <a:pt x="3082" y="1843"/>
                  <a:pt x="3075" y="1854"/>
                </a:cubicBezTo>
                <a:cubicBezTo>
                  <a:pt x="3068" y="1865"/>
                  <a:pt x="3054" y="1869"/>
                  <a:pt x="3042" y="1862"/>
                </a:cubicBezTo>
                <a:close/>
                <a:moveTo>
                  <a:pt x="2755" y="1688"/>
                </a:moveTo>
                <a:lnTo>
                  <a:pt x="2631" y="1614"/>
                </a:lnTo>
                <a:cubicBezTo>
                  <a:pt x="2620" y="1607"/>
                  <a:pt x="2616" y="1592"/>
                  <a:pt x="2623" y="1581"/>
                </a:cubicBezTo>
                <a:cubicBezTo>
                  <a:pt x="2630" y="1569"/>
                  <a:pt x="2645" y="1566"/>
                  <a:pt x="2656" y="1573"/>
                </a:cubicBezTo>
                <a:lnTo>
                  <a:pt x="2780" y="1647"/>
                </a:lnTo>
                <a:cubicBezTo>
                  <a:pt x="2791" y="1654"/>
                  <a:pt x="2794" y="1669"/>
                  <a:pt x="2788" y="1680"/>
                </a:cubicBezTo>
                <a:cubicBezTo>
                  <a:pt x="2781" y="1691"/>
                  <a:pt x="2766" y="1695"/>
                  <a:pt x="2755" y="1688"/>
                </a:cubicBezTo>
                <a:close/>
                <a:moveTo>
                  <a:pt x="2467" y="1514"/>
                </a:moveTo>
                <a:lnTo>
                  <a:pt x="2344" y="1440"/>
                </a:lnTo>
                <a:cubicBezTo>
                  <a:pt x="2333" y="1433"/>
                  <a:pt x="2329" y="1418"/>
                  <a:pt x="2336" y="1407"/>
                </a:cubicBezTo>
                <a:cubicBezTo>
                  <a:pt x="2343" y="1395"/>
                  <a:pt x="2357" y="1392"/>
                  <a:pt x="2369" y="1399"/>
                </a:cubicBezTo>
                <a:lnTo>
                  <a:pt x="2492" y="1473"/>
                </a:lnTo>
                <a:cubicBezTo>
                  <a:pt x="2503" y="1480"/>
                  <a:pt x="2507" y="1495"/>
                  <a:pt x="2500" y="1506"/>
                </a:cubicBezTo>
                <a:cubicBezTo>
                  <a:pt x="2493" y="1517"/>
                  <a:pt x="2479" y="1521"/>
                  <a:pt x="2467" y="1514"/>
                </a:cubicBezTo>
                <a:close/>
                <a:moveTo>
                  <a:pt x="2180" y="1340"/>
                </a:moveTo>
                <a:lnTo>
                  <a:pt x="2056" y="1266"/>
                </a:lnTo>
                <a:cubicBezTo>
                  <a:pt x="2045" y="1259"/>
                  <a:pt x="2042" y="1244"/>
                  <a:pt x="2048" y="1233"/>
                </a:cubicBezTo>
                <a:cubicBezTo>
                  <a:pt x="2055" y="1221"/>
                  <a:pt x="2070" y="1218"/>
                  <a:pt x="2081" y="1225"/>
                </a:cubicBezTo>
                <a:lnTo>
                  <a:pt x="2205" y="1299"/>
                </a:lnTo>
                <a:cubicBezTo>
                  <a:pt x="2216" y="1306"/>
                  <a:pt x="2220" y="1321"/>
                  <a:pt x="2213" y="1332"/>
                </a:cubicBezTo>
                <a:cubicBezTo>
                  <a:pt x="2206" y="1344"/>
                  <a:pt x="2191" y="1347"/>
                  <a:pt x="2180" y="1340"/>
                </a:cubicBezTo>
                <a:close/>
                <a:moveTo>
                  <a:pt x="1892" y="1166"/>
                </a:moveTo>
                <a:lnTo>
                  <a:pt x="1769" y="1092"/>
                </a:lnTo>
                <a:cubicBezTo>
                  <a:pt x="1758" y="1085"/>
                  <a:pt x="1754" y="1070"/>
                  <a:pt x="1761" y="1059"/>
                </a:cubicBezTo>
                <a:cubicBezTo>
                  <a:pt x="1768" y="1048"/>
                  <a:pt x="1783" y="1044"/>
                  <a:pt x="1794" y="1051"/>
                </a:cubicBezTo>
                <a:lnTo>
                  <a:pt x="1917" y="1125"/>
                </a:lnTo>
                <a:cubicBezTo>
                  <a:pt x="1928" y="1132"/>
                  <a:pt x="1932" y="1147"/>
                  <a:pt x="1925" y="1158"/>
                </a:cubicBezTo>
                <a:cubicBezTo>
                  <a:pt x="1918" y="1170"/>
                  <a:pt x="1904" y="1173"/>
                  <a:pt x="1892" y="1166"/>
                </a:cubicBezTo>
                <a:close/>
                <a:moveTo>
                  <a:pt x="1605" y="992"/>
                </a:moveTo>
                <a:lnTo>
                  <a:pt x="1482" y="918"/>
                </a:lnTo>
                <a:cubicBezTo>
                  <a:pt x="1470" y="911"/>
                  <a:pt x="1467" y="896"/>
                  <a:pt x="1473" y="885"/>
                </a:cubicBezTo>
                <a:cubicBezTo>
                  <a:pt x="1480" y="874"/>
                  <a:pt x="1495" y="870"/>
                  <a:pt x="1506" y="877"/>
                </a:cubicBezTo>
                <a:lnTo>
                  <a:pt x="1630" y="951"/>
                </a:lnTo>
                <a:cubicBezTo>
                  <a:pt x="1641" y="958"/>
                  <a:pt x="1645" y="973"/>
                  <a:pt x="1638" y="984"/>
                </a:cubicBezTo>
                <a:cubicBezTo>
                  <a:pt x="1631" y="996"/>
                  <a:pt x="1616" y="999"/>
                  <a:pt x="1605" y="992"/>
                </a:cubicBezTo>
                <a:close/>
                <a:moveTo>
                  <a:pt x="1317" y="819"/>
                </a:moveTo>
                <a:lnTo>
                  <a:pt x="1194" y="744"/>
                </a:lnTo>
                <a:cubicBezTo>
                  <a:pt x="1183" y="737"/>
                  <a:pt x="1179" y="722"/>
                  <a:pt x="1186" y="711"/>
                </a:cubicBezTo>
                <a:cubicBezTo>
                  <a:pt x="1193" y="700"/>
                  <a:pt x="1208" y="696"/>
                  <a:pt x="1219" y="703"/>
                </a:cubicBezTo>
                <a:lnTo>
                  <a:pt x="1342" y="777"/>
                </a:lnTo>
                <a:cubicBezTo>
                  <a:pt x="1353" y="784"/>
                  <a:pt x="1357" y="799"/>
                  <a:pt x="1350" y="810"/>
                </a:cubicBezTo>
                <a:cubicBezTo>
                  <a:pt x="1343" y="822"/>
                  <a:pt x="1329" y="825"/>
                  <a:pt x="1317" y="819"/>
                </a:cubicBezTo>
                <a:close/>
                <a:moveTo>
                  <a:pt x="1030" y="645"/>
                </a:moveTo>
                <a:lnTo>
                  <a:pt x="907" y="570"/>
                </a:lnTo>
                <a:cubicBezTo>
                  <a:pt x="895" y="563"/>
                  <a:pt x="892" y="548"/>
                  <a:pt x="898" y="537"/>
                </a:cubicBezTo>
                <a:cubicBezTo>
                  <a:pt x="905" y="526"/>
                  <a:pt x="920" y="522"/>
                  <a:pt x="931" y="529"/>
                </a:cubicBezTo>
                <a:lnTo>
                  <a:pt x="1055" y="604"/>
                </a:lnTo>
                <a:cubicBezTo>
                  <a:pt x="1066" y="610"/>
                  <a:pt x="1070" y="625"/>
                  <a:pt x="1063" y="637"/>
                </a:cubicBezTo>
                <a:cubicBezTo>
                  <a:pt x="1056" y="648"/>
                  <a:pt x="1041" y="652"/>
                  <a:pt x="1030" y="645"/>
                </a:cubicBezTo>
                <a:close/>
                <a:moveTo>
                  <a:pt x="742" y="471"/>
                </a:moveTo>
                <a:lnTo>
                  <a:pt x="619" y="396"/>
                </a:lnTo>
                <a:cubicBezTo>
                  <a:pt x="608" y="389"/>
                  <a:pt x="604" y="375"/>
                  <a:pt x="611" y="363"/>
                </a:cubicBezTo>
                <a:cubicBezTo>
                  <a:pt x="618" y="352"/>
                  <a:pt x="633" y="348"/>
                  <a:pt x="644" y="355"/>
                </a:cubicBezTo>
                <a:lnTo>
                  <a:pt x="767" y="430"/>
                </a:lnTo>
                <a:cubicBezTo>
                  <a:pt x="778" y="437"/>
                  <a:pt x="782" y="451"/>
                  <a:pt x="775" y="463"/>
                </a:cubicBezTo>
                <a:cubicBezTo>
                  <a:pt x="768" y="474"/>
                  <a:pt x="754" y="478"/>
                  <a:pt x="742" y="471"/>
                </a:cubicBezTo>
                <a:close/>
                <a:moveTo>
                  <a:pt x="455" y="297"/>
                </a:moveTo>
                <a:lnTo>
                  <a:pt x="332" y="222"/>
                </a:lnTo>
                <a:cubicBezTo>
                  <a:pt x="320" y="215"/>
                  <a:pt x="317" y="201"/>
                  <a:pt x="323" y="189"/>
                </a:cubicBezTo>
                <a:cubicBezTo>
                  <a:pt x="330" y="178"/>
                  <a:pt x="345" y="174"/>
                  <a:pt x="356" y="181"/>
                </a:cubicBezTo>
                <a:lnTo>
                  <a:pt x="480" y="256"/>
                </a:lnTo>
                <a:cubicBezTo>
                  <a:pt x="491" y="263"/>
                  <a:pt x="495" y="277"/>
                  <a:pt x="488" y="289"/>
                </a:cubicBezTo>
                <a:cubicBezTo>
                  <a:pt x="481" y="300"/>
                  <a:pt x="466" y="304"/>
                  <a:pt x="455" y="297"/>
                </a:cubicBezTo>
                <a:close/>
                <a:moveTo>
                  <a:pt x="167" y="123"/>
                </a:moveTo>
                <a:lnTo>
                  <a:pt x="44" y="48"/>
                </a:lnTo>
                <a:cubicBezTo>
                  <a:pt x="33" y="42"/>
                  <a:pt x="29" y="27"/>
                  <a:pt x="36" y="15"/>
                </a:cubicBezTo>
                <a:cubicBezTo>
                  <a:pt x="43" y="4"/>
                  <a:pt x="58" y="0"/>
                  <a:pt x="69" y="7"/>
                </a:cubicBezTo>
                <a:lnTo>
                  <a:pt x="192" y="82"/>
                </a:lnTo>
                <a:cubicBezTo>
                  <a:pt x="203" y="89"/>
                  <a:pt x="207" y="103"/>
                  <a:pt x="200" y="115"/>
                </a:cubicBezTo>
                <a:cubicBezTo>
                  <a:pt x="193" y="126"/>
                  <a:pt x="179" y="130"/>
                  <a:pt x="167" y="123"/>
                </a:cubicBezTo>
                <a:close/>
                <a:moveTo>
                  <a:pt x="48" y="163"/>
                </a:moveTo>
                <a:lnTo>
                  <a:pt x="48" y="307"/>
                </a:lnTo>
                <a:cubicBezTo>
                  <a:pt x="48" y="320"/>
                  <a:pt x="38" y="331"/>
                  <a:pt x="24" y="331"/>
                </a:cubicBezTo>
                <a:cubicBezTo>
                  <a:pt x="11" y="331"/>
                  <a:pt x="0" y="320"/>
                  <a:pt x="0" y="307"/>
                </a:cubicBezTo>
                <a:lnTo>
                  <a:pt x="0" y="163"/>
                </a:lnTo>
                <a:cubicBezTo>
                  <a:pt x="0" y="150"/>
                  <a:pt x="11" y="139"/>
                  <a:pt x="24" y="139"/>
                </a:cubicBezTo>
                <a:cubicBezTo>
                  <a:pt x="38" y="139"/>
                  <a:pt x="48" y="150"/>
                  <a:pt x="48" y="163"/>
                </a:cubicBezTo>
                <a:close/>
                <a:moveTo>
                  <a:pt x="48" y="499"/>
                </a:moveTo>
                <a:lnTo>
                  <a:pt x="48" y="643"/>
                </a:lnTo>
                <a:cubicBezTo>
                  <a:pt x="48" y="656"/>
                  <a:pt x="38" y="667"/>
                  <a:pt x="24" y="667"/>
                </a:cubicBezTo>
                <a:cubicBezTo>
                  <a:pt x="11" y="667"/>
                  <a:pt x="0" y="656"/>
                  <a:pt x="0" y="643"/>
                </a:cubicBezTo>
                <a:lnTo>
                  <a:pt x="0" y="499"/>
                </a:lnTo>
                <a:cubicBezTo>
                  <a:pt x="0" y="486"/>
                  <a:pt x="11" y="475"/>
                  <a:pt x="24" y="475"/>
                </a:cubicBezTo>
                <a:cubicBezTo>
                  <a:pt x="38" y="475"/>
                  <a:pt x="48" y="486"/>
                  <a:pt x="48" y="499"/>
                </a:cubicBezTo>
                <a:close/>
                <a:moveTo>
                  <a:pt x="48" y="835"/>
                </a:moveTo>
                <a:lnTo>
                  <a:pt x="48" y="979"/>
                </a:lnTo>
                <a:cubicBezTo>
                  <a:pt x="48" y="992"/>
                  <a:pt x="38" y="1003"/>
                  <a:pt x="24" y="1003"/>
                </a:cubicBezTo>
                <a:cubicBezTo>
                  <a:pt x="11" y="1003"/>
                  <a:pt x="0" y="992"/>
                  <a:pt x="0" y="979"/>
                </a:cubicBezTo>
                <a:lnTo>
                  <a:pt x="0" y="835"/>
                </a:lnTo>
                <a:cubicBezTo>
                  <a:pt x="0" y="822"/>
                  <a:pt x="11" y="811"/>
                  <a:pt x="24" y="811"/>
                </a:cubicBezTo>
                <a:cubicBezTo>
                  <a:pt x="38" y="811"/>
                  <a:pt x="48" y="822"/>
                  <a:pt x="48" y="835"/>
                </a:cubicBezTo>
                <a:close/>
                <a:moveTo>
                  <a:pt x="48" y="1171"/>
                </a:moveTo>
                <a:lnTo>
                  <a:pt x="48" y="1315"/>
                </a:lnTo>
                <a:cubicBezTo>
                  <a:pt x="48" y="1328"/>
                  <a:pt x="38" y="1339"/>
                  <a:pt x="24" y="1339"/>
                </a:cubicBezTo>
                <a:cubicBezTo>
                  <a:pt x="11" y="1339"/>
                  <a:pt x="0" y="1328"/>
                  <a:pt x="0" y="1315"/>
                </a:cubicBezTo>
                <a:lnTo>
                  <a:pt x="0" y="1171"/>
                </a:lnTo>
                <a:cubicBezTo>
                  <a:pt x="0" y="1158"/>
                  <a:pt x="11" y="1147"/>
                  <a:pt x="24" y="1147"/>
                </a:cubicBezTo>
                <a:cubicBezTo>
                  <a:pt x="38" y="1147"/>
                  <a:pt x="48" y="1158"/>
                  <a:pt x="48" y="1171"/>
                </a:cubicBezTo>
                <a:close/>
                <a:moveTo>
                  <a:pt x="48" y="1507"/>
                </a:moveTo>
                <a:lnTo>
                  <a:pt x="48" y="1651"/>
                </a:lnTo>
                <a:cubicBezTo>
                  <a:pt x="48" y="1664"/>
                  <a:pt x="38" y="1675"/>
                  <a:pt x="24" y="1675"/>
                </a:cubicBezTo>
                <a:cubicBezTo>
                  <a:pt x="11" y="1675"/>
                  <a:pt x="0" y="1664"/>
                  <a:pt x="0" y="1651"/>
                </a:cubicBezTo>
                <a:lnTo>
                  <a:pt x="0" y="1507"/>
                </a:lnTo>
                <a:cubicBezTo>
                  <a:pt x="0" y="1494"/>
                  <a:pt x="11" y="1483"/>
                  <a:pt x="24" y="1483"/>
                </a:cubicBezTo>
                <a:cubicBezTo>
                  <a:pt x="38" y="1483"/>
                  <a:pt x="48" y="1494"/>
                  <a:pt x="48" y="1507"/>
                </a:cubicBezTo>
                <a:close/>
                <a:moveTo>
                  <a:pt x="48" y="1843"/>
                </a:moveTo>
                <a:lnTo>
                  <a:pt x="48" y="1987"/>
                </a:lnTo>
                <a:cubicBezTo>
                  <a:pt x="48" y="2000"/>
                  <a:pt x="38" y="2011"/>
                  <a:pt x="24" y="2011"/>
                </a:cubicBezTo>
                <a:cubicBezTo>
                  <a:pt x="11" y="2011"/>
                  <a:pt x="0" y="2000"/>
                  <a:pt x="0" y="1987"/>
                </a:cubicBezTo>
                <a:lnTo>
                  <a:pt x="0" y="1843"/>
                </a:lnTo>
                <a:cubicBezTo>
                  <a:pt x="0" y="1830"/>
                  <a:pt x="11" y="1819"/>
                  <a:pt x="24" y="1819"/>
                </a:cubicBezTo>
                <a:cubicBezTo>
                  <a:pt x="38" y="1819"/>
                  <a:pt x="48" y="1830"/>
                  <a:pt x="48" y="1843"/>
                </a:cubicBezTo>
                <a:close/>
                <a:moveTo>
                  <a:pt x="48" y="2179"/>
                </a:moveTo>
                <a:lnTo>
                  <a:pt x="48" y="2323"/>
                </a:lnTo>
                <a:cubicBezTo>
                  <a:pt x="48" y="2336"/>
                  <a:pt x="38" y="2347"/>
                  <a:pt x="24" y="2347"/>
                </a:cubicBezTo>
                <a:cubicBezTo>
                  <a:pt x="11" y="2347"/>
                  <a:pt x="0" y="2336"/>
                  <a:pt x="0" y="2323"/>
                </a:cubicBezTo>
                <a:lnTo>
                  <a:pt x="0" y="2179"/>
                </a:lnTo>
                <a:cubicBezTo>
                  <a:pt x="0" y="2166"/>
                  <a:pt x="11" y="2155"/>
                  <a:pt x="24" y="2155"/>
                </a:cubicBezTo>
                <a:cubicBezTo>
                  <a:pt x="38" y="2155"/>
                  <a:pt x="48" y="2166"/>
                  <a:pt x="48" y="2179"/>
                </a:cubicBezTo>
                <a:close/>
                <a:moveTo>
                  <a:pt x="48" y="2515"/>
                </a:moveTo>
                <a:lnTo>
                  <a:pt x="48" y="2659"/>
                </a:lnTo>
                <a:cubicBezTo>
                  <a:pt x="48" y="2672"/>
                  <a:pt x="38" y="2683"/>
                  <a:pt x="24" y="2683"/>
                </a:cubicBezTo>
                <a:cubicBezTo>
                  <a:pt x="11" y="2683"/>
                  <a:pt x="0" y="2672"/>
                  <a:pt x="0" y="2659"/>
                </a:cubicBezTo>
                <a:lnTo>
                  <a:pt x="0" y="2515"/>
                </a:lnTo>
                <a:cubicBezTo>
                  <a:pt x="0" y="2502"/>
                  <a:pt x="11" y="2491"/>
                  <a:pt x="24" y="2491"/>
                </a:cubicBezTo>
                <a:cubicBezTo>
                  <a:pt x="38" y="2491"/>
                  <a:pt x="48" y="2502"/>
                  <a:pt x="48" y="2515"/>
                </a:cubicBezTo>
                <a:close/>
                <a:moveTo>
                  <a:pt x="48" y="2851"/>
                </a:moveTo>
                <a:lnTo>
                  <a:pt x="48" y="2995"/>
                </a:lnTo>
                <a:cubicBezTo>
                  <a:pt x="48" y="3008"/>
                  <a:pt x="38" y="3019"/>
                  <a:pt x="24" y="3019"/>
                </a:cubicBezTo>
                <a:cubicBezTo>
                  <a:pt x="11" y="3019"/>
                  <a:pt x="0" y="3008"/>
                  <a:pt x="0" y="2995"/>
                </a:cubicBezTo>
                <a:lnTo>
                  <a:pt x="0" y="2851"/>
                </a:lnTo>
                <a:cubicBezTo>
                  <a:pt x="0" y="2838"/>
                  <a:pt x="11" y="2827"/>
                  <a:pt x="24" y="2827"/>
                </a:cubicBezTo>
                <a:cubicBezTo>
                  <a:pt x="38" y="2827"/>
                  <a:pt x="48" y="2838"/>
                  <a:pt x="48" y="2851"/>
                </a:cubicBezTo>
                <a:close/>
                <a:moveTo>
                  <a:pt x="48" y="3187"/>
                </a:moveTo>
                <a:lnTo>
                  <a:pt x="48" y="3331"/>
                </a:lnTo>
                <a:cubicBezTo>
                  <a:pt x="48" y="3344"/>
                  <a:pt x="38" y="3355"/>
                  <a:pt x="24" y="3355"/>
                </a:cubicBezTo>
                <a:cubicBezTo>
                  <a:pt x="11" y="3355"/>
                  <a:pt x="0" y="3344"/>
                  <a:pt x="0" y="3331"/>
                </a:cubicBezTo>
                <a:lnTo>
                  <a:pt x="0" y="3187"/>
                </a:lnTo>
                <a:cubicBezTo>
                  <a:pt x="0" y="3174"/>
                  <a:pt x="11" y="3163"/>
                  <a:pt x="24" y="3163"/>
                </a:cubicBezTo>
                <a:cubicBezTo>
                  <a:pt x="38" y="3163"/>
                  <a:pt x="48" y="3174"/>
                  <a:pt x="48" y="3187"/>
                </a:cubicBezTo>
                <a:close/>
                <a:moveTo>
                  <a:pt x="48" y="3523"/>
                </a:moveTo>
                <a:lnTo>
                  <a:pt x="48" y="3667"/>
                </a:lnTo>
                <a:cubicBezTo>
                  <a:pt x="48" y="3680"/>
                  <a:pt x="38" y="3691"/>
                  <a:pt x="24" y="3691"/>
                </a:cubicBezTo>
                <a:cubicBezTo>
                  <a:pt x="11" y="3691"/>
                  <a:pt x="0" y="3680"/>
                  <a:pt x="0" y="3667"/>
                </a:cubicBezTo>
                <a:lnTo>
                  <a:pt x="0" y="3523"/>
                </a:lnTo>
                <a:cubicBezTo>
                  <a:pt x="0" y="3510"/>
                  <a:pt x="11" y="3499"/>
                  <a:pt x="24" y="3499"/>
                </a:cubicBezTo>
                <a:cubicBezTo>
                  <a:pt x="38" y="3499"/>
                  <a:pt x="48" y="3510"/>
                  <a:pt x="48" y="3523"/>
                </a:cubicBezTo>
                <a:close/>
                <a:moveTo>
                  <a:pt x="48" y="3859"/>
                </a:moveTo>
                <a:lnTo>
                  <a:pt x="48" y="4003"/>
                </a:lnTo>
                <a:cubicBezTo>
                  <a:pt x="48" y="4016"/>
                  <a:pt x="38" y="4027"/>
                  <a:pt x="24" y="4027"/>
                </a:cubicBezTo>
                <a:cubicBezTo>
                  <a:pt x="11" y="4027"/>
                  <a:pt x="0" y="4016"/>
                  <a:pt x="0" y="4003"/>
                </a:cubicBezTo>
                <a:lnTo>
                  <a:pt x="0" y="3859"/>
                </a:lnTo>
                <a:cubicBezTo>
                  <a:pt x="0" y="3846"/>
                  <a:pt x="11" y="3835"/>
                  <a:pt x="24" y="3835"/>
                </a:cubicBezTo>
                <a:cubicBezTo>
                  <a:pt x="38" y="3835"/>
                  <a:pt x="48" y="3846"/>
                  <a:pt x="48" y="3859"/>
                </a:cubicBezTo>
                <a:close/>
                <a:moveTo>
                  <a:pt x="48" y="4195"/>
                </a:moveTo>
                <a:lnTo>
                  <a:pt x="48" y="4339"/>
                </a:lnTo>
                <a:cubicBezTo>
                  <a:pt x="48" y="4352"/>
                  <a:pt x="38" y="4363"/>
                  <a:pt x="24" y="4363"/>
                </a:cubicBezTo>
                <a:cubicBezTo>
                  <a:pt x="11" y="4363"/>
                  <a:pt x="0" y="4352"/>
                  <a:pt x="0" y="4339"/>
                </a:cubicBezTo>
                <a:lnTo>
                  <a:pt x="0" y="4195"/>
                </a:lnTo>
                <a:cubicBezTo>
                  <a:pt x="0" y="4182"/>
                  <a:pt x="11" y="4171"/>
                  <a:pt x="24" y="4171"/>
                </a:cubicBezTo>
                <a:cubicBezTo>
                  <a:pt x="38" y="4171"/>
                  <a:pt x="48" y="4182"/>
                  <a:pt x="48" y="4195"/>
                </a:cubicBezTo>
                <a:close/>
                <a:moveTo>
                  <a:pt x="48" y="4531"/>
                </a:moveTo>
                <a:lnTo>
                  <a:pt x="48" y="4675"/>
                </a:lnTo>
                <a:cubicBezTo>
                  <a:pt x="48" y="4688"/>
                  <a:pt x="38" y="4699"/>
                  <a:pt x="24" y="4699"/>
                </a:cubicBezTo>
                <a:cubicBezTo>
                  <a:pt x="11" y="4699"/>
                  <a:pt x="0" y="4688"/>
                  <a:pt x="0" y="4675"/>
                </a:cubicBezTo>
                <a:lnTo>
                  <a:pt x="0" y="4531"/>
                </a:lnTo>
                <a:cubicBezTo>
                  <a:pt x="0" y="4518"/>
                  <a:pt x="11" y="4507"/>
                  <a:pt x="24" y="4507"/>
                </a:cubicBezTo>
                <a:cubicBezTo>
                  <a:pt x="38" y="4507"/>
                  <a:pt x="48" y="4518"/>
                  <a:pt x="48" y="4531"/>
                </a:cubicBezTo>
                <a:close/>
                <a:moveTo>
                  <a:pt x="48" y="4867"/>
                </a:moveTo>
                <a:lnTo>
                  <a:pt x="48" y="5011"/>
                </a:lnTo>
                <a:cubicBezTo>
                  <a:pt x="48" y="5024"/>
                  <a:pt x="38" y="5035"/>
                  <a:pt x="24" y="5035"/>
                </a:cubicBezTo>
                <a:cubicBezTo>
                  <a:pt x="11" y="5035"/>
                  <a:pt x="0" y="5024"/>
                  <a:pt x="0" y="5011"/>
                </a:cubicBezTo>
                <a:lnTo>
                  <a:pt x="0" y="4867"/>
                </a:lnTo>
                <a:cubicBezTo>
                  <a:pt x="0" y="4854"/>
                  <a:pt x="11" y="4843"/>
                  <a:pt x="24" y="4843"/>
                </a:cubicBezTo>
                <a:cubicBezTo>
                  <a:pt x="38" y="4843"/>
                  <a:pt x="48" y="4854"/>
                  <a:pt x="48" y="4867"/>
                </a:cubicBezTo>
                <a:close/>
                <a:moveTo>
                  <a:pt x="48" y="5203"/>
                </a:moveTo>
                <a:lnTo>
                  <a:pt x="48" y="5347"/>
                </a:lnTo>
                <a:cubicBezTo>
                  <a:pt x="48" y="5360"/>
                  <a:pt x="38" y="5371"/>
                  <a:pt x="24" y="5371"/>
                </a:cubicBezTo>
                <a:cubicBezTo>
                  <a:pt x="11" y="5371"/>
                  <a:pt x="0" y="5360"/>
                  <a:pt x="0" y="5347"/>
                </a:cubicBezTo>
                <a:lnTo>
                  <a:pt x="0" y="5203"/>
                </a:lnTo>
                <a:cubicBezTo>
                  <a:pt x="0" y="5190"/>
                  <a:pt x="11" y="5179"/>
                  <a:pt x="24" y="5179"/>
                </a:cubicBezTo>
                <a:cubicBezTo>
                  <a:pt x="38" y="5179"/>
                  <a:pt x="48" y="5190"/>
                  <a:pt x="48" y="5203"/>
                </a:cubicBezTo>
                <a:close/>
                <a:moveTo>
                  <a:pt x="48" y="5539"/>
                </a:moveTo>
                <a:lnTo>
                  <a:pt x="48" y="5683"/>
                </a:lnTo>
                <a:cubicBezTo>
                  <a:pt x="48" y="5696"/>
                  <a:pt x="38" y="5707"/>
                  <a:pt x="24" y="5707"/>
                </a:cubicBezTo>
                <a:cubicBezTo>
                  <a:pt x="11" y="5707"/>
                  <a:pt x="0" y="5696"/>
                  <a:pt x="0" y="5683"/>
                </a:cubicBezTo>
                <a:lnTo>
                  <a:pt x="0" y="5539"/>
                </a:lnTo>
                <a:cubicBezTo>
                  <a:pt x="0" y="5526"/>
                  <a:pt x="11" y="5515"/>
                  <a:pt x="24" y="5515"/>
                </a:cubicBezTo>
                <a:cubicBezTo>
                  <a:pt x="38" y="5515"/>
                  <a:pt x="48" y="5526"/>
                  <a:pt x="48" y="5539"/>
                </a:cubicBezTo>
                <a:close/>
                <a:moveTo>
                  <a:pt x="48" y="5875"/>
                </a:moveTo>
                <a:lnTo>
                  <a:pt x="48" y="6019"/>
                </a:lnTo>
                <a:cubicBezTo>
                  <a:pt x="48" y="6032"/>
                  <a:pt x="38" y="6043"/>
                  <a:pt x="24" y="6043"/>
                </a:cubicBezTo>
                <a:cubicBezTo>
                  <a:pt x="11" y="6043"/>
                  <a:pt x="0" y="6032"/>
                  <a:pt x="0" y="6019"/>
                </a:cubicBezTo>
                <a:lnTo>
                  <a:pt x="0" y="5875"/>
                </a:lnTo>
                <a:cubicBezTo>
                  <a:pt x="0" y="5862"/>
                  <a:pt x="11" y="5851"/>
                  <a:pt x="24" y="5851"/>
                </a:cubicBezTo>
                <a:cubicBezTo>
                  <a:pt x="38" y="5851"/>
                  <a:pt x="48" y="5862"/>
                  <a:pt x="48" y="5875"/>
                </a:cubicBezTo>
                <a:close/>
                <a:moveTo>
                  <a:pt x="48" y="6211"/>
                </a:moveTo>
                <a:lnTo>
                  <a:pt x="48" y="6355"/>
                </a:lnTo>
                <a:cubicBezTo>
                  <a:pt x="48" y="6368"/>
                  <a:pt x="38" y="6379"/>
                  <a:pt x="24" y="6379"/>
                </a:cubicBezTo>
                <a:cubicBezTo>
                  <a:pt x="11" y="6379"/>
                  <a:pt x="0" y="6368"/>
                  <a:pt x="0" y="6355"/>
                </a:cubicBezTo>
                <a:lnTo>
                  <a:pt x="0" y="6211"/>
                </a:lnTo>
                <a:cubicBezTo>
                  <a:pt x="0" y="6198"/>
                  <a:pt x="11" y="6187"/>
                  <a:pt x="24" y="6187"/>
                </a:cubicBezTo>
                <a:cubicBezTo>
                  <a:pt x="38" y="6187"/>
                  <a:pt x="48" y="6198"/>
                  <a:pt x="48" y="6211"/>
                </a:cubicBezTo>
                <a:close/>
                <a:moveTo>
                  <a:pt x="48" y="6547"/>
                </a:moveTo>
                <a:lnTo>
                  <a:pt x="48" y="6691"/>
                </a:lnTo>
                <a:cubicBezTo>
                  <a:pt x="48" y="6704"/>
                  <a:pt x="38" y="6715"/>
                  <a:pt x="24" y="6715"/>
                </a:cubicBezTo>
                <a:cubicBezTo>
                  <a:pt x="11" y="6715"/>
                  <a:pt x="0" y="6704"/>
                  <a:pt x="0" y="6691"/>
                </a:cubicBezTo>
                <a:lnTo>
                  <a:pt x="0" y="6547"/>
                </a:lnTo>
                <a:cubicBezTo>
                  <a:pt x="0" y="6534"/>
                  <a:pt x="11" y="6523"/>
                  <a:pt x="24" y="6523"/>
                </a:cubicBezTo>
                <a:cubicBezTo>
                  <a:pt x="38" y="6523"/>
                  <a:pt x="48" y="6534"/>
                  <a:pt x="48" y="6547"/>
                </a:cubicBezTo>
                <a:close/>
                <a:moveTo>
                  <a:pt x="48" y="6883"/>
                </a:moveTo>
                <a:lnTo>
                  <a:pt x="48" y="7027"/>
                </a:lnTo>
                <a:cubicBezTo>
                  <a:pt x="48" y="7040"/>
                  <a:pt x="38" y="7051"/>
                  <a:pt x="24" y="7051"/>
                </a:cubicBezTo>
                <a:cubicBezTo>
                  <a:pt x="11" y="7051"/>
                  <a:pt x="0" y="7040"/>
                  <a:pt x="0" y="7027"/>
                </a:cubicBezTo>
                <a:lnTo>
                  <a:pt x="0" y="6883"/>
                </a:lnTo>
                <a:cubicBezTo>
                  <a:pt x="0" y="6870"/>
                  <a:pt x="11" y="6859"/>
                  <a:pt x="24" y="6859"/>
                </a:cubicBezTo>
                <a:cubicBezTo>
                  <a:pt x="38" y="6859"/>
                  <a:pt x="48" y="6870"/>
                  <a:pt x="48" y="6883"/>
                </a:cubicBezTo>
                <a:close/>
                <a:moveTo>
                  <a:pt x="48" y="7219"/>
                </a:moveTo>
                <a:lnTo>
                  <a:pt x="48" y="7363"/>
                </a:lnTo>
                <a:cubicBezTo>
                  <a:pt x="48" y="7376"/>
                  <a:pt x="38" y="7387"/>
                  <a:pt x="24" y="7387"/>
                </a:cubicBezTo>
                <a:cubicBezTo>
                  <a:pt x="11" y="7387"/>
                  <a:pt x="0" y="7376"/>
                  <a:pt x="0" y="7363"/>
                </a:cubicBezTo>
                <a:lnTo>
                  <a:pt x="0" y="7219"/>
                </a:lnTo>
                <a:cubicBezTo>
                  <a:pt x="0" y="7206"/>
                  <a:pt x="11" y="7195"/>
                  <a:pt x="24" y="7195"/>
                </a:cubicBezTo>
                <a:cubicBezTo>
                  <a:pt x="38" y="7195"/>
                  <a:pt x="48" y="7206"/>
                  <a:pt x="48" y="7219"/>
                </a:cubicBezTo>
                <a:close/>
                <a:moveTo>
                  <a:pt x="48" y="7555"/>
                </a:moveTo>
                <a:lnTo>
                  <a:pt x="48" y="7699"/>
                </a:lnTo>
                <a:cubicBezTo>
                  <a:pt x="48" y="7712"/>
                  <a:pt x="38" y="7723"/>
                  <a:pt x="24" y="7723"/>
                </a:cubicBezTo>
                <a:cubicBezTo>
                  <a:pt x="11" y="7723"/>
                  <a:pt x="0" y="7712"/>
                  <a:pt x="0" y="7699"/>
                </a:cubicBezTo>
                <a:lnTo>
                  <a:pt x="0" y="7555"/>
                </a:lnTo>
                <a:cubicBezTo>
                  <a:pt x="0" y="7542"/>
                  <a:pt x="11" y="7531"/>
                  <a:pt x="24" y="7531"/>
                </a:cubicBezTo>
                <a:cubicBezTo>
                  <a:pt x="38" y="7531"/>
                  <a:pt x="48" y="7542"/>
                  <a:pt x="48" y="7555"/>
                </a:cubicBezTo>
                <a:close/>
                <a:moveTo>
                  <a:pt x="35" y="7830"/>
                </a:moveTo>
                <a:lnTo>
                  <a:pt x="158" y="7756"/>
                </a:lnTo>
                <a:cubicBezTo>
                  <a:pt x="169" y="7749"/>
                  <a:pt x="184" y="7752"/>
                  <a:pt x="191" y="7764"/>
                </a:cubicBezTo>
                <a:cubicBezTo>
                  <a:pt x="198" y="7775"/>
                  <a:pt x="194" y="7790"/>
                  <a:pt x="183" y="7797"/>
                </a:cubicBezTo>
                <a:lnTo>
                  <a:pt x="60" y="7871"/>
                </a:lnTo>
                <a:cubicBezTo>
                  <a:pt x="48" y="7878"/>
                  <a:pt x="34" y="7874"/>
                  <a:pt x="27" y="7863"/>
                </a:cubicBezTo>
                <a:cubicBezTo>
                  <a:pt x="20" y="7852"/>
                  <a:pt x="23" y="7837"/>
                  <a:pt x="35" y="7830"/>
                </a:cubicBezTo>
                <a:close/>
                <a:moveTo>
                  <a:pt x="322" y="7656"/>
                </a:moveTo>
                <a:lnTo>
                  <a:pt x="445" y="7582"/>
                </a:lnTo>
                <a:cubicBezTo>
                  <a:pt x="457" y="7575"/>
                  <a:pt x="472" y="7579"/>
                  <a:pt x="478" y="7590"/>
                </a:cubicBezTo>
                <a:cubicBezTo>
                  <a:pt x="485" y="7601"/>
                  <a:pt x="482" y="7616"/>
                  <a:pt x="470" y="7623"/>
                </a:cubicBezTo>
                <a:lnTo>
                  <a:pt x="347" y="7697"/>
                </a:lnTo>
                <a:cubicBezTo>
                  <a:pt x="336" y="7704"/>
                  <a:pt x="321" y="7701"/>
                  <a:pt x="314" y="7689"/>
                </a:cubicBezTo>
                <a:cubicBezTo>
                  <a:pt x="307" y="7678"/>
                  <a:pt x="311" y="7663"/>
                  <a:pt x="322" y="7656"/>
                </a:cubicBezTo>
                <a:close/>
                <a:moveTo>
                  <a:pt x="610" y="7482"/>
                </a:moveTo>
                <a:lnTo>
                  <a:pt x="733" y="7408"/>
                </a:lnTo>
                <a:cubicBezTo>
                  <a:pt x="744" y="7401"/>
                  <a:pt x="759" y="7405"/>
                  <a:pt x="766" y="7416"/>
                </a:cubicBezTo>
                <a:cubicBezTo>
                  <a:pt x="773" y="7427"/>
                  <a:pt x="769" y="7442"/>
                  <a:pt x="758" y="7449"/>
                </a:cubicBezTo>
                <a:lnTo>
                  <a:pt x="635" y="7523"/>
                </a:lnTo>
                <a:cubicBezTo>
                  <a:pt x="623" y="7530"/>
                  <a:pt x="609" y="7527"/>
                  <a:pt x="602" y="7515"/>
                </a:cubicBezTo>
                <a:cubicBezTo>
                  <a:pt x="595" y="7504"/>
                  <a:pt x="598" y="7489"/>
                  <a:pt x="610" y="7482"/>
                </a:cubicBezTo>
                <a:close/>
                <a:moveTo>
                  <a:pt x="897" y="7308"/>
                </a:moveTo>
                <a:lnTo>
                  <a:pt x="1020" y="7234"/>
                </a:lnTo>
                <a:cubicBezTo>
                  <a:pt x="1032" y="7227"/>
                  <a:pt x="1047" y="7231"/>
                  <a:pt x="1053" y="7242"/>
                </a:cubicBezTo>
                <a:cubicBezTo>
                  <a:pt x="1060" y="7253"/>
                  <a:pt x="1057" y="7268"/>
                  <a:pt x="1045" y="7275"/>
                </a:cubicBezTo>
                <a:lnTo>
                  <a:pt x="922" y="7350"/>
                </a:lnTo>
                <a:cubicBezTo>
                  <a:pt x="911" y="7356"/>
                  <a:pt x="896" y="7353"/>
                  <a:pt x="889" y="7341"/>
                </a:cubicBezTo>
                <a:cubicBezTo>
                  <a:pt x="882" y="7330"/>
                  <a:pt x="886" y="7315"/>
                  <a:pt x="897" y="7308"/>
                </a:cubicBezTo>
                <a:close/>
                <a:moveTo>
                  <a:pt x="1185" y="7135"/>
                </a:moveTo>
                <a:lnTo>
                  <a:pt x="1308" y="7060"/>
                </a:lnTo>
                <a:cubicBezTo>
                  <a:pt x="1319" y="7053"/>
                  <a:pt x="1334" y="7057"/>
                  <a:pt x="1341" y="7068"/>
                </a:cubicBezTo>
                <a:cubicBezTo>
                  <a:pt x="1348" y="7079"/>
                  <a:pt x="1344" y="7094"/>
                  <a:pt x="1333" y="7101"/>
                </a:cubicBezTo>
                <a:lnTo>
                  <a:pt x="1210" y="7176"/>
                </a:lnTo>
                <a:cubicBezTo>
                  <a:pt x="1198" y="7182"/>
                  <a:pt x="1183" y="7179"/>
                  <a:pt x="1177" y="7167"/>
                </a:cubicBezTo>
                <a:cubicBezTo>
                  <a:pt x="1170" y="7156"/>
                  <a:pt x="1173" y="7141"/>
                  <a:pt x="1185" y="7135"/>
                </a:cubicBezTo>
                <a:close/>
                <a:moveTo>
                  <a:pt x="1472" y="6961"/>
                </a:moveTo>
                <a:lnTo>
                  <a:pt x="1595" y="6886"/>
                </a:lnTo>
                <a:cubicBezTo>
                  <a:pt x="1607" y="6879"/>
                  <a:pt x="1622" y="6883"/>
                  <a:pt x="1628" y="6894"/>
                </a:cubicBezTo>
                <a:cubicBezTo>
                  <a:pt x="1635" y="6906"/>
                  <a:pt x="1632" y="6920"/>
                  <a:pt x="1620" y="6927"/>
                </a:cubicBezTo>
                <a:lnTo>
                  <a:pt x="1497" y="7002"/>
                </a:lnTo>
                <a:cubicBezTo>
                  <a:pt x="1486" y="7009"/>
                  <a:pt x="1471" y="7005"/>
                  <a:pt x="1464" y="6994"/>
                </a:cubicBezTo>
                <a:cubicBezTo>
                  <a:pt x="1457" y="6982"/>
                  <a:pt x="1461" y="6967"/>
                  <a:pt x="1472" y="6961"/>
                </a:cubicBezTo>
                <a:close/>
                <a:moveTo>
                  <a:pt x="1760" y="6787"/>
                </a:moveTo>
                <a:lnTo>
                  <a:pt x="1883" y="6712"/>
                </a:lnTo>
                <a:cubicBezTo>
                  <a:pt x="1894" y="6705"/>
                  <a:pt x="1909" y="6709"/>
                  <a:pt x="1916" y="6720"/>
                </a:cubicBezTo>
                <a:cubicBezTo>
                  <a:pt x="1923" y="6732"/>
                  <a:pt x="1919" y="6746"/>
                  <a:pt x="1908" y="6753"/>
                </a:cubicBezTo>
                <a:lnTo>
                  <a:pt x="1785" y="6828"/>
                </a:lnTo>
                <a:cubicBezTo>
                  <a:pt x="1773" y="6835"/>
                  <a:pt x="1758" y="6831"/>
                  <a:pt x="1752" y="6820"/>
                </a:cubicBezTo>
                <a:cubicBezTo>
                  <a:pt x="1745" y="6808"/>
                  <a:pt x="1748" y="6794"/>
                  <a:pt x="1760" y="6787"/>
                </a:cubicBezTo>
                <a:close/>
                <a:moveTo>
                  <a:pt x="2047" y="6613"/>
                </a:moveTo>
                <a:lnTo>
                  <a:pt x="2170" y="6538"/>
                </a:lnTo>
                <a:cubicBezTo>
                  <a:pt x="2182" y="6531"/>
                  <a:pt x="2197" y="6535"/>
                  <a:pt x="2203" y="6546"/>
                </a:cubicBezTo>
                <a:cubicBezTo>
                  <a:pt x="2210" y="6558"/>
                  <a:pt x="2207" y="6572"/>
                  <a:pt x="2195" y="6579"/>
                </a:cubicBezTo>
                <a:lnTo>
                  <a:pt x="2072" y="6654"/>
                </a:lnTo>
                <a:cubicBezTo>
                  <a:pt x="2061" y="6661"/>
                  <a:pt x="2046" y="6657"/>
                  <a:pt x="2039" y="6646"/>
                </a:cubicBezTo>
                <a:cubicBezTo>
                  <a:pt x="2032" y="6634"/>
                  <a:pt x="2036" y="6620"/>
                  <a:pt x="2047" y="6613"/>
                </a:cubicBezTo>
                <a:close/>
                <a:moveTo>
                  <a:pt x="2335" y="6439"/>
                </a:moveTo>
                <a:lnTo>
                  <a:pt x="2458" y="6364"/>
                </a:lnTo>
                <a:cubicBezTo>
                  <a:pt x="2469" y="6357"/>
                  <a:pt x="2484" y="6361"/>
                  <a:pt x="2491" y="6372"/>
                </a:cubicBezTo>
                <a:cubicBezTo>
                  <a:pt x="2498" y="6384"/>
                  <a:pt x="2494" y="6399"/>
                  <a:pt x="2483" y="6405"/>
                </a:cubicBezTo>
                <a:lnTo>
                  <a:pt x="2360" y="6480"/>
                </a:lnTo>
                <a:cubicBezTo>
                  <a:pt x="2348" y="6487"/>
                  <a:pt x="2333" y="6483"/>
                  <a:pt x="2327" y="6472"/>
                </a:cubicBezTo>
                <a:cubicBezTo>
                  <a:pt x="2320" y="6460"/>
                  <a:pt x="2323" y="6446"/>
                  <a:pt x="2335" y="6439"/>
                </a:cubicBezTo>
                <a:close/>
                <a:moveTo>
                  <a:pt x="2622" y="6265"/>
                </a:moveTo>
                <a:lnTo>
                  <a:pt x="2745" y="6190"/>
                </a:lnTo>
                <a:cubicBezTo>
                  <a:pt x="2757" y="6184"/>
                  <a:pt x="2771" y="6187"/>
                  <a:pt x="2778" y="6199"/>
                </a:cubicBezTo>
                <a:cubicBezTo>
                  <a:pt x="2785" y="6210"/>
                  <a:pt x="2782" y="6225"/>
                  <a:pt x="2770" y="6231"/>
                </a:cubicBezTo>
                <a:lnTo>
                  <a:pt x="2647" y="6306"/>
                </a:lnTo>
                <a:cubicBezTo>
                  <a:pt x="2636" y="6313"/>
                  <a:pt x="2621" y="6309"/>
                  <a:pt x="2614" y="6298"/>
                </a:cubicBezTo>
                <a:cubicBezTo>
                  <a:pt x="2607" y="6287"/>
                  <a:pt x="2611" y="6272"/>
                  <a:pt x="2622" y="6265"/>
                </a:cubicBezTo>
                <a:close/>
                <a:moveTo>
                  <a:pt x="2910" y="6091"/>
                </a:moveTo>
                <a:lnTo>
                  <a:pt x="3033" y="6017"/>
                </a:lnTo>
                <a:cubicBezTo>
                  <a:pt x="3044" y="6010"/>
                  <a:pt x="3059" y="6013"/>
                  <a:pt x="3066" y="6025"/>
                </a:cubicBezTo>
                <a:cubicBezTo>
                  <a:pt x="3073" y="6036"/>
                  <a:pt x="3069" y="6051"/>
                  <a:pt x="3058" y="6058"/>
                </a:cubicBezTo>
                <a:lnTo>
                  <a:pt x="2935" y="6132"/>
                </a:lnTo>
                <a:cubicBezTo>
                  <a:pt x="2923" y="6139"/>
                  <a:pt x="2908" y="6135"/>
                  <a:pt x="2902" y="6124"/>
                </a:cubicBezTo>
                <a:cubicBezTo>
                  <a:pt x="2895" y="6113"/>
                  <a:pt x="2898" y="6098"/>
                  <a:pt x="2910" y="6091"/>
                </a:cubicBezTo>
                <a:close/>
                <a:moveTo>
                  <a:pt x="3197" y="5917"/>
                </a:moveTo>
                <a:lnTo>
                  <a:pt x="3320" y="5843"/>
                </a:lnTo>
                <a:cubicBezTo>
                  <a:pt x="3332" y="5836"/>
                  <a:pt x="3346" y="5839"/>
                  <a:pt x="3353" y="5851"/>
                </a:cubicBezTo>
                <a:cubicBezTo>
                  <a:pt x="3360" y="5862"/>
                  <a:pt x="3357" y="5877"/>
                  <a:pt x="3345" y="5884"/>
                </a:cubicBezTo>
                <a:lnTo>
                  <a:pt x="3222" y="5958"/>
                </a:lnTo>
                <a:cubicBezTo>
                  <a:pt x="3211" y="5965"/>
                  <a:pt x="3196" y="5961"/>
                  <a:pt x="3189" y="5950"/>
                </a:cubicBezTo>
                <a:cubicBezTo>
                  <a:pt x="3182" y="5939"/>
                  <a:pt x="3186" y="5924"/>
                  <a:pt x="3197" y="5917"/>
                </a:cubicBezTo>
                <a:close/>
                <a:moveTo>
                  <a:pt x="3485" y="5743"/>
                </a:moveTo>
                <a:lnTo>
                  <a:pt x="3608" y="5669"/>
                </a:lnTo>
                <a:cubicBezTo>
                  <a:pt x="3619" y="5662"/>
                  <a:pt x="3634" y="5665"/>
                  <a:pt x="3641" y="5677"/>
                </a:cubicBezTo>
                <a:cubicBezTo>
                  <a:pt x="3648" y="5688"/>
                  <a:pt x="3644" y="5703"/>
                  <a:pt x="3633" y="5710"/>
                </a:cubicBezTo>
                <a:lnTo>
                  <a:pt x="3509" y="5784"/>
                </a:lnTo>
                <a:cubicBezTo>
                  <a:pt x="3498" y="5791"/>
                  <a:pt x="3483" y="5788"/>
                  <a:pt x="3477" y="5776"/>
                </a:cubicBezTo>
                <a:cubicBezTo>
                  <a:pt x="3470" y="5765"/>
                  <a:pt x="3473" y="5750"/>
                  <a:pt x="3485" y="5743"/>
                </a:cubicBezTo>
                <a:close/>
                <a:moveTo>
                  <a:pt x="3772" y="5569"/>
                </a:moveTo>
                <a:lnTo>
                  <a:pt x="3895" y="5495"/>
                </a:lnTo>
                <a:cubicBezTo>
                  <a:pt x="3907" y="5488"/>
                  <a:pt x="3921" y="5492"/>
                  <a:pt x="3928" y="5503"/>
                </a:cubicBezTo>
                <a:cubicBezTo>
                  <a:pt x="3935" y="5514"/>
                  <a:pt x="3932" y="5529"/>
                  <a:pt x="3920" y="5536"/>
                </a:cubicBezTo>
                <a:lnTo>
                  <a:pt x="3797" y="5610"/>
                </a:lnTo>
                <a:cubicBezTo>
                  <a:pt x="3786" y="5617"/>
                  <a:pt x="3771" y="5614"/>
                  <a:pt x="3764" y="5602"/>
                </a:cubicBezTo>
                <a:cubicBezTo>
                  <a:pt x="3757" y="5591"/>
                  <a:pt x="3761" y="5576"/>
                  <a:pt x="3772" y="5569"/>
                </a:cubicBezTo>
                <a:close/>
                <a:moveTo>
                  <a:pt x="4060" y="5395"/>
                </a:moveTo>
                <a:lnTo>
                  <a:pt x="4183" y="5321"/>
                </a:lnTo>
                <a:cubicBezTo>
                  <a:pt x="4194" y="5314"/>
                  <a:pt x="4209" y="5318"/>
                  <a:pt x="4216" y="5329"/>
                </a:cubicBezTo>
                <a:cubicBezTo>
                  <a:pt x="4223" y="5340"/>
                  <a:pt x="4219" y="5355"/>
                  <a:pt x="4208" y="5362"/>
                </a:cubicBezTo>
                <a:lnTo>
                  <a:pt x="4084" y="5436"/>
                </a:lnTo>
                <a:cubicBezTo>
                  <a:pt x="4073" y="5443"/>
                  <a:pt x="4058" y="5440"/>
                  <a:pt x="4052" y="5428"/>
                </a:cubicBezTo>
                <a:cubicBezTo>
                  <a:pt x="4045" y="5417"/>
                  <a:pt x="4048" y="5402"/>
                  <a:pt x="4060" y="5395"/>
                </a:cubicBezTo>
                <a:close/>
                <a:moveTo>
                  <a:pt x="4347" y="5221"/>
                </a:moveTo>
                <a:lnTo>
                  <a:pt x="4470" y="5147"/>
                </a:lnTo>
                <a:cubicBezTo>
                  <a:pt x="4482" y="5140"/>
                  <a:pt x="4496" y="5144"/>
                  <a:pt x="4503" y="5155"/>
                </a:cubicBezTo>
                <a:cubicBezTo>
                  <a:pt x="4510" y="5166"/>
                  <a:pt x="4507" y="5181"/>
                  <a:pt x="4495" y="5188"/>
                </a:cubicBezTo>
                <a:lnTo>
                  <a:pt x="4372" y="5263"/>
                </a:lnTo>
                <a:cubicBezTo>
                  <a:pt x="4361" y="5269"/>
                  <a:pt x="4346" y="5266"/>
                  <a:pt x="4339" y="5254"/>
                </a:cubicBezTo>
                <a:cubicBezTo>
                  <a:pt x="4332" y="5243"/>
                  <a:pt x="4336" y="5228"/>
                  <a:pt x="4347" y="5221"/>
                </a:cubicBezTo>
                <a:close/>
                <a:moveTo>
                  <a:pt x="4635" y="5048"/>
                </a:moveTo>
                <a:lnTo>
                  <a:pt x="4758" y="4973"/>
                </a:lnTo>
                <a:cubicBezTo>
                  <a:pt x="4769" y="4966"/>
                  <a:pt x="4784" y="4970"/>
                  <a:pt x="4791" y="4981"/>
                </a:cubicBezTo>
                <a:cubicBezTo>
                  <a:pt x="4798" y="4992"/>
                  <a:pt x="4794" y="5007"/>
                  <a:pt x="4783" y="5014"/>
                </a:cubicBezTo>
                <a:lnTo>
                  <a:pt x="4659" y="5089"/>
                </a:lnTo>
                <a:cubicBezTo>
                  <a:pt x="4648" y="5095"/>
                  <a:pt x="4633" y="5092"/>
                  <a:pt x="4626" y="5081"/>
                </a:cubicBezTo>
                <a:cubicBezTo>
                  <a:pt x="4620" y="5069"/>
                  <a:pt x="4623" y="5054"/>
                  <a:pt x="4635" y="5048"/>
                </a:cubicBezTo>
                <a:close/>
                <a:moveTo>
                  <a:pt x="4922" y="4874"/>
                </a:moveTo>
                <a:lnTo>
                  <a:pt x="5045" y="4799"/>
                </a:lnTo>
                <a:cubicBezTo>
                  <a:pt x="5057" y="4792"/>
                  <a:pt x="5071" y="4796"/>
                  <a:pt x="5078" y="4807"/>
                </a:cubicBezTo>
                <a:cubicBezTo>
                  <a:pt x="5085" y="4819"/>
                  <a:pt x="5081" y="4833"/>
                  <a:pt x="5070" y="4840"/>
                </a:cubicBezTo>
                <a:lnTo>
                  <a:pt x="4947" y="4915"/>
                </a:lnTo>
                <a:cubicBezTo>
                  <a:pt x="4936" y="4922"/>
                  <a:pt x="4921" y="4918"/>
                  <a:pt x="4914" y="4907"/>
                </a:cubicBezTo>
                <a:cubicBezTo>
                  <a:pt x="4907" y="4895"/>
                  <a:pt x="4911" y="4881"/>
                  <a:pt x="4922" y="4874"/>
                </a:cubicBezTo>
                <a:close/>
                <a:moveTo>
                  <a:pt x="5210" y="4700"/>
                </a:moveTo>
                <a:lnTo>
                  <a:pt x="5333" y="4625"/>
                </a:lnTo>
                <a:cubicBezTo>
                  <a:pt x="5344" y="4618"/>
                  <a:pt x="5359" y="4622"/>
                  <a:pt x="5366" y="4633"/>
                </a:cubicBezTo>
                <a:cubicBezTo>
                  <a:pt x="5373" y="4645"/>
                  <a:pt x="5369" y="4659"/>
                  <a:pt x="5358" y="4666"/>
                </a:cubicBezTo>
                <a:lnTo>
                  <a:pt x="5234" y="4741"/>
                </a:lnTo>
                <a:cubicBezTo>
                  <a:pt x="5223" y="4748"/>
                  <a:pt x="5208" y="4744"/>
                  <a:pt x="5201" y="4733"/>
                </a:cubicBezTo>
                <a:cubicBezTo>
                  <a:pt x="5195" y="4721"/>
                  <a:pt x="5198" y="4707"/>
                  <a:pt x="5210" y="4700"/>
                </a:cubicBezTo>
                <a:close/>
                <a:moveTo>
                  <a:pt x="5497" y="4526"/>
                </a:moveTo>
                <a:lnTo>
                  <a:pt x="5620" y="4451"/>
                </a:lnTo>
                <a:cubicBezTo>
                  <a:pt x="5632" y="4444"/>
                  <a:pt x="5646" y="4448"/>
                  <a:pt x="5653" y="4459"/>
                </a:cubicBezTo>
                <a:cubicBezTo>
                  <a:pt x="5660" y="4471"/>
                  <a:pt x="5656" y="4485"/>
                  <a:pt x="5645" y="4492"/>
                </a:cubicBezTo>
                <a:lnTo>
                  <a:pt x="5522" y="4567"/>
                </a:lnTo>
                <a:cubicBezTo>
                  <a:pt x="5511" y="4574"/>
                  <a:pt x="5496" y="4570"/>
                  <a:pt x="5489" y="4559"/>
                </a:cubicBezTo>
                <a:cubicBezTo>
                  <a:pt x="5482" y="4547"/>
                  <a:pt x="5486" y="4533"/>
                  <a:pt x="5497" y="4526"/>
                </a:cubicBezTo>
                <a:close/>
                <a:moveTo>
                  <a:pt x="5785" y="4352"/>
                </a:moveTo>
                <a:lnTo>
                  <a:pt x="5908" y="4277"/>
                </a:lnTo>
                <a:cubicBezTo>
                  <a:pt x="5919" y="4271"/>
                  <a:pt x="5934" y="4274"/>
                  <a:pt x="5941" y="4285"/>
                </a:cubicBezTo>
                <a:cubicBezTo>
                  <a:pt x="5948" y="4297"/>
                  <a:pt x="5944" y="4312"/>
                  <a:pt x="5933" y="4318"/>
                </a:cubicBezTo>
                <a:lnTo>
                  <a:pt x="5809" y="4393"/>
                </a:lnTo>
                <a:cubicBezTo>
                  <a:pt x="5798" y="4400"/>
                  <a:pt x="5783" y="4396"/>
                  <a:pt x="5776" y="4385"/>
                </a:cubicBezTo>
                <a:cubicBezTo>
                  <a:pt x="5770" y="4374"/>
                  <a:pt x="5773" y="4359"/>
                  <a:pt x="5785" y="4352"/>
                </a:cubicBezTo>
                <a:close/>
                <a:moveTo>
                  <a:pt x="6072" y="4178"/>
                </a:moveTo>
                <a:lnTo>
                  <a:pt x="6195" y="4103"/>
                </a:lnTo>
                <a:cubicBezTo>
                  <a:pt x="6207" y="4097"/>
                  <a:pt x="6221" y="4100"/>
                  <a:pt x="6228" y="4112"/>
                </a:cubicBezTo>
                <a:cubicBezTo>
                  <a:pt x="6235" y="4123"/>
                  <a:pt x="6231" y="4138"/>
                  <a:pt x="6220" y="4145"/>
                </a:cubicBezTo>
                <a:lnTo>
                  <a:pt x="6097" y="4219"/>
                </a:lnTo>
                <a:cubicBezTo>
                  <a:pt x="6086" y="4226"/>
                  <a:pt x="6071" y="4222"/>
                  <a:pt x="6064" y="4211"/>
                </a:cubicBezTo>
                <a:cubicBezTo>
                  <a:pt x="6057" y="4200"/>
                  <a:pt x="6061" y="4185"/>
                  <a:pt x="6072" y="4178"/>
                </a:cubicBezTo>
                <a:close/>
                <a:moveTo>
                  <a:pt x="6360" y="4004"/>
                </a:moveTo>
                <a:lnTo>
                  <a:pt x="6483" y="3930"/>
                </a:lnTo>
                <a:cubicBezTo>
                  <a:pt x="6494" y="3923"/>
                  <a:pt x="6509" y="3926"/>
                  <a:pt x="6516" y="3938"/>
                </a:cubicBezTo>
                <a:cubicBezTo>
                  <a:pt x="6523" y="3949"/>
                  <a:pt x="6519" y="3964"/>
                  <a:pt x="6508" y="3971"/>
                </a:cubicBezTo>
                <a:lnTo>
                  <a:pt x="6384" y="4045"/>
                </a:lnTo>
                <a:cubicBezTo>
                  <a:pt x="6373" y="4052"/>
                  <a:pt x="6358" y="4048"/>
                  <a:pt x="6351" y="4037"/>
                </a:cubicBezTo>
                <a:cubicBezTo>
                  <a:pt x="6345" y="4026"/>
                  <a:pt x="6348" y="4011"/>
                  <a:pt x="6360" y="4004"/>
                </a:cubicBezTo>
                <a:close/>
              </a:path>
            </a:pathLst>
          </a:custGeom>
          <a:solidFill>
            <a:srgbClr val="000000"/>
          </a:solidFill>
          <a:ln w="9525"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798" name="Freeform 70"/>
          <p:cNvSpPr>
            <a:spLocks noEditPoints="1"/>
          </p:cNvSpPr>
          <p:nvPr/>
        </p:nvSpPr>
        <p:spPr bwMode="auto">
          <a:xfrm>
            <a:off x="1947863" y="4041775"/>
            <a:ext cx="2586038" cy="133350"/>
          </a:xfrm>
          <a:custGeom>
            <a:avLst/>
            <a:gdLst/>
            <a:ahLst/>
            <a:cxnLst>
              <a:cxn ang="0">
                <a:pos x="24" y="87"/>
              </a:cxn>
              <a:cxn ang="0">
                <a:pos x="4297" y="87"/>
              </a:cxn>
              <a:cxn ang="0">
                <a:pos x="4321" y="111"/>
              </a:cxn>
              <a:cxn ang="0">
                <a:pos x="4297" y="135"/>
              </a:cxn>
              <a:cxn ang="0">
                <a:pos x="24" y="135"/>
              </a:cxn>
              <a:cxn ang="0">
                <a:pos x="0" y="111"/>
              </a:cxn>
              <a:cxn ang="0">
                <a:pos x="24" y="87"/>
              </a:cxn>
              <a:cxn ang="0">
                <a:pos x="4165" y="7"/>
              </a:cxn>
              <a:cxn ang="0">
                <a:pos x="4345" y="111"/>
              </a:cxn>
              <a:cxn ang="0">
                <a:pos x="4165" y="216"/>
              </a:cxn>
              <a:cxn ang="0">
                <a:pos x="4132" y="208"/>
              </a:cxn>
              <a:cxn ang="0">
                <a:pos x="4141" y="175"/>
              </a:cxn>
              <a:cxn ang="0">
                <a:pos x="4285" y="91"/>
              </a:cxn>
              <a:cxn ang="0">
                <a:pos x="4285" y="132"/>
              </a:cxn>
              <a:cxn ang="0">
                <a:pos x="4141" y="48"/>
              </a:cxn>
              <a:cxn ang="0">
                <a:pos x="4132" y="15"/>
              </a:cxn>
              <a:cxn ang="0">
                <a:pos x="4165" y="7"/>
              </a:cxn>
            </a:cxnLst>
            <a:rect l="0" t="0" r="r" b="b"/>
            <a:pathLst>
              <a:path w="4345" h="223">
                <a:moveTo>
                  <a:pt x="24" y="87"/>
                </a:moveTo>
                <a:lnTo>
                  <a:pt x="4297" y="87"/>
                </a:lnTo>
                <a:cubicBezTo>
                  <a:pt x="4310" y="87"/>
                  <a:pt x="4321" y="98"/>
                  <a:pt x="4321" y="111"/>
                </a:cubicBezTo>
                <a:cubicBezTo>
                  <a:pt x="4321" y="125"/>
                  <a:pt x="4310" y="135"/>
                  <a:pt x="4297" y="135"/>
                </a:cubicBezTo>
                <a:lnTo>
                  <a:pt x="24" y="135"/>
                </a:lnTo>
                <a:cubicBezTo>
                  <a:pt x="11" y="135"/>
                  <a:pt x="0" y="125"/>
                  <a:pt x="0" y="111"/>
                </a:cubicBezTo>
                <a:cubicBezTo>
                  <a:pt x="0" y="98"/>
                  <a:pt x="11" y="87"/>
                  <a:pt x="24" y="87"/>
                </a:cubicBezTo>
                <a:close/>
                <a:moveTo>
                  <a:pt x="4165" y="7"/>
                </a:moveTo>
                <a:lnTo>
                  <a:pt x="4345" y="111"/>
                </a:lnTo>
                <a:lnTo>
                  <a:pt x="4165" y="216"/>
                </a:lnTo>
                <a:cubicBezTo>
                  <a:pt x="4154" y="223"/>
                  <a:pt x="4139" y="219"/>
                  <a:pt x="4132" y="208"/>
                </a:cubicBezTo>
                <a:cubicBezTo>
                  <a:pt x="4126" y="196"/>
                  <a:pt x="4129" y="181"/>
                  <a:pt x="4141" y="175"/>
                </a:cubicBezTo>
                <a:lnTo>
                  <a:pt x="4285" y="91"/>
                </a:lnTo>
                <a:lnTo>
                  <a:pt x="4285" y="132"/>
                </a:lnTo>
                <a:lnTo>
                  <a:pt x="4141" y="48"/>
                </a:lnTo>
                <a:cubicBezTo>
                  <a:pt x="4129" y="42"/>
                  <a:pt x="4126" y="27"/>
                  <a:pt x="4132" y="15"/>
                </a:cubicBezTo>
                <a:cubicBezTo>
                  <a:pt x="4139" y="4"/>
                  <a:pt x="4154" y="0"/>
                  <a:pt x="4165" y="7"/>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799" name="Freeform 71"/>
          <p:cNvSpPr>
            <a:spLocks noEditPoints="1"/>
          </p:cNvSpPr>
          <p:nvPr/>
        </p:nvSpPr>
        <p:spPr bwMode="auto">
          <a:xfrm>
            <a:off x="673100" y="1774825"/>
            <a:ext cx="1304925" cy="2351088"/>
          </a:xfrm>
          <a:custGeom>
            <a:avLst/>
            <a:gdLst/>
            <a:ahLst/>
            <a:cxnLst>
              <a:cxn ang="0">
                <a:pos x="2144" y="3932"/>
              </a:cxn>
              <a:cxn ang="0">
                <a:pos x="7" y="54"/>
              </a:cxn>
              <a:cxn ang="0">
                <a:pos x="17" y="21"/>
              </a:cxn>
              <a:cxn ang="0">
                <a:pos x="49" y="31"/>
              </a:cxn>
              <a:cxn ang="0">
                <a:pos x="2186" y="3909"/>
              </a:cxn>
              <a:cxn ang="0">
                <a:pos x="2177" y="3941"/>
              </a:cxn>
              <a:cxn ang="0">
                <a:pos x="2144" y="3932"/>
              </a:cxn>
              <a:cxn ang="0">
                <a:pos x="0" y="208"/>
              </a:cxn>
              <a:cxn ang="0">
                <a:pos x="5" y="0"/>
              </a:cxn>
              <a:cxn ang="0">
                <a:pos x="184" y="107"/>
              </a:cxn>
              <a:cxn ang="0">
                <a:pos x="192" y="140"/>
              </a:cxn>
              <a:cxn ang="0">
                <a:pos x="159" y="148"/>
              </a:cxn>
              <a:cxn ang="0">
                <a:pos x="16" y="63"/>
              </a:cxn>
              <a:cxn ang="0">
                <a:pos x="52" y="43"/>
              </a:cxn>
              <a:cxn ang="0">
                <a:pos x="48" y="209"/>
              </a:cxn>
              <a:cxn ang="0">
                <a:pos x="24" y="233"/>
              </a:cxn>
              <a:cxn ang="0">
                <a:pos x="0" y="208"/>
              </a:cxn>
            </a:cxnLst>
            <a:rect l="0" t="0" r="r" b="b"/>
            <a:pathLst>
              <a:path w="2193" h="3948">
                <a:moveTo>
                  <a:pt x="2144" y="3932"/>
                </a:moveTo>
                <a:lnTo>
                  <a:pt x="7" y="54"/>
                </a:lnTo>
                <a:cubicBezTo>
                  <a:pt x="1" y="42"/>
                  <a:pt x="5" y="27"/>
                  <a:pt x="17" y="21"/>
                </a:cubicBezTo>
                <a:cubicBezTo>
                  <a:pt x="28" y="15"/>
                  <a:pt x="43" y="19"/>
                  <a:pt x="49" y="31"/>
                </a:cubicBezTo>
                <a:lnTo>
                  <a:pt x="2186" y="3909"/>
                </a:lnTo>
                <a:cubicBezTo>
                  <a:pt x="2193" y="3920"/>
                  <a:pt x="2189" y="3935"/>
                  <a:pt x="2177" y="3941"/>
                </a:cubicBezTo>
                <a:cubicBezTo>
                  <a:pt x="2165" y="3948"/>
                  <a:pt x="2151" y="3944"/>
                  <a:pt x="2144" y="3932"/>
                </a:cubicBezTo>
                <a:close/>
                <a:moveTo>
                  <a:pt x="0" y="208"/>
                </a:moveTo>
                <a:lnTo>
                  <a:pt x="5" y="0"/>
                </a:lnTo>
                <a:lnTo>
                  <a:pt x="184" y="107"/>
                </a:lnTo>
                <a:cubicBezTo>
                  <a:pt x="195" y="114"/>
                  <a:pt x="199" y="129"/>
                  <a:pt x="192" y="140"/>
                </a:cubicBezTo>
                <a:cubicBezTo>
                  <a:pt x="185" y="151"/>
                  <a:pt x="171" y="155"/>
                  <a:pt x="159" y="148"/>
                </a:cubicBezTo>
                <a:lnTo>
                  <a:pt x="16" y="63"/>
                </a:lnTo>
                <a:lnTo>
                  <a:pt x="52" y="43"/>
                </a:lnTo>
                <a:lnTo>
                  <a:pt x="48" y="209"/>
                </a:lnTo>
                <a:cubicBezTo>
                  <a:pt x="48" y="223"/>
                  <a:pt x="37" y="233"/>
                  <a:pt x="24" y="233"/>
                </a:cubicBezTo>
                <a:cubicBezTo>
                  <a:pt x="10" y="232"/>
                  <a:pt x="0" y="221"/>
                  <a:pt x="0" y="208"/>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00" name="Freeform 72"/>
          <p:cNvSpPr>
            <a:spLocks/>
          </p:cNvSpPr>
          <p:nvPr/>
        </p:nvSpPr>
        <p:spPr bwMode="auto">
          <a:xfrm>
            <a:off x="684212" y="2522538"/>
            <a:ext cx="2135188" cy="3935413"/>
          </a:xfrm>
          <a:custGeom>
            <a:avLst/>
            <a:gdLst/>
            <a:ahLst/>
            <a:cxnLst>
              <a:cxn ang="0">
                <a:pos x="3545" y="2667"/>
              </a:cxn>
              <a:cxn ang="0">
                <a:pos x="729" y="43"/>
              </a:cxn>
              <a:cxn ang="0">
                <a:pos x="769" y="28"/>
              </a:cxn>
              <a:cxn ang="0">
                <a:pos x="49" y="6588"/>
              </a:cxn>
              <a:cxn ang="0">
                <a:pos x="8" y="6569"/>
              </a:cxn>
              <a:cxn ang="0">
                <a:pos x="3544" y="2633"/>
              </a:cxn>
              <a:cxn ang="0">
                <a:pos x="3578" y="2632"/>
              </a:cxn>
              <a:cxn ang="0">
                <a:pos x="3579" y="2666"/>
              </a:cxn>
              <a:cxn ang="0">
                <a:pos x="43" y="6602"/>
              </a:cxn>
              <a:cxn ang="0">
                <a:pos x="16" y="6607"/>
              </a:cxn>
              <a:cxn ang="0">
                <a:pos x="2" y="6583"/>
              </a:cxn>
              <a:cxn ang="0">
                <a:pos x="722" y="23"/>
              </a:cxn>
              <a:cxn ang="0">
                <a:pos x="737" y="3"/>
              </a:cxn>
              <a:cxn ang="0">
                <a:pos x="762" y="8"/>
              </a:cxn>
              <a:cxn ang="0">
                <a:pos x="3578" y="2632"/>
              </a:cxn>
              <a:cxn ang="0">
                <a:pos x="3579" y="2666"/>
              </a:cxn>
              <a:cxn ang="0">
                <a:pos x="3545" y="2667"/>
              </a:cxn>
            </a:cxnLst>
            <a:rect l="0" t="0" r="r" b="b"/>
            <a:pathLst>
              <a:path w="3588" h="6612">
                <a:moveTo>
                  <a:pt x="3545" y="2667"/>
                </a:moveTo>
                <a:lnTo>
                  <a:pt x="729" y="43"/>
                </a:lnTo>
                <a:lnTo>
                  <a:pt x="769" y="28"/>
                </a:lnTo>
                <a:lnTo>
                  <a:pt x="49" y="6588"/>
                </a:lnTo>
                <a:lnTo>
                  <a:pt x="8" y="6569"/>
                </a:lnTo>
                <a:lnTo>
                  <a:pt x="3544" y="2633"/>
                </a:lnTo>
                <a:cubicBezTo>
                  <a:pt x="3552" y="2624"/>
                  <a:pt x="3568" y="2623"/>
                  <a:pt x="3578" y="2632"/>
                </a:cubicBezTo>
                <a:cubicBezTo>
                  <a:pt x="3587" y="2640"/>
                  <a:pt x="3588" y="2656"/>
                  <a:pt x="3579" y="2666"/>
                </a:cubicBezTo>
                <a:lnTo>
                  <a:pt x="43" y="6602"/>
                </a:lnTo>
                <a:cubicBezTo>
                  <a:pt x="36" y="6609"/>
                  <a:pt x="25" y="6612"/>
                  <a:pt x="16" y="6607"/>
                </a:cubicBezTo>
                <a:cubicBezTo>
                  <a:pt x="6" y="6603"/>
                  <a:pt x="0" y="6593"/>
                  <a:pt x="2" y="6583"/>
                </a:cubicBezTo>
                <a:lnTo>
                  <a:pt x="722" y="23"/>
                </a:lnTo>
                <a:cubicBezTo>
                  <a:pt x="723" y="14"/>
                  <a:pt x="729" y="6"/>
                  <a:pt x="737" y="3"/>
                </a:cubicBezTo>
                <a:cubicBezTo>
                  <a:pt x="746" y="0"/>
                  <a:pt x="755" y="2"/>
                  <a:pt x="762" y="8"/>
                </a:cubicBezTo>
                <a:lnTo>
                  <a:pt x="3578" y="2632"/>
                </a:lnTo>
                <a:cubicBezTo>
                  <a:pt x="3588" y="2641"/>
                  <a:pt x="3588" y="2656"/>
                  <a:pt x="3579" y="2666"/>
                </a:cubicBezTo>
                <a:cubicBezTo>
                  <a:pt x="3570" y="2676"/>
                  <a:pt x="3555" y="2676"/>
                  <a:pt x="3545" y="2667"/>
                </a:cubicBezTo>
                <a:close/>
              </a:path>
            </a:pathLst>
          </a:custGeom>
          <a:solidFill>
            <a:srgbClr val="0070C0"/>
          </a:solidFill>
          <a:ln w="9525" cap="flat">
            <a:solidFill>
              <a:srgbClr val="0070C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01" name="Freeform 73"/>
          <p:cNvSpPr>
            <a:spLocks/>
          </p:cNvSpPr>
          <p:nvPr/>
        </p:nvSpPr>
        <p:spPr bwMode="auto">
          <a:xfrm>
            <a:off x="736600" y="1912938"/>
            <a:ext cx="2813050" cy="2592388"/>
          </a:xfrm>
          <a:custGeom>
            <a:avLst/>
            <a:gdLst/>
            <a:ahLst/>
            <a:cxnLst>
              <a:cxn ang="0">
                <a:pos x="4684" y="3692"/>
              </a:cxn>
              <a:cxn ang="0">
                <a:pos x="12" y="44"/>
              </a:cxn>
              <a:cxn ang="0">
                <a:pos x="49" y="17"/>
              </a:cxn>
              <a:cxn ang="0">
                <a:pos x="1713" y="4321"/>
              </a:cxn>
              <a:cxn ang="0">
                <a:pos x="1685" y="4306"/>
              </a:cxn>
              <a:cxn ang="0">
                <a:pos x="4693" y="3650"/>
              </a:cxn>
              <a:cxn ang="0">
                <a:pos x="4722" y="3668"/>
              </a:cxn>
              <a:cxn ang="0">
                <a:pos x="4704" y="3697"/>
              </a:cxn>
              <a:cxn ang="0">
                <a:pos x="1696" y="4353"/>
              </a:cxn>
              <a:cxn ang="0">
                <a:pos x="1668" y="4338"/>
              </a:cxn>
              <a:cxn ang="0">
                <a:pos x="4" y="34"/>
              </a:cxn>
              <a:cxn ang="0">
                <a:pos x="12" y="6"/>
              </a:cxn>
              <a:cxn ang="0">
                <a:pos x="41" y="7"/>
              </a:cxn>
              <a:cxn ang="0">
                <a:pos x="4713" y="3655"/>
              </a:cxn>
              <a:cxn ang="0">
                <a:pos x="4717" y="3688"/>
              </a:cxn>
              <a:cxn ang="0">
                <a:pos x="4684" y="3692"/>
              </a:cxn>
            </a:cxnLst>
            <a:rect l="0" t="0" r="r" b="b"/>
            <a:pathLst>
              <a:path w="4726" h="4355">
                <a:moveTo>
                  <a:pt x="4684" y="3692"/>
                </a:moveTo>
                <a:lnTo>
                  <a:pt x="12" y="44"/>
                </a:lnTo>
                <a:lnTo>
                  <a:pt x="49" y="17"/>
                </a:lnTo>
                <a:lnTo>
                  <a:pt x="1713" y="4321"/>
                </a:lnTo>
                <a:lnTo>
                  <a:pt x="1685" y="4306"/>
                </a:lnTo>
                <a:lnTo>
                  <a:pt x="4693" y="3650"/>
                </a:lnTo>
                <a:cubicBezTo>
                  <a:pt x="4706" y="3647"/>
                  <a:pt x="4719" y="3655"/>
                  <a:pt x="4722" y="3668"/>
                </a:cubicBezTo>
                <a:cubicBezTo>
                  <a:pt x="4725" y="3681"/>
                  <a:pt x="4717" y="3694"/>
                  <a:pt x="4704" y="3697"/>
                </a:cubicBezTo>
                <a:lnTo>
                  <a:pt x="1696" y="4353"/>
                </a:lnTo>
                <a:cubicBezTo>
                  <a:pt x="1684" y="4355"/>
                  <a:pt x="1672" y="4349"/>
                  <a:pt x="1668" y="4338"/>
                </a:cubicBezTo>
                <a:lnTo>
                  <a:pt x="4" y="34"/>
                </a:lnTo>
                <a:cubicBezTo>
                  <a:pt x="0" y="24"/>
                  <a:pt x="3" y="13"/>
                  <a:pt x="12" y="6"/>
                </a:cubicBezTo>
                <a:cubicBezTo>
                  <a:pt x="21" y="0"/>
                  <a:pt x="33" y="0"/>
                  <a:pt x="41" y="7"/>
                </a:cubicBezTo>
                <a:lnTo>
                  <a:pt x="4713" y="3655"/>
                </a:lnTo>
                <a:cubicBezTo>
                  <a:pt x="4724" y="3663"/>
                  <a:pt x="4726" y="3678"/>
                  <a:pt x="4717" y="3688"/>
                </a:cubicBezTo>
                <a:cubicBezTo>
                  <a:pt x="4709" y="3699"/>
                  <a:pt x="4694" y="3701"/>
                  <a:pt x="4684" y="3692"/>
                </a:cubicBezTo>
                <a:close/>
              </a:path>
            </a:pathLst>
          </a:custGeom>
          <a:solidFill>
            <a:srgbClr val="4F6228"/>
          </a:solidFill>
          <a:ln w="9525" cap="flat">
            <a:solidFill>
              <a:srgbClr val="4F6228"/>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02" name="Freeform 74"/>
          <p:cNvSpPr>
            <a:spLocks/>
          </p:cNvSpPr>
          <p:nvPr/>
        </p:nvSpPr>
        <p:spPr bwMode="auto">
          <a:xfrm>
            <a:off x="1108075" y="3836988"/>
            <a:ext cx="2679700" cy="1782763"/>
          </a:xfrm>
          <a:custGeom>
            <a:avLst/>
            <a:gdLst/>
            <a:ahLst/>
            <a:cxnLst>
              <a:cxn ang="0">
                <a:pos x="4471" y="465"/>
              </a:cxn>
              <a:cxn ang="0">
                <a:pos x="1175" y="49"/>
              </a:cxn>
              <a:cxn ang="0">
                <a:pos x="1201" y="34"/>
              </a:cxn>
              <a:cxn ang="0">
                <a:pos x="49" y="2978"/>
              </a:cxn>
              <a:cxn ang="0">
                <a:pos x="15" y="2949"/>
              </a:cxn>
              <a:cxn ang="0">
                <a:pos x="4463" y="421"/>
              </a:cxn>
              <a:cxn ang="0">
                <a:pos x="4495" y="430"/>
              </a:cxn>
              <a:cxn ang="0">
                <a:pos x="4486" y="462"/>
              </a:cxn>
              <a:cxn ang="0">
                <a:pos x="38" y="2990"/>
              </a:cxn>
              <a:cxn ang="0">
                <a:pos x="11" y="2988"/>
              </a:cxn>
              <a:cxn ang="0">
                <a:pos x="4" y="2961"/>
              </a:cxn>
              <a:cxn ang="0">
                <a:pos x="1156" y="17"/>
              </a:cxn>
              <a:cxn ang="0">
                <a:pos x="1181" y="2"/>
              </a:cxn>
              <a:cxn ang="0">
                <a:pos x="4477" y="418"/>
              </a:cxn>
              <a:cxn ang="0">
                <a:pos x="4498" y="444"/>
              </a:cxn>
              <a:cxn ang="0">
                <a:pos x="4471" y="465"/>
              </a:cxn>
            </a:cxnLst>
            <a:rect l="0" t="0" r="r" b="b"/>
            <a:pathLst>
              <a:path w="4502" h="2995">
                <a:moveTo>
                  <a:pt x="4471" y="465"/>
                </a:moveTo>
                <a:lnTo>
                  <a:pt x="1175" y="49"/>
                </a:lnTo>
                <a:lnTo>
                  <a:pt x="1201" y="34"/>
                </a:lnTo>
                <a:lnTo>
                  <a:pt x="49" y="2978"/>
                </a:lnTo>
                <a:lnTo>
                  <a:pt x="15" y="2949"/>
                </a:lnTo>
                <a:lnTo>
                  <a:pt x="4463" y="421"/>
                </a:lnTo>
                <a:cubicBezTo>
                  <a:pt x="4474" y="414"/>
                  <a:pt x="4489" y="418"/>
                  <a:pt x="4495" y="430"/>
                </a:cubicBezTo>
                <a:cubicBezTo>
                  <a:pt x="4502" y="441"/>
                  <a:pt x="4498" y="456"/>
                  <a:pt x="4486" y="462"/>
                </a:cubicBezTo>
                <a:lnTo>
                  <a:pt x="38" y="2990"/>
                </a:lnTo>
                <a:cubicBezTo>
                  <a:pt x="29" y="2995"/>
                  <a:pt x="18" y="2994"/>
                  <a:pt x="11" y="2988"/>
                </a:cubicBezTo>
                <a:cubicBezTo>
                  <a:pt x="3" y="2981"/>
                  <a:pt x="0" y="2970"/>
                  <a:pt x="4" y="2961"/>
                </a:cubicBezTo>
                <a:lnTo>
                  <a:pt x="1156" y="17"/>
                </a:lnTo>
                <a:cubicBezTo>
                  <a:pt x="1160" y="6"/>
                  <a:pt x="1171" y="0"/>
                  <a:pt x="1181" y="2"/>
                </a:cubicBezTo>
                <a:lnTo>
                  <a:pt x="4477" y="418"/>
                </a:lnTo>
                <a:cubicBezTo>
                  <a:pt x="4491" y="419"/>
                  <a:pt x="4500" y="431"/>
                  <a:pt x="4498" y="444"/>
                </a:cubicBezTo>
                <a:cubicBezTo>
                  <a:pt x="4497" y="458"/>
                  <a:pt x="4485" y="467"/>
                  <a:pt x="4471" y="465"/>
                </a:cubicBezTo>
                <a:close/>
              </a:path>
            </a:pathLst>
          </a:custGeom>
          <a:solidFill>
            <a:srgbClr val="990099"/>
          </a:solidFill>
          <a:ln w="9525" cap="flat">
            <a:solidFill>
              <a:srgbClr val="990099"/>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03" name="Freeform 75"/>
          <p:cNvSpPr>
            <a:spLocks/>
          </p:cNvSpPr>
          <p:nvPr/>
        </p:nvSpPr>
        <p:spPr bwMode="auto">
          <a:xfrm>
            <a:off x="1081088" y="2532063"/>
            <a:ext cx="2706688" cy="2543175"/>
          </a:xfrm>
          <a:custGeom>
            <a:avLst/>
            <a:gdLst/>
            <a:ahLst/>
            <a:cxnLst>
              <a:cxn ang="0">
                <a:pos x="4509" y="2654"/>
              </a:cxn>
              <a:cxn ang="0">
                <a:pos x="13" y="46"/>
              </a:cxn>
              <a:cxn ang="0">
                <a:pos x="49" y="22"/>
              </a:cxn>
              <a:cxn ang="0">
                <a:pos x="609" y="4246"/>
              </a:cxn>
              <a:cxn ang="0">
                <a:pos x="576" y="4227"/>
              </a:cxn>
              <a:cxn ang="0">
                <a:pos x="4512" y="2611"/>
              </a:cxn>
              <a:cxn ang="0">
                <a:pos x="4544" y="2624"/>
              </a:cxn>
              <a:cxn ang="0">
                <a:pos x="4531" y="2656"/>
              </a:cxn>
              <a:cxn ang="0">
                <a:pos x="595" y="4272"/>
              </a:cxn>
              <a:cxn ang="0">
                <a:pos x="573" y="4270"/>
              </a:cxn>
              <a:cxn ang="0">
                <a:pos x="562" y="4253"/>
              </a:cxn>
              <a:cxn ang="0">
                <a:pos x="2" y="29"/>
              </a:cxn>
              <a:cxn ang="0">
                <a:pos x="12" y="6"/>
              </a:cxn>
              <a:cxn ang="0">
                <a:pos x="38" y="5"/>
              </a:cxn>
              <a:cxn ang="0">
                <a:pos x="4534" y="2613"/>
              </a:cxn>
              <a:cxn ang="0">
                <a:pos x="4542" y="2646"/>
              </a:cxn>
              <a:cxn ang="0">
                <a:pos x="4509" y="2654"/>
              </a:cxn>
            </a:cxnLst>
            <a:rect l="0" t="0" r="r" b="b"/>
            <a:pathLst>
              <a:path w="4549" h="4274">
                <a:moveTo>
                  <a:pt x="4509" y="2654"/>
                </a:moveTo>
                <a:lnTo>
                  <a:pt x="13" y="46"/>
                </a:lnTo>
                <a:lnTo>
                  <a:pt x="49" y="22"/>
                </a:lnTo>
                <a:lnTo>
                  <a:pt x="609" y="4246"/>
                </a:lnTo>
                <a:lnTo>
                  <a:pt x="576" y="4227"/>
                </a:lnTo>
                <a:lnTo>
                  <a:pt x="4512" y="2611"/>
                </a:lnTo>
                <a:cubicBezTo>
                  <a:pt x="4525" y="2606"/>
                  <a:pt x="4539" y="2612"/>
                  <a:pt x="4544" y="2624"/>
                </a:cubicBezTo>
                <a:cubicBezTo>
                  <a:pt x="4549" y="2637"/>
                  <a:pt x="4543" y="2651"/>
                  <a:pt x="4531" y="2656"/>
                </a:cubicBezTo>
                <a:lnTo>
                  <a:pt x="595" y="4272"/>
                </a:lnTo>
                <a:cubicBezTo>
                  <a:pt x="588" y="4274"/>
                  <a:pt x="580" y="4274"/>
                  <a:pt x="573" y="4270"/>
                </a:cubicBezTo>
                <a:cubicBezTo>
                  <a:pt x="567" y="4267"/>
                  <a:pt x="563" y="4260"/>
                  <a:pt x="562" y="4253"/>
                </a:cubicBezTo>
                <a:lnTo>
                  <a:pt x="2" y="29"/>
                </a:lnTo>
                <a:cubicBezTo>
                  <a:pt x="0" y="20"/>
                  <a:pt x="5" y="11"/>
                  <a:pt x="12" y="6"/>
                </a:cubicBezTo>
                <a:cubicBezTo>
                  <a:pt x="20" y="0"/>
                  <a:pt x="30" y="0"/>
                  <a:pt x="38" y="5"/>
                </a:cubicBezTo>
                <a:lnTo>
                  <a:pt x="4534" y="2613"/>
                </a:lnTo>
                <a:cubicBezTo>
                  <a:pt x="4545" y="2619"/>
                  <a:pt x="4549" y="2634"/>
                  <a:pt x="4542" y="2646"/>
                </a:cubicBezTo>
                <a:cubicBezTo>
                  <a:pt x="4536" y="2657"/>
                  <a:pt x="4521" y="2661"/>
                  <a:pt x="4509" y="2654"/>
                </a:cubicBezTo>
                <a:close/>
              </a:path>
            </a:pathLst>
          </a:custGeom>
          <a:solidFill>
            <a:srgbClr val="FF9900"/>
          </a:solidFill>
          <a:ln w="9525" cap="flat">
            <a:solidFill>
              <a:srgbClr val="FF99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04" name="Freeform 76"/>
          <p:cNvSpPr>
            <a:spLocks/>
          </p:cNvSpPr>
          <p:nvPr/>
        </p:nvSpPr>
        <p:spPr bwMode="auto">
          <a:xfrm>
            <a:off x="719138" y="2103438"/>
            <a:ext cx="3498850" cy="4230688"/>
          </a:xfrm>
          <a:custGeom>
            <a:avLst/>
            <a:gdLst/>
            <a:ahLst/>
            <a:cxnLst>
              <a:cxn ang="0">
                <a:pos x="5812" y="3388"/>
              </a:cxn>
              <a:cxn ang="0">
                <a:pos x="228" y="76"/>
              </a:cxn>
              <a:cxn ang="0">
                <a:pos x="288" y="43"/>
              </a:cxn>
              <a:cxn ang="0">
                <a:pos x="80" y="7067"/>
              </a:cxn>
              <a:cxn ang="0">
                <a:pos x="19" y="7032"/>
              </a:cxn>
              <a:cxn ang="0">
                <a:pos x="5811" y="3320"/>
              </a:cxn>
              <a:cxn ang="0">
                <a:pos x="5866" y="3332"/>
              </a:cxn>
              <a:cxn ang="0">
                <a:pos x="5854" y="3387"/>
              </a:cxn>
              <a:cxn ang="0">
                <a:pos x="62" y="7099"/>
              </a:cxn>
              <a:cxn ang="0">
                <a:pos x="21" y="7100"/>
              </a:cxn>
              <a:cxn ang="0">
                <a:pos x="0" y="7064"/>
              </a:cxn>
              <a:cxn ang="0">
                <a:pos x="208" y="40"/>
              </a:cxn>
              <a:cxn ang="0">
                <a:pos x="229" y="6"/>
              </a:cxn>
              <a:cxn ang="0">
                <a:pos x="269" y="7"/>
              </a:cxn>
              <a:cxn ang="0">
                <a:pos x="5853" y="3319"/>
              </a:cxn>
              <a:cxn ang="0">
                <a:pos x="5867" y="3374"/>
              </a:cxn>
              <a:cxn ang="0">
                <a:pos x="5812" y="3388"/>
              </a:cxn>
            </a:cxnLst>
            <a:rect l="0" t="0" r="r" b="b"/>
            <a:pathLst>
              <a:path w="5878" h="7108">
                <a:moveTo>
                  <a:pt x="5812" y="3388"/>
                </a:moveTo>
                <a:lnTo>
                  <a:pt x="228" y="76"/>
                </a:lnTo>
                <a:lnTo>
                  <a:pt x="288" y="43"/>
                </a:lnTo>
                <a:lnTo>
                  <a:pt x="80" y="7067"/>
                </a:lnTo>
                <a:lnTo>
                  <a:pt x="19" y="7032"/>
                </a:lnTo>
                <a:lnTo>
                  <a:pt x="5811" y="3320"/>
                </a:lnTo>
                <a:cubicBezTo>
                  <a:pt x="5829" y="3308"/>
                  <a:pt x="5854" y="3313"/>
                  <a:pt x="5866" y="3332"/>
                </a:cubicBezTo>
                <a:cubicBezTo>
                  <a:pt x="5878" y="3350"/>
                  <a:pt x="5873" y="3375"/>
                  <a:pt x="5854" y="3387"/>
                </a:cubicBezTo>
                <a:lnTo>
                  <a:pt x="62" y="7099"/>
                </a:lnTo>
                <a:cubicBezTo>
                  <a:pt x="50" y="7107"/>
                  <a:pt x="34" y="7108"/>
                  <a:pt x="21" y="7100"/>
                </a:cubicBezTo>
                <a:cubicBezTo>
                  <a:pt x="8" y="7093"/>
                  <a:pt x="0" y="7079"/>
                  <a:pt x="0" y="7064"/>
                </a:cubicBezTo>
                <a:lnTo>
                  <a:pt x="208" y="40"/>
                </a:lnTo>
                <a:cubicBezTo>
                  <a:pt x="209" y="26"/>
                  <a:pt x="217" y="13"/>
                  <a:pt x="229" y="6"/>
                </a:cubicBezTo>
                <a:cubicBezTo>
                  <a:pt x="242" y="0"/>
                  <a:pt x="257" y="0"/>
                  <a:pt x="269" y="7"/>
                </a:cubicBezTo>
                <a:lnTo>
                  <a:pt x="5853" y="3319"/>
                </a:lnTo>
                <a:cubicBezTo>
                  <a:pt x="5872" y="3330"/>
                  <a:pt x="5878" y="3355"/>
                  <a:pt x="5867" y="3374"/>
                </a:cubicBezTo>
                <a:cubicBezTo>
                  <a:pt x="5856" y="3393"/>
                  <a:pt x="5831" y="3399"/>
                  <a:pt x="5812" y="3388"/>
                </a:cubicBezTo>
                <a:close/>
              </a:path>
            </a:pathLst>
          </a:custGeom>
          <a:solidFill>
            <a:srgbClr val="FF0000"/>
          </a:solidFill>
          <a:ln w="9525" cap="flat">
            <a:solidFill>
              <a:srgbClr val="FF00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13" name="Freeform 85"/>
          <p:cNvSpPr>
            <a:spLocks noEditPoints="1"/>
          </p:cNvSpPr>
          <p:nvPr/>
        </p:nvSpPr>
        <p:spPr bwMode="auto">
          <a:xfrm>
            <a:off x="685800" y="4092575"/>
            <a:ext cx="1304925" cy="2349500"/>
          </a:xfrm>
          <a:custGeom>
            <a:avLst/>
            <a:gdLst/>
            <a:ahLst/>
            <a:cxnLst>
              <a:cxn ang="0">
                <a:pos x="2186" y="39"/>
              </a:cxn>
              <a:cxn ang="0">
                <a:pos x="49" y="3917"/>
              </a:cxn>
              <a:cxn ang="0">
                <a:pos x="17" y="3927"/>
              </a:cxn>
              <a:cxn ang="0">
                <a:pos x="7" y="3894"/>
              </a:cxn>
              <a:cxn ang="0">
                <a:pos x="2144" y="16"/>
              </a:cxn>
              <a:cxn ang="0">
                <a:pos x="2177" y="6"/>
              </a:cxn>
              <a:cxn ang="0">
                <a:pos x="2186" y="39"/>
              </a:cxn>
              <a:cxn ang="0">
                <a:pos x="184" y="3841"/>
              </a:cxn>
              <a:cxn ang="0">
                <a:pos x="5" y="3948"/>
              </a:cxn>
              <a:cxn ang="0">
                <a:pos x="0" y="3740"/>
              </a:cxn>
              <a:cxn ang="0">
                <a:pos x="24" y="3715"/>
              </a:cxn>
              <a:cxn ang="0">
                <a:pos x="48" y="3739"/>
              </a:cxn>
              <a:cxn ang="0">
                <a:pos x="52" y="3905"/>
              </a:cxn>
              <a:cxn ang="0">
                <a:pos x="16" y="3885"/>
              </a:cxn>
              <a:cxn ang="0">
                <a:pos x="159" y="3800"/>
              </a:cxn>
              <a:cxn ang="0">
                <a:pos x="192" y="3808"/>
              </a:cxn>
              <a:cxn ang="0">
                <a:pos x="184" y="3841"/>
              </a:cxn>
            </a:cxnLst>
            <a:rect l="0" t="0" r="r" b="b"/>
            <a:pathLst>
              <a:path w="2193" h="3948">
                <a:moveTo>
                  <a:pt x="2186" y="39"/>
                </a:moveTo>
                <a:lnTo>
                  <a:pt x="49" y="3917"/>
                </a:lnTo>
                <a:cubicBezTo>
                  <a:pt x="43" y="3929"/>
                  <a:pt x="28" y="3933"/>
                  <a:pt x="17" y="3927"/>
                </a:cubicBezTo>
                <a:cubicBezTo>
                  <a:pt x="5" y="3920"/>
                  <a:pt x="1" y="3906"/>
                  <a:pt x="7" y="3894"/>
                </a:cubicBezTo>
                <a:lnTo>
                  <a:pt x="2144" y="16"/>
                </a:lnTo>
                <a:cubicBezTo>
                  <a:pt x="2151" y="4"/>
                  <a:pt x="2165" y="0"/>
                  <a:pt x="2177" y="6"/>
                </a:cubicBezTo>
                <a:cubicBezTo>
                  <a:pt x="2189" y="13"/>
                  <a:pt x="2193" y="27"/>
                  <a:pt x="2186" y="39"/>
                </a:cubicBezTo>
                <a:close/>
                <a:moveTo>
                  <a:pt x="184" y="3841"/>
                </a:moveTo>
                <a:lnTo>
                  <a:pt x="5" y="3948"/>
                </a:lnTo>
                <a:lnTo>
                  <a:pt x="0" y="3740"/>
                </a:lnTo>
                <a:cubicBezTo>
                  <a:pt x="0" y="3727"/>
                  <a:pt x="10" y="3716"/>
                  <a:pt x="24" y="3715"/>
                </a:cubicBezTo>
                <a:cubicBezTo>
                  <a:pt x="37" y="3715"/>
                  <a:pt x="48" y="3725"/>
                  <a:pt x="48" y="3739"/>
                </a:cubicBezTo>
                <a:lnTo>
                  <a:pt x="52" y="3905"/>
                </a:lnTo>
                <a:lnTo>
                  <a:pt x="16" y="3885"/>
                </a:lnTo>
                <a:lnTo>
                  <a:pt x="159" y="3800"/>
                </a:lnTo>
                <a:cubicBezTo>
                  <a:pt x="171" y="3793"/>
                  <a:pt x="185" y="3797"/>
                  <a:pt x="192" y="3808"/>
                </a:cubicBezTo>
                <a:cubicBezTo>
                  <a:pt x="199" y="3819"/>
                  <a:pt x="195" y="3834"/>
                  <a:pt x="184" y="3841"/>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14" name="Rectangle 86"/>
          <p:cNvSpPr>
            <a:spLocks noChangeArrowheads="1"/>
          </p:cNvSpPr>
          <p:nvPr/>
        </p:nvSpPr>
        <p:spPr bwMode="auto">
          <a:xfrm>
            <a:off x="4699000" y="3943350"/>
            <a:ext cx="1600200" cy="4000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Calibri" pitchFamily="34" charset="0"/>
                <a:ea typeface=""/>
                <a:cs typeface="Arial" pitchFamily="34" charset="0"/>
              </a:rPr>
              <a:t>Performance</a:t>
            </a:r>
            <a:endParaRPr kumimoji="0" lang="en-US" sz="1800" b="0" i="0" u="none" strike="noStrike" kern="1200" cap="none" spc="0" normalizeH="0" baseline="0" noProof="0" dirty="0">
              <a:ln>
                <a:noFill/>
              </a:ln>
              <a:solidFill>
                <a:prstClr val="black"/>
              </a:solidFill>
              <a:effectLst/>
              <a:uLnTx/>
              <a:uFillTx/>
              <a:latin typeface="Arial" pitchFamily="34" charset="0"/>
              <a:ea typeface=""/>
              <a:cs typeface="Arial" pitchFamily="34" charset="0"/>
            </a:endParaRPr>
          </a:p>
        </p:txBody>
      </p:sp>
      <p:sp>
        <p:nvSpPr>
          <p:cNvPr id="329815" name="Rectangle 87"/>
          <p:cNvSpPr>
            <a:spLocks noChangeArrowheads="1"/>
          </p:cNvSpPr>
          <p:nvPr/>
        </p:nvSpPr>
        <p:spPr bwMode="auto">
          <a:xfrm>
            <a:off x="247650" y="1428750"/>
            <a:ext cx="1057275" cy="4000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Calibri" pitchFamily="34" charset="0"/>
                <a:ea typeface=""/>
                <a:cs typeface="Arial" pitchFamily="34" charset="0"/>
              </a:rPr>
              <a:t>Fairness</a:t>
            </a:r>
            <a:endParaRPr kumimoji="0" lang="en-US" sz="1800" b="0" i="0" u="none" strike="noStrike" kern="1200" cap="none" spc="0" normalizeH="0" baseline="0" noProof="0" dirty="0">
              <a:ln>
                <a:noFill/>
              </a:ln>
              <a:solidFill>
                <a:prstClr val="black"/>
              </a:solidFill>
              <a:effectLst/>
              <a:uLnTx/>
              <a:uFillTx/>
              <a:latin typeface="Arial" pitchFamily="34" charset="0"/>
              <a:ea typeface=""/>
              <a:cs typeface="Arial" pitchFamily="34" charset="0"/>
            </a:endParaRPr>
          </a:p>
        </p:txBody>
      </p:sp>
      <p:sp>
        <p:nvSpPr>
          <p:cNvPr id="329816" name="Rectangle 88"/>
          <p:cNvSpPr>
            <a:spLocks noChangeArrowheads="1"/>
          </p:cNvSpPr>
          <p:nvPr/>
        </p:nvSpPr>
        <p:spPr bwMode="auto">
          <a:xfrm>
            <a:off x="203200" y="6477000"/>
            <a:ext cx="1228725" cy="4000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Calibri" pitchFamily="34" charset="0"/>
                <a:ea typeface=""/>
                <a:cs typeface="Arial" pitchFamily="34" charset="0"/>
              </a:rPr>
              <a:t>Simplicity</a:t>
            </a:r>
            <a:endParaRPr kumimoji="0" lang="en-US" sz="1800" b="0" i="0" u="none" strike="noStrike" kern="1200" cap="none" spc="0" normalizeH="0" baseline="0" noProof="0" dirty="0">
              <a:ln>
                <a:noFill/>
              </a:ln>
              <a:solidFill>
                <a:prstClr val="black"/>
              </a:solidFill>
              <a:effectLst/>
              <a:uLnTx/>
              <a:uFillTx/>
              <a:latin typeface="Arial" pitchFamily="34" charset="0"/>
              <a:ea typeface=""/>
              <a:cs typeface="Arial" pitchFamily="34" charset="0"/>
            </a:endParaRPr>
          </a:p>
        </p:txBody>
      </p:sp>
      <p:sp>
        <p:nvSpPr>
          <p:cNvPr id="329817" name="Freeform 89"/>
          <p:cNvSpPr>
            <a:spLocks/>
          </p:cNvSpPr>
          <p:nvPr/>
        </p:nvSpPr>
        <p:spPr bwMode="auto">
          <a:xfrm>
            <a:off x="6234113" y="1695450"/>
            <a:ext cx="276225" cy="28575"/>
          </a:xfrm>
          <a:custGeom>
            <a:avLst/>
            <a:gdLst/>
            <a:ahLst/>
            <a:cxnLst>
              <a:cxn ang="0">
                <a:pos x="24" y="0"/>
              </a:cxn>
              <a:cxn ang="0">
                <a:pos x="440" y="0"/>
              </a:cxn>
              <a:cxn ang="0">
                <a:pos x="464" y="24"/>
              </a:cxn>
              <a:cxn ang="0">
                <a:pos x="440" y="48"/>
              </a:cxn>
              <a:cxn ang="0">
                <a:pos x="24" y="48"/>
              </a:cxn>
              <a:cxn ang="0">
                <a:pos x="0" y="24"/>
              </a:cxn>
              <a:cxn ang="0">
                <a:pos x="24" y="0"/>
              </a:cxn>
            </a:cxnLst>
            <a:rect l="0" t="0" r="r" b="b"/>
            <a:pathLst>
              <a:path w="464" h="48">
                <a:moveTo>
                  <a:pt x="24" y="0"/>
                </a:moveTo>
                <a:lnTo>
                  <a:pt x="440" y="0"/>
                </a:lnTo>
                <a:cubicBezTo>
                  <a:pt x="454" y="0"/>
                  <a:pt x="464" y="11"/>
                  <a:pt x="464" y="24"/>
                </a:cubicBezTo>
                <a:cubicBezTo>
                  <a:pt x="464" y="38"/>
                  <a:pt x="454" y="48"/>
                  <a:pt x="440" y="48"/>
                </a:cubicBezTo>
                <a:lnTo>
                  <a:pt x="24" y="48"/>
                </a:lnTo>
                <a:cubicBezTo>
                  <a:pt x="11" y="48"/>
                  <a:pt x="0" y="38"/>
                  <a:pt x="0" y="24"/>
                </a:cubicBezTo>
                <a:cubicBezTo>
                  <a:pt x="0" y="11"/>
                  <a:pt x="11" y="0"/>
                  <a:pt x="24" y="0"/>
                </a:cubicBezTo>
                <a:close/>
              </a:path>
            </a:pathLst>
          </a:custGeom>
          <a:solidFill>
            <a:srgbClr val="0070C0"/>
          </a:solidFill>
          <a:ln w="9525" cap="flat">
            <a:solidFill>
              <a:srgbClr val="0070C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18" name="Rectangle 90"/>
          <p:cNvSpPr>
            <a:spLocks noChangeArrowheads="1"/>
          </p:cNvSpPr>
          <p:nvPr/>
        </p:nvSpPr>
        <p:spPr bwMode="auto">
          <a:xfrm>
            <a:off x="6753225" y="1524000"/>
            <a:ext cx="952500" cy="4000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Calibri" pitchFamily="34" charset="0"/>
                <a:ea typeface=""/>
                <a:cs typeface="Arial" pitchFamily="34" charset="0"/>
              </a:rPr>
              <a:t>FRFCFS</a:t>
            </a:r>
            <a:endParaRPr kumimoji="0" lang="en-US" sz="18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sp>
        <p:nvSpPr>
          <p:cNvPr id="329819" name="Freeform 91"/>
          <p:cNvSpPr>
            <a:spLocks/>
          </p:cNvSpPr>
          <p:nvPr/>
        </p:nvSpPr>
        <p:spPr bwMode="auto">
          <a:xfrm>
            <a:off x="6234113" y="2171700"/>
            <a:ext cx="276225" cy="28575"/>
          </a:xfrm>
          <a:custGeom>
            <a:avLst/>
            <a:gdLst/>
            <a:ahLst/>
            <a:cxnLst>
              <a:cxn ang="0">
                <a:pos x="24" y="0"/>
              </a:cxn>
              <a:cxn ang="0">
                <a:pos x="440" y="0"/>
              </a:cxn>
              <a:cxn ang="0">
                <a:pos x="464" y="24"/>
              </a:cxn>
              <a:cxn ang="0">
                <a:pos x="440" y="48"/>
              </a:cxn>
              <a:cxn ang="0">
                <a:pos x="24" y="48"/>
              </a:cxn>
              <a:cxn ang="0">
                <a:pos x="0" y="24"/>
              </a:cxn>
              <a:cxn ang="0">
                <a:pos x="24" y="0"/>
              </a:cxn>
            </a:cxnLst>
            <a:rect l="0" t="0" r="r" b="b"/>
            <a:pathLst>
              <a:path w="464" h="48">
                <a:moveTo>
                  <a:pt x="24" y="0"/>
                </a:moveTo>
                <a:lnTo>
                  <a:pt x="440" y="0"/>
                </a:lnTo>
                <a:cubicBezTo>
                  <a:pt x="454" y="0"/>
                  <a:pt x="464" y="11"/>
                  <a:pt x="464" y="24"/>
                </a:cubicBezTo>
                <a:cubicBezTo>
                  <a:pt x="464" y="38"/>
                  <a:pt x="454" y="48"/>
                  <a:pt x="440" y="48"/>
                </a:cubicBezTo>
                <a:lnTo>
                  <a:pt x="24" y="48"/>
                </a:lnTo>
                <a:cubicBezTo>
                  <a:pt x="11" y="48"/>
                  <a:pt x="0" y="38"/>
                  <a:pt x="0" y="24"/>
                </a:cubicBezTo>
                <a:cubicBezTo>
                  <a:pt x="0" y="11"/>
                  <a:pt x="11" y="0"/>
                  <a:pt x="24" y="0"/>
                </a:cubicBezTo>
                <a:close/>
              </a:path>
            </a:pathLst>
          </a:custGeom>
          <a:solidFill>
            <a:srgbClr val="4F6228"/>
          </a:solidFill>
          <a:ln w="9525" cap="flat">
            <a:solidFill>
              <a:srgbClr val="4F6228"/>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20" name="Rectangle 92"/>
          <p:cNvSpPr>
            <a:spLocks noChangeArrowheads="1"/>
          </p:cNvSpPr>
          <p:nvPr/>
        </p:nvSpPr>
        <p:spPr bwMode="auto">
          <a:xfrm>
            <a:off x="6753225" y="2005012"/>
            <a:ext cx="876300" cy="4000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Calibri" pitchFamily="34" charset="0"/>
                <a:ea typeface=""/>
                <a:cs typeface="Arial" pitchFamily="34" charset="0"/>
              </a:rPr>
              <a:t>PARBS</a:t>
            </a:r>
            <a:endParaRPr kumimoji="0" lang="en-US" sz="18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sp>
        <p:nvSpPr>
          <p:cNvPr id="329821" name="Freeform 93"/>
          <p:cNvSpPr>
            <a:spLocks/>
          </p:cNvSpPr>
          <p:nvPr/>
        </p:nvSpPr>
        <p:spPr bwMode="auto">
          <a:xfrm>
            <a:off x="6234113" y="2647950"/>
            <a:ext cx="276225" cy="28575"/>
          </a:xfrm>
          <a:custGeom>
            <a:avLst/>
            <a:gdLst/>
            <a:ahLst/>
            <a:cxnLst>
              <a:cxn ang="0">
                <a:pos x="24" y="0"/>
              </a:cxn>
              <a:cxn ang="0">
                <a:pos x="440" y="0"/>
              </a:cxn>
              <a:cxn ang="0">
                <a:pos x="464" y="24"/>
              </a:cxn>
              <a:cxn ang="0">
                <a:pos x="440" y="48"/>
              </a:cxn>
              <a:cxn ang="0">
                <a:pos x="24" y="48"/>
              </a:cxn>
              <a:cxn ang="0">
                <a:pos x="0" y="24"/>
              </a:cxn>
              <a:cxn ang="0">
                <a:pos x="24" y="0"/>
              </a:cxn>
            </a:cxnLst>
            <a:rect l="0" t="0" r="r" b="b"/>
            <a:pathLst>
              <a:path w="464" h="48">
                <a:moveTo>
                  <a:pt x="24" y="0"/>
                </a:moveTo>
                <a:lnTo>
                  <a:pt x="440" y="0"/>
                </a:lnTo>
                <a:cubicBezTo>
                  <a:pt x="454" y="0"/>
                  <a:pt x="464" y="11"/>
                  <a:pt x="464" y="24"/>
                </a:cubicBezTo>
                <a:cubicBezTo>
                  <a:pt x="464" y="38"/>
                  <a:pt x="454" y="48"/>
                  <a:pt x="440" y="48"/>
                </a:cubicBezTo>
                <a:lnTo>
                  <a:pt x="24" y="48"/>
                </a:lnTo>
                <a:cubicBezTo>
                  <a:pt x="11" y="48"/>
                  <a:pt x="0" y="38"/>
                  <a:pt x="0" y="24"/>
                </a:cubicBezTo>
                <a:cubicBezTo>
                  <a:pt x="0" y="11"/>
                  <a:pt x="11" y="0"/>
                  <a:pt x="24" y="0"/>
                </a:cubicBezTo>
                <a:close/>
              </a:path>
            </a:pathLst>
          </a:custGeom>
          <a:solidFill>
            <a:srgbClr val="990099"/>
          </a:solidFill>
          <a:ln w="9525" cap="flat">
            <a:solidFill>
              <a:srgbClr val="990099"/>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22" name="Rectangle 94"/>
          <p:cNvSpPr>
            <a:spLocks noChangeArrowheads="1"/>
          </p:cNvSpPr>
          <p:nvPr/>
        </p:nvSpPr>
        <p:spPr bwMode="auto">
          <a:xfrm>
            <a:off x="6753225" y="2484437"/>
            <a:ext cx="838200" cy="4000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Calibri" pitchFamily="34" charset="0"/>
                <a:ea typeface=""/>
                <a:cs typeface="Arial" pitchFamily="34" charset="0"/>
              </a:rPr>
              <a:t>ATLAS</a:t>
            </a:r>
            <a:endParaRPr kumimoji="0" lang="en-US" sz="18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sp>
        <p:nvSpPr>
          <p:cNvPr id="329823" name="Freeform 95"/>
          <p:cNvSpPr>
            <a:spLocks/>
          </p:cNvSpPr>
          <p:nvPr/>
        </p:nvSpPr>
        <p:spPr bwMode="auto">
          <a:xfrm>
            <a:off x="6234113" y="3133725"/>
            <a:ext cx="276225" cy="28575"/>
          </a:xfrm>
          <a:custGeom>
            <a:avLst/>
            <a:gdLst/>
            <a:ahLst/>
            <a:cxnLst>
              <a:cxn ang="0">
                <a:pos x="24" y="0"/>
              </a:cxn>
              <a:cxn ang="0">
                <a:pos x="440" y="0"/>
              </a:cxn>
              <a:cxn ang="0">
                <a:pos x="464" y="24"/>
              </a:cxn>
              <a:cxn ang="0">
                <a:pos x="440" y="48"/>
              </a:cxn>
              <a:cxn ang="0">
                <a:pos x="24" y="48"/>
              </a:cxn>
              <a:cxn ang="0">
                <a:pos x="0" y="24"/>
              </a:cxn>
              <a:cxn ang="0">
                <a:pos x="24" y="0"/>
              </a:cxn>
            </a:cxnLst>
            <a:rect l="0" t="0" r="r" b="b"/>
            <a:pathLst>
              <a:path w="464" h="48">
                <a:moveTo>
                  <a:pt x="24" y="0"/>
                </a:moveTo>
                <a:lnTo>
                  <a:pt x="440" y="0"/>
                </a:lnTo>
                <a:cubicBezTo>
                  <a:pt x="454" y="0"/>
                  <a:pt x="464" y="11"/>
                  <a:pt x="464" y="24"/>
                </a:cubicBezTo>
                <a:cubicBezTo>
                  <a:pt x="464" y="38"/>
                  <a:pt x="454" y="48"/>
                  <a:pt x="440" y="48"/>
                </a:cubicBezTo>
                <a:lnTo>
                  <a:pt x="24" y="48"/>
                </a:lnTo>
                <a:cubicBezTo>
                  <a:pt x="11" y="48"/>
                  <a:pt x="0" y="38"/>
                  <a:pt x="0" y="24"/>
                </a:cubicBezTo>
                <a:cubicBezTo>
                  <a:pt x="0" y="11"/>
                  <a:pt x="11" y="0"/>
                  <a:pt x="24" y="0"/>
                </a:cubicBezTo>
                <a:close/>
              </a:path>
            </a:pathLst>
          </a:custGeom>
          <a:solidFill>
            <a:srgbClr val="FF9900"/>
          </a:solidFill>
          <a:ln w="9525" cap="flat">
            <a:solidFill>
              <a:srgbClr val="FF99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24" name="Rectangle 96"/>
          <p:cNvSpPr>
            <a:spLocks noChangeArrowheads="1"/>
          </p:cNvSpPr>
          <p:nvPr/>
        </p:nvSpPr>
        <p:spPr bwMode="auto">
          <a:xfrm>
            <a:off x="6753225" y="2963862"/>
            <a:ext cx="666750" cy="4000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Calibri" pitchFamily="34" charset="0"/>
                <a:ea typeface=""/>
                <a:cs typeface="Arial" pitchFamily="34" charset="0"/>
              </a:rPr>
              <a:t>TCM</a:t>
            </a:r>
            <a:endParaRPr kumimoji="0" lang="en-US" sz="18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sp>
        <p:nvSpPr>
          <p:cNvPr id="329825" name="Freeform 97"/>
          <p:cNvSpPr>
            <a:spLocks/>
          </p:cNvSpPr>
          <p:nvPr/>
        </p:nvSpPr>
        <p:spPr bwMode="auto">
          <a:xfrm>
            <a:off x="6224588" y="3600450"/>
            <a:ext cx="295275" cy="47625"/>
          </a:xfrm>
          <a:custGeom>
            <a:avLst/>
            <a:gdLst/>
            <a:ahLst/>
            <a:cxnLst>
              <a:cxn ang="0">
                <a:pos x="40" y="0"/>
              </a:cxn>
              <a:cxn ang="0">
                <a:pos x="456" y="0"/>
              </a:cxn>
              <a:cxn ang="0">
                <a:pos x="496" y="40"/>
              </a:cxn>
              <a:cxn ang="0">
                <a:pos x="456" y="80"/>
              </a:cxn>
              <a:cxn ang="0">
                <a:pos x="40" y="80"/>
              </a:cxn>
              <a:cxn ang="0">
                <a:pos x="0" y="40"/>
              </a:cxn>
              <a:cxn ang="0">
                <a:pos x="40" y="0"/>
              </a:cxn>
            </a:cxnLst>
            <a:rect l="0" t="0" r="r" b="b"/>
            <a:pathLst>
              <a:path w="496" h="80">
                <a:moveTo>
                  <a:pt x="40" y="0"/>
                </a:moveTo>
                <a:lnTo>
                  <a:pt x="456" y="0"/>
                </a:lnTo>
                <a:cubicBezTo>
                  <a:pt x="479" y="0"/>
                  <a:pt x="496" y="18"/>
                  <a:pt x="496" y="40"/>
                </a:cubicBezTo>
                <a:cubicBezTo>
                  <a:pt x="496" y="63"/>
                  <a:pt x="479" y="80"/>
                  <a:pt x="456" y="80"/>
                </a:cubicBezTo>
                <a:lnTo>
                  <a:pt x="40" y="80"/>
                </a:lnTo>
                <a:cubicBezTo>
                  <a:pt x="18" y="80"/>
                  <a:pt x="0" y="63"/>
                  <a:pt x="0" y="40"/>
                </a:cubicBezTo>
                <a:cubicBezTo>
                  <a:pt x="0" y="18"/>
                  <a:pt x="18" y="0"/>
                  <a:pt x="40" y="0"/>
                </a:cubicBezTo>
                <a:close/>
              </a:path>
            </a:pathLst>
          </a:custGeom>
          <a:solidFill>
            <a:srgbClr val="FF0000"/>
          </a:solidFill>
          <a:ln w="9525" cap="flat">
            <a:solidFill>
              <a:srgbClr val="FF0000"/>
            </a:solidFill>
            <a:prstDash val="solid"/>
            <a:bevel/>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
              <a:cs typeface="+mn-cs"/>
            </a:endParaRPr>
          </a:p>
        </p:txBody>
      </p:sp>
      <p:sp>
        <p:nvSpPr>
          <p:cNvPr id="329826" name="Rectangle 98"/>
          <p:cNvSpPr>
            <a:spLocks noChangeArrowheads="1"/>
          </p:cNvSpPr>
          <p:nvPr/>
        </p:nvSpPr>
        <p:spPr bwMode="auto">
          <a:xfrm>
            <a:off x="6753225" y="3443287"/>
            <a:ext cx="1400175" cy="4000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Calibri" pitchFamily="34" charset="0"/>
                <a:ea typeface=""/>
                <a:cs typeface="Arial" pitchFamily="34" charset="0"/>
              </a:rPr>
              <a:t>Blacklisting</a:t>
            </a:r>
            <a:endParaRPr kumimoji="0" lang="en-US" sz="1800" b="0" i="0" u="none" strike="noStrike" kern="1200" cap="none" spc="0" normalizeH="0" baseline="0" noProof="0">
              <a:ln>
                <a:noFill/>
              </a:ln>
              <a:solidFill>
                <a:prstClr val="black"/>
              </a:solidFill>
              <a:effectLst/>
              <a:uLnTx/>
              <a:uFillTx/>
              <a:latin typeface="Arial" pitchFamily="34" charset="0"/>
              <a:ea typeface=""/>
              <a:cs typeface="Arial" pitchFamily="34" charset="0"/>
            </a:endParaRPr>
          </a:p>
        </p:txBody>
      </p:sp>
      <p:cxnSp>
        <p:nvCxnSpPr>
          <p:cNvPr id="102" name="Straight Arrow Connector 101"/>
          <p:cNvCxnSpPr/>
          <p:nvPr/>
        </p:nvCxnSpPr>
        <p:spPr>
          <a:xfrm flipH="1">
            <a:off x="2209800" y="2286000"/>
            <a:ext cx="685800" cy="381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2874815" y="1967345"/>
            <a:ext cx="1143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Ideal</a:t>
            </a:r>
          </a:p>
        </p:txBody>
      </p:sp>
      <p:sp>
        <p:nvSpPr>
          <p:cNvPr id="104" name="TextBox 103"/>
          <p:cNvSpPr txBox="1"/>
          <p:nvPr/>
        </p:nvSpPr>
        <p:spPr>
          <a:xfrm>
            <a:off x="6553200" y="1447800"/>
            <a:ext cx="2209800"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App-unaware</a:t>
            </a:r>
          </a:p>
        </p:txBody>
      </p:sp>
      <p:sp>
        <p:nvSpPr>
          <p:cNvPr id="105" name="TextBox 104"/>
          <p:cNvSpPr txBox="1"/>
          <p:nvPr/>
        </p:nvSpPr>
        <p:spPr>
          <a:xfrm>
            <a:off x="6539350" y="1828800"/>
            <a:ext cx="1995050" cy="1569660"/>
          </a:xfrm>
          <a:prstGeom prst="rect">
            <a:avLst/>
          </a:prstGeom>
          <a:solidFill>
            <a:schemeClr val="bg1"/>
          </a:solid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App-aware (Ranking)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
              <a:cs typeface="+mn-cs"/>
            </a:endParaRPr>
          </a:p>
        </p:txBody>
      </p:sp>
      <p:sp>
        <p:nvSpPr>
          <p:cNvPr id="106" name="TextBox 105"/>
          <p:cNvSpPr txBox="1"/>
          <p:nvPr/>
        </p:nvSpPr>
        <p:spPr>
          <a:xfrm>
            <a:off x="6537158" y="3283803"/>
            <a:ext cx="2216746" cy="83099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Our Solution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(No Ranking)</a:t>
            </a:r>
          </a:p>
        </p:txBody>
      </p:sp>
      <p:sp>
        <p:nvSpPr>
          <p:cNvPr id="107" name="Rectangle 106"/>
          <p:cNvSpPr/>
          <p:nvPr/>
        </p:nvSpPr>
        <p:spPr>
          <a:xfrm>
            <a:off x="6224336" y="1519990"/>
            <a:ext cx="3352800" cy="251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Rectangle 107"/>
          <p:cNvSpPr/>
          <p:nvPr/>
        </p:nvSpPr>
        <p:spPr>
          <a:xfrm>
            <a:off x="6172200" y="1900990"/>
            <a:ext cx="33528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Rectangle 108"/>
          <p:cNvSpPr/>
          <p:nvPr/>
        </p:nvSpPr>
        <p:spPr>
          <a:xfrm>
            <a:off x="6188825" y="3419300"/>
            <a:ext cx="2452260" cy="831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l 109"/>
          <p:cNvSpPr/>
          <p:nvPr/>
        </p:nvSpPr>
        <p:spPr>
          <a:xfrm>
            <a:off x="5748250" y="1947950"/>
            <a:ext cx="2786150" cy="14048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TextBox 110"/>
          <p:cNvSpPr txBox="1"/>
          <p:nvPr/>
        </p:nvSpPr>
        <p:spPr>
          <a:xfrm>
            <a:off x="3657600" y="5036403"/>
            <a:ext cx="5486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a:ea typeface=""/>
                <a:cs typeface="+mn-cs"/>
              </a:rPr>
              <a:t>Is it essential to give up simplicity to optimize for performance and/or fairness?</a:t>
            </a:r>
          </a:p>
        </p:txBody>
      </p:sp>
      <p:sp>
        <p:nvSpPr>
          <p:cNvPr id="112" name="TextBox 111"/>
          <p:cNvSpPr txBox="1"/>
          <p:nvPr/>
        </p:nvSpPr>
        <p:spPr>
          <a:xfrm>
            <a:off x="3657600" y="5791200"/>
            <a:ext cx="5486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a:ea typeface=""/>
                <a:cs typeface="+mn-cs"/>
              </a:rPr>
              <a:t>Our solution achieves all three goals</a:t>
            </a:r>
          </a:p>
        </p:txBody>
      </p:sp>
      <p:sp>
        <p:nvSpPr>
          <p:cNvPr id="113" name="TextBox 112"/>
          <p:cNvSpPr txBox="1"/>
          <p:nvPr/>
        </p:nvSpPr>
        <p:spPr>
          <a:xfrm>
            <a:off x="1371600" y="6096000"/>
            <a:ext cx="2057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Very Simple</a:t>
            </a:r>
          </a:p>
        </p:txBody>
      </p:sp>
      <p:sp>
        <p:nvSpPr>
          <p:cNvPr id="114" name="Oval 113"/>
          <p:cNvSpPr/>
          <p:nvPr/>
        </p:nvSpPr>
        <p:spPr>
          <a:xfrm>
            <a:off x="457200" y="6019800"/>
            <a:ext cx="533400" cy="53340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5" name="Oval 114"/>
          <p:cNvSpPr/>
          <p:nvPr/>
        </p:nvSpPr>
        <p:spPr>
          <a:xfrm>
            <a:off x="898358" y="2314074"/>
            <a:ext cx="533400" cy="53340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Oval 115"/>
          <p:cNvSpPr/>
          <p:nvPr/>
        </p:nvSpPr>
        <p:spPr>
          <a:xfrm>
            <a:off x="2514600" y="3810000"/>
            <a:ext cx="533400" cy="53340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TextBox 116"/>
          <p:cNvSpPr txBox="1"/>
          <p:nvPr/>
        </p:nvSpPr>
        <p:spPr>
          <a:xfrm>
            <a:off x="3048000" y="2590800"/>
            <a:ext cx="23622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Low performance and fairness</a:t>
            </a:r>
          </a:p>
        </p:txBody>
      </p:sp>
      <p:sp>
        <p:nvSpPr>
          <p:cNvPr id="118" name="Oval 117"/>
          <p:cNvSpPr/>
          <p:nvPr/>
        </p:nvSpPr>
        <p:spPr>
          <a:xfrm rot="1741815">
            <a:off x="1222305" y="4165862"/>
            <a:ext cx="533400" cy="1695553"/>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TextBox 118"/>
          <p:cNvSpPr txBox="1"/>
          <p:nvPr/>
        </p:nvSpPr>
        <p:spPr>
          <a:xfrm>
            <a:off x="1752600" y="5638800"/>
            <a:ext cx="2057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
                <a:cs typeface="+mn-cs"/>
              </a:rPr>
              <a:t>Complex</a:t>
            </a:r>
          </a:p>
        </p:txBody>
      </p:sp>
      <p:sp>
        <p:nvSpPr>
          <p:cNvPr id="55" name="Oval 54"/>
          <p:cNvSpPr/>
          <p:nvPr/>
        </p:nvSpPr>
        <p:spPr>
          <a:xfrm>
            <a:off x="1866090" y="3981855"/>
            <a:ext cx="228599"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48" name="Straight Arrow Connector 47"/>
          <p:cNvCxnSpPr/>
          <p:nvPr/>
        </p:nvCxnSpPr>
        <p:spPr>
          <a:xfrm flipH="1">
            <a:off x="3602185" y="3352800"/>
            <a:ext cx="685800" cy="381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67200" y="3034145"/>
            <a:ext cx="2209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Our Solution</a:t>
            </a:r>
          </a:p>
        </p:txBody>
      </p:sp>
    </p:spTree>
    <p:extLst>
      <p:ext uri="{BB962C8B-B14F-4D97-AF65-F5344CB8AC3E}">
        <p14:creationId xmlns:p14="http://schemas.microsoft.com/office/powerpoint/2010/main" val="2607994965"/>
      </p:ext>
    </p:extLst>
  </p:cSld>
  <p:clrMapOvr>
    <a:masterClrMapping/>
  </p:clrMapOvr>
  <p:transition advTm="9746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98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98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98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97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97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98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97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980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10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1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1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1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1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980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980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2980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1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109"/>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329804"/>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110"/>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112"/>
                                        </p:tgtEl>
                                        <p:attrNameLst>
                                          <p:attrName>style.visibility</p:attrName>
                                        </p:attrNameLst>
                                      </p:cBhvr>
                                      <p:to>
                                        <p:strVal val="visible"/>
                                      </p:to>
                                    </p:set>
                                  </p:childTnLst>
                                </p:cTn>
                              </p:par>
                              <p:par>
                                <p:cTn id="105" presetID="1" presetClass="exit" presetSubtype="0" fill="hold" grpId="1" nodeType="withEffect">
                                  <p:stCondLst>
                                    <p:cond delay="0"/>
                                  </p:stCondLst>
                                  <p:childTnLst>
                                    <p:set>
                                      <p:cBhvr>
                                        <p:cTn id="106" dur="1" fill="hold">
                                          <p:stCondLst>
                                            <p:cond delay="0"/>
                                          </p:stCondLst>
                                        </p:cTn>
                                        <p:tgtEl>
                                          <p:spTgt spid="11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19"/>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4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89" grpId="0" animBg="1"/>
      <p:bldP spid="329798" grpId="0" animBg="1"/>
      <p:bldP spid="329799" grpId="0" animBg="1"/>
      <p:bldP spid="329800" grpId="0" animBg="1"/>
      <p:bldP spid="329801" grpId="0" animBg="1"/>
      <p:bldP spid="329802" grpId="0" animBg="1"/>
      <p:bldP spid="329803" grpId="0" animBg="1"/>
      <p:bldP spid="329804" grpId="0" animBg="1"/>
      <p:bldP spid="329813" grpId="0" animBg="1"/>
      <p:bldP spid="329814" grpId="0"/>
      <p:bldP spid="329815" grpId="0"/>
      <p:bldP spid="329816" grpId="0"/>
      <p:bldP spid="103" grpId="0"/>
      <p:bldP spid="104" grpId="0" animBg="1"/>
      <p:bldP spid="105" grpId="0" animBg="1"/>
      <p:bldP spid="108" grpId="0" animBg="1"/>
      <p:bldP spid="113" grpId="0"/>
      <p:bldP spid="113" grpId="1"/>
      <p:bldP spid="114" grpId="0" animBg="1"/>
      <p:bldP spid="114" grpId="1" animBg="1"/>
      <p:bldP spid="115" grpId="0" animBg="1"/>
      <p:bldP spid="115" grpId="1" animBg="1"/>
      <p:bldP spid="116" grpId="0" animBg="1"/>
      <p:bldP spid="116" grpId="1" animBg="1"/>
      <p:bldP spid="117" grpId="0"/>
      <p:bldP spid="117" grpId="1"/>
      <p:bldP spid="118" grpId="0" animBg="1"/>
      <p:bldP spid="118" grpId="1" animBg="1"/>
      <p:bldP spid="119" grpId="0"/>
      <p:bldP spid="119" grpId="1"/>
      <p:bldP spid="55" grpId="0" animBg="1"/>
      <p:bldP spid="4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900" dirty="0"/>
              <a:t>Key Observation 1: Group Rather Than Rank</a:t>
            </a:r>
          </a:p>
        </p:txBody>
      </p:sp>
      <p:sp>
        <p:nvSpPr>
          <p:cNvPr id="3" name="Content Placeholder 2"/>
          <p:cNvSpPr>
            <a:spLocks noGrp="1"/>
          </p:cNvSpPr>
          <p:nvPr>
            <p:ph idx="1"/>
          </p:nvPr>
        </p:nvSpPr>
        <p:spPr>
          <a:xfrm>
            <a:off x="457200" y="1447800"/>
            <a:ext cx="8229600" cy="4876800"/>
          </a:xfrm>
        </p:spPr>
        <p:txBody>
          <a:bodyPr>
            <a:normAutofit/>
          </a:bodyPr>
          <a:lstStyle/>
          <a:p>
            <a:pPr algn="ctr">
              <a:buNone/>
            </a:pPr>
            <a:r>
              <a:rPr lang="en-US" sz="3000" i="1" dirty="0">
                <a:solidFill>
                  <a:srgbClr val="C00000"/>
                </a:solidFill>
              </a:rPr>
              <a:t>Observation 1:</a:t>
            </a:r>
            <a:r>
              <a:rPr lang="en-US" sz="3000" i="1" dirty="0"/>
              <a:t> Sufficient to separate applications into two groups, rather than do full ranking</a:t>
            </a:r>
          </a:p>
          <a:p>
            <a:pPr algn="ctr">
              <a:buNone/>
            </a:pPr>
            <a:endParaRPr lang="en-US" i="1" dirty="0"/>
          </a:p>
          <a:p>
            <a:pPr algn="ctr">
              <a:buNone/>
            </a:pPr>
            <a:endParaRPr lang="en-US" i="1" dirty="0"/>
          </a:p>
          <a:p>
            <a:pPr algn="ctr">
              <a:buNone/>
            </a:pPr>
            <a:endParaRPr lang="en-US" i="1" dirty="0"/>
          </a:p>
          <a:p>
            <a:pPr algn="ctr">
              <a:buNone/>
            </a:pPr>
            <a:endParaRPr lang="en-US" i="1" dirty="0"/>
          </a:p>
          <a:p>
            <a:pPr algn="ctr">
              <a:buNone/>
            </a:pPr>
            <a:endParaRPr lang="en-US" i="1" dirty="0"/>
          </a:p>
          <a:p>
            <a:pPr algn="ctr">
              <a:buNone/>
            </a:pPr>
            <a:endParaRPr lang="en-US" i="1" dirty="0"/>
          </a:p>
          <a:p>
            <a:pPr>
              <a:buNone/>
            </a:pPr>
            <a:endParaRPr lang="en-US" i="1" dirty="0"/>
          </a:p>
          <a:p>
            <a:endParaRPr lang="en-US" i="1"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37" name="Rectangle 36"/>
          <p:cNvSpPr/>
          <p:nvPr/>
        </p:nvSpPr>
        <p:spPr>
          <a:xfrm>
            <a:off x="209145" y="5486400"/>
            <a:ext cx="8686800" cy="990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1" u="none" strike="noStrike" kern="1200" cap="none" spc="0" normalizeH="0" baseline="0" noProof="0" dirty="0">
                <a:ln>
                  <a:noFill/>
                </a:ln>
                <a:solidFill>
                  <a:srgbClr val="C00000"/>
                </a:solidFill>
                <a:effectLst/>
                <a:uLnTx/>
                <a:uFillTx/>
                <a:latin typeface="Calibri"/>
                <a:ea typeface="+mn-ea"/>
                <a:cs typeface="+mn-cs"/>
              </a:rPr>
              <a:t>Benefit 1: Low complexity compared to ranking</a:t>
            </a:r>
          </a:p>
        </p:txBody>
      </p:sp>
      <p:sp>
        <p:nvSpPr>
          <p:cNvPr id="66" name="TextBox 65"/>
          <p:cNvSpPr txBox="1"/>
          <p:nvPr/>
        </p:nvSpPr>
        <p:spPr>
          <a:xfrm>
            <a:off x="6525490" y="2362200"/>
            <a:ext cx="152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Group</a:t>
            </a:r>
          </a:p>
        </p:txBody>
      </p:sp>
      <p:sp>
        <p:nvSpPr>
          <p:cNvPr id="87" name="Oval 86"/>
          <p:cNvSpPr/>
          <p:nvPr/>
        </p:nvSpPr>
        <p:spPr>
          <a:xfrm>
            <a:off x="5029200" y="3505200"/>
            <a:ext cx="1752600" cy="16764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7315200" y="3484420"/>
            <a:ext cx="1752600" cy="16764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TextBox 88"/>
          <p:cNvSpPr txBox="1"/>
          <p:nvPr/>
        </p:nvSpPr>
        <p:spPr>
          <a:xfrm>
            <a:off x="5202385" y="3103415"/>
            <a:ext cx="13577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a:ea typeface=""/>
                <a:cs typeface="+mn-cs"/>
              </a:rPr>
              <a:t>Vulnerable</a:t>
            </a:r>
          </a:p>
        </p:txBody>
      </p:sp>
      <p:sp>
        <p:nvSpPr>
          <p:cNvPr id="90" name="TextBox 89"/>
          <p:cNvSpPr txBox="1"/>
          <p:nvPr/>
        </p:nvSpPr>
        <p:spPr>
          <a:xfrm>
            <a:off x="6781800" y="2799945"/>
            <a:ext cx="31242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a:ea typeface=""/>
                <a:cs typeface="+mn-cs"/>
              </a:rPr>
              <a:t>Interference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a:ea typeface=""/>
                <a:cs typeface="+mn-cs"/>
              </a:rPr>
              <a:t>Causing</a:t>
            </a:r>
          </a:p>
        </p:txBody>
      </p:sp>
      <p:sp>
        <p:nvSpPr>
          <p:cNvPr id="91" name="TextBox 90"/>
          <p:cNvSpPr txBox="1"/>
          <p:nvPr/>
        </p:nvSpPr>
        <p:spPr>
          <a:xfrm>
            <a:off x="6799635" y="3810000"/>
            <a:ext cx="381000"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C00000"/>
                </a:solidFill>
                <a:effectLst/>
                <a:uLnTx/>
                <a:uFillTx/>
                <a:latin typeface="Calibri"/>
                <a:ea typeface=""/>
                <a:cs typeface="+mn-cs"/>
              </a:rPr>
              <a:t>&gt;</a:t>
            </a:r>
          </a:p>
        </p:txBody>
      </p:sp>
      <p:sp>
        <p:nvSpPr>
          <p:cNvPr id="42" name="TextBox 41"/>
          <p:cNvSpPr txBox="1"/>
          <p:nvPr/>
        </p:nvSpPr>
        <p:spPr>
          <a:xfrm>
            <a:off x="457200" y="2362200"/>
            <a:ext cx="152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Monitor  </a:t>
            </a:r>
          </a:p>
        </p:txBody>
      </p:sp>
      <p:sp>
        <p:nvSpPr>
          <p:cNvPr id="60" name="TextBox 59"/>
          <p:cNvSpPr txBox="1"/>
          <p:nvPr/>
        </p:nvSpPr>
        <p:spPr>
          <a:xfrm>
            <a:off x="2971800" y="2372380"/>
            <a:ext cx="152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Rank</a:t>
            </a:r>
          </a:p>
        </p:txBody>
      </p:sp>
      <p:sp>
        <p:nvSpPr>
          <p:cNvPr id="62" name="Rectangle 61"/>
          <p:cNvSpPr/>
          <p:nvPr/>
        </p:nvSpPr>
        <p:spPr>
          <a:xfrm>
            <a:off x="872835" y="4918365"/>
            <a:ext cx="623450" cy="32558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64" name="Rectangle 63"/>
          <p:cNvSpPr/>
          <p:nvPr/>
        </p:nvSpPr>
        <p:spPr>
          <a:xfrm>
            <a:off x="817414" y="4357255"/>
            <a:ext cx="741215" cy="4294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65" name="Rectangle 64"/>
          <p:cNvSpPr/>
          <p:nvPr/>
        </p:nvSpPr>
        <p:spPr>
          <a:xfrm>
            <a:off x="983670" y="3920835"/>
            <a:ext cx="415636" cy="270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7" name="Rectangle 66"/>
          <p:cNvSpPr/>
          <p:nvPr/>
        </p:nvSpPr>
        <p:spPr>
          <a:xfrm>
            <a:off x="748145" y="3200400"/>
            <a:ext cx="914400" cy="568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8" name="Rectangle 67"/>
          <p:cNvSpPr/>
          <p:nvPr/>
        </p:nvSpPr>
        <p:spPr>
          <a:xfrm>
            <a:off x="3429000" y="3165765"/>
            <a:ext cx="415636" cy="270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73" name="Rectangle 72"/>
          <p:cNvSpPr/>
          <p:nvPr/>
        </p:nvSpPr>
        <p:spPr>
          <a:xfrm>
            <a:off x="3318165" y="3602185"/>
            <a:ext cx="623450" cy="32558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4" name="Rectangle 73"/>
          <p:cNvSpPr/>
          <p:nvPr/>
        </p:nvSpPr>
        <p:spPr>
          <a:xfrm>
            <a:off x="3262745" y="4114805"/>
            <a:ext cx="741215" cy="4294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75" name="Rectangle 74"/>
          <p:cNvSpPr/>
          <p:nvPr/>
        </p:nvSpPr>
        <p:spPr>
          <a:xfrm>
            <a:off x="3172690" y="4703620"/>
            <a:ext cx="914400" cy="568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a:t>
            </a:r>
          </a:p>
        </p:txBody>
      </p:sp>
      <p:cxnSp>
        <p:nvCxnSpPr>
          <p:cNvPr id="80" name="Straight Arrow Connector 79"/>
          <p:cNvCxnSpPr/>
          <p:nvPr/>
        </p:nvCxnSpPr>
        <p:spPr>
          <a:xfrm flipV="1">
            <a:off x="4267200" y="2971800"/>
            <a:ext cx="0" cy="2362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514600" y="2789040"/>
            <a:ext cx="2209800" cy="25908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667000" y="2750130"/>
            <a:ext cx="1981200" cy="26670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5604165" y="4419600"/>
            <a:ext cx="623450" cy="32558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84" name="Rectangle 83"/>
          <p:cNvSpPr/>
          <p:nvPr/>
        </p:nvSpPr>
        <p:spPr>
          <a:xfrm>
            <a:off x="5715000" y="3948545"/>
            <a:ext cx="415636" cy="270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85" name="Rectangle 84"/>
          <p:cNvSpPr/>
          <p:nvPr/>
        </p:nvSpPr>
        <p:spPr>
          <a:xfrm>
            <a:off x="7869379" y="4495800"/>
            <a:ext cx="741215" cy="4294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86" name="Rectangle 85"/>
          <p:cNvSpPr/>
          <p:nvPr/>
        </p:nvSpPr>
        <p:spPr>
          <a:xfrm>
            <a:off x="7772400" y="3733800"/>
            <a:ext cx="914400" cy="568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29" name="Rectangle 28"/>
          <p:cNvSpPr/>
          <p:nvPr/>
        </p:nvSpPr>
        <p:spPr>
          <a:xfrm>
            <a:off x="212834" y="5486400"/>
            <a:ext cx="8686800" cy="990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1" u="none" strike="noStrike" kern="1200" cap="none" spc="0" normalizeH="0" baseline="0" noProof="0" dirty="0">
                <a:ln>
                  <a:noFill/>
                </a:ln>
                <a:solidFill>
                  <a:srgbClr val="C00000"/>
                </a:solidFill>
                <a:effectLst/>
                <a:uLnTx/>
                <a:uFillTx/>
                <a:latin typeface="Calibri"/>
                <a:ea typeface="+mn-ea"/>
                <a:cs typeface="+mn-cs"/>
              </a:rPr>
              <a:t>Benefit 2: Lower slowdowns than ranking</a:t>
            </a:r>
          </a:p>
        </p:txBody>
      </p:sp>
    </p:spTree>
    <p:extLst>
      <p:ext uri="{BB962C8B-B14F-4D97-AF65-F5344CB8AC3E}">
        <p14:creationId xmlns:p14="http://schemas.microsoft.com/office/powerpoint/2010/main" val="76386205"/>
      </p:ext>
    </p:extLst>
  </p:cSld>
  <p:clrMapOvr>
    <a:masterClrMapping/>
  </p:clrMapOvr>
  <p:transition advTm="7951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55" presetClass="entr" presetSubtype="0"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anim calcmode="lin" valueType="num">
                                      <p:cBhvr>
                                        <p:cTn id="29" dur="1000" fill="hold"/>
                                        <p:tgtEl>
                                          <p:spTgt spid="80"/>
                                        </p:tgtEl>
                                        <p:attrNameLst>
                                          <p:attrName>ppt_w</p:attrName>
                                        </p:attrNameLst>
                                      </p:cBhvr>
                                      <p:tavLst>
                                        <p:tav tm="0">
                                          <p:val>
                                            <p:strVal val="#ppt_w*0.70"/>
                                          </p:val>
                                        </p:tav>
                                        <p:tav tm="100000">
                                          <p:val>
                                            <p:strVal val="#ppt_w"/>
                                          </p:val>
                                        </p:tav>
                                      </p:tavLst>
                                    </p:anim>
                                    <p:anim calcmode="lin" valueType="num">
                                      <p:cBhvr>
                                        <p:cTn id="30" dur="1000" fill="hold"/>
                                        <p:tgtEl>
                                          <p:spTgt spid="80"/>
                                        </p:tgtEl>
                                        <p:attrNameLst>
                                          <p:attrName>ppt_h</p:attrName>
                                        </p:attrNameLst>
                                      </p:cBhvr>
                                      <p:tavLst>
                                        <p:tav tm="0">
                                          <p:val>
                                            <p:strVal val="#ppt_h"/>
                                          </p:val>
                                        </p:tav>
                                        <p:tav tm="100000">
                                          <p:val>
                                            <p:strVal val="#ppt_h"/>
                                          </p:val>
                                        </p:tav>
                                      </p:tavLst>
                                    </p:anim>
                                    <p:animEffect transition="in" filter="fade">
                                      <p:cBhvr>
                                        <p:cTn id="31" dur="10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8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66" grpId="0"/>
      <p:bldP spid="87" grpId="0" animBg="1"/>
      <p:bldP spid="88" grpId="0" animBg="1"/>
      <p:bldP spid="89" grpId="0"/>
      <p:bldP spid="90" grpId="0"/>
      <p:bldP spid="91" grpId="0"/>
      <p:bldP spid="42" grpId="0"/>
      <p:bldP spid="60" grpId="0"/>
      <p:bldP spid="62" grpId="0" animBg="1"/>
      <p:bldP spid="64" grpId="0" animBg="1"/>
      <p:bldP spid="65" grpId="0" animBg="1"/>
      <p:bldP spid="67" grpId="0" animBg="1"/>
      <p:bldP spid="68" grpId="0" animBg="1"/>
      <p:bldP spid="73" grpId="0" animBg="1"/>
      <p:bldP spid="74" grpId="0" animBg="1"/>
      <p:bldP spid="75" grpId="0" animBg="1"/>
      <p:bldP spid="83" grpId="0" animBg="1"/>
      <p:bldP spid="84" grpId="0" animBg="1"/>
      <p:bldP spid="85" grpId="0" animBg="1"/>
      <p:bldP spid="86" grpId="0" animBg="1"/>
      <p:bldP spid="2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sz="3900" dirty="0"/>
              <a:t>Key Observation 1: Group Rather Than Rank</a:t>
            </a:r>
          </a:p>
        </p:txBody>
      </p:sp>
      <p:sp>
        <p:nvSpPr>
          <p:cNvPr id="3" name="Content Placeholder 2"/>
          <p:cNvSpPr>
            <a:spLocks noGrp="1"/>
          </p:cNvSpPr>
          <p:nvPr>
            <p:ph idx="1"/>
          </p:nvPr>
        </p:nvSpPr>
        <p:spPr>
          <a:xfrm>
            <a:off x="457200" y="1447800"/>
            <a:ext cx="8229600" cy="4876800"/>
          </a:xfrm>
        </p:spPr>
        <p:txBody>
          <a:bodyPr>
            <a:normAutofit/>
          </a:bodyPr>
          <a:lstStyle/>
          <a:p>
            <a:pPr algn="ctr">
              <a:buNone/>
            </a:pPr>
            <a:r>
              <a:rPr lang="en-US" sz="3000" i="1" dirty="0">
                <a:solidFill>
                  <a:srgbClr val="C00000"/>
                </a:solidFill>
              </a:rPr>
              <a:t>Observation 1:</a:t>
            </a:r>
            <a:r>
              <a:rPr lang="en-US" sz="3000" i="1" dirty="0"/>
              <a:t> Sufficient to separate applications into two groups, rather than do full ranking</a:t>
            </a:r>
          </a:p>
          <a:p>
            <a:pPr algn="ctr">
              <a:buNone/>
            </a:pPr>
            <a:endParaRPr lang="en-US" i="1" dirty="0"/>
          </a:p>
          <a:p>
            <a:pPr algn="ctr">
              <a:buNone/>
            </a:pPr>
            <a:endParaRPr lang="en-US" i="1" dirty="0"/>
          </a:p>
          <a:p>
            <a:pPr algn="ctr">
              <a:buNone/>
            </a:pPr>
            <a:endParaRPr lang="en-US" i="1" dirty="0"/>
          </a:p>
          <a:p>
            <a:pPr algn="ctr">
              <a:buNone/>
            </a:pPr>
            <a:endParaRPr lang="en-US" i="1" dirty="0"/>
          </a:p>
          <a:p>
            <a:pPr algn="ctr">
              <a:buNone/>
            </a:pPr>
            <a:endParaRPr lang="en-US" i="1" dirty="0"/>
          </a:p>
          <a:p>
            <a:pPr algn="ctr">
              <a:buNone/>
            </a:pPr>
            <a:endParaRPr lang="en-US" i="1" dirty="0"/>
          </a:p>
          <a:p>
            <a:pPr>
              <a:buNone/>
            </a:pPr>
            <a:endParaRPr lang="en-US" i="1" dirty="0"/>
          </a:p>
          <a:p>
            <a:endParaRPr lang="en-US" i="1"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66" name="TextBox 65"/>
          <p:cNvSpPr txBox="1"/>
          <p:nvPr/>
        </p:nvSpPr>
        <p:spPr>
          <a:xfrm>
            <a:off x="6525490" y="2362200"/>
            <a:ext cx="152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Group</a:t>
            </a:r>
          </a:p>
        </p:txBody>
      </p:sp>
      <p:sp>
        <p:nvSpPr>
          <p:cNvPr id="87" name="Oval 86"/>
          <p:cNvSpPr/>
          <p:nvPr/>
        </p:nvSpPr>
        <p:spPr>
          <a:xfrm>
            <a:off x="5029200" y="3505200"/>
            <a:ext cx="1752600" cy="16764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7315200" y="3484420"/>
            <a:ext cx="1752600" cy="16764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TextBox 88"/>
          <p:cNvSpPr txBox="1"/>
          <p:nvPr/>
        </p:nvSpPr>
        <p:spPr>
          <a:xfrm>
            <a:off x="5202385" y="3103415"/>
            <a:ext cx="13577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a:ea typeface=""/>
                <a:cs typeface="+mn-cs"/>
              </a:rPr>
              <a:t>Vulnerable</a:t>
            </a:r>
          </a:p>
        </p:txBody>
      </p:sp>
      <p:sp>
        <p:nvSpPr>
          <p:cNvPr id="90" name="TextBox 89"/>
          <p:cNvSpPr txBox="1"/>
          <p:nvPr/>
        </p:nvSpPr>
        <p:spPr>
          <a:xfrm>
            <a:off x="6781800" y="2799945"/>
            <a:ext cx="31242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a:ea typeface=""/>
                <a:cs typeface="+mn-cs"/>
              </a:rPr>
              <a:t>Interference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a:ea typeface=""/>
                <a:cs typeface="+mn-cs"/>
              </a:rPr>
              <a:t>Causing</a:t>
            </a:r>
          </a:p>
        </p:txBody>
      </p:sp>
      <p:sp>
        <p:nvSpPr>
          <p:cNvPr id="91" name="TextBox 90"/>
          <p:cNvSpPr txBox="1"/>
          <p:nvPr/>
        </p:nvSpPr>
        <p:spPr>
          <a:xfrm>
            <a:off x="6799635" y="3810000"/>
            <a:ext cx="381000"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C00000"/>
                </a:solidFill>
                <a:effectLst/>
                <a:uLnTx/>
                <a:uFillTx/>
                <a:latin typeface="Calibri"/>
                <a:ea typeface=""/>
                <a:cs typeface="+mn-cs"/>
              </a:rPr>
              <a:t>&gt;</a:t>
            </a:r>
          </a:p>
        </p:txBody>
      </p:sp>
      <p:sp>
        <p:nvSpPr>
          <p:cNvPr id="42" name="TextBox 41"/>
          <p:cNvSpPr txBox="1"/>
          <p:nvPr/>
        </p:nvSpPr>
        <p:spPr>
          <a:xfrm>
            <a:off x="457200" y="2362200"/>
            <a:ext cx="152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Monitor  </a:t>
            </a:r>
          </a:p>
        </p:txBody>
      </p:sp>
      <p:sp>
        <p:nvSpPr>
          <p:cNvPr id="60" name="TextBox 59"/>
          <p:cNvSpPr txBox="1"/>
          <p:nvPr/>
        </p:nvSpPr>
        <p:spPr>
          <a:xfrm>
            <a:off x="2971800" y="2372380"/>
            <a:ext cx="152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a:ea typeface=""/>
                <a:cs typeface="+mn-cs"/>
              </a:rPr>
              <a:t>Rank</a:t>
            </a:r>
          </a:p>
        </p:txBody>
      </p:sp>
      <p:sp>
        <p:nvSpPr>
          <p:cNvPr id="62" name="Rectangle 61"/>
          <p:cNvSpPr/>
          <p:nvPr/>
        </p:nvSpPr>
        <p:spPr>
          <a:xfrm>
            <a:off x="872835" y="4918365"/>
            <a:ext cx="623450" cy="32558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64" name="Rectangle 63"/>
          <p:cNvSpPr/>
          <p:nvPr/>
        </p:nvSpPr>
        <p:spPr>
          <a:xfrm>
            <a:off x="817414" y="4357255"/>
            <a:ext cx="741215" cy="4294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65" name="Rectangle 64"/>
          <p:cNvSpPr/>
          <p:nvPr/>
        </p:nvSpPr>
        <p:spPr>
          <a:xfrm>
            <a:off x="983670" y="3920835"/>
            <a:ext cx="415636" cy="270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67" name="Rectangle 66"/>
          <p:cNvSpPr/>
          <p:nvPr/>
        </p:nvSpPr>
        <p:spPr>
          <a:xfrm>
            <a:off x="748145" y="3200400"/>
            <a:ext cx="914400" cy="568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68" name="Rectangle 67"/>
          <p:cNvSpPr/>
          <p:nvPr/>
        </p:nvSpPr>
        <p:spPr>
          <a:xfrm>
            <a:off x="3429000" y="3165765"/>
            <a:ext cx="415636" cy="270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73" name="Rectangle 72"/>
          <p:cNvSpPr/>
          <p:nvPr/>
        </p:nvSpPr>
        <p:spPr>
          <a:xfrm>
            <a:off x="3318165" y="3602185"/>
            <a:ext cx="623450" cy="32558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74" name="Rectangle 73"/>
          <p:cNvSpPr/>
          <p:nvPr/>
        </p:nvSpPr>
        <p:spPr>
          <a:xfrm>
            <a:off x="3262745" y="4114805"/>
            <a:ext cx="741215" cy="4294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75" name="Rectangle 74"/>
          <p:cNvSpPr/>
          <p:nvPr/>
        </p:nvSpPr>
        <p:spPr>
          <a:xfrm>
            <a:off x="3172690" y="4703620"/>
            <a:ext cx="914400" cy="568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a:t>
            </a:r>
          </a:p>
        </p:txBody>
      </p:sp>
      <p:cxnSp>
        <p:nvCxnSpPr>
          <p:cNvPr id="80" name="Straight Arrow Connector 79"/>
          <p:cNvCxnSpPr/>
          <p:nvPr/>
        </p:nvCxnSpPr>
        <p:spPr>
          <a:xfrm flipV="1">
            <a:off x="4267200" y="2971800"/>
            <a:ext cx="0" cy="23622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514600" y="2789040"/>
            <a:ext cx="2209800" cy="25908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2667000" y="2750130"/>
            <a:ext cx="1981200" cy="2667000"/>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5604165" y="4419600"/>
            <a:ext cx="623450" cy="325580"/>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4</a:t>
            </a:r>
          </a:p>
        </p:txBody>
      </p:sp>
      <p:sp>
        <p:nvSpPr>
          <p:cNvPr id="84" name="Rectangle 83"/>
          <p:cNvSpPr/>
          <p:nvPr/>
        </p:nvSpPr>
        <p:spPr>
          <a:xfrm>
            <a:off x="5715000" y="3948545"/>
            <a:ext cx="415636" cy="27016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2</a:t>
            </a:r>
          </a:p>
        </p:txBody>
      </p:sp>
      <p:sp>
        <p:nvSpPr>
          <p:cNvPr id="85" name="Rectangle 84"/>
          <p:cNvSpPr/>
          <p:nvPr/>
        </p:nvSpPr>
        <p:spPr>
          <a:xfrm>
            <a:off x="7869379" y="4495800"/>
            <a:ext cx="741215" cy="42949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3</a:t>
            </a:r>
          </a:p>
        </p:txBody>
      </p:sp>
      <p:sp>
        <p:nvSpPr>
          <p:cNvPr id="86" name="Rectangle 85"/>
          <p:cNvSpPr/>
          <p:nvPr/>
        </p:nvSpPr>
        <p:spPr>
          <a:xfrm>
            <a:off x="7772400" y="3733800"/>
            <a:ext cx="914400" cy="5680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1</a:t>
            </a:r>
          </a:p>
        </p:txBody>
      </p:sp>
      <p:sp>
        <p:nvSpPr>
          <p:cNvPr id="30" name="Rectangle 29"/>
          <p:cNvSpPr/>
          <p:nvPr/>
        </p:nvSpPr>
        <p:spPr>
          <a:xfrm>
            <a:off x="559335" y="5523690"/>
            <a:ext cx="7976685" cy="990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1" u="none" strike="noStrike" kern="1200" cap="none" spc="0" normalizeH="0" baseline="0" noProof="0" dirty="0">
                <a:ln>
                  <a:noFill/>
                </a:ln>
                <a:solidFill>
                  <a:srgbClr val="0070C0"/>
                </a:solidFill>
                <a:effectLst/>
                <a:uLnTx/>
                <a:uFillTx/>
                <a:latin typeface="Calibri"/>
                <a:ea typeface="+mn-ea"/>
                <a:cs typeface="+mn-cs"/>
              </a:rPr>
              <a:t>How to classify applications into groups?</a:t>
            </a:r>
          </a:p>
        </p:txBody>
      </p:sp>
    </p:spTree>
    <p:extLst>
      <p:ext uri="{BB962C8B-B14F-4D97-AF65-F5344CB8AC3E}">
        <p14:creationId xmlns:p14="http://schemas.microsoft.com/office/powerpoint/2010/main" val="2478815316"/>
      </p:ext>
    </p:extLst>
  </p:cSld>
  <p:clrMapOvr>
    <a:masterClrMapping/>
  </p:clrMapOvr>
  <p:transition advTm="689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Observation 2</a:t>
            </a:r>
          </a:p>
        </p:txBody>
      </p:sp>
      <p:sp>
        <p:nvSpPr>
          <p:cNvPr id="3" name="Content Placeholder 2"/>
          <p:cNvSpPr>
            <a:spLocks noGrp="1"/>
          </p:cNvSpPr>
          <p:nvPr>
            <p:ph idx="1"/>
          </p:nvPr>
        </p:nvSpPr>
        <p:spPr>
          <a:xfrm>
            <a:off x="457200" y="1600200"/>
            <a:ext cx="8458200" cy="4876800"/>
          </a:xfrm>
        </p:spPr>
        <p:txBody>
          <a:bodyPr>
            <a:normAutofit fontScale="85000" lnSpcReduction="20000"/>
          </a:bodyPr>
          <a:lstStyle/>
          <a:p>
            <a:pPr algn="ctr">
              <a:buNone/>
            </a:pPr>
            <a:r>
              <a:rPr lang="en-US" sz="3500" i="1" dirty="0">
                <a:solidFill>
                  <a:srgbClr val="C00000"/>
                </a:solidFill>
              </a:rPr>
              <a:t>Observation 2:</a:t>
            </a:r>
            <a:r>
              <a:rPr lang="en-US" sz="3500" i="1" dirty="0"/>
              <a:t> Serving a large number of consecutive requests from an application causes interference</a:t>
            </a:r>
          </a:p>
          <a:p>
            <a:pPr>
              <a:buNone/>
            </a:pPr>
            <a:endParaRPr lang="en-US" dirty="0">
              <a:solidFill>
                <a:srgbClr val="C00000"/>
              </a:solidFill>
            </a:endParaRPr>
          </a:p>
          <a:p>
            <a:pPr>
              <a:buNone/>
            </a:pPr>
            <a:r>
              <a:rPr lang="en-US" dirty="0">
                <a:solidFill>
                  <a:srgbClr val="C00000"/>
                </a:solidFill>
              </a:rPr>
              <a:t>Basic Idea:</a:t>
            </a:r>
          </a:p>
          <a:p>
            <a:r>
              <a:rPr lang="en-US" i="1" dirty="0">
                <a:solidFill>
                  <a:srgbClr val="0070C0"/>
                </a:solidFill>
              </a:rPr>
              <a:t>Group</a:t>
            </a:r>
            <a:r>
              <a:rPr lang="en-US" i="1" dirty="0"/>
              <a:t> </a:t>
            </a:r>
            <a:r>
              <a:rPr lang="en-US" dirty="0"/>
              <a:t>applications with a large number of consecutive requests as </a:t>
            </a:r>
            <a:r>
              <a:rPr lang="en-US" i="1" dirty="0">
                <a:solidFill>
                  <a:srgbClr val="C00000"/>
                </a:solidFill>
              </a:rPr>
              <a:t>interference-causing</a:t>
            </a:r>
            <a:r>
              <a:rPr lang="en-US" i="1" dirty="0"/>
              <a:t> </a:t>
            </a:r>
            <a:r>
              <a:rPr lang="en-US" i="1" dirty="0">
                <a:sym typeface="Wingdings" pitchFamily="2" charset="2"/>
              </a:rPr>
              <a:t> Blacklisting</a:t>
            </a:r>
            <a:endParaRPr lang="en-US" i="1" dirty="0"/>
          </a:p>
          <a:p>
            <a:r>
              <a:rPr lang="en-US" i="1" dirty="0" err="1">
                <a:solidFill>
                  <a:srgbClr val="0070C0"/>
                </a:solidFill>
              </a:rPr>
              <a:t>Deprioritize</a:t>
            </a:r>
            <a:r>
              <a:rPr lang="en-US" i="1" dirty="0"/>
              <a:t> </a:t>
            </a:r>
            <a:r>
              <a:rPr lang="en-US" dirty="0"/>
              <a:t>blacklisted applications</a:t>
            </a:r>
          </a:p>
          <a:p>
            <a:r>
              <a:rPr lang="en-US" i="1" dirty="0">
                <a:solidFill>
                  <a:srgbClr val="0070C0"/>
                </a:solidFill>
              </a:rPr>
              <a:t>Clear</a:t>
            </a:r>
            <a:r>
              <a:rPr lang="en-US" i="1" dirty="0"/>
              <a:t> </a:t>
            </a:r>
            <a:r>
              <a:rPr lang="en-US" dirty="0"/>
              <a:t>blacklist periodically (1000s of cycles)</a:t>
            </a:r>
          </a:p>
          <a:p>
            <a:pPr>
              <a:buNone/>
            </a:pPr>
            <a:endParaRPr lang="en-US" i="1" dirty="0"/>
          </a:p>
          <a:p>
            <a:pPr>
              <a:buNone/>
            </a:pPr>
            <a:r>
              <a:rPr lang="en-US" dirty="0">
                <a:solidFill>
                  <a:srgbClr val="C00000"/>
                </a:solidFill>
              </a:rPr>
              <a:t>Benefits:</a:t>
            </a:r>
          </a:p>
          <a:p>
            <a:r>
              <a:rPr lang="en-US" i="1" dirty="0"/>
              <a:t>Lower complexity</a:t>
            </a:r>
          </a:p>
          <a:p>
            <a:r>
              <a:rPr lang="en-US" i="1" dirty="0"/>
              <a:t>Finer grained grouping decisions </a:t>
            </a:r>
            <a:r>
              <a:rPr lang="en-US" i="1" dirty="0">
                <a:sym typeface="Wingdings" pitchFamily="2" charset="2"/>
              </a:rPr>
              <a:t> Lower unfairness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CF4AA75-1AE0-4593-99DD-33F3F40BED72}"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99</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3339218977"/>
      </p:ext>
    </p:extLst>
  </p:cSld>
  <p:clrMapOvr>
    <a:masterClrMapping/>
  </p:clrMapOvr>
  <p:transition advTm="8823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1|0.5|0.6|0.6|0.5|0.5|0.2|0.7|0.5|0.6|0.6|0.4|0.7|0.4|0.7|0.4|0.7|0.3|0.3|0.2|0.2|0.2|0.5|0.5|0.3|0.5|0.4|0.3|0.7|0.7"/>
</p:tagLst>
</file>

<file path=ppt/tags/tag10.xml><?xml version="1.0" encoding="utf-8"?>
<p:tagLst xmlns:a="http://schemas.openxmlformats.org/drawingml/2006/main" xmlns:r="http://schemas.openxmlformats.org/officeDocument/2006/relationships" xmlns:p="http://schemas.openxmlformats.org/presentationml/2006/main">
  <p:tag name="TIMING" val="|3.2|5.1|8.9"/>
</p:tagLst>
</file>

<file path=ppt/tags/tag11.xml><?xml version="1.0" encoding="utf-8"?>
<p:tagLst xmlns:a="http://schemas.openxmlformats.org/drawingml/2006/main" xmlns:r="http://schemas.openxmlformats.org/officeDocument/2006/relationships" xmlns:p="http://schemas.openxmlformats.org/presentationml/2006/main">
  <p:tag name="TIMING" val="|2.7|7.3|7.1|8.7|7.4|5|3.2|6.5|8.5|1.2|5|4.3"/>
</p:tagLst>
</file>

<file path=ppt/tags/tag12.xml><?xml version="1.0" encoding="utf-8"?>
<p:tagLst xmlns:a="http://schemas.openxmlformats.org/drawingml/2006/main" xmlns:r="http://schemas.openxmlformats.org/officeDocument/2006/relationships" xmlns:p="http://schemas.openxmlformats.org/presentationml/2006/main">
  <p:tag name="TIMING" val="|1.6|16.5|7.1|12"/>
</p:tagLst>
</file>

<file path=ppt/tags/tag13.xml><?xml version="1.0" encoding="utf-8"?>
<p:tagLst xmlns:a="http://schemas.openxmlformats.org/drawingml/2006/main" xmlns:r="http://schemas.openxmlformats.org/officeDocument/2006/relationships" xmlns:p="http://schemas.openxmlformats.org/presentationml/2006/main">
  <p:tag name="TIMING" val="|1.9|0.6|2.1|4.4|9|20.8"/>
</p:tagLst>
</file>

<file path=ppt/tags/tag14.xml><?xml version="1.0" encoding="utf-8"?>
<p:tagLst xmlns:a="http://schemas.openxmlformats.org/drawingml/2006/main" xmlns:r="http://schemas.openxmlformats.org/officeDocument/2006/relationships" xmlns:p="http://schemas.openxmlformats.org/presentationml/2006/main">
  <p:tag name="TIMING" val="|1.1|4.9"/>
</p:tagLst>
</file>

<file path=ppt/tags/tag15.xml><?xml version="1.0" encoding="utf-8"?>
<p:tagLst xmlns:a="http://schemas.openxmlformats.org/drawingml/2006/main" xmlns:r="http://schemas.openxmlformats.org/officeDocument/2006/relationships" xmlns:p="http://schemas.openxmlformats.org/presentationml/2006/main">
  <p:tag name="TIMING" val="|3.4|37.2|4|9.3|7.4|5.9"/>
</p:tagLst>
</file>

<file path=ppt/tags/tag16.xml><?xml version="1.0" encoding="utf-8"?>
<p:tagLst xmlns:a="http://schemas.openxmlformats.org/drawingml/2006/main" xmlns:r="http://schemas.openxmlformats.org/officeDocument/2006/relationships" xmlns:p="http://schemas.openxmlformats.org/presentationml/2006/main">
  <p:tag name="TIMING" val="|4.4|0.8|7.5|6.3|1.6|10|2.6|6.5|13.2|7.5"/>
</p:tagLst>
</file>

<file path=ppt/tags/tag17.xml><?xml version="1.0" encoding="utf-8"?>
<p:tagLst xmlns:a="http://schemas.openxmlformats.org/drawingml/2006/main" xmlns:r="http://schemas.openxmlformats.org/officeDocument/2006/relationships" xmlns:p="http://schemas.openxmlformats.org/presentationml/2006/main">
  <p:tag name="TIMING" val="|8.5|1.9|2.6|9.2|1|3.5|4.9|2.4|11.8"/>
</p:tagLst>
</file>

<file path=ppt/tags/tag18.xml><?xml version="1.0" encoding="utf-8"?>
<p:tagLst xmlns:a="http://schemas.openxmlformats.org/drawingml/2006/main" xmlns:r="http://schemas.openxmlformats.org/officeDocument/2006/relationships" xmlns:p="http://schemas.openxmlformats.org/presentationml/2006/main">
  <p:tag name="TIMING" val="|2.9|1|1.9|1.3|0.2|3.9|6.6|2.8|6.3|1.7|7.8|4.6"/>
</p:tagLst>
</file>

<file path=ppt/tags/tag19.xml><?xml version="1.0" encoding="utf-8"?>
<p:tagLst xmlns:a="http://schemas.openxmlformats.org/drawingml/2006/main" xmlns:r="http://schemas.openxmlformats.org/officeDocument/2006/relationships" xmlns:p="http://schemas.openxmlformats.org/presentationml/2006/main">
  <p:tag name="TIMING" val="|1.7|3.3|7.3|3.4|1.6"/>
</p:tagLst>
</file>

<file path=ppt/tags/tag2.xml><?xml version="1.0" encoding="utf-8"?>
<p:tagLst xmlns:a="http://schemas.openxmlformats.org/drawingml/2006/main" xmlns:r="http://schemas.openxmlformats.org/officeDocument/2006/relationships" xmlns:p="http://schemas.openxmlformats.org/presentationml/2006/main">
  <p:tag name="TIMING" val="|19|8.6|8.8"/>
</p:tagLst>
</file>

<file path=ppt/tags/tag20.xml><?xml version="1.0" encoding="utf-8"?>
<p:tagLst xmlns:a="http://schemas.openxmlformats.org/drawingml/2006/main" xmlns:r="http://schemas.openxmlformats.org/officeDocument/2006/relationships" xmlns:p="http://schemas.openxmlformats.org/presentationml/2006/main">
  <p:tag name="TIMING" val="|4.1|4.6|7.5|1.2"/>
</p:tagLst>
</file>

<file path=ppt/tags/tag21.xml><?xml version="1.0" encoding="utf-8"?>
<p:tagLst xmlns:a="http://schemas.openxmlformats.org/drawingml/2006/main" xmlns:r="http://schemas.openxmlformats.org/officeDocument/2006/relationships" xmlns:p="http://schemas.openxmlformats.org/presentationml/2006/main">
  <p:tag name="TIMING" val="|4.1|6.8|3.5|15.7"/>
</p:tagLst>
</file>

<file path=ppt/tags/tag22.xml><?xml version="1.0" encoding="utf-8"?>
<p:tagLst xmlns:a="http://schemas.openxmlformats.org/drawingml/2006/main" xmlns:r="http://schemas.openxmlformats.org/officeDocument/2006/relationships" xmlns:p="http://schemas.openxmlformats.org/presentationml/2006/main">
  <p:tag name="TIMING" val="|8.3|4.7|2.5|2.9|2.6|5.7|16.8|17.1|2.4|1.6"/>
</p:tagLst>
</file>

<file path=ppt/tags/tag23.xml><?xml version="1.0" encoding="utf-8"?>
<p:tagLst xmlns:a="http://schemas.openxmlformats.org/drawingml/2006/main" xmlns:r="http://schemas.openxmlformats.org/officeDocument/2006/relationships" xmlns:p="http://schemas.openxmlformats.org/presentationml/2006/main">
  <p:tag name="TIMING" val="|5.5|10.3|7.7"/>
</p:tagLst>
</file>

<file path=ppt/tags/tag24.xml><?xml version="1.0" encoding="utf-8"?>
<p:tagLst xmlns:a="http://schemas.openxmlformats.org/drawingml/2006/main" xmlns:r="http://schemas.openxmlformats.org/officeDocument/2006/relationships" xmlns:p="http://schemas.openxmlformats.org/presentationml/2006/main">
  <p:tag name="TIMING" val="|0.7|9.8|3.1|1"/>
</p:tagLst>
</file>

<file path=ppt/tags/tag25.xml><?xml version="1.0" encoding="utf-8"?>
<p:tagLst xmlns:a="http://schemas.openxmlformats.org/drawingml/2006/main" xmlns:r="http://schemas.openxmlformats.org/officeDocument/2006/relationships" xmlns:p="http://schemas.openxmlformats.org/presentationml/2006/main">
  <p:tag name="TIMING" val="|24.9|0.7|3.5|5.5|2.7|1.1"/>
</p:tagLst>
</file>

<file path=ppt/tags/tag26.xml><?xml version="1.0" encoding="utf-8"?>
<p:tagLst xmlns:a="http://schemas.openxmlformats.org/drawingml/2006/main" xmlns:r="http://schemas.openxmlformats.org/officeDocument/2006/relationships" xmlns:p="http://schemas.openxmlformats.org/presentationml/2006/main">
  <p:tag name="TIMING" val="|3|5.9|5.7|0.5|3.7"/>
</p:tagLst>
</file>

<file path=ppt/tags/tag27.xml><?xml version="1.0" encoding="utf-8"?>
<p:tagLst xmlns:a="http://schemas.openxmlformats.org/drawingml/2006/main" xmlns:r="http://schemas.openxmlformats.org/officeDocument/2006/relationships" xmlns:p="http://schemas.openxmlformats.org/presentationml/2006/main">
  <p:tag name="TIMING" val="|7.3|5.1|4.3|1.5"/>
</p:tagLst>
</file>

<file path=ppt/tags/tag28.xml><?xml version="1.0" encoding="utf-8"?>
<p:tagLst xmlns:a="http://schemas.openxmlformats.org/drawingml/2006/main" xmlns:r="http://schemas.openxmlformats.org/officeDocument/2006/relationships" xmlns:p="http://schemas.openxmlformats.org/presentationml/2006/main">
  <p:tag name="TIMING" val="|1.1|0.6|0.7|0.9|1|2.1"/>
</p:tagLst>
</file>

<file path=ppt/tags/tag29.xml><?xml version="1.0" encoding="utf-8"?>
<p:tagLst xmlns:a="http://schemas.openxmlformats.org/drawingml/2006/main" xmlns:r="http://schemas.openxmlformats.org/officeDocument/2006/relationships" xmlns:p="http://schemas.openxmlformats.org/presentationml/2006/main">
  <p:tag name="TIMING" val="|1.2|2|4.2|5.2"/>
</p:tagLst>
</file>

<file path=ppt/tags/tag3.xml><?xml version="1.0" encoding="utf-8"?>
<p:tagLst xmlns:a="http://schemas.openxmlformats.org/drawingml/2006/main" xmlns:r="http://schemas.openxmlformats.org/officeDocument/2006/relationships" xmlns:p="http://schemas.openxmlformats.org/presentationml/2006/main">
  <p:tag name="TIMING" val="|19|8.6|8.8"/>
</p:tagLst>
</file>

<file path=ppt/tags/tag30.xml><?xml version="1.0" encoding="utf-8"?>
<p:tagLst xmlns:a="http://schemas.openxmlformats.org/drawingml/2006/main" xmlns:r="http://schemas.openxmlformats.org/officeDocument/2006/relationships" xmlns:p="http://schemas.openxmlformats.org/presentationml/2006/main">
  <p:tag name="TIMING" val="|2.5|18.5|7.5|29.2|5.3"/>
</p:tagLst>
</file>

<file path=ppt/tags/tag31.xml><?xml version="1.0" encoding="utf-8"?>
<p:tagLst xmlns:a="http://schemas.openxmlformats.org/drawingml/2006/main" xmlns:r="http://schemas.openxmlformats.org/officeDocument/2006/relationships" xmlns:p="http://schemas.openxmlformats.org/presentationml/2006/main">
  <p:tag name="TIMING" val="|11.2|3.6|3.2|3.4"/>
</p:tagLst>
</file>

<file path=ppt/tags/tag32.xml><?xml version="1.0" encoding="utf-8"?>
<p:tagLst xmlns:a="http://schemas.openxmlformats.org/drawingml/2006/main" xmlns:r="http://schemas.openxmlformats.org/officeDocument/2006/relationships" xmlns:p="http://schemas.openxmlformats.org/presentationml/2006/main">
  <p:tag name="TIMING" val="|0.7|3|1.9|2.7|8.9|4.6|9|1|2.4|6.6|1.3|4.8|9.9"/>
</p:tagLst>
</file>

<file path=ppt/tags/tag33.xml><?xml version="1.0" encoding="utf-8"?>
<p:tagLst xmlns:a="http://schemas.openxmlformats.org/drawingml/2006/main" xmlns:r="http://schemas.openxmlformats.org/officeDocument/2006/relationships" xmlns:p="http://schemas.openxmlformats.org/presentationml/2006/main">
  <p:tag name="TIMING" val="|22.6|12.5|3.8"/>
</p:tagLst>
</file>

<file path=ppt/tags/tag34.xml><?xml version="1.0" encoding="utf-8"?>
<p:tagLst xmlns:a="http://schemas.openxmlformats.org/drawingml/2006/main" xmlns:r="http://schemas.openxmlformats.org/officeDocument/2006/relationships" xmlns:p="http://schemas.openxmlformats.org/presentationml/2006/main">
  <p:tag name="TIMING" val="|19.8|18.5"/>
</p:tagLst>
</file>

<file path=ppt/tags/tag35.xml><?xml version="1.0" encoding="utf-8"?>
<p:tagLst xmlns:a="http://schemas.openxmlformats.org/drawingml/2006/main" xmlns:r="http://schemas.openxmlformats.org/officeDocument/2006/relationships" xmlns:p="http://schemas.openxmlformats.org/presentationml/2006/main">
  <p:tag name="TIMING" val="|0.9|4.2|3.6|7.5|14.3|2.9|6.2|2.4"/>
</p:tagLst>
</file>

<file path=ppt/tags/tag36.xml><?xml version="1.0" encoding="utf-8"?>
<p:tagLst xmlns:a="http://schemas.openxmlformats.org/drawingml/2006/main" xmlns:r="http://schemas.openxmlformats.org/officeDocument/2006/relationships" xmlns:p="http://schemas.openxmlformats.org/presentationml/2006/main">
  <p:tag name="TIMING" val="|5.2|2.6"/>
</p:tagLst>
</file>

<file path=ppt/tags/tag37.xml><?xml version="1.0" encoding="utf-8"?>
<p:tagLst xmlns:a="http://schemas.openxmlformats.org/drawingml/2006/main" xmlns:r="http://schemas.openxmlformats.org/officeDocument/2006/relationships" xmlns:p="http://schemas.openxmlformats.org/presentationml/2006/main">
  <p:tag name="TIMING" val="|5.3|6|1.8"/>
</p:tagLst>
</file>

<file path=ppt/tags/tag38.xml><?xml version="1.0" encoding="utf-8"?>
<p:tagLst xmlns:a="http://schemas.openxmlformats.org/drawingml/2006/main" xmlns:r="http://schemas.openxmlformats.org/officeDocument/2006/relationships" xmlns:p="http://schemas.openxmlformats.org/presentationml/2006/main">
  <p:tag name="TIMING" val="|0.6|1|3.4"/>
</p:tagLst>
</file>

<file path=ppt/tags/tag39.xml><?xml version="1.0" encoding="utf-8"?>
<p:tagLst xmlns:a="http://schemas.openxmlformats.org/drawingml/2006/main" xmlns:r="http://schemas.openxmlformats.org/officeDocument/2006/relationships" xmlns:p="http://schemas.openxmlformats.org/presentationml/2006/main">
  <p:tag name="TIMING" val="|2.6|5.6|10"/>
</p:tagLst>
</file>

<file path=ppt/tags/tag4.xml><?xml version="1.0" encoding="utf-8"?>
<p:tagLst xmlns:a="http://schemas.openxmlformats.org/drawingml/2006/main" xmlns:r="http://schemas.openxmlformats.org/officeDocument/2006/relationships" xmlns:p="http://schemas.openxmlformats.org/presentationml/2006/main">
  <p:tag name="TIMING" val="|19|8.6|8.8"/>
</p:tagLst>
</file>

<file path=ppt/tags/tag40.xml><?xml version="1.0" encoding="utf-8"?>
<p:tagLst xmlns:a="http://schemas.openxmlformats.org/drawingml/2006/main" xmlns:r="http://schemas.openxmlformats.org/officeDocument/2006/relationships" xmlns:p="http://schemas.openxmlformats.org/presentationml/2006/main">
  <p:tag name="TIMING" val="|10.8|11.5|0.8|1.6|1|0.5|0.7|1.4|1.3|2.7|17.6|14|8.6|9.8"/>
</p:tagLst>
</file>

<file path=ppt/tags/tag41.xml><?xml version="1.0" encoding="utf-8"?>
<p:tagLst xmlns:a="http://schemas.openxmlformats.org/drawingml/2006/main" xmlns:r="http://schemas.openxmlformats.org/officeDocument/2006/relationships" xmlns:p="http://schemas.openxmlformats.org/presentationml/2006/main">
  <p:tag name="TIMING" val="|8.5|20.7|10.9|6|7.4|14"/>
</p:tagLst>
</file>

<file path=ppt/tags/tag42.xml><?xml version="1.0" encoding="utf-8"?>
<p:tagLst xmlns:a="http://schemas.openxmlformats.org/drawingml/2006/main" xmlns:r="http://schemas.openxmlformats.org/officeDocument/2006/relationships" xmlns:p="http://schemas.openxmlformats.org/presentationml/2006/main">
  <p:tag name="TIMING" val="|5.5|3.9|8.8|11.6|7.3|10.4|4.1"/>
</p:tagLst>
</file>

<file path=ppt/tags/tag43.xml><?xml version="1.0" encoding="utf-8"?>
<p:tagLst xmlns:a="http://schemas.openxmlformats.org/drawingml/2006/main" xmlns:r="http://schemas.openxmlformats.org/officeDocument/2006/relationships" xmlns:p="http://schemas.openxmlformats.org/presentationml/2006/main">
  <p:tag name="TIMING" val="|1.7|1.8|2.3|9.6"/>
</p:tagLst>
</file>

<file path=ppt/tags/tag44.xml><?xml version="1.0" encoding="utf-8"?>
<p:tagLst xmlns:a="http://schemas.openxmlformats.org/drawingml/2006/main" xmlns:r="http://schemas.openxmlformats.org/officeDocument/2006/relationships" xmlns:p="http://schemas.openxmlformats.org/presentationml/2006/main">
  <p:tag name="TIMING" val="|12.9|7.7"/>
</p:tagLst>
</file>

<file path=ppt/tags/tag45.xml><?xml version="1.0" encoding="utf-8"?>
<p:tagLst xmlns:a="http://schemas.openxmlformats.org/drawingml/2006/main" xmlns:r="http://schemas.openxmlformats.org/officeDocument/2006/relationships" xmlns:p="http://schemas.openxmlformats.org/presentationml/2006/main">
  <p:tag name="TIMING" val="|18.1"/>
</p:tagLst>
</file>

<file path=ppt/tags/tag46.xml><?xml version="1.0" encoding="utf-8"?>
<p:tagLst xmlns:a="http://schemas.openxmlformats.org/drawingml/2006/main" xmlns:r="http://schemas.openxmlformats.org/officeDocument/2006/relationships" xmlns:p="http://schemas.openxmlformats.org/presentationml/2006/main">
  <p:tag name="TIMING" val="|6.6|4|4|6.5|6.8|13.1"/>
</p:tagLst>
</file>

<file path=ppt/tags/tag47.xml><?xml version="1.0" encoding="utf-8"?>
<p:tagLst xmlns:a="http://schemas.openxmlformats.org/drawingml/2006/main" xmlns:r="http://schemas.openxmlformats.org/officeDocument/2006/relationships" xmlns:p="http://schemas.openxmlformats.org/presentationml/2006/main">
  <p:tag name="TIMING" val="|0.5"/>
</p:tagLst>
</file>

<file path=ppt/tags/tag48.xml><?xml version="1.0" encoding="utf-8"?>
<p:tagLst xmlns:a="http://schemas.openxmlformats.org/drawingml/2006/main" xmlns:r="http://schemas.openxmlformats.org/officeDocument/2006/relationships" xmlns:p="http://schemas.openxmlformats.org/presentationml/2006/main">
  <p:tag name="TIMING" val="|40.6"/>
</p:tagLst>
</file>

<file path=ppt/tags/tag49.xml><?xml version="1.0" encoding="utf-8"?>
<p:tagLst xmlns:a="http://schemas.openxmlformats.org/drawingml/2006/main" xmlns:r="http://schemas.openxmlformats.org/officeDocument/2006/relationships" xmlns:p="http://schemas.openxmlformats.org/presentationml/2006/main">
  <p:tag name="TIMING" val="|40.6"/>
</p:tagLst>
</file>

<file path=ppt/tags/tag5.xml><?xml version="1.0" encoding="utf-8"?>
<p:tagLst xmlns:a="http://schemas.openxmlformats.org/drawingml/2006/main" xmlns:r="http://schemas.openxmlformats.org/officeDocument/2006/relationships" xmlns:p="http://schemas.openxmlformats.org/presentationml/2006/main">
  <p:tag name="TIMING" val="|9.6|15.6"/>
</p:tagLst>
</file>

<file path=ppt/tags/tag50.xml><?xml version="1.0" encoding="utf-8"?>
<p:tagLst xmlns:a="http://schemas.openxmlformats.org/drawingml/2006/main" xmlns:r="http://schemas.openxmlformats.org/officeDocument/2006/relationships" xmlns:p="http://schemas.openxmlformats.org/presentationml/2006/main">
  <p:tag name="TIMING" val="|40.6"/>
</p:tagLst>
</file>

<file path=ppt/tags/tag51.xml><?xml version="1.0" encoding="utf-8"?>
<p:tagLst xmlns:a="http://schemas.openxmlformats.org/drawingml/2006/main" xmlns:r="http://schemas.openxmlformats.org/officeDocument/2006/relationships" xmlns:p="http://schemas.openxmlformats.org/presentationml/2006/main">
  <p:tag name="TIMING" val="|40.6"/>
</p:tagLst>
</file>

<file path=ppt/tags/tag52.xml><?xml version="1.0" encoding="utf-8"?>
<p:tagLst xmlns:a="http://schemas.openxmlformats.org/drawingml/2006/main" xmlns:r="http://schemas.openxmlformats.org/officeDocument/2006/relationships" xmlns:p="http://schemas.openxmlformats.org/presentationml/2006/main">
  <p:tag name="TIMING" val="|20.8|16.8|1.7|6.4|2|2.6"/>
</p:tagLst>
</file>

<file path=ppt/tags/tag53.xml><?xml version="1.0" encoding="utf-8"?>
<p:tagLst xmlns:a="http://schemas.openxmlformats.org/drawingml/2006/main" xmlns:r="http://schemas.openxmlformats.org/officeDocument/2006/relationships" xmlns:p="http://schemas.openxmlformats.org/presentationml/2006/main">
  <p:tag name="TIMING" val="|1.3|5.5|3.5|5.4|6.7"/>
</p:tagLst>
</file>

<file path=ppt/tags/tag6.xml><?xml version="1.0" encoding="utf-8"?>
<p:tagLst xmlns:a="http://schemas.openxmlformats.org/drawingml/2006/main" xmlns:r="http://schemas.openxmlformats.org/officeDocument/2006/relationships" xmlns:p="http://schemas.openxmlformats.org/presentationml/2006/main">
  <p:tag name="TIMING" val="|15.4|12.6|15"/>
</p:tagLst>
</file>

<file path=ppt/tags/tag7.xml><?xml version="1.0" encoding="utf-8"?>
<p:tagLst xmlns:a="http://schemas.openxmlformats.org/drawingml/2006/main" xmlns:r="http://schemas.openxmlformats.org/officeDocument/2006/relationships" xmlns:p="http://schemas.openxmlformats.org/presentationml/2006/main">
  <p:tag name="TIMING" val="|26.8|3.6|0.5|0.6|0.5|2.1|3.4|0.7|0.5|0.5|7.1|2.4|0.5|0.9|4.7|0.7|4.6|1.1|3.7|3.9|0.6|0.6|0.3|1.1|0.5|0.7|1.2|0.5|0.6|0.6|0.6|0.7|0.8|0.7|0.6|0.4|0.4|0.4"/>
</p:tagLst>
</file>

<file path=ppt/tags/tag8.xml><?xml version="1.0" encoding="utf-8"?>
<p:tagLst xmlns:a="http://schemas.openxmlformats.org/drawingml/2006/main" xmlns:r="http://schemas.openxmlformats.org/officeDocument/2006/relationships" xmlns:p="http://schemas.openxmlformats.org/presentationml/2006/main">
  <p:tag name="TIMING" val="|9.2|17.1|16.2|10.9|28.4|12.6|7.2|6.5|3.3|7.8|3.4"/>
</p:tagLst>
</file>

<file path=ppt/tags/tag9.xml><?xml version="1.0" encoding="utf-8"?>
<p:tagLst xmlns:a="http://schemas.openxmlformats.org/drawingml/2006/main" xmlns:r="http://schemas.openxmlformats.org/officeDocument/2006/relationships" xmlns:p="http://schemas.openxmlformats.org/presentationml/2006/main">
  <p:tag name="TIMING" val="|36.5|19.6|8.7"/>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5.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1.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7.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78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2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2.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3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6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2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9.xml><?xml version="1.0" encoding="utf-8"?>
<a:theme xmlns:a="http://schemas.openxmlformats.org/drawingml/2006/main" name="1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1.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2.xml><?xml version="1.0" encoding="utf-8"?>
<a:theme xmlns:a="http://schemas.openxmlformats.org/drawingml/2006/main" name="2_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utlu_memory-scaling_memcon13_talk" id="{2278A901-4F52-4D32-89F1-998C3E10F29C}" vid="{4EEFF79B-EBC4-4EA4-90A1-1A78DED7E95D}"/>
    </a:ext>
  </a:extLst>
</a:theme>
</file>

<file path=ppt/theme/theme53.xml><?xml version="1.0" encoding="utf-8"?>
<a:theme xmlns:a="http://schemas.openxmlformats.org/drawingml/2006/main" name="2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1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4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lIns="0" tIns="0" rIns="0" bIns="0" rtlCol="0" anchor="ctr"/>
      <a:lstStyle>
        <a:defPPr algn="ctr">
          <a:lnSpc>
            <a:spcPts val="2000"/>
          </a:lnSpc>
          <a:defRPr sz="2400" spc="-8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1.xml><?xml version="1.0" encoding="utf-8"?>
<a:theme xmlns:a="http://schemas.openxmlformats.org/drawingml/2006/main" name="7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6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8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8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5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184605</TotalTime>
  <Words>28612</Words>
  <Application>Microsoft Macintosh PowerPoint</Application>
  <PresentationFormat>On-screen Show (4:3)</PresentationFormat>
  <Paragraphs>5398</Paragraphs>
  <Slides>323</Slides>
  <Notes>185</Notes>
  <HiddenSlides>0</HiddenSlides>
  <MMClips>0</MMClips>
  <ScaleCrop>false</ScaleCrop>
  <HeadingPairs>
    <vt:vector size="8" baseType="variant">
      <vt:variant>
        <vt:lpstr>Fonts Used</vt:lpstr>
      </vt:variant>
      <vt:variant>
        <vt:i4>21</vt:i4>
      </vt:variant>
      <vt:variant>
        <vt:lpstr>Theme</vt:lpstr>
      </vt:variant>
      <vt:variant>
        <vt:i4>65</vt:i4>
      </vt:variant>
      <vt:variant>
        <vt:lpstr>Embedded OLE Servers</vt:lpstr>
      </vt:variant>
      <vt:variant>
        <vt:i4>2</vt:i4>
      </vt:variant>
      <vt:variant>
        <vt:lpstr>Slide Titles</vt:lpstr>
      </vt:variant>
      <vt:variant>
        <vt:i4>323</vt:i4>
      </vt:variant>
    </vt:vector>
  </HeadingPairs>
  <TitlesOfParts>
    <vt:vector size="411" baseType="lpstr">
      <vt:lpstr>Gulim</vt:lpstr>
      <vt:lpstr>맑은 고딕</vt:lpstr>
      <vt:lpstr>MS PGothic</vt:lpstr>
      <vt:lpstr>MS PGothic</vt:lpstr>
      <vt:lpstr>宋体</vt:lpstr>
      <vt:lpstr>ヒラギノ角ゴ ProN W3</vt:lpstr>
      <vt:lpstr>Andalus</vt:lpstr>
      <vt:lpstr>Arial</vt:lpstr>
      <vt:lpstr>Calibri</vt:lpstr>
      <vt:lpstr>Calibri Light</vt:lpstr>
      <vt:lpstr>Garamond</vt:lpstr>
      <vt:lpstr>Gill Sans</vt:lpstr>
      <vt:lpstr>Helvetica</vt:lpstr>
      <vt:lpstr>Lucida Grande</vt:lpstr>
      <vt:lpstr>나눔고딕</vt:lpstr>
      <vt:lpstr>Perpetua</vt:lpstr>
      <vt:lpstr>Symbol</vt:lpstr>
      <vt:lpstr>Tahoma</vt:lpstr>
      <vt:lpstr>Times New Roman</vt:lpstr>
      <vt:lpstr>Verdana</vt:lpstr>
      <vt:lpstr>Wingdings</vt:lpstr>
      <vt:lpstr>Edge</vt:lpstr>
      <vt:lpstr>1_Edge</vt:lpstr>
      <vt:lpstr>3_Edge</vt:lpstr>
      <vt:lpstr>4_Edge</vt:lpstr>
      <vt:lpstr>6_Edge</vt:lpstr>
      <vt:lpstr>8_Edge</vt:lpstr>
      <vt:lpstr>2_Office Theme</vt:lpstr>
      <vt:lpstr>9_Edge</vt:lpstr>
      <vt:lpstr>16_Edge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78_Edge</vt:lpstr>
      <vt:lpstr>7_Edge</vt:lpstr>
      <vt:lpstr>24_Edge</vt:lpstr>
      <vt:lpstr>5_Office Theme</vt:lpstr>
      <vt:lpstr>29_Edge</vt:lpstr>
      <vt:lpstr>38_Edge</vt:lpstr>
      <vt:lpstr>44_Edge</vt:lpstr>
      <vt:lpstr>62_Edge</vt:lpstr>
      <vt:lpstr>2_Edge</vt:lpstr>
      <vt:lpstr>22_Edge</vt:lpstr>
      <vt:lpstr>3_Office Theme</vt:lpstr>
      <vt:lpstr>15_Edge</vt:lpstr>
      <vt:lpstr>6_Office Theme</vt:lpstr>
      <vt:lpstr>7_Office Theme</vt:lpstr>
      <vt:lpstr>2_safari</vt:lpstr>
      <vt:lpstr>25_Edge</vt:lpstr>
      <vt:lpstr>37_Edge</vt:lpstr>
      <vt:lpstr>10_Edge</vt:lpstr>
      <vt:lpstr>40_Edge</vt:lpstr>
      <vt:lpstr>41_Edge</vt:lpstr>
      <vt:lpstr>14_Edge</vt:lpstr>
      <vt:lpstr>Office 主题</vt:lpstr>
      <vt:lpstr>Office Theme</vt:lpstr>
      <vt:lpstr>70_Edge</vt:lpstr>
      <vt:lpstr>68_Edge</vt:lpstr>
      <vt:lpstr>81_Edge</vt:lpstr>
      <vt:lpstr>83_Edge</vt:lpstr>
      <vt:lpstr>50_Edge</vt:lpstr>
      <vt:lpstr>Worksheet</vt:lpstr>
      <vt:lpstr>Equation</vt:lpstr>
      <vt:lpstr>Memory Systems  Fundamentals, Recent Research, Challenges, Opportunities  Lecture 6: Memory Interference and QoS</vt:lpstr>
      <vt:lpstr>Shared Resource Design for Multi-Core Systems</vt:lpstr>
      <vt:lpstr>Memory System: A Shared Resource View</vt:lpstr>
      <vt:lpstr>Resource Sharing Concept</vt:lpstr>
      <vt:lpstr>Resource Sharing Disadvantages</vt:lpstr>
      <vt:lpstr>Resource Sharing vs. Partitioning</vt:lpstr>
      <vt:lpstr>Memory System is the Major Shared Resource</vt:lpstr>
      <vt:lpstr>Much More of a Shared Resource in Future</vt:lpstr>
      <vt:lpstr>Inter-Thread/Application Interference</vt:lpstr>
      <vt:lpstr>Unfair Slowdowns due to Interference</vt:lpstr>
      <vt:lpstr>Uncontrolled Interference: An Example</vt:lpstr>
      <vt:lpstr>A Memory Performance Hog</vt:lpstr>
      <vt:lpstr>What Does the Memory Hog Do?</vt:lpstr>
      <vt:lpstr>DRAM Controllers</vt:lpstr>
      <vt:lpstr>Effect of the Memory Performance Hog</vt:lpstr>
      <vt:lpstr>Greater Problem with More Cores</vt:lpstr>
      <vt:lpstr>Greater Problem with More Cores</vt:lpstr>
      <vt:lpstr>Distributed DoS in Networked Multi-Core Systems</vt:lpstr>
      <vt:lpstr>More on Memory Performance Attacks</vt:lpstr>
      <vt:lpstr>More on Interconnect Based Starvation</vt:lpstr>
      <vt:lpstr>How Do We Solve The Problem?</vt:lpstr>
      <vt:lpstr>QoS-Aware Memory Systems: Challenges</vt:lpstr>
      <vt:lpstr>Designing QoS-Aware Memory Systems: Approaches</vt:lpstr>
      <vt:lpstr>Fundamental Interference Control Techniques</vt:lpstr>
      <vt:lpstr>QoS-Aware Memory Scheduling</vt:lpstr>
      <vt:lpstr>QoS-Aware Memory Scheduling: Evolution</vt:lpstr>
      <vt:lpstr>QoS-Aware Memory Scheduling: Evolution</vt:lpstr>
      <vt:lpstr>QoS-Aware Memory Scheduling: Evolution</vt:lpstr>
      <vt:lpstr>QoS-Aware Memory Scheduling: Evolution</vt:lpstr>
      <vt:lpstr>QoS-Aware Memory Scheduling: Evolution</vt:lpstr>
      <vt:lpstr>QoS-Aware Memory Scheduling: Evolution</vt:lpstr>
      <vt:lpstr>QoS-Aware Memory Scheduling: Evolution</vt:lpstr>
      <vt:lpstr>QoS-Aware Memory Scheduling: Evolution</vt:lpstr>
      <vt:lpstr>Stall-Time Fair Memory Scheduling</vt:lpstr>
      <vt:lpstr>The Problem: Unfairness</vt:lpstr>
      <vt:lpstr>How Do We Solve the Problem?</vt:lpstr>
      <vt:lpstr>Stall-Time Fairness in Shared DRAM Systems</vt:lpstr>
      <vt:lpstr>STFM Scheduling Algorithm [MICRO’07] </vt:lpstr>
      <vt:lpstr>How Does STFM Prevent Unfairness?</vt:lpstr>
      <vt:lpstr>STFM Pros and Cons</vt:lpstr>
      <vt:lpstr>More on STFM</vt:lpstr>
      <vt:lpstr>Parallelism-Aware Batch Scheduling</vt:lpstr>
      <vt:lpstr>Another Problem due to Memory Interference</vt:lpstr>
      <vt:lpstr>Bank Parallelism of a Thread</vt:lpstr>
      <vt:lpstr>Bank Parallelism Interference in DRAM</vt:lpstr>
      <vt:lpstr>Parallelism-Aware Scheduler</vt:lpstr>
      <vt:lpstr>Parallelism-Aware Batch Scheduling (PAR-BS)</vt:lpstr>
      <vt:lpstr>PAR-BS Components</vt:lpstr>
      <vt:lpstr>Request Batching</vt:lpstr>
      <vt:lpstr>Within-Batch Scheduling</vt:lpstr>
      <vt:lpstr>Thread Ranking</vt:lpstr>
      <vt:lpstr>How to Rank Threads within a Batch</vt:lpstr>
      <vt:lpstr>Shortest Stall-Time First Ranking</vt:lpstr>
      <vt:lpstr>Example Within-Batch Scheduling Order</vt:lpstr>
      <vt:lpstr>Putting It Together: PAR-BS Scheduling Policy</vt:lpstr>
      <vt:lpstr>Hardware Cost</vt:lpstr>
      <vt:lpstr>Unfairness on 4-, 8-, 16-core Systems</vt:lpstr>
      <vt:lpstr>System Performance (Hmean-speedup)</vt:lpstr>
      <vt:lpstr>PAR-BS Pros and Cons</vt:lpstr>
      <vt:lpstr>More on PAR-BS</vt:lpstr>
      <vt:lpstr>ATLAS Memory Scheduler</vt:lpstr>
      <vt:lpstr>ATLAS: Summary</vt:lpstr>
      <vt:lpstr>System Throughput: 24-Core System</vt:lpstr>
      <vt:lpstr>System Throughput: 4-MC System</vt:lpstr>
      <vt:lpstr>ATLAS Pros and Cons</vt:lpstr>
      <vt:lpstr>More on ATLAS Memory Scheduler</vt:lpstr>
      <vt:lpstr>TCM: Thread Cluster Memory Scheduling</vt:lpstr>
      <vt:lpstr>Previous Scheduling Algorithms are Biased</vt:lpstr>
      <vt:lpstr>Throughput vs. Fairness</vt:lpstr>
      <vt:lpstr>Achieving the Best of Both Worlds</vt:lpstr>
      <vt:lpstr>Thread Cluster Memory Scheduling [Kim+ MICRO’10]</vt:lpstr>
      <vt:lpstr>TCM Outline</vt:lpstr>
      <vt:lpstr>Clustering Threads</vt:lpstr>
      <vt:lpstr>TCM Outline</vt:lpstr>
      <vt:lpstr>Prioritization Between Clusters</vt:lpstr>
      <vt:lpstr>TCM Outline</vt:lpstr>
      <vt:lpstr>Non-Intensive Cluster</vt:lpstr>
      <vt:lpstr>TCM Outline</vt:lpstr>
      <vt:lpstr>Intensive Cluster</vt:lpstr>
      <vt:lpstr>Case Study: A Tale of Two Threads</vt:lpstr>
      <vt:lpstr>Why are Threads Different?</vt:lpstr>
      <vt:lpstr>TCM Outline</vt:lpstr>
      <vt:lpstr>Niceness</vt:lpstr>
      <vt:lpstr>TCM: Quantum-Based Operation</vt:lpstr>
      <vt:lpstr>TCM: Scheduling Algorithm</vt:lpstr>
      <vt:lpstr>TCM: Implementation Cost</vt:lpstr>
      <vt:lpstr>Previous Work</vt:lpstr>
      <vt:lpstr>TCM: Throughput and Fairness</vt:lpstr>
      <vt:lpstr>TCM: Fairness-Throughput Tradeoff</vt:lpstr>
      <vt:lpstr>Operating System Support</vt:lpstr>
      <vt:lpstr>Conclusion</vt:lpstr>
      <vt:lpstr>TCM Pros and Cons</vt:lpstr>
      <vt:lpstr>More on TCM</vt:lpstr>
      <vt:lpstr>The Blacklisting Memory Scheduler</vt:lpstr>
      <vt:lpstr>Tackling Inter-Application Interference: Application-aware Memory Scheduling</vt:lpstr>
      <vt:lpstr>Performance vs. Fairness vs. Simplicity </vt:lpstr>
      <vt:lpstr>Key Observation 1: Group Rather Than Rank</vt:lpstr>
      <vt:lpstr>Key Observation 1: Group Rather Than Rank</vt:lpstr>
      <vt:lpstr>Key Observation 2</vt:lpstr>
      <vt:lpstr>Performance vs. Fairness vs. Simplicity</vt:lpstr>
      <vt:lpstr>Performance and Fairness</vt:lpstr>
      <vt:lpstr>Complexity</vt:lpstr>
      <vt:lpstr>More on BLISS (I)</vt:lpstr>
      <vt:lpstr>More on BLISS: Longer Version</vt:lpstr>
      <vt:lpstr>Staged Memory Scheduling</vt:lpstr>
      <vt:lpstr>SMS: Executive Summary</vt:lpstr>
      <vt:lpstr>SMS: Staged Memory Scheduling</vt:lpstr>
      <vt:lpstr>SMS: Staged Memory Scheduling</vt:lpstr>
      <vt:lpstr>Putting Everything Together</vt:lpstr>
      <vt:lpstr>Complexity</vt:lpstr>
      <vt:lpstr>Performance at Different GPU Weights</vt:lpstr>
      <vt:lpstr>Performance at Different GPU Weights</vt:lpstr>
      <vt:lpstr>More on SMS</vt:lpstr>
      <vt:lpstr>DASH Memory Scheduler  [TACO 2016]</vt:lpstr>
      <vt:lpstr>Current SoC Architectures</vt:lpstr>
      <vt:lpstr>DASH Scheduler: Executive Summary</vt:lpstr>
      <vt:lpstr>Goal of Our Scheduler (DASH)</vt:lpstr>
      <vt:lpstr>Key Observation: Distribute Priority for Accelerators</vt:lpstr>
      <vt:lpstr>Key Observation:  Not All Accelerators are Equal</vt:lpstr>
      <vt:lpstr>Key Observation:  Not All CPU cores are Equal</vt:lpstr>
      <vt:lpstr>DASH Summary:  Key Ideas and Results</vt:lpstr>
      <vt:lpstr>DASH: Scheduling Policy</vt:lpstr>
      <vt:lpstr>More on DASH</vt:lpstr>
      <vt:lpstr>Predictable Performance:  Strong Memory Service Guarantees</vt:lpstr>
      <vt:lpstr>Goal: Predictable Performance in Complex Systems</vt:lpstr>
      <vt:lpstr>Strong Memory Service Guarantees</vt:lpstr>
      <vt:lpstr>Predictable Performance Readings (I)</vt:lpstr>
      <vt:lpstr>Predictable Performance Readings (II)</vt:lpstr>
      <vt:lpstr>Predictable Performance Readings (III)</vt:lpstr>
      <vt:lpstr>MISE:  Providing Performance Predictability  in Shared Main Memory Systems</vt:lpstr>
      <vt:lpstr>Unpredictable Application Slowdowns</vt:lpstr>
      <vt:lpstr>Need for Predictable Performance</vt:lpstr>
      <vt:lpstr>Outline</vt:lpstr>
      <vt:lpstr>Outline</vt:lpstr>
      <vt:lpstr>Slowdown: Definition</vt:lpstr>
      <vt:lpstr>Key Observation 1</vt:lpstr>
      <vt:lpstr>Key Observation 2</vt:lpstr>
      <vt:lpstr>Key Observation 2</vt:lpstr>
      <vt:lpstr>PowerPoint Presentation</vt:lpstr>
      <vt:lpstr>Key Observation 3</vt:lpstr>
      <vt:lpstr>Key Observation 3</vt:lpstr>
      <vt:lpstr>Outline</vt:lpstr>
      <vt:lpstr>Interval Based Operation</vt:lpstr>
      <vt:lpstr>Measuring RSRShared and α</vt:lpstr>
      <vt:lpstr>Estimating Request Service Rate Alone (RSRAlone)</vt:lpstr>
      <vt:lpstr>Inaccuracy in Estimating RSRAlone</vt:lpstr>
      <vt:lpstr>Accounting for Interference in RSRAlone Estimation</vt:lpstr>
      <vt:lpstr>Outline</vt:lpstr>
      <vt:lpstr>MISE Model: Putting it All Together </vt:lpstr>
      <vt:lpstr>Outline</vt:lpstr>
      <vt:lpstr>Previous Work on Slowdown Estimation</vt:lpstr>
      <vt:lpstr>Two Major Advantages of MISE Over STFM</vt:lpstr>
      <vt:lpstr>Methodology</vt:lpstr>
      <vt:lpstr>Quantitative Comparison</vt:lpstr>
      <vt:lpstr>Comparison to STFM</vt:lpstr>
      <vt:lpstr>Outline</vt:lpstr>
      <vt:lpstr>Providing “Soft” Slowdown Guarantees</vt:lpstr>
      <vt:lpstr>MISE-QoS: Mechanism to Provide Soft QoS</vt:lpstr>
      <vt:lpstr>Methodology</vt:lpstr>
      <vt:lpstr>A Look at One Workload</vt:lpstr>
      <vt:lpstr>Effectiveness of MISE in Enforcing QoS</vt:lpstr>
      <vt:lpstr>Performance of Non-QoS-Critical Applications</vt:lpstr>
      <vt:lpstr>Outline</vt:lpstr>
      <vt:lpstr>Other Results in the Paper</vt:lpstr>
      <vt:lpstr>Summary</vt:lpstr>
      <vt:lpstr>MISE: Pros and Cons</vt:lpstr>
      <vt:lpstr>More on MISE</vt:lpstr>
      <vt:lpstr>Extending MISE to Shared Caches: ASM</vt:lpstr>
      <vt:lpstr>Handling Memory Interference  In Multithreaded Applications</vt:lpstr>
      <vt:lpstr>Multithreaded (Parallel) Applications</vt:lpstr>
      <vt:lpstr>Critical Sections</vt:lpstr>
      <vt:lpstr>Barriers</vt:lpstr>
      <vt:lpstr>Stages of Pipelined Programs</vt:lpstr>
      <vt:lpstr>Handling Interference in Parallel Applications</vt:lpstr>
      <vt:lpstr>Prioritizing Requests from Limiter Threads</vt:lpstr>
      <vt:lpstr>Parallel App Mem Scheduling: Pros and Cons</vt:lpstr>
      <vt:lpstr>More on PAMS</vt:lpstr>
      <vt:lpstr>Other Ways of  Handling Memory Interference</vt:lpstr>
      <vt:lpstr>Fundamental Interference Control Techniques</vt:lpstr>
      <vt:lpstr>Designing QoS-Aware Memory Systems: Approaches</vt:lpstr>
      <vt:lpstr>Memory Channel Partitioning</vt:lpstr>
      <vt:lpstr>Observation: Modern Systems Have Multiple Channels</vt:lpstr>
      <vt:lpstr>Data Mapping in Current Systems</vt:lpstr>
      <vt:lpstr>Partitioning Channels Between Applications</vt:lpstr>
      <vt:lpstr>Overview: Memory Channel Partitioning (MCP) </vt:lpstr>
      <vt:lpstr>Key Insight 1: Separate by Memory Intensity</vt:lpstr>
      <vt:lpstr>Key Insight 2: Separate by Row-Buffer Locality</vt:lpstr>
      <vt:lpstr>Memory Channel Partitioning (MCP) Mechanism</vt:lpstr>
      <vt:lpstr>Interval Based Operation</vt:lpstr>
      <vt:lpstr>Observations</vt:lpstr>
      <vt:lpstr>Integrated Memory Partitioning and Scheduling (IMPS)</vt:lpstr>
      <vt:lpstr>Hardware Cost</vt:lpstr>
      <vt:lpstr>Performance of Channel Partitioning</vt:lpstr>
      <vt:lpstr>Combining Multiple Interference Control Techniques</vt:lpstr>
      <vt:lpstr>MCP and IMPS: Pros and Cons</vt:lpstr>
      <vt:lpstr>More on Memory Channel Partitioning</vt:lpstr>
      <vt:lpstr>Fundamental Interference Control Techniques</vt:lpstr>
      <vt:lpstr>Fairness via Source Throttling</vt:lpstr>
      <vt:lpstr>Many Shared Resources</vt:lpstr>
      <vt:lpstr>The Problem with “Smart Resources”</vt:lpstr>
      <vt:lpstr>Source Throttling: A Fairness Substrate</vt:lpstr>
      <vt:lpstr>Fairness via Source Throttling (FST)</vt:lpstr>
      <vt:lpstr>Fairness via Source Throttling (FST) [ASPLOS’10]</vt:lpstr>
      <vt:lpstr>Dynamic Request Throttling </vt:lpstr>
      <vt:lpstr>Dynamic Request Throttling </vt:lpstr>
      <vt:lpstr>System Software Support </vt:lpstr>
      <vt:lpstr>Source Throttling Results: Takeaways</vt:lpstr>
      <vt:lpstr>Source Throttling: Ups and Downs</vt:lpstr>
      <vt:lpstr>More on Source Throttling (I)</vt:lpstr>
      <vt:lpstr>More on Source Throttling (II)</vt:lpstr>
      <vt:lpstr>More on Source Throttling (III)</vt:lpstr>
      <vt:lpstr>Fundamental Interference Control Techniques</vt:lpstr>
      <vt:lpstr>Application-to-Core Mapping to Reduce Interference</vt:lpstr>
      <vt:lpstr>Multi-Core to Many-Core</vt:lpstr>
      <vt:lpstr>Many-Core On-Chip Communication</vt:lpstr>
      <vt:lpstr>Problem: Spatial Task Scheduling</vt:lpstr>
      <vt:lpstr>Challenges in Spatial Task Scheduling</vt:lpstr>
      <vt:lpstr>Application-to-Core Mapping</vt:lpstr>
      <vt:lpstr>Step 1 — Clustering</vt:lpstr>
      <vt:lpstr>Step 1 — Clustering</vt:lpstr>
      <vt:lpstr>System Performance</vt:lpstr>
      <vt:lpstr>Network Power</vt:lpstr>
      <vt:lpstr>More on App-to-Core Mapping</vt:lpstr>
      <vt:lpstr>Interference-Aware Thread Scheduling</vt:lpstr>
      <vt:lpstr>Virtualized Cluster</vt:lpstr>
      <vt:lpstr>Conventional DRM Policies</vt:lpstr>
      <vt:lpstr>Microarchitecture-level Interference</vt:lpstr>
      <vt:lpstr>Microarchitecture Unawareness</vt:lpstr>
      <vt:lpstr>Impact on Performance</vt:lpstr>
      <vt:lpstr>Impact on Performance</vt:lpstr>
      <vt:lpstr>A-DRM: Architecture-aware DRM</vt:lpstr>
      <vt:lpstr>A-DRM: Architecture-aware DRM</vt:lpstr>
      <vt:lpstr>More on Architecture-Aware DRM</vt:lpstr>
      <vt:lpstr>Interference-Aware Thread Scheduling</vt:lpstr>
      <vt:lpstr>Summary</vt:lpstr>
      <vt:lpstr>Summary: Fundamental Interference Control Techniques</vt:lpstr>
      <vt:lpstr>Summary: Memory QoS Approaches and Techniques</vt:lpstr>
      <vt:lpstr>Summary: Memory Interference and QoS</vt:lpstr>
      <vt:lpstr>What Did We Not Cover?</vt:lpstr>
      <vt:lpstr>What the Future May Bring</vt:lpstr>
      <vt:lpstr>SoftMC: Open Source DRAM Infrastructure</vt:lpstr>
      <vt:lpstr>SoftMC</vt:lpstr>
      <vt:lpstr>Some Other Ideas … </vt:lpstr>
      <vt:lpstr>Decoupled DMA w/ Dual-Port DRAM [PACT 2015]</vt:lpstr>
      <vt:lpstr>Isolating CPU and IO Traffic by Leveraging a Dual-Data-Port DRAM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on Decoupled DMA</vt:lpstr>
      <vt:lpstr>Memory Systems  Fundamentals, Recent Research, Challenges, Opportunities  Lecture 6: Memory Interference and QoS</vt:lpstr>
      <vt:lpstr>Interconnect QoS/Performance Ideas</vt:lpstr>
      <vt:lpstr>Application-Aware Prioritization in NoCs</vt:lpstr>
      <vt:lpstr>Slack-Based Packet Scheduling</vt:lpstr>
      <vt:lpstr>Low-Cost QoS in On-Chip Networks (I)</vt:lpstr>
      <vt:lpstr>Low-Cost QoS in On-Chip Networks (II)</vt:lpstr>
      <vt:lpstr>Throttling Based Fairness in NoCs</vt:lpstr>
      <vt:lpstr>Scalability: Express Cube Topologies</vt:lpstr>
      <vt:lpstr>Scalability: Slim NoC</vt:lpstr>
      <vt:lpstr>Bufferless Routing in NoCs</vt:lpstr>
      <vt:lpstr>CHIPPER: Low-Complexity Bufferless </vt:lpstr>
      <vt:lpstr>Minimally-Buffered Deflection Routing</vt:lpstr>
      <vt:lpstr>“Bufferless” Hierarchical Rings</vt:lpstr>
      <vt:lpstr>“Bufferless” Hierarchical Rings (II)</vt:lpstr>
      <vt:lpstr>Summary of Six Years of Research</vt:lpstr>
      <vt:lpstr>On-Chip vs. Off-Chip Tradeoffs</vt:lpstr>
      <vt:lpstr>Slowdown Estimation in NoCs</vt:lpstr>
      <vt:lpstr>Handling Multicast and Hotspot Issues</vt:lpstr>
      <vt:lpstr>Predictable Performance Again:  Strong Memory Service Guarantees</vt:lpstr>
      <vt:lpstr>Remember MISE?</vt:lpstr>
      <vt:lpstr>Extending Slowdown Estimation to Caches</vt:lpstr>
      <vt:lpstr>   Quantifying and Controlling Impact of Interference at Shared Caches and Main Memory</vt:lpstr>
      <vt:lpstr>Shared Cache and Memory Contention</vt:lpstr>
      <vt:lpstr>Cache Capacity Contention</vt:lpstr>
      <vt:lpstr>Estimating Cache and Memory Slowdowns</vt:lpstr>
      <vt:lpstr>Service Rates vs. Access Rates</vt:lpstr>
      <vt:lpstr>The Application Slowdown Model</vt:lpstr>
      <vt:lpstr>Real System Studies: Cache Access Rate vs. Slowdown </vt:lpstr>
      <vt:lpstr>Challenge</vt:lpstr>
      <vt:lpstr>Auxiliary Tag Store</vt:lpstr>
      <vt:lpstr>Accounting for Contention Misses</vt:lpstr>
      <vt:lpstr>Alone Cache Access Rate Estimation</vt:lpstr>
      <vt:lpstr>Application Slowdown Model (ASM)</vt:lpstr>
      <vt:lpstr>Previous Work on Slowdown Estimation</vt:lpstr>
      <vt:lpstr>Model Accuracy Results</vt:lpstr>
      <vt:lpstr>Leveraging ASM’s Slowdown Estimates</vt:lpstr>
      <vt:lpstr>Cache Capacity Partitioning</vt:lpstr>
      <vt:lpstr>Cache Capacity Partitioning</vt:lpstr>
      <vt:lpstr>ASM-Cache: Slowdown-aware  Cache Way Partitioning</vt:lpstr>
      <vt:lpstr>Memory Bandwidth Partitioning</vt:lpstr>
      <vt:lpstr>ASM-Mem: Slowdown-aware  Memory Bandwidth Partitioning</vt:lpstr>
      <vt:lpstr>Coordinated Resource  Allocation Schemes</vt:lpstr>
      <vt:lpstr>Fairness and Performance Results</vt:lpstr>
      <vt:lpstr>Summary</vt:lpstr>
      <vt:lpstr>More on Application Slowdown Model</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Onur Mutlu</cp:lastModifiedBy>
  <cp:revision>2692</cp:revision>
  <cp:lastPrinted>2017-09-14T13:39:03Z</cp:lastPrinted>
  <dcterms:created xsi:type="dcterms:W3CDTF">2010-10-08T20:41:54Z</dcterms:created>
  <dcterms:modified xsi:type="dcterms:W3CDTF">2018-10-09T20:53:07Z</dcterms:modified>
</cp:coreProperties>
</file>